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56" r:id="rId2"/>
    <p:sldId id="257" r:id="rId3"/>
    <p:sldId id="259" r:id="rId4"/>
    <p:sldId id="260" r:id="rId5"/>
    <p:sldId id="261" r:id="rId6"/>
    <p:sldId id="283" r:id="rId7"/>
    <p:sldId id="272" r:id="rId8"/>
    <p:sldId id="282" r:id="rId9"/>
    <p:sldId id="262" r:id="rId10"/>
    <p:sldId id="263" r:id="rId11"/>
    <p:sldId id="279" r:id="rId12"/>
    <p:sldId id="265" r:id="rId13"/>
    <p:sldId id="267" r:id="rId14"/>
    <p:sldId id="268" r:id="rId15"/>
    <p:sldId id="28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127" autoAdjust="0"/>
  </p:normalViewPr>
  <p:slideViewPr>
    <p:cSldViewPr snapToGrid="0">
      <p:cViewPr varScale="1">
        <p:scale>
          <a:sx n="112" d="100"/>
          <a:sy n="112" d="100"/>
        </p:scale>
        <p:origin x="61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91F61-D1C8-4611-8289-2BCEF964D10D}" type="datetimeFigureOut">
              <a:rPr lang="en-US" smtClean="0"/>
              <a:t>7/31/19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4EB255-36C9-46DF-8419-034703355780}" type="slidenum">
              <a:rPr lang="en-US" smtClean="0"/>
              <a:t>‹#›</a:t>
            </a:fld>
            <a:endParaRPr lang="en-US"/>
          </a:p>
        </p:txBody>
      </p:sp>
    </p:spTree>
    <p:extLst>
      <p:ext uri="{BB962C8B-B14F-4D97-AF65-F5344CB8AC3E}">
        <p14:creationId xmlns:p14="http://schemas.microsoft.com/office/powerpoint/2010/main" val="1478240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4EB255-36C9-46DF-8419-034703355780}" type="slidenum">
              <a:rPr lang="en-US" smtClean="0"/>
              <a:t>2</a:t>
            </a:fld>
            <a:endParaRPr lang="en-US"/>
          </a:p>
        </p:txBody>
      </p:sp>
    </p:spTree>
    <p:extLst>
      <p:ext uri="{BB962C8B-B14F-4D97-AF65-F5344CB8AC3E}">
        <p14:creationId xmlns:p14="http://schemas.microsoft.com/office/powerpoint/2010/main" val="30658971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7/31/19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7/31/19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7/31/19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7/31/19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7/31/19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7/31/19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7/31/19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7/31/19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7/31/19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7/31/19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7/31/19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7/31/19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7/31/19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7/31/19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hyperlink" Target="https://drive.google.com/file/d/1M2Uzn4goSMwbX68ZWOz7DviQdJj7VTYc/view?usp=drivesdk" TargetMode="External"/><Relationship Id="rId3" Type="http://schemas.openxmlformats.org/officeDocument/2006/relationships/hyperlink" Target="https://drive.google.com/file/d/1B3AaCKotczveQ9uUmib29yC8X_CjIMhv/view?usp=drivesdk" TargetMode="External"/><Relationship Id="rId7" Type="http://schemas.openxmlformats.org/officeDocument/2006/relationships/hyperlink" Target="https://drive.google.com/file/d/1pUx53qg1nYnK-963buC3E9mv---Q0Rpd/view?usp=drivesdk" TargetMode="External"/><Relationship Id="rId2" Type="http://schemas.openxmlformats.org/officeDocument/2006/relationships/hyperlink" Target="https://drive.google.com/file/d/10BWnjixHM1VMvctlF207IV-aKl6Qm086/view?usp=drivesdk" TargetMode="External"/><Relationship Id="rId1" Type="http://schemas.openxmlformats.org/officeDocument/2006/relationships/slideLayout" Target="../slideLayouts/slideLayout7.xml"/><Relationship Id="rId6" Type="http://schemas.openxmlformats.org/officeDocument/2006/relationships/hyperlink" Target="https://drive.google.com/file/d/1bE21nA8m2BDSZR4yyKQCVRvhLXrsTwUD/view?usp=drivesdk" TargetMode="External"/><Relationship Id="rId5" Type="http://schemas.openxmlformats.org/officeDocument/2006/relationships/hyperlink" Target="https://drive.google.com/file/d/18fDqlkxViAM_0EmnVzRoXcaDlw6_oE8/view?usp=drivesdk" TargetMode="External"/><Relationship Id="rId4" Type="http://schemas.openxmlformats.org/officeDocument/2006/relationships/hyperlink" Target="https://drive.google.com/file/d/17vgwFejlsMcCws3U6Ezb8NkfrAgqh4z/view?usp=drivesdk" TargetMode="External"/><Relationship Id="rId9" Type="http://schemas.openxmlformats.org/officeDocument/2006/relationships/hyperlink" Target="https://drive.google.com/file/d/1FLwceq4C5IH0VMQi1-k_v0W-C9zK2z4O/view?usp=drivesdk"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emf"/><Relationship Id="rId9"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drive.google.com/file/d/1UNu4YTGbfRWfKtybb-qT8q2i74Id0j8-/view?usp=sharin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00085" y="4750436"/>
            <a:ext cx="3838575" cy="685800"/>
          </a:xfrm>
        </p:spPr>
        <p:txBody>
          <a:bodyPr>
            <a:normAutofit fontScale="92500" lnSpcReduction="10000"/>
          </a:bodyPr>
          <a:lstStyle/>
          <a:p>
            <a:r>
              <a:rPr lang="en-US" b="1" dirty="0"/>
              <a:t>ULANDA REGINA MTAMBA</a:t>
            </a:r>
          </a:p>
          <a:p>
            <a:r>
              <a:rPr lang="en-US" b="1" dirty="0"/>
              <a:t>2018 AVAC FELLOW - MALAWI</a:t>
            </a:r>
          </a:p>
        </p:txBody>
      </p:sp>
      <p:sp>
        <p:nvSpPr>
          <p:cNvPr id="4" name="Title 1"/>
          <p:cNvSpPr>
            <a:spLocks noGrp="1"/>
          </p:cNvSpPr>
          <p:nvPr>
            <p:ph type="ctrTitle"/>
          </p:nvPr>
        </p:nvSpPr>
        <p:spPr>
          <a:xfrm>
            <a:off x="1416776" y="1330324"/>
            <a:ext cx="9448800" cy="1825096"/>
          </a:xfrm>
        </p:spPr>
        <p:txBody>
          <a:bodyPr>
            <a:normAutofit fontScale="90000"/>
          </a:bodyPr>
          <a:lstStyle/>
          <a:p>
            <a:pPr algn="ctr"/>
            <a:r>
              <a:rPr lang="en-US" sz="3200" b="1" i="1" dirty="0">
                <a:latin typeface="Century Gothic" panose="020B0502020202020204" pitchFamily="34" charset="0"/>
              </a:rPr>
              <a:t>Ensuring timely investment in new HIV prevention interventions </a:t>
            </a:r>
            <a:br>
              <a:rPr lang="en-US" sz="3200" b="1" i="1" dirty="0">
                <a:latin typeface="Century Gothic" panose="020B0502020202020204" pitchFamily="34" charset="0"/>
              </a:rPr>
            </a:br>
            <a:r>
              <a:rPr lang="en-US" sz="3200" b="1" i="1" dirty="0">
                <a:latin typeface="Century Gothic" panose="020B0502020202020204" pitchFamily="34" charset="0"/>
              </a:rPr>
              <a:t>for </a:t>
            </a:r>
            <a:br>
              <a:rPr lang="en-US" sz="3200" b="1" i="1" dirty="0">
                <a:latin typeface="Century Gothic" panose="020B0502020202020204" pitchFamily="34" charset="0"/>
              </a:rPr>
            </a:br>
            <a:r>
              <a:rPr lang="en-US" sz="3200" b="1" i="1" dirty="0">
                <a:latin typeface="Century Gothic" panose="020B0502020202020204" pitchFamily="34" charset="0"/>
              </a:rPr>
              <a:t>Adolescent young girls and women</a:t>
            </a:r>
            <a:endParaRPr lang="en-US" sz="3200" dirty="0">
              <a:latin typeface="Century Gothic" panose="020B050202020202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10091058" y="298227"/>
            <a:ext cx="1861290" cy="103209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056" y="2996698"/>
            <a:ext cx="2960913" cy="3151910"/>
          </a:xfrm>
          <a:prstGeom prst="ellipse">
            <a:avLst/>
          </a:prstGeom>
          <a:ln>
            <a:noFill/>
          </a:ln>
          <a:effectLst>
            <a:softEdge rad="112500"/>
          </a:effectLst>
        </p:spPr>
      </p:pic>
    </p:spTree>
    <p:extLst>
      <p:ext uri="{BB962C8B-B14F-4D97-AF65-F5344CB8AC3E}">
        <p14:creationId xmlns:p14="http://schemas.microsoft.com/office/powerpoint/2010/main" val="420118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10743" y="655189"/>
            <a:ext cx="4757057" cy="523220"/>
          </a:xfrm>
          <a:prstGeom prst="rect">
            <a:avLst/>
          </a:prstGeom>
        </p:spPr>
        <p:txBody>
          <a:bodyPr wrap="square">
            <a:spAutoFit/>
          </a:bodyPr>
          <a:lstStyle/>
          <a:p>
            <a:r>
              <a:rPr lang="en-US" sz="2800" b="1" dirty="0"/>
              <a:t>The future of this work</a:t>
            </a:r>
          </a:p>
        </p:txBody>
      </p:sp>
      <p:sp>
        <p:nvSpPr>
          <p:cNvPr id="2" name="Rectangle 1"/>
          <p:cNvSpPr/>
          <p:nvPr/>
        </p:nvSpPr>
        <p:spPr>
          <a:xfrm>
            <a:off x="992504" y="1733066"/>
            <a:ext cx="9614535" cy="2585323"/>
          </a:xfrm>
          <a:prstGeom prst="rect">
            <a:avLst/>
          </a:prstGeom>
        </p:spPr>
        <p:txBody>
          <a:bodyPr wrap="square">
            <a:spAutoFit/>
          </a:bodyPr>
          <a:lstStyle/>
          <a:p>
            <a:pPr marL="342900" indent="-342900" algn="just">
              <a:buFont typeface="Arial" pitchFamily="34" charset="0"/>
              <a:buChar char="•"/>
            </a:pPr>
            <a:r>
              <a:rPr lang="en-US" dirty="0"/>
              <a:t>Continue to engage with decision  and policy makers to influence the ring agenda,  to be included as part of the combined HIV prevention once approved.</a:t>
            </a:r>
          </a:p>
          <a:p>
            <a:pPr marL="342900" indent="-342900" algn="just">
              <a:buFont typeface="Arial" pitchFamily="34" charset="0"/>
              <a:buChar char="•"/>
            </a:pPr>
            <a:r>
              <a:rPr lang="en-US" dirty="0"/>
              <a:t>Get more Civil Society Organization engaged in biomedical HIV prevention advocacy.</a:t>
            </a:r>
          </a:p>
          <a:p>
            <a:pPr marL="342900" indent="-342900" algn="just">
              <a:buFont typeface="Arial" pitchFamily="34" charset="0"/>
              <a:buChar char="•"/>
            </a:pPr>
            <a:r>
              <a:rPr lang="en-US" dirty="0"/>
              <a:t>Strengthen the engagement platform for researchers, media  and CSO Advocates.</a:t>
            </a:r>
          </a:p>
          <a:p>
            <a:pPr marL="342900" indent="-342900" algn="just">
              <a:buFont typeface="Arial" pitchFamily="34" charset="0"/>
              <a:buChar char="•"/>
            </a:pPr>
            <a:r>
              <a:rPr lang="en-US" dirty="0"/>
              <a:t>Capacity building for advocates to enable them to conduct evidence based advocacy.</a:t>
            </a:r>
          </a:p>
        </p:txBody>
      </p:sp>
    </p:spTree>
    <p:extLst>
      <p:ext uri="{BB962C8B-B14F-4D97-AF65-F5344CB8AC3E}">
        <p14:creationId xmlns:p14="http://schemas.microsoft.com/office/powerpoint/2010/main" val="44589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229" y="666401"/>
            <a:ext cx="8610600" cy="748742"/>
          </a:xfrm>
        </p:spPr>
        <p:txBody>
          <a:bodyPr>
            <a:normAutofit fontScale="90000"/>
          </a:bodyPr>
          <a:lstStyle/>
          <a:p>
            <a:pPr algn="ctr"/>
            <a:r>
              <a:rPr lang="en-US" sz="2400" b="1" dirty="0"/>
              <a:t>Challenges and possible solutions</a:t>
            </a:r>
            <a:br>
              <a:rPr lang="en-US" sz="2400" b="1" dirty="0"/>
            </a:br>
            <a:endParaRPr lang="en-US" sz="2400" b="1" dirty="0"/>
          </a:p>
        </p:txBody>
      </p:sp>
      <p:sp>
        <p:nvSpPr>
          <p:cNvPr id="3" name="Content Placeholder 2"/>
          <p:cNvSpPr>
            <a:spLocks noGrp="1"/>
          </p:cNvSpPr>
          <p:nvPr>
            <p:ph sz="half" idx="1"/>
          </p:nvPr>
        </p:nvSpPr>
        <p:spPr>
          <a:xfrm>
            <a:off x="816428" y="2020388"/>
            <a:ext cx="5334000" cy="4024125"/>
          </a:xfrm>
        </p:spPr>
        <p:txBody>
          <a:bodyPr>
            <a:normAutofit/>
          </a:bodyPr>
          <a:lstStyle/>
          <a:p>
            <a:pPr marL="0" indent="0">
              <a:buNone/>
            </a:pPr>
            <a:r>
              <a:rPr lang="en-US" sz="2000" b="1" dirty="0"/>
              <a:t>CHALLANGES</a:t>
            </a:r>
          </a:p>
          <a:p>
            <a:r>
              <a:rPr lang="en-US" sz="2000" dirty="0"/>
              <a:t>Failing to make head way, to policy makers on the new technologies.</a:t>
            </a:r>
          </a:p>
          <a:p>
            <a:r>
              <a:rPr lang="en-US" sz="2000" dirty="0"/>
              <a:t>Delays in funding</a:t>
            </a:r>
          </a:p>
          <a:p>
            <a:pPr marL="0" indent="0">
              <a:buNone/>
            </a:pPr>
            <a:endParaRPr lang="en-US" sz="2000" dirty="0"/>
          </a:p>
          <a:p>
            <a:endParaRPr lang="en-US" sz="2000" dirty="0"/>
          </a:p>
        </p:txBody>
      </p:sp>
      <p:sp>
        <p:nvSpPr>
          <p:cNvPr id="4" name="Content Placeholder 3"/>
          <p:cNvSpPr>
            <a:spLocks noGrp="1"/>
          </p:cNvSpPr>
          <p:nvPr>
            <p:ph sz="half" idx="2"/>
          </p:nvPr>
        </p:nvSpPr>
        <p:spPr>
          <a:xfrm>
            <a:off x="6161313" y="1900645"/>
            <a:ext cx="5334000" cy="4024125"/>
          </a:xfrm>
        </p:spPr>
        <p:txBody>
          <a:bodyPr>
            <a:normAutofit/>
          </a:bodyPr>
          <a:lstStyle/>
          <a:p>
            <a:pPr marL="0" indent="0">
              <a:buNone/>
            </a:pPr>
            <a:r>
              <a:rPr lang="en-US" sz="2000" b="1" dirty="0"/>
              <a:t>SOLUTIONS</a:t>
            </a:r>
          </a:p>
          <a:p>
            <a:r>
              <a:rPr lang="en-US" sz="2000" dirty="0"/>
              <a:t>Worked with Allies, Alumni fellows or CSOs with the country that can help to find a way for you.</a:t>
            </a:r>
          </a:p>
          <a:p>
            <a:r>
              <a:rPr lang="en-US" sz="2000" dirty="0"/>
              <a:t> It important not always to wait for funding, but find activities in the plan that can be implemented with minimal or no resources.</a:t>
            </a:r>
          </a:p>
          <a:p>
            <a:pPr marL="0" indent="0">
              <a:buNone/>
            </a:pPr>
            <a:endParaRPr lang="en-US" sz="2000" dirty="0"/>
          </a:p>
          <a:p>
            <a:endParaRPr lang="en-US" sz="2000" dirty="0"/>
          </a:p>
          <a:p>
            <a:endParaRPr lang="en-US" sz="2000" dirty="0"/>
          </a:p>
        </p:txBody>
      </p:sp>
    </p:spTree>
    <p:extLst>
      <p:ext uri="{BB962C8B-B14F-4D97-AF65-F5344CB8AC3E}">
        <p14:creationId xmlns:p14="http://schemas.microsoft.com/office/powerpoint/2010/main" val="372455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97640" y="663059"/>
            <a:ext cx="4328645" cy="584775"/>
          </a:xfrm>
          <a:prstGeom prst="rect">
            <a:avLst/>
          </a:prstGeom>
        </p:spPr>
        <p:txBody>
          <a:bodyPr wrap="square">
            <a:spAutoFit/>
          </a:bodyPr>
          <a:lstStyle/>
          <a:p>
            <a:r>
              <a:rPr lang="en-US" sz="3200" b="1" dirty="0"/>
              <a:t> 		Lessons Learnt </a:t>
            </a:r>
          </a:p>
        </p:txBody>
      </p:sp>
      <p:sp>
        <p:nvSpPr>
          <p:cNvPr id="5" name="Rectangle 4"/>
          <p:cNvSpPr/>
          <p:nvPr/>
        </p:nvSpPr>
        <p:spPr>
          <a:xfrm>
            <a:off x="2242456" y="1445389"/>
            <a:ext cx="9263743" cy="2862322"/>
          </a:xfrm>
          <a:prstGeom prst="rect">
            <a:avLst/>
          </a:prstGeom>
        </p:spPr>
        <p:txBody>
          <a:bodyPr wrap="square">
            <a:spAutoFit/>
          </a:bodyPr>
          <a:lstStyle/>
          <a:p>
            <a:pPr marL="285750" lvl="0" indent="-285750" algn="just">
              <a:buFont typeface="Arial" panose="020B0604020202020204" pitchFamily="34" charset="0"/>
              <a:buChar char="•"/>
            </a:pPr>
            <a:r>
              <a:rPr lang="en-US" sz="2000" dirty="0">
                <a:latin typeface="+mj-lt"/>
              </a:rPr>
              <a:t>Passion and persistence in advocacy work is essential.</a:t>
            </a:r>
          </a:p>
          <a:p>
            <a:pPr marL="285750" indent="-285750" algn="just">
              <a:buFont typeface="Arial" panose="020B0604020202020204" pitchFamily="34" charset="0"/>
              <a:buChar char="•"/>
            </a:pPr>
            <a:r>
              <a:rPr lang="en-US" sz="2000" dirty="0">
                <a:latin typeface="+mj-lt"/>
              </a:rPr>
              <a:t>Advocacy takes time realize the gains, therefore it is important to celebrate the quick gains. This helps to keep the momentum. </a:t>
            </a:r>
          </a:p>
          <a:p>
            <a:pPr marL="285750" lvl="0" indent="-285750" algn="just">
              <a:buFont typeface="Arial" panose="020B0604020202020204" pitchFamily="34" charset="0"/>
              <a:buChar char="•"/>
            </a:pPr>
            <a:r>
              <a:rPr lang="en-US" sz="2000" dirty="0">
                <a:latin typeface="+mj-lt"/>
              </a:rPr>
              <a:t>Knowing and working with allies  is essential, when  pushing for an advocacy agenda.</a:t>
            </a:r>
          </a:p>
          <a:p>
            <a:pPr marL="285750" lvl="0" indent="-285750" algn="just">
              <a:buFont typeface="Arial" panose="020B0604020202020204" pitchFamily="34" charset="0"/>
              <a:buChar char="•"/>
            </a:pPr>
            <a:r>
              <a:rPr lang="en-US" sz="2000" dirty="0">
                <a:latin typeface="+mj-lt"/>
              </a:rPr>
              <a:t>All objectives, sometimes cannot be achieved in your year of fellowship, but you initiative the processes hence celebrate the few gains!</a:t>
            </a:r>
          </a:p>
          <a:p>
            <a:pPr marL="285750" lvl="0" indent="-285750" algn="just">
              <a:buFont typeface="Arial" panose="020B0604020202020204" pitchFamily="34" charset="0"/>
              <a:buChar char="•"/>
            </a:pPr>
            <a:r>
              <a:rPr lang="en-US" sz="2000" dirty="0">
                <a:latin typeface="+mj-lt"/>
              </a:rPr>
              <a:t>Evidence advocacy is so powerful, to influence decision makers.</a:t>
            </a:r>
          </a:p>
        </p:txBody>
      </p:sp>
    </p:spTree>
    <p:extLst>
      <p:ext uri="{BB962C8B-B14F-4D97-AF65-F5344CB8AC3E}">
        <p14:creationId xmlns:p14="http://schemas.microsoft.com/office/powerpoint/2010/main" val="2636385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91000" y="791260"/>
            <a:ext cx="4800600" cy="584775"/>
          </a:xfrm>
          <a:prstGeom prst="rect">
            <a:avLst/>
          </a:prstGeom>
        </p:spPr>
        <p:txBody>
          <a:bodyPr wrap="square">
            <a:spAutoFit/>
          </a:bodyPr>
          <a:lstStyle/>
          <a:p>
            <a:r>
              <a:rPr lang="en-US" sz="3200" b="1" dirty="0"/>
              <a:t>Key Recommendations</a:t>
            </a:r>
          </a:p>
        </p:txBody>
      </p:sp>
      <p:sp>
        <p:nvSpPr>
          <p:cNvPr id="4" name="Subtitle 2"/>
          <p:cNvSpPr txBox="1">
            <a:spLocks/>
          </p:cNvSpPr>
          <p:nvPr/>
        </p:nvSpPr>
        <p:spPr>
          <a:xfrm>
            <a:off x="1589313" y="1683861"/>
            <a:ext cx="9901647" cy="47884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000" dirty="0"/>
              <a:t>Ending the epidemic will require multiple responses, hence the need to work jointly.</a:t>
            </a:r>
          </a:p>
          <a:p>
            <a:r>
              <a:rPr lang="en-US" sz="2000" dirty="0"/>
              <a:t>Prevention options that meet women’s needs, is essential women needs more choices.  </a:t>
            </a:r>
          </a:p>
          <a:p>
            <a:r>
              <a:rPr lang="en-US" sz="2000" dirty="0"/>
              <a:t>I  hope the ring will join oral PrEP to give women a new way to protect themselves. </a:t>
            </a:r>
          </a:p>
          <a:p>
            <a:endParaRPr lang="en-US" sz="2000" dirty="0"/>
          </a:p>
        </p:txBody>
      </p:sp>
    </p:spTree>
    <p:extLst>
      <p:ext uri="{BB962C8B-B14F-4D97-AF65-F5344CB8AC3E}">
        <p14:creationId xmlns:p14="http://schemas.microsoft.com/office/powerpoint/2010/main" val="3938734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81384" y="330547"/>
            <a:ext cx="4327040" cy="584775"/>
          </a:xfrm>
          <a:prstGeom prst="rect">
            <a:avLst/>
          </a:prstGeom>
        </p:spPr>
        <p:txBody>
          <a:bodyPr wrap="square">
            <a:spAutoFit/>
          </a:bodyPr>
          <a:lstStyle/>
          <a:p>
            <a:r>
              <a:rPr lang="en-US" sz="3200" b="1" dirty="0"/>
              <a:t>key resources</a:t>
            </a:r>
          </a:p>
        </p:txBody>
      </p:sp>
      <p:sp>
        <p:nvSpPr>
          <p:cNvPr id="3" name="Subtitle 2"/>
          <p:cNvSpPr txBox="1">
            <a:spLocks/>
          </p:cNvSpPr>
          <p:nvPr/>
        </p:nvSpPr>
        <p:spPr>
          <a:xfrm>
            <a:off x="-548641" y="11818461"/>
            <a:ext cx="4311977" cy="478843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r>
              <a:rPr lang="en-US" sz="2800" b="1" u="sng"/>
              <a:t>KEY MESSAGE</a:t>
            </a:r>
            <a:endParaRPr lang="en-US" sz="2800" u="sng"/>
          </a:p>
          <a:p>
            <a:r>
              <a:rPr lang="en-US" sz="2800" b="1"/>
              <a:t>Ending the epidemic will require multiple </a:t>
            </a:r>
          </a:p>
          <a:p>
            <a:r>
              <a:rPr lang="en-US" sz="2800" b="1"/>
              <a:t>prevention options that meet women’s needs. </a:t>
            </a:r>
          </a:p>
          <a:p>
            <a:r>
              <a:rPr lang="en-US" sz="2800" b="1"/>
              <a:t> </a:t>
            </a:r>
          </a:p>
          <a:p>
            <a:r>
              <a:rPr lang="en-US" sz="2800" b="1"/>
              <a:t>I  hope the ring will join oral PrEP to give women a new way to protect themselves. </a:t>
            </a:r>
          </a:p>
          <a:p>
            <a:endParaRPr lang="en-US" sz="2800" dirty="0"/>
          </a:p>
        </p:txBody>
      </p:sp>
      <p:sp>
        <p:nvSpPr>
          <p:cNvPr id="5" name="Rectangle 4"/>
          <p:cNvSpPr/>
          <p:nvPr/>
        </p:nvSpPr>
        <p:spPr>
          <a:xfrm>
            <a:off x="1055916" y="1295960"/>
            <a:ext cx="10798628" cy="5660011"/>
          </a:xfrm>
          <a:prstGeom prst="rect">
            <a:avLst/>
          </a:prstGeom>
        </p:spPr>
        <p:txBody>
          <a:bodyPr wrap="square">
            <a:spAutoFit/>
          </a:bodyPr>
          <a:lstStyle/>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Material development – Dapivirine vaginal Ring Factsheet</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2"/>
              </a:rPr>
              <a:t>https://drive.google.com/file/d/10BWnjixHM1VMvctlF207IV-aKl6Qm086/view?usp=drivesdk</a:t>
            </a:r>
            <a:endPar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Vaginal ring: This program, the discussion focused dapivirine Vaginal Ring – defining the ring, where we are with the clinical trials and when should women expert the ring, and addressing myths and misconceptions of vaginal ring.  The program was aired at MIJ radio station.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u="sng" dirty="0">
                <a:solidFill>
                  <a:srgbClr val="1155CC"/>
                </a:solidFill>
                <a:latin typeface="Arial" panose="020B0604020202020204" pitchFamily="34" charset="0"/>
                <a:ea typeface="Times New Roman" panose="02020603050405020304" pitchFamily="18" charset="0"/>
                <a:cs typeface="Times New Roman" panose="02020603050405020304" pitchFamily="18" charset="0"/>
                <a:hlinkClick r:id="rId3"/>
              </a:rPr>
              <a:t>https://drive.google.com/file/d/1B3AaCKotczveQ9uUmib29yC8X_CjIMhv/view?usp=drivesdk</a:t>
            </a:r>
            <a:endParaRPr lang="en-US" sz="1000" u="sng" dirty="0">
              <a:solidFill>
                <a:srgbClr val="1155CC"/>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US" sz="1000" u="sng" dirty="0">
              <a:solidFill>
                <a:srgbClr val="1155CC"/>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These two programs below, the discussion focused on PrEP. What is PrEP., how does it work, who can access PrEP, benefits of PrEP., why PrEP. For the HIV negative people, whether PrEP. Is available in Malawi and what it is that different stakeholder are doing to ensure timely availability of PrEP. in Malawi. The program was aired at Blantyre Synod Radio station.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https://drive.google.com/file/d/17vgwFejlsMcCws3U6Ezb8NkfrAgqh4z/view?usp=drivesdk</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5"/>
              </a:rPr>
              <a:t>https://drive.google.com/file/d/18fDqlkxViAM_0EmnVzRoXcaDlw6_oE8/view?usp=drivesdk</a:t>
            </a:r>
            <a:endParaRPr lang="en-US" sz="10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endParaRPr lang="en-US" sz="10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Television Malawi News outlook- On this program I was invited to brief the nation on what we are doing as AGE Africa on HIV prevention for Young women. This was a reaction after we trained 16 journalist on new biomedical HIV prevention methods.</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u="sng" dirty="0">
                <a:solidFill>
                  <a:srgbClr val="1155CC"/>
                </a:solidFill>
                <a:latin typeface="Arial" panose="020B0604020202020204" pitchFamily="34" charset="0"/>
                <a:ea typeface="Times New Roman" panose="02020603050405020304" pitchFamily="18" charset="0"/>
                <a:cs typeface="Times New Roman" panose="02020603050405020304" pitchFamily="18" charset="0"/>
                <a:hlinkClick r:id="rId6"/>
              </a:rPr>
              <a:t>https://drive.google.com/file/d/1bE21nA8m2BDSZR4yyKQCVRvhLXrsTwUD/view?usp=drivesdk</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dirty="0">
                <a:solidFill>
                  <a:srgbClr val="1155CC"/>
                </a:solidFill>
                <a:latin typeface="Arial" panose="020B0604020202020204" pitchFamily="34" charset="0"/>
                <a:ea typeface="Times New Roman" panose="02020603050405020304" pitchFamily="18" charset="0"/>
                <a:cs typeface="Times New Roman" panose="02020603050405020304" pitchFamily="18"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TV program on HIV prevention The program was aired on Times TV</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7"/>
              </a:rPr>
              <a:t>https://drive.google.com/file/d/1pUx53qg1nYnK-963buC3E9mv---Q0Rpd/view?usp=drivesdk</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000" dirty="0">
                <a:solidFill>
                  <a:srgbClr val="0000FF"/>
                </a:solidFill>
                <a:latin typeface="Calibri" panose="020F0502020204030204" pitchFamily="34" charset="0"/>
                <a:ea typeface="Calibri" panose="020F0502020204030204" pitchFamily="34" charset="0"/>
                <a:cs typeface="Calibri" panose="020F0502020204030204" pitchFamily="34" charset="0"/>
              </a:rPr>
              <a:t> </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HIV prevention public debate. Why HIV prevalence rate for the youth continue to be on the increase. What are the challenges, are we doing enough to address the challenges.  The guest to this program were: Dr. </a:t>
            </a:r>
            <a:r>
              <a:rPr lang="en-US" sz="10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Andrina</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a:t>
            </a:r>
            <a:r>
              <a:rPr lang="en-US" sz="10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Mwasamba</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the Policy advisor for National AIDS Commission and Dr. </a:t>
            </a:r>
            <a:r>
              <a:rPr lang="en-US" sz="1000" dirty="0" err="1">
                <a:solidFill>
                  <a:srgbClr val="222222"/>
                </a:solidFill>
                <a:latin typeface="Arial" panose="020B0604020202020204" pitchFamily="34" charset="0"/>
                <a:ea typeface="Times New Roman" panose="02020603050405020304" pitchFamily="18" charset="0"/>
                <a:cs typeface="Times New Roman" panose="02020603050405020304" pitchFamily="18" charset="0"/>
              </a:rPr>
              <a:t>Bilao</a:t>
            </a: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 from Ministry of Health</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1000" u="sng" dirty="0">
                <a:solidFill>
                  <a:srgbClr val="0000FF"/>
                </a:solidFill>
                <a:latin typeface="Calibri" panose="020F0502020204030204" pitchFamily="34" charset="0"/>
                <a:ea typeface="Calibri" panose="020F0502020204030204" pitchFamily="34" charset="0"/>
                <a:cs typeface="Calibri" panose="020F0502020204030204" pitchFamily="34" charset="0"/>
                <a:hlinkClick r:id="rId8"/>
              </a:rPr>
              <a:t>https://drive.google.com/file/d/1M2Uzn4goSMwbX68ZWOz7DviQdJj7VTYc/view?usp=drivesdk</a:t>
            </a:r>
            <a:endParaRPr lang="en-US" sz="1000" u="sng" dirty="0">
              <a:solidFill>
                <a:srgbClr val="0000FF"/>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HIV and Young women: This program, the discussion focused on feminization of HIV- Why young women are at risk and vulnerable to HIV. The program was aired at Blantyre Synod Radio station.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u="sng" dirty="0">
                <a:solidFill>
                  <a:srgbClr val="1155CC"/>
                </a:solidFill>
                <a:latin typeface="Arial" panose="020B0604020202020204" pitchFamily="34" charset="0"/>
                <a:ea typeface="Times New Roman" panose="02020603050405020304" pitchFamily="18" charset="0"/>
                <a:cs typeface="Times New Roman" panose="02020603050405020304" pitchFamily="18" charset="0"/>
                <a:hlinkClick r:id="rId9"/>
              </a:rPr>
              <a:t>https://drive.google.com/file/d/1FLwceq4C5IH0VMQi1-k_v0W-C9zK2z4O/view?usp=drivesdk</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endPar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Aft>
                <a:spcPts val="0"/>
              </a:spcAft>
            </a:pPr>
            <a:r>
              <a:rPr lang="en-US" sz="10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This program, the discussion focused on feminization of HIV- Why young women are at risk and vulnerable to HIV. The program was aired at Blantyre Synod Radio station.</a:t>
            </a:r>
            <a:endParaRPr lang="en-US"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1000" u="sng" dirty="0">
                <a:solidFill>
                  <a:srgbClr val="0000FF"/>
                </a:solidFill>
                <a:latin typeface="Arial" panose="020B0604020202020204" pitchFamily="34" charset="0"/>
                <a:ea typeface="Times New Roman" panose="02020603050405020304" pitchFamily="18" charset="0"/>
                <a:cs typeface="Times New Roman" panose="02020603050405020304" pitchFamily="18" charset="0"/>
                <a:hlinkClick r:id="rId4"/>
              </a:rPr>
              <a:t>https://drive.google.com/file/d/17vgwFejlsMcCws3U6Ezb8NkfrAgqh4z/view?usp=drivesdk</a:t>
            </a:r>
            <a:endParaRPr lang="en-US" sz="1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2444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3.googleusercontent.com/AdnqCkeLOgbTUVIZtgbU-n-N9xyen_kfrT913EbpGwa4hso7JpOL4x0h5qFkX-7Dc1skxtZi2NaViKiMhP3beHU3cyWlNd7HYkaxE1MujCyfSK8q6QwvdtW_ZUjucmg2xTFjFL-k9UqR3gms4UIt5TMtIiXEO-SFXrntwUBNGaWo9jchsmxZhLwDLMInDX0Yf4ZEgzJukNZfKGmH1qVNTbjRa1VT4e83r_UxzVfMMU7uzXyoAkS32CBPFB33gq0E17dgU6dR9P4mzpDQAE4Gcw6qIvcQH_ki7qb2_SlayavLru4N8n-x4XTOctU-9UWxpACHK0P9_kxrmPMhBEWOUmVH1x-TSiqs7rodhs3vMTSqiTOH5qrEce08wDiTO2cI_OuY5anB-XtW9jQjlrM70c716eXv3YwJOTZ9xxiG2TsW7mXUPe_9-qJeNjzXmq-Sn1Bd0t__U50BRC8Ewm51aQKyaSJmVkU_aRv0dYTuhLtNTdcMFSmf4YJRh_c_aaV2_ToS3XGji_Hu_XS3eCT6Ku-aeVnqouPvXoGY90-S_FZYFTIphd3YXv8Bp2K7q8jrEHZWG1hoW4uJEbw0hAMHVeq0ZJ7yU7iOupPymDWW8pj3Z3lwUmDMIDN5M4xxEUd9kcHimp1tZxtdfmLrdAddWe1NONqOWekkgxH_xMkgmk3rDr7V04hT2C6osIAE8jHIxg3gI90aFYrYKdKyFz35bxj1=w998-h74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20885"/>
            <a:ext cx="3750424" cy="28109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lh3.googleusercontent.com/p406AcGQXPqL9kEjkc45O8ZoeuVdD3MU9CII-TaksXNX240AL1Q-h5Cu2Gpo3Uj-OdkAbOdVmI0ARAP1WwDOv3Eu_-tNL_UH9CGYaEg964V-qEwO2uauY1joid2Y9I3ipaOTbLhgawB8qkChHhskB-3RAA071h4yNvMsh7VLmYthhdpCfeGhDxEVtTr4eSJdLofEDhW8ctVOVaaY3BEr2xZQYVRwHmt8P8-K_dbmQyX_IAoyCz-Jm_QueOVTqI00eH1drlklIFFioPgDzyqr9Svaj9oE7rsGDcQ7uiFmq2T1657elsiI4KlksRKPTC00V9vA6y_YIq0QxsI5VJoZ8cPScS5YQyhu-LnS9xPs_blwzElLA_N6-CXxKFFju14Oz94fwsYgPoyMEan2NwShrdAJfXJOHqntSe9p5JoQGQcGNwHFPKOOsnR4TAjY43b6Vykc0KWcPxm8g1LmvmbNSG-jOj8DovsXPMc5zaPRAmv1-Sy4mp9LTAJS39GCYwmMQjhQ3hfx-pKvEyzjA_wMpneFjz54TFsBKGGW6WqUmAqIDybBpZ3YNSIs82M2hHh3fD8oiJ-jc48d_8q2gz_Hq2QoB8s2XT-XR0q9VsSe2lLFOrDd02FxJezjql5Ke6yZgCoGA_gZLjhSco5kapA1inhceUB7J1M=w1330-h74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9024" y="3820885"/>
            <a:ext cx="3755729" cy="299455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lh3.googleusercontent.com/gCc719DLC1dEMOnQwWTUYv8cpi6IRvg2QhwMEHvoiWJ8K_Ok8jX6afwMJimWhpsgRTsFaxVdzYChvRyIFmiUsUudwXYiTRtM08Xaje0aQDUZvmX0vy1rzTuQlz1WB2BrNBI3oxHkdJDy-OYgatuJEzuFQ768QkYk0uzI33CZQ502RbPD2tSf5kGp0rDtjid_YeLgG8o3oqDM8s9o8-AVXRdBha2pIxlmBSkJ5osDtHYcAlDYQV3po7oAGSHjusOI8Uivh1ibQUrPJCtLLTTXdBYc0GeNcGAa-d6xZQANiE7OuCPvCFXkxbdc13FGXoTHIzcJJNf_oLE12PXfS4KoWe0rPlbqRv23bZjSBWGX-tCrO3dWKX7sXnOmETMBcYVxbP_4egj6Ogu-j0_E45y0YuRfJZH4rtSj5m2W5kPLQlf4_Gr6rRs6Ta96eU55yYaQafviAs4ExxoTxLLOWQoo2UlNrSTH-VIQU0bc-US2PjkXFc1PKhWgXm7LqCN7Vzdb8ijJbCWqKRTxYgO8xrAR9CbjkN6ssGUIF1G-N6iWSn208q9ZXi95-WnPKrHYv_PqHprrUKL_mVRsKdpwOl9U4BsP6uIOh-UxhRKnxwNcxkhXrRkvE3LMfxxb_RjTYf51DZ3U9YAryZ0xrG9sFDXLHo46OWt1ObM=w998-h748-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753" y="3820885"/>
            <a:ext cx="4124207" cy="28733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lh3.googleusercontent.com/WZTnXi20FPBurBKSUdNXzpoLNdm0kb_bJfiH8Q1HNvU2orCn_XqhfQ0Jvfs1w2tLc8IsWHEW7n6uSBzLMQKd6X64XhpMrN6aaLWzSCBakqIoD1zzWYt0hkwiw-HgLPtCNUpJ2xnLbHArOBKEXToqdaw5-V-hDOOxu3-8rAkGtNFEjVv9TPSlRXitfZfWWCQxjo7y8I4jBmsRo0Lqk2_z03JPmNm5TVdvvK7-1mZuuUHSNQaAlT1MrgYWQy_gEAEBs14P22xxmWEl84wG-7ldhzOqwkwnx0-56ClulyIGp2xthryY3HXmwrGEY6OV7l-Dd0ubOmt5pYXeCCEoXq8_QKqTah2nCUv1ExNQ-KHeSihpqUXqhCN5M2AY0piVhTMeCLQ9dd6KEexU0qHKDYEZfRRAUvVkn0ibcBShN9CnFVHpDTVDuEpCZxdGG31-yWNiYSr_7yUFEBzSwIf_-fqlLIbce_fM7r50aT1Dw-V0PuspkCpVEaFekwtKZvYXtzsTCNG1UQ9P_w0JRwICRozVzU_d69aqnMmGHu9pUGYQZSHswUh1Zn9bxVeaUT5dqYAt-syxFubgpVPbRxugCRu_vE5yxDMSXn4oEb6SXwNGe-LAK_WDGh44rn02ZmFDv7OoTl0ES9lgpcZsEUP63TJz8VAOEQOTntM=w998-h748-n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9092" y="629539"/>
            <a:ext cx="4096290" cy="30701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9137751">
            <a:off x="498324" y="1860059"/>
            <a:ext cx="3300426" cy="738664"/>
          </a:xfrm>
          <a:prstGeom prst="rect">
            <a:avLst/>
          </a:prstGeom>
          <a:noFill/>
        </p:spPr>
        <p:txBody>
          <a:bodyPr wrap="square" rtlCol="0">
            <a:spAutoFit/>
          </a:bodyPr>
          <a:lstStyle/>
          <a:p>
            <a:pPr algn="ctr"/>
            <a:r>
              <a:rPr lang="en-US" sz="1400" b="1" i="1" dirty="0">
                <a:latin typeface="Century Gothic" panose="020B0502020202020204" pitchFamily="34" charset="0"/>
              </a:rPr>
              <a:t>‘Getting informed, involved and push for HIV prevention women controlled options’</a:t>
            </a:r>
            <a:endParaRPr lang="en-US" sz="1400" dirty="0"/>
          </a:p>
        </p:txBody>
      </p:sp>
      <p:sp>
        <p:nvSpPr>
          <p:cNvPr id="8" name="TextBox 7"/>
          <p:cNvSpPr txBox="1"/>
          <p:nvPr/>
        </p:nvSpPr>
        <p:spPr>
          <a:xfrm rot="19137751">
            <a:off x="8146642" y="1205548"/>
            <a:ext cx="3300426" cy="738664"/>
          </a:xfrm>
          <a:prstGeom prst="rect">
            <a:avLst/>
          </a:prstGeom>
          <a:noFill/>
        </p:spPr>
        <p:txBody>
          <a:bodyPr wrap="square" rtlCol="0">
            <a:spAutoFit/>
          </a:bodyPr>
          <a:lstStyle/>
          <a:p>
            <a:pPr algn="ctr"/>
            <a:r>
              <a:rPr lang="en-US" sz="1400" b="1" i="1" dirty="0">
                <a:latin typeface="Century Gothic" panose="020B0502020202020204" pitchFamily="34" charset="0"/>
              </a:rPr>
              <a:t>Ensuring timely investment in new HIV prevention interventions for </a:t>
            </a:r>
            <a:br>
              <a:rPr lang="en-US" sz="1400" b="1" i="1" dirty="0">
                <a:latin typeface="Century Gothic" panose="020B0502020202020204" pitchFamily="34" charset="0"/>
              </a:rPr>
            </a:br>
            <a:r>
              <a:rPr lang="en-US" sz="1400" b="1" i="1" dirty="0">
                <a:latin typeface="Century Gothic" panose="020B0502020202020204" pitchFamily="34" charset="0"/>
              </a:rPr>
              <a:t>Adolescent young girls and women</a:t>
            </a:r>
            <a:endParaRPr lang="en-US" sz="1400" dirty="0"/>
          </a:p>
        </p:txBody>
      </p:sp>
    </p:spTree>
    <p:extLst>
      <p:ext uri="{BB962C8B-B14F-4D97-AF65-F5344CB8AC3E}">
        <p14:creationId xmlns:p14="http://schemas.microsoft.com/office/powerpoint/2010/main" val="175258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37628" y="761196"/>
            <a:ext cx="3858749" cy="646331"/>
          </a:xfrm>
          <a:prstGeom prst="rect">
            <a:avLst/>
          </a:prstGeom>
        </p:spPr>
        <p:txBody>
          <a:bodyPr wrap="none">
            <a:spAutoFit/>
          </a:bodyPr>
          <a:lstStyle/>
          <a:p>
            <a:r>
              <a:rPr lang="en-US" sz="3600" b="1" dirty="0"/>
              <a:t>The background</a:t>
            </a:r>
          </a:p>
        </p:txBody>
      </p:sp>
      <p:sp>
        <p:nvSpPr>
          <p:cNvPr id="4" name="Rectangle 3"/>
          <p:cNvSpPr/>
          <p:nvPr/>
        </p:nvSpPr>
        <p:spPr>
          <a:xfrm>
            <a:off x="697014" y="2019563"/>
            <a:ext cx="10744200" cy="3785652"/>
          </a:xfrm>
          <a:prstGeom prst="rect">
            <a:avLst/>
          </a:prstGeom>
        </p:spPr>
        <p:txBody>
          <a:bodyPr wrap="square">
            <a:spAutoFit/>
          </a:bodyPr>
          <a:lstStyle/>
          <a:p>
            <a:pPr algn="just"/>
            <a:r>
              <a:rPr lang="en-US" sz="2000" dirty="0"/>
              <a:t>Over 7,000 new infections each week are acquired globally by young women. In Malawi, the HIV rate among adolescent girls and young women 15-24 years is not going down as fast as projected. Females have a higher HIV prevalence than males 10.8% vs 6.4%, respectively.</a:t>
            </a:r>
          </a:p>
          <a:p>
            <a:pPr algn="just"/>
            <a:r>
              <a:rPr lang="en-US" sz="2000" dirty="0"/>
              <a:t> </a:t>
            </a:r>
          </a:p>
          <a:p>
            <a:pPr algn="just"/>
            <a:r>
              <a:rPr lang="en-US" sz="2000" dirty="0"/>
              <a:t>Despite Malawi having prevention options available such as VMMC and male and female condoms, the number of new infections still remain high. </a:t>
            </a:r>
          </a:p>
          <a:p>
            <a:pPr algn="just"/>
            <a:endParaRPr lang="en-US" sz="2000" dirty="0">
              <a:latin typeface="Calibri" panose="020F0502020204030204" pitchFamily="34" charset="0"/>
              <a:ea typeface="Calibri" panose="020F0502020204030204" pitchFamily="34" charset="0"/>
              <a:cs typeface="Calibri" panose="020F0502020204030204" pitchFamily="34" charset="0"/>
            </a:endParaRPr>
          </a:p>
          <a:p>
            <a:pPr algn="just"/>
            <a:r>
              <a:rPr lang="en-US" sz="2000" dirty="0"/>
              <a:t>The project aimed at contributing to the reducing the new HIV infection amongst Adolescent Young Girls and Women(AYGW) by ensuring that more self controlled HIV prevention options  for women are made available such as Dapivirine ring  and PrEP. </a:t>
            </a:r>
          </a:p>
          <a:p>
            <a:pPr algn="just"/>
            <a:endParaRPr lang="en-US" sz="2000" dirty="0">
              <a:latin typeface="Cambria" panose="0204050305040603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123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652" y="2797727"/>
            <a:ext cx="10417628" cy="3170099"/>
          </a:xfrm>
          <a:prstGeom prst="rect">
            <a:avLst/>
          </a:prstGeom>
        </p:spPr>
        <p:txBody>
          <a:bodyPr wrap="square">
            <a:spAutoFit/>
          </a:bodyPr>
          <a:lstStyle/>
          <a:p>
            <a:pPr lvl="0" algn="just"/>
            <a:r>
              <a:rPr lang="en-US" sz="2000" b="1" i="1" dirty="0">
                <a:solidFill>
                  <a:schemeClr val="accent2">
                    <a:lumMod val="40000"/>
                    <a:lumOff val="60000"/>
                  </a:schemeClr>
                </a:solidFill>
                <a:latin typeface="Century Gothic" panose="020B0502020202020204" pitchFamily="34" charset="0"/>
              </a:rPr>
              <a:t>OBJECTIVES</a:t>
            </a:r>
          </a:p>
          <a:p>
            <a:pPr marL="342900" lvl="0" indent="-342900" algn="just">
              <a:buAutoNum type="arabicPeriod"/>
            </a:pPr>
            <a:r>
              <a:rPr lang="en-US" sz="2000" dirty="0">
                <a:latin typeface="Century Gothic" panose="020B0502020202020204" pitchFamily="34" charset="0"/>
              </a:rPr>
              <a:t>To advocate for clear next steps on ring approval, access and the development of guidelines for implementation in Malawi by  April 2019.</a:t>
            </a:r>
          </a:p>
          <a:p>
            <a:pPr marL="342900" indent="-342900" algn="just">
              <a:buFontTx/>
              <a:buAutoNum type="arabicPeriod"/>
            </a:pPr>
            <a:r>
              <a:rPr lang="en-US" sz="2000" dirty="0">
                <a:latin typeface="Century Gothic" panose="020B0502020202020204" pitchFamily="34" charset="0"/>
              </a:rPr>
              <a:t>To support  advocate efforts to influence rollout and expand of PrEP access as part of combination prevention amongst adolescent young girls, women by April 2019.</a:t>
            </a:r>
          </a:p>
          <a:p>
            <a:pPr marL="342900" indent="-342900" algn="just">
              <a:buFontTx/>
              <a:buAutoNum type="arabicPeriod"/>
            </a:pPr>
            <a:r>
              <a:rPr lang="en-US" sz="2000" dirty="0">
                <a:latin typeface="Century Gothic" panose="020B0502020202020204" pitchFamily="34" charset="0"/>
              </a:rPr>
              <a:t>To build ongoing ways for advocates to stay updated, informed and involved in discussions around HIV prevention research – so that they are better able to engage and influence the research agenda in Malawi by April 2019.</a:t>
            </a:r>
          </a:p>
          <a:p>
            <a:pPr marL="342900" lvl="0" indent="-342900" algn="just">
              <a:buAutoNum type="arabicPeriod"/>
            </a:pPr>
            <a:endParaRPr lang="en-US" sz="2000" dirty="0">
              <a:latin typeface="Century Gothic" panose="020B0502020202020204" pitchFamily="34" charset="0"/>
            </a:endParaRPr>
          </a:p>
        </p:txBody>
      </p:sp>
      <p:sp>
        <p:nvSpPr>
          <p:cNvPr id="3" name="Rectangle 2"/>
          <p:cNvSpPr/>
          <p:nvPr/>
        </p:nvSpPr>
        <p:spPr>
          <a:xfrm>
            <a:off x="3501119" y="749219"/>
            <a:ext cx="6807652" cy="646331"/>
          </a:xfrm>
          <a:prstGeom prst="rect">
            <a:avLst/>
          </a:prstGeom>
        </p:spPr>
        <p:txBody>
          <a:bodyPr wrap="square">
            <a:spAutoFit/>
          </a:bodyPr>
          <a:lstStyle/>
          <a:p>
            <a:pPr lvl="0" algn="just"/>
            <a:r>
              <a:rPr lang="en-US" sz="3600" b="1" dirty="0">
                <a:latin typeface="Century Gothic" panose="020B0502020202020204" pitchFamily="34" charset="0"/>
              </a:rPr>
              <a:t>Goal  and  objectives</a:t>
            </a:r>
          </a:p>
        </p:txBody>
      </p:sp>
      <p:sp>
        <p:nvSpPr>
          <p:cNvPr id="4" name="Rectangle 3"/>
          <p:cNvSpPr/>
          <p:nvPr/>
        </p:nvSpPr>
        <p:spPr>
          <a:xfrm>
            <a:off x="585652" y="1459541"/>
            <a:ext cx="10229578" cy="1077218"/>
          </a:xfrm>
          <a:prstGeom prst="rect">
            <a:avLst/>
          </a:prstGeom>
        </p:spPr>
        <p:txBody>
          <a:bodyPr wrap="square">
            <a:spAutoFit/>
          </a:bodyPr>
          <a:lstStyle/>
          <a:p>
            <a:pPr lvl="0" algn="just">
              <a:spcBef>
                <a:spcPct val="20000"/>
              </a:spcBef>
            </a:pPr>
            <a:r>
              <a:rPr lang="en-US" sz="2000" b="1" i="1" dirty="0">
                <a:solidFill>
                  <a:schemeClr val="accent2">
                    <a:lumMod val="40000"/>
                    <a:lumOff val="60000"/>
                  </a:schemeClr>
                </a:solidFill>
                <a:latin typeface="Century Gothic" panose="020B0502020202020204" pitchFamily="34" charset="0"/>
              </a:rPr>
              <a:t>GOAL</a:t>
            </a:r>
            <a:r>
              <a:rPr lang="en-US" sz="2000" dirty="0">
                <a:solidFill>
                  <a:srgbClr val="FF0000"/>
                </a:solidFill>
                <a:latin typeface="Century Gothic" panose="020B0502020202020204" pitchFamily="34" charset="0"/>
              </a:rPr>
              <a:t> </a:t>
            </a:r>
          </a:p>
          <a:p>
            <a:pPr lvl="0" algn="just">
              <a:spcBef>
                <a:spcPct val="20000"/>
              </a:spcBef>
            </a:pPr>
            <a:r>
              <a:rPr lang="en-US" sz="2000" dirty="0">
                <a:latin typeface="Century Gothic" panose="020B0502020202020204" pitchFamily="34" charset="0"/>
              </a:rPr>
              <a:t>To contribute towards the overall reduction of new HIV infections among the adolescent young girls, women and high risk groups.</a:t>
            </a:r>
          </a:p>
        </p:txBody>
      </p:sp>
    </p:spTree>
    <p:extLst>
      <p:ext uri="{BB962C8B-B14F-4D97-AF65-F5344CB8AC3E}">
        <p14:creationId xmlns:p14="http://schemas.microsoft.com/office/powerpoint/2010/main" val="47228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4434" y="614660"/>
            <a:ext cx="5347879" cy="584775"/>
          </a:xfrm>
          <a:prstGeom prst="rect">
            <a:avLst/>
          </a:prstGeom>
        </p:spPr>
        <p:txBody>
          <a:bodyPr wrap="square">
            <a:spAutoFit/>
          </a:bodyPr>
          <a:lstStyle/>
          <a:p>
            <a:r>
              <a:rPr lang="en-US" sz="3200" b="1" dirty="0"/>
              <a:t> Strategies &amp; activities </a:t>
            </a:r>
          </a:p>
        </p:txBody>
      </p:sp>
      <p:sp>
        <p:nvSpPr>
          <p:cNvPr id="3" name="Rectangle 2"/>
          <p:cNvSpPr/>
          <p:nvPr/>
        </p:nvSpPr>
        <p:spPr>
          <a:xfrm>
            <a:off x="759823" y="1589646"/>
            <a:ext cx="11155680" cy="4401205"/>
          </a:xfrm>
          <a:prstGeom prst="rect">
            <a:avLst/>
          </a:prstGeom>
        </p:spPr>
        <p:txBody>
          <a:bodyPr wrap="square">
            <a:spAutoFit/>
          </a:bodyPr>
          <a:lstStyle/>
          <a:p>
            <a:pPr lvl="0" algn="just">
              <a:buFont typeface="Wingdings" pitchFamily="2" charset="2"/>
              <a:buChar char="ü"/>
            </a:pPr>
            <a:r>
              <a:rPr lang="en-US" sz="2000" dirty="0">
                <a:latin typeface="Century Gothic" panose="020B0502020202020204" pitchFamily="34" charset="0"/>
              </a:rPr>
              <a:t>Lobby with policies makers and decision makers to initiate policy discussions for the ring and approval of PrEP guidelines.</a:t>
            </a:r>
          </a:p>
          <a:p>
            <a:pPr lvl="0" algn="just">
              <a:buFont typeface="Wingdings" pitchFamily="2" charset="2"/>
              <a:buChar char="ü"/>
            </a:pPr>
            <a:r>
              <a:rPr lang="en-US" sz="2000" dirty="0">
                <a:latin typeface="Century Gothic" panose="020B0502020202020204" pitchFamily="34" charset="0"/>
              </a:rPr>
              <a:t>Engage  with Faith Based Organization, CSO and Local NGOs to influence  ring agenda and PrEP.</a:t>
            </a:r>
          </a:p>
          <a:p>
            <a:pPr lvl="0" algn="just">
              <a:buFont typeface="Wingdings" pitchFamily="2" charset="2"/>
              <a:buChar char="ü"/>
            </a:pPr>
            <a:r>
              <a:rPr lang="en-US" sz="2000" dirty="0">
                <a:latin typeface="Century Gothic" panose="020B0502020202020204" pitchFamily="34" charset="0"/>
              </a:rPr>
              <a:t>Engage with media and  provide them with information  on new HIV prevention technologies such as ring studies, PrEP, and HIV Vaccine.</a:t>
            </a:r>
          </a:p>
          <a:p>
            <a:pPr lvl="0" algn="just">
              <a:buFont typeface="Wingdings" pitchFamily="2" charset="2"/>
              <a:buChar char="ü"/>
            </a:pPr>
            <a:r>
              <a:rPr lang="en-US" sz="2000" dirty="0">
                <a:latin typeface="Century Gothic" panose="020B0502020202020204" pitchFamily="34" charset="0"/>
              </a:rPr>
              <a:t>Conduct Radio and TV Programmes on new HIV prevention technologies.</a:t>
            </a:r>
          </a:p>
          <a:p>
            <a:pPr lvl="0" algn="just">
              <a:buFont typeface="Wingdings" pitchFamily="2" charset="2"/>
              <a:buChar char="ü"/>
            </a:pPr>
            <a:r>
              <a:rPr lang="en-US" sz="2000" dirty="0">
                <a:latin typeface="Century Gothic" panose="020B0502020202020204" pitchFamily="34" charset="0"/>
              </a:rPr>
              <a:t>Develop and distribute information fact sheets for </a:t>
            </a:r>
            <a:r>
              <a:rPr lang="en-GB" sz="2000" dirty="0">
                <a:latin typeface="Century Gothic" panose="020B0502020202020204" pitchFamily="34" charset="0"/>
              </a:rPr>
              <a:t>Dapivirine ring and PrEP.</a:t>
            </a:r>
            <a:endParaRPr lang="en-US" sz="2000" dirty="0">
              <a:latin typeface="Century Gothic" panose="020B0502020202020204" pitchFamily="34" charset="0"/>
            </a:endParaRPr>
          </a:p>
          <a:p>
            <a:pPr lvl="0" algn="just">
              <a:buFont typeface="Wingdings" pitchFamily="2" charset="2"/>
              <a:buChar char="ü"/>
            </a:pPr>
            <a:r>
              <a:rPr lang="en-US" sz="2000" dirty="0">
                <a:latin typeface="Century Gothic" panose="020B0502020202020204" pitchFamily="34" charset="0"/>
              </a:rPr>
              <a:t>Raise awareness to different stakeholder’s on dapivirine ring studies and PrEP</a:t>
            </a:r>
          </a:p>
          <a:p>
            <a:pPr algn="just">
              <a:buFont typeface="Wingdings" pitchFamily="2" charset="2"/>
              <a:buChar char="ü"/>
            </a:pPr>
            <a:r>
              <a:rPr lang="en-US" sz="2000" dirty="0">
                <a:latin typeface="Century Gothic" panose="020B0502020202020204" pitchFamily="34" charset="0"/>
              </a:rPr>
              <a:t>Lobby for increased support for HIV prevention</a:t>
            </a:r>
            <a:r>
              <a:rPr lang="en-GB" sz="2000" dirty="0">
                <a:latin typeface="Century Gothic" panose="020B0502020202020204" pitchFamily="34" charset="0"/>
              </a:rPr>
              <a:t> from PEPFAR- through COP and Global fund processes. </a:t>
            </a:r>
            <a:endParaRPr lang="en-US" sz="2000" dirty="0">
              <a:latin typeface="Century Gothic" panose="020B0502020202020204" pitchFamily="34" charset="0"/>
            </a:endParaRPr>
          </a:p>
          <a:p>
            <a:pPr algn="just">
              <a:buFont typeface="Wingdings" pitchFamily="2" charset="2"/>
              <a:buChar char="ü"/>
            </a:pPr>
            <a:r>
              <a:rPr lang="en-GB" sz="2000" dirty="0">
                <a:latin typeface="Century Gothic" panose="020B0502020202020204" pitchFamily="34" charset="0"/>
              </a:rPr>
              <a:t>Conduct Interactive stakeholder dialogues session to raise awareness for dapivirine ring trials and PrEP.</a:t>
            </a:r>
            <a:endParaRPr lang="en-US" sz="2000" dirty="0">
              <a:latin typeface="Century Gothic" panose="020B0502020202020204" pitchFamily="34" charset="0"/>
            </a:endParaRPr>
          </a:p>
          <a:p>
            <a:pPr algn="just"/>
            <a:r>
              <a:rPr lang="en-GB" sz="2000" dirty="0">
                <a:latin typeface="Century Gothic" panose="020B0502020202020204" pitchFamily="34" charset="0"/>
              </a:rPr>
              <a:t> </a:t>
            </a:r>
            <a:endParaRPr lang="en-US" sz="2000" dirty="0">
              <a:latin typeface="Century Gothic" panose="020B0502020202020204" pitchFamily="34" charset="0"/>
            </a:endParaRPr>
          </a:p>
        </p:txBody>
      </p:sp>
    </p:spTree>
    <p:extLst>
      <p:ext uri="{BB962C8B-B14F-4D97-AF65-F5344CB8AC3E}">
        <p14:creationId xmlns:p14="http://schemas.microsoft.com/office/powerpoint/2010/main" val="5131885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99589" y="329113"/>
            <a:ext cx="3952786" cy="584775"/>
          </a:xfrm>
          <a:prstGeom prst="rect">
            <a:avLst/>
          </a:prstGeom>
        </p:spPr>
        <p:txBody>
          <a:bodyPr wrap="square">
            <a:spAutoFit/>
          </a:bodyPr>
          <a:lstStyle/>
          <a:p>
            <a:r>
              <a:rPr lang="en-US" sz="3200" b="1" dirty="0"/>
              <a:t>Key achievements</a:t>
            </a:r>
          </a:p>
        </p:txBody>
      </p:sp>
      <p:sp>
        <p:nvSpPr>
          <p:cNvPr id="3" name="Subtitle 2"/>
          <p:cNvSpPr txBox="1">
            <a:spLocks/>
          </p:cNvSpPr>
          <p:nvPr/>
        </p:nvSpPr>
        <p:spPr>
          <a:xfrm>
            <a:off x="377681" y="1413943"/>
            <a:ext cx="4362171" cy="2467129"/>
          </a:xfrm>
          <a:prstGeom prst="rect">
            <a:avLst/>
          </a:prstGeom>
        </p:spPr>
        <p:style>
          <a:lnRef idx="1">
            <a:schemeClr val="accent6"/>
          </a:lnRef>
          <a:fillRef idx="2">
            <a:schemeClr val="accent6"/>
          </a:fillRef>
          <a:effectRef idx="1">
            <a:schemeClr val="accent6"/>
          </a:effectRef>
          <a:fontRef idx="minor">
            <a:schemeClr val="dk1"/>
          </a:fontRef>
        </p:style>
        <p:txBody>
          <a:bodyPr vert="horz" lIns="274888" tIns="137446" rIns="274888" bIns="137446" rtlCol="0">
            <a:noAutofit/>
          </a:bodyPr>
          <a:lstStyle/>
          <a:p>
            <a:pPr marL="514350" indent="-514350" algn="just">
              <a:buAutoNum type="arabicParenR"/>
            </a:pPr>
            <a:r>
              <a:rPr lang="en-US" sz="1100" b="1" u="sng" dirty="0">
                <a:latin typeface="Comic Sans MS" panose="030F0702030302020204" pitchFamily="66" charset="0"/>
              </a:rPr>
              <a:t>Media Engagement</a:t>
            </a:r>
          </a:p>
          <a:p>
            <a:pPr algn="just"/>
            <a:endParaRPr lang="en-US" sz="1100" u="sng" dirty="0">
              <a:latin typeface="Comic Sans MS" panose="030F0702030302020204" pitchFamily="66" charset="0"/>
            </a:endParaRPr>
          </a:p>
          <a:p>
            <a:pPr marL="171450" lvl="0" indent="-171450">
              <a:buFont typeface="Arial" panose="020B0604020202020204" pitchFamily="34" charset="0"/>
              <a:buChar char="•"/>
            </a:pPr>
            <a:r>
              <a:rPr lang="en-US" sz="1100" dirty="0"/>
              <a:t>Established a team of media advocates on biomedical HIV Prevention in Malawi, who has been involved in the HIV prevention new technologies media advocacy.</a:t>
            </a:r>
          </a:p>
          <a:p>
            <a:pPr marL="171450" lvl="0" indent="-171450">
              <a:buFont typeface="Arial" panose="020B0604020202020204" pitchFamily="34" charset="0"/>
              <a:buChar char="•"/>
            </a:pPr>
            <a:r>
              <a:rPr lang="en-US" sz="1100" dirty="0"/>
              <a:t>Conducted 8 radio programmes, 6 TV programmes, public debates and writing newspaper articles on dapivirine ring and PrEP.</a:t>
            </a:r>
          </a:p>
          <a:p>
            <a:pPr marL="171450" indent="-171450">
              <a:buFont typeface="Arial" panose="020B0604020202020204" pitchFamily="34" charset="0"/>
              <a:buChar char="•"/>
            </a:pPr>
            <a:r>
              <a:rPr lang="en-US" sz="1100" dirty="0"/>
              <a:t>Advocacy work gaining recognition: One of our media advocate Talasina Manda Kaipa won an award: The 2019 Health Research Journalist Award because of the dapivirine Ring radio program she produced on MIJ FM</a:t>
            </a:r>
            <a:endParaRPr lang="en-US" sz="1100" dirty="0">
              <a:latin typeface="Comic Sans MS" panose="030F0702030302020204" pitchFamily="66" charset="0"/>
            </a:endParaRPr>
          </a:p>
          <a:p>
            <a:pPr marL="171450" marR="0" lvl="0" indent="-171450" algn="just" defTabSz="274888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100" i="0" u="none" strike="noStrike" kern="1200" cap="none" spc="0" normalizeH="0" baseline="0" noProof="0" dirty="0">
              <a:ln>
                <a:noFill/>
              </a:ln>
              <a:solidFill>
                <a:schemeClr val="tx1">
                  <a:tint val="75000"/>
                </a:schemeClr>
              </a:solidFill>
              <a:effectLst/>
              <a:uLnTx/>
              <a:uFillTx/>
              <a:latin typeface="Comic Sans MS" panose="030F0702030302020204" pitchFamily="66"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519073762"/>
              </p:ext>
            </p:extLst>
          </p:nvPr>
        </p:nvGraphicFramePr>
        <p:xfrm>
          <a:off x="9412112" y="412445"/>
          <a:ext cx="2581697" cy="3285836"/>
        </p:xfrm>
        <a:graphic>
          <a:graphicData uri="http://schemas.openxmlformats.org/presentationml/2006/ole">
            <mc:AlternateContent xmlns:mc="http://schemas.openxmlformats.org/markup-compatibility/2006">
              <mc:Choice xmlns:v="urn:schemas-microsoft-com:vml" Requires="v">
                <p:oleObj spid="_x0000_s1177" name="Acrobat Document" r:id="rId3" imgW="5402217" imgH="7040605" progId="AcroExch.Document.DC">
                  <p:embed/>
                </p:oleObj>
              </mc:Choice>
              <mc:Fallback>
                <p:oleObj name="Acrobat Document" r:id="rId3" imgW="5402217" imgH="7040605" progId="AcroExch.Document.DC">
                  <p:embed/>
                  <p:pic>
                    <p:nvPicPr>
                      <p:cNvPr id="0" name=""/>
                      <p:cNvPicPr/>
                      <p:nvPr/>
                    </p:nvPicPr>
                    <p:blipFill>
                      <a:blip r:embed="rId4"/>
                      <a:stretch>
                        <a:fillRect/>
                      </a:stretch>
                    </p:blipFill>
                    <p:spPr>
                      <a:xfrm>
                        <a:off x="9412112" y="412445"/>
                        <a:ext cx="2581697" cy="3285836"/>
                      </a:xfrm>
                      <a:prstGeom prst="rect">
                        <a:avLst/>
                      </a:prstGeom>
                    </p:spPr>
                  </p:pic>
                </p:oleObj>
              </mc:Fallback>
            </mc:AlternateContent>
          </a:graphicData>
        </a:graphic>
      </p:graphicFrame>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848610" flipH="1" flipV="1">
            <a:off x="9351227" y="2373568"/>
            <a:ext cx="2645794" cy="2067059"/>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t="14675"/>
          <a:stretch/>
        </p:blipFill>
        <p:spPr>
          <a:xfrm rot="20799107">
            <a:off x="8948207" y="3235225"/>
            <a:ext cx="1925146" cy="16424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91" name="Picture 67" descr="https://lh3.googleusercontent.com/Jq4UhpEhz98s-Bdy23dtqa4eF9W1aTHqwJvLqfVe0ZMHRblxaOwtj7WVyJIL8XD0V86CF4VyBjAno4tNFT6PHbuaxx2thpEcUrXPlrNOyrhsRlTecY6dK20EY97pJX33QjB2hbp8yo2goYNIVBPQj3UbGD6K26TVdi21dTNohSjGHOxDwLvdmZkpt47nMitgKKNZV0nAjmui3fUlxf__rQIyCvBep0cLNU3NOfaCeCy0uA6Yv2lWPGbgSIxbKM1PGMO3J-8RAJLY9oNztwA_kti0az1n6BkWdIbFdht46HsIfzUpURuVLYY2_Kdl5Nno2j_fN8_-55lg1vJwH_hV8yK0OR8fkElgbj8wq40Chvm2xWIZMVecQHvyu69A3S2TnKiYWX5SxWRsN4zeu2I19kM8DT1gI-rKJkJtzmbxZHuwPDUUlLRIbgFe49Lja-BYTvmnUVdJ7l0KjZh0mMDUBq_fcHp0tnuzQpU9ZQrXQFdK8d590A7Zy23I4ZdKwL78-xyAtYJJE5AGtG-2KTkia5JGCBXQNxDtKNdBLZCxLlQic3iNvAkLBw9Q9qvZyfa8ZffOB-3EOiNvIoe22JA0AY6k7MP944ikB5O1t_Po2qVg2QYyTtkaAYTr_bJghFDg1D79Wr5YVYmGMDP59NH5SPuxre9dpCK7gYRBjZ7Vnn_4O8bNT_JejXt0GUz_j7-fIT2G-ktPwC5GK2-em1vkdbaS=w998-h748-n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1082887">
            <a:off x="9262437" y="4606931"/>
            <a:ext cx="2726167" cy="21174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94" name="Picture 70" descr="https://lh3.googleusercontent.com/Iq_BAr78FvQ-V7b27uNlJRlWFRQwjtHC_li_wjRmX4RzpZqJ8-HsqZNda1xMYsvDT_gMc_YK2P7P9fjEYerpWmWfSifupsj3wB0xLwGBOBKVIB4LF9jGEDqVRKQR3Q2oH_grtVfbrYs2jn_GXI5YFbgSH2IOGMT4R0AVN8NoBOq7471QDK2eFixavYvk4mgaPq3f5GW46kVGKMEywXJys3p0-14O6yA0-d1mqxVDjxECYHf2_E9QHuJMx_va9bgUJiS59rkHsUBeSuXL5UuURe04zkRolcStWcntMAaVi1HeXsE5190AR_3_chGj-kulboGT8PQJLkUkB7goRENQwQljoeKF5IlrYCRpLWvns-gKaeE19mWiQinDE_SFvFBmvVih6Q7aTKEWEn3TgnLqmjID6pTD4XXD2txxHj9lDBUlt9BITVbdxpkWUQVOTEwY61_kZJPnyUi-8gsSHG3YQqokoe7H9KVFUixb9Eki_S6fG9oJrU-R0hjzY0XBBmMyrhsdPWqGIlubKEB06oSZRWEly3JCKuctL3todEpOioNlsPnEyEcvwr_Mnm3HHDSnPgs-UsXdNcJnYUI7BmWJCQmWIrWNgwp_dlRuQp_sGWphbIUHO-0k3krYjcO1vtA03Vw4D_qoZK8xqo1Ua3DXu_RGDnOvwiz0BhI2Bm86bOSZ-mEtC99B_aVb0bkhg0roABLmynePMvOTXRg5TTC-gb6n=w998-h748-n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7465" y="3999487"/>
            <a:ext cx="3652917" cy="2742564"/>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https://lh3.googleusercontent.com/i587OI5hUpjKZo7cGBHqRaMCWERTklWpAcCv0AWnuXMA71sAa3omjepuPIwHsYKqP05ayzvc1tvpmbew-qdE1E8MPh-89RILt4fYlYHM2kzC1aXqVL4K-31qJiu5FWrvCGeyLw4EqXnBsqriQiG38w4utiw3hwlKWjpsEPxtIHn_ixye-UVwTORxzelQ-F1JVTdpQSUXS_7U8ncPION9f0rdMCPNNt9kz9ImQjLllD_VxN_nta8XJCa72JihQ3jqT2pSmC02wmZYo_5Ngdjx08bu5PPF-Wn6axNU3-0cr06p9J2PjpFYYlEXEOUY5dA-Fhkw1bzTeSDoK_5Lx1bqXnTar4OXXKpxdTk-YoT8onlkTaNlxXPtvuy5sN32qyh-JIeYaAOGVE8xxVLjvWph9xsOskwpYo6udEEgGI7zwbJAuPlm3StQ7_NrV09a3AT3XtluGPYwQ-AiHU47yJb-GDCM5azbWdPP90077cuP24vII-EBi0kPT2IO_EPZHLlMdJSbux3p2UOOzFX_1PgMu5SNRxHzqnFPzwnE02XLLblO5TJgqwEj0l3BC-qH6uSQaLmoSD2Ln-_R1oZZ2HEi54huBZAVdoKY-1eJWWsTRwN5I595d8CgU9wcvbkKJDAv6_5cQPj6KXBluvqAXDkNLQAXNRqKdZhFiAsaCXNHnM-AFkIhbCTK8CKXe5aXhT6sslCH9j3r_SaJvuDg4P1mJoW0=w998-h748-n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294" y="3999487"/>
            <a:ext cx="3590018" cy="270395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rot="18479087">
            <a:off x="7953444" y="4218792"/>
            <a:ext cx="2582779" cy="523220"/>
          </a:xfrm>
          <a:prstGeom prst="rect">
            <a:avLst/>
          </a:prstGeom>
          <a:noFill/>
        </p:spPr>
        <p:txBody>
          <a:bodyPr wrap="square" rtlCol="0">
            <a:spAutoFit/>
          </a:bodyPr>
          <a:lstStyle/>
          <a:p>
            <a:r>
              <a:rPr lang="en-US" sz="1400" b="1" dirty="0"/>
              <a:t>News paper articles &amp; coverage</a:t>
            </a:r>
          </a:p>
        </p:txBody>
      </p:sp>
      <p:sp>
        <p:nvSpPr>
          <p:cNvPr id="12" name="TextBox 11"/>
          <p:cNvSpPr txBox="1"/>
          <p:nvPr/>
        </p:nvSpPr>
        <p:spPr>
          <a:xfrm rot="19503114">
            <a:off x="3077083" y="4153009"/>
            <a:ext cx="3047019" cy="523220"/>
          </a:xfrm>
          <a:prstGeom prst="rect">
            <a:avLst/>
          </a:prstGeom>
          <a:noFill/>
        </p:spPr>
        <p:txBody>
          <a:bodyPr wrap="square" rtlCol="0">
            <a:spAutoFit/>
          </a:bodyPr>
          <a:lstStyle/>
          <a:p>
            <a:r>
              <a:rPr lang="en-US" sz="1400" b="1" dirty="0"/>
              <a:t>Radio and TV HIV Prevention programs</a:t>
            </a:r>
          </a:p>
        </p:txBody>
      </p:sp>
    </p:spTree>
    <p:extLst>
      <p:ext uri="{BB962C8B-B14F-4D97-AF65-F5344CB8AC3E}">
        <p14:creationId xmlns:p14="http://schemas.microsoft.com/office/powerpoint/2010/main" val="1929682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86686" y="1393370"/>
            <a:ext cx="4153024" cy="5464629"/>
          </a:xfrm>
          <a:prstGeom prst="rect">
            <a:avLst/>
          </a:prstGeom>
        </p:spPr>
        <p:style>
          <a:lnRef idx="1">
            <a:schemeClr val="accent1"/>
          </a:lnRef>
          <a:fillRef idx="2">
            <a:schemeClr val="accent1"/>
          </a:fillRef>
          <a:effectRef idx="1">
            <a:schemeClr val="accent1"/>
          </a:effectRef>
          <a:fontRef idx="minor">
            <a:schemeClr val="dk1"/>
          </a:fontRef>
        </p:style>
        <p:txBody>
          <a:bodyPr vert="horz" lIns="274888" tIns="137446" rIns="274888" bIns="137446" rtlCol="0">
            <a:noAutofit/>
          </a:bodyPr>
          <a:lstStyle/>
          <a:p>
            <a:pPr algn="just"/>
            <a:r>
              <a:rPr lang="en-US" sz="1200" b="1" u="sng" dirty="0">
                <a:latin typeface="Comic Sans MS" panose="030F0702030302020204" pitchFamily="66" charset="0"/>
              </a:rPr>
              <a:t>2) Build capacity of CSOs to get engaged  in HIV prevention  research advocacy</a:t>
            </a:r>
          </a:p>
          <a:p>
            <a:pPr marL="285750" lvl="0" indent="-285750" algn="just">
              <a:buFont typeface="Arial" panose="020B0604020202020204" pitchFamily="34" charset="0"/>
              <a:buChar char="•"/>
            </a:pPr>
            <a:r>
              <a:rPr lang="en-US" sz="1400" dirty="0">
                <a:latin typeface="Comic Sans MS" panose="030F0702030302020204" pitchFamily="66" charset="0"/>
              </a:rPr>
              <a:t>Established a vibrant CSO advocacy forum for southern region.</a:t>
            </a:r>
          </a:p>
          <a:p>
            <a:pPr marL="285750" lvl="0" indent="-285750" algn="just">
              <a:buFont typeface="Arial" panose="020B0604020202020204" pitchFamily="34" charset="0"/>
              <a:buChar char="•"/>
            </a:pPr>
            <a:r>
              <a:rPr lang="en-US" sz="1400" dirty="0">
                <a:latin typeface="Comic Sans MS" panose="030F0702030302020204" pitchFamily="66" charset="0"/>
              </a:rPr>
              <a:t>Built the capacity of CSOs in biomedical research &amp; advocacy, and enable them to fully participate and drive the country’s research agenda.</a:t>
            </a:r>
          </a:p>
          <a:p>
            <a:pPr marL="285750" lvl="0" indent="-285750" algn="just">
              <a:buFont typeface="Arial" panose="020B0604020202020204" pitchFamily="34" charset="0"/>
              <a:buChar char="•"/>
            </a:pPr>
            <a:r>
              <a:rPr lang="en-US" sz="1400" dirty="0">
                <a:latin typeface="Comic Sans MS" panose="030F0702030302020204" pitchFamily="66" charset="0"/>
              </a:rPr>
              <a:t>Together with national CSO advocacy forum, organized and deliver the first ever research conference in Malawi- where CSO, advocates met with researchers, Ethics and regulators.</a:t>
            </a:r>
          </a:p>
          <a:p>
            <a:pPr marL="285750" lvl="0" indent="-285750" algn="just">
              <a:buFont typeface="Arial" panose="020B0604020202020204" pitchFamily="34" charset="0"/>
              <a:buChar char="•"/>
            </a:pPr>
            <a:r>
              <a:rPr lang="en-US" sz="1400" dirty="0">
                <a:latin typeface="Comic Sans MS" panose="030F0702030302020204" pitchFamily="66" charset="0"/>
              </a:rPr>
              <a:t>Supported dapivirine ring and Prep upcoming studies for pregnant and lactating mothers in Malawi:  Deliver and Be- protected (MTN 042/MTN 043).</a:t>
            </a:r>
          </a:p>
          <a:p>
            <a:pPr marL="285750" lvl="0" indent="-285750" algn="just">
              <a:buFont typeface="Arial" panose="020B0604020202020204" pitchFamily="34" charset="0"/>
              <a:buChar char="•"/>
            </a:pPr>
            <a:r>
              <a:rPr lang="en-US" sz="1400" dirty="0">
                <a:latin typeface="Comic Sans MS" panose="030F0702030302020204" pitchFamily="66" charset="0"/>
              </a:rPr>
              <a:t>Established biomedical HIV prevention Youth advocates forum and build their capacity on new HIV prevention options, youth are now able to engage, participate in research and influence decision makers to consider new options as part of HIV prevention combination.</a:t>
            </a:r>
          </a:p>
        </p:txBody>
      </p:sp>
      <p:pic>
        <p:nvPicPr>
          <p:cNvPr id="3" name="Picture 6" descr="https://lh3.googleusercontent.com/lwEGGDgGPOunAKstYWF2f92dmuX0-9o2NbBAJmgm4NtaeGu4BZ-thzV5OYMyXYSC5CwYH8LlfLEgbYu2-NUrCK3jUw0evzCUNLdhyTp3tO4VXpjw9GGk2spGO-rq1xj7QSilvexeOf5-XvRZo29HVB1YWEHgZoi3joC6k31ziFnveCH1k6dZIPN6xa7m4Sm-oCNZz61wnkmM6E0RJfYf_o5jAohyD2jNDagOWy0a09wsOC8SMhCbjuISIlr_n3Rw9Lj1mh9C_XDVSRJJ0KU0IAcbno-CwnilIgR8Ww41Y67dgW11Y1ru26PkPH6ayFVPR9rlTqkGmfMy0c8QL_72Yk0h83KZVd7lmf6kwEkGTGxGAwpw1skQ3UbjjvycjbYaadmTyt8_zKo9mXxAXc2RIgRuKPV2pok0CUAEYC47G3Mk9oTAZrGVbFsRIPVToZt7kdy8FoHYsqB-ZGh4Zax_Tm40OMFGrPFeJEIBWpRDGORGJarfrLO_J1U7pdtKiurZZWuPUqsbDiECfkbzaxfCmfC92LVbl1scYMvTiP0a8UYi1nMzJQG8LEjSvE_76u6xg8da2tQUCx0iMhVam_oUWUIgbh6--H54C7iNZ2IcQorXV5_7I-i-hejZMgC9pUDtS6Oh-UKT4qHTw7P1C6oeznDoi3USszR6UBeidp4mWTyBrhcYZKXtINKYtcSlPE60VDeKd9QN6eK1BNCnrp4ZqIzO=w998-h74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9129" y="0"/>
            <a:ext cx="3991521" cy="34616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s://lh3.googleusercontent.com/SpMRzjcQw898n-DSA3vVi3UeBtNQ2MmiccDfFngJfMQMXuDPvse-gZsYFgVFOAJsfMPWKF-px0dRw-TiIF7QpTYCmAhQL-eaPy4hjIyTWE3lebEEZavW7HKFRc72Q4x0H8CP3vkN7EVg5tEk-tn6Yxzu6SIgBrqH3mMFuYgfl-oUMUOs69Cd8KguTFor1-65BvcWbezkg4l81xv_3kVpfJXsuR_HkzyfNwthULKSvJ_M014VjSoJf4b54xMMCy_yIX2JQ380rQES_9XWRN584D2kVWteq7h1mezCevRduHFH3_nNfKHJDSiRLGMFmXZnrfoeeLbySIj0iQuU5Ld1boGboKaRVY2b98iYDC7cCO8XUxDwade6P9Z5oqITY3x2_XNNMeGe5VwyNhLANTEleNZ7H0ADc4rtDBIxrkgeoP3bePn-QwDQLV_1C4QepFMFHIVrjMLj4-z0_uLbtSU5zdd2khdoMQLR6Lt181Xi05RgJ6a9XZlmXCIVVlAbiMimKUWJA2-m_Vq7KDjz-qb54RVh_0niTmuDbW18jF3tnlac5HlQJ-QnoTtcGvRaXEr73jqUwoWLWwKjCUicZ_GpETTIagRoPORAfsVEP8c5gMWPbrZy_SwJXX_GO9flIp63eiW6cVj0-zc1UfV_TrXQbkgOSHiARApqabxvF-eJ34q-YPBS1ztVXuFS0AHFXT9Ymh9-TZ3YlMXvwpJUsfxIbaXm=w998-h74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6394" y="3461657"/>
            <a:ext cx="4531483" cy="33963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68990" y="1297324"/>
            <a:ext cx="1321434" cy="769441"/>
          </a:xfrm>
          <a:prstGeom prst="rect">
            <a:avLst/>
          </a:prstGeom>
          <a:noFill/>
        </p:spPr>
        <p:txBody>
          <a:bodyPr wrap="square" rtlCol="0">
            <a:spAutoFit/>
          </a:bodyPr>
          <a:lstStyle/>
          <a:p>
            <a:r>
              <a:rPr lang="en-US" sz="1100" b="1" dirty="0"/>
              <a:t> A group of youth leaders &amp;  advocates during sessions</a:t>
            </a:r>
          </a:p>
        </p:txBody>
      </p:sp>
      <p:sp>
        <p:nvSpPr>
          <p:cNvPr id="6" name="Bent Arrow 5"/>
          <p:cNvSpPr/>
          <p:nvPr/>
        </p:nvSpPr>
        <p:spPr>
          <a:xfrm>
            <a:off x="6945086" y="838200"/>
            <a:ext cx="769548" cy="4572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9535429" y="4451942"/>
            <a:ext cx="1712044" cy="707886"/>
          </a:xfrm>
          <a:prstGeom prst="rect">
            <a:avLst/>
          </a:prstGeom>
          <a:noFill/>
        </p:spPr>
        <p:txBody>
          <a:bodyPr wrap="square" rtlCol="0">
            <a:spAutoFit/>
          </a:bodyPr>
          <a:lstStyle/>
          <a:p>
            <a:r>
              <a:rPr lang="en-US" sz="1000" b="1" dirty="0"/>
              <a:t>Blantyre Faith based leaders- after the Biomedical HIV prevention training</a:t>
            </a:r>
          </a:p>
        </p:txBody>
      </p:sp>
      <p:sp>
        <p:nvSpPr>
          <p:cNvPr id="9" name="Bent Arrow 8"/>
          <p:cNvSpPr/>
          <p:nvPr/>
        </p:nvSpPr>
        <p:spPr>
          <a:xfrm rot="10800000">
            <a:off x="9116016" y="5159828"/>
            <a:ext cx="838826" cy="506713"/>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2803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947058" y="1366924"/>
            <a:ext cx="5638800" cy="4788155"/>
          </a:xfrm>
          <a:prstGeom prst="rect">
            <a:avLst/>
          </a:prstGeom>
        </p:spPr>
        <p:style>
          <a:lnRef idx="1">
            <a:schemeClr val="accent4"/>
          </a:lnRef>
          <a:fillRef idx="2">
            <a:schemeClr val="accent4"/>
          </a:fillRef>
          <a:effectRef idx="1">
            <a:schemeClr val="accent4"/>
          </a:effectRef>
          <a:fontRef idx="minor">
            <a:schemeClr val="dk1"/>
          </a:fontRef>
        </p:style>
        <p:txBody>
          <a:bodyPr vert="horz" lIns="274888" tIns="137446" rIns="274888" bIns="137446" rtlCol="0">
            <a:noAutofit/>
          </a:bodyPr>
          <a:lstStyle/>
          <a:p>
            <a:pPr algn="just"/>
            <a:r>
              <a:rPr lang="en-US" sz="1600" b="1" u="sng" dirty="0">
                <a:latin typeface="Comic Sans MS" panose="030F0702030302020204" pitchFamily="66" charset="0"/>
              </a:rPr>
              <a:t>3) Dapivirine ring and PrEP. advocacy</a:t>
            </a:r>
          </a:p>
          <a:p>
            <a:pPr marL="285750" indent="-285750" algn="just">
              <a:buFont typeface="Arial" panose="020B0604020202020204" pitchFamily="34" charset="0"/>
              <a:buChar char="•"/>
            </a:pPr>
            <a:endParaRPr lang="en-US" sz="1600" u="sng" dirty="0">
              <a:latin typeface="Comic Sans MS" panose="030F0702030302020204" pitchFamily="66" charset="0"/>
            </a:endParaRPr>
          </a:p>
          <a:p>
            <a:pPr marL="285750" lvl="0" indent="-285750" algn="just">
              <a:buFont typeface="Arial" panose="020B0604020202020204" pitchFamily="34" charset="0"/>
              <a:buChar char="•"/>
            </a:pPr>
            <a:r>
              <a:rPr lang="en-US" sz="1600" dirty="0">
                <a:latin typeface="Comic Sans MS" panose="030F0702030302020204" pitchFamily="66" charset="0"/>
              </a:rPr>
              <a:t>Initiated talks with policy makers on the possible introduction of dapivirine ring as a new HIV prevention option.</a:t>
            </a:r>
          </a:p>
          <a:p>
            <a:pPr marL="285750" lvl="0" indent="-285750" algn="just">
              <a:buFont typeface="Arial" panose="020B0604020202020204" pitchFamily="34" charset="0"/>
              <a:buChar char="•"/>
            </a:pPr>
            <a:r>
              <a:rPr lang="en-US" sz="1600" dirty="0">
                <a:latin typeface="Comic Sans MS" panose="030F0702030302020204" pitchFamily="66" charset="0"/>
              </a:rPr>
              <a:t>Contributed to PrEP policy framework development &amp; guidelines in Malawi where adolescent girls and young women have been considered to be the first at risk group to be considered for PrEP on the first phase.</a:t>
            </a:r>
          </a:p>
          <a:p>
            <a:pPr marL="285750" lvl="0" indent="-285750" algn="just">
              <a:buFont typeface="Arial" panose="020B0604020202020204" pitchFamily="34" charset="0"/>
              <a:buChar char="•"/>
            </a:pPr>
            <a:r>
              <a:rPr lang="en-US" sz="1600" dirty="0">
                <a:latin typeface="Comic Sans MS" panose="030F0702030302020204" pitchFamily="66" charset="0"/>
              </a:rPr>
              <a:t>currently Iam also a member of National PrEP task force and a member of PrEP Service Delivery TWG. </a:t>
            </a:r>
          </a:p>
          <a:p>
            <a:pPr marL="285750" lvl="0" indent="-285750" algn="just">
              <a:buFont typeface="Arial" panose="020B0604020202020204" pitchFamily="34" charset="0"/>
              <a:buChar char="•"/>
            </a:pPr>
            <a:r>
              <a:rPr lang="en-US" sz="1600" dirty="0">
                <a:latin typeface="Comic Sans MS" panose="030F0702030302020204" pitchFamily="66" charset="0"/>
              </a:rPr>
              <a:t>Increased stakeholders knowledge on dapivirine vaginal ring and PrEP.</a:t>
            </a:r>
          </a:p>
          <a:p>
            <a:pPr marL="285750" lvl="0" indent="-285750" algn="just">
              <a:buFont typeface="Arial" panose="020B0604020202020204" pitchFamily="34" charset="0"/>
              <a:buChar char="•"/>
            </a:pPr>
            <a:r>
              <a:rPr lang="en-US" sz="1600" dirty="0">
                <a:latin typeface="Comic Sans MS" panose="030F0702030302020204" pitchFamily="66" charset="0"/>
              </a:rPr>
              <a:t>Developed a ring scenario plan for Malawi and establish task team from the National CSO advocacy forum, to work on ring advocacy after the EMA approval.</a:t>
            </a:r>
          </a:p>
          <a:p>
            <a:pPr marL="285750" marR="0" lvl="0" indent="-285750" algn="just" defTabSz="2748889"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chemeClr val="tx1">
                  <a:tint val="75000"/>
                </a:schemeClr>
              </a:solidFill>
              <a:effectLst/>
              <a:uLnTx/>
              <a:uFillTx/>
              <a:latin typeface="Comic Sans MS" panose="030F0702030302020204" pitchFamily="66" charset="0"/>
            </a:endParaRPr>
          </a:p>
        </p:txBody>
      </p:sp>
      <p:sp>
        <p:nvSpPr>
          <p:cNvPr id="3" name="Rectangle 2"/>
          <p:cNvSpPr/>
          <p:nvPr/>
        </p:nvSpPr>
        <p:spPr>
          <a:xfrm>
            <a:off x="4173485" y="6155079"/>
            <a:ext cx="6096000" cy="646331"/>
          </a:xfrm>
          <a:prstGeom prst="rect">
            <a:avLst/>
          </a:prstGeom>
        </p:spPr>
        <p:txBody>
          <a:bodyPr>
            <a:spAutoFit/>
          </a:bodyPr>
          <a:lstStyle/>
          <a:p>
            <a:r>
              <a:rPr lang="en-US" sz="1200" dirty="0">
                <a:hlinkClick r:id="rId2"/>
              </a:rPr>
              <a:t>https://drive.google.com/file/d/1UNu4YTGbfRWfKtybb-qT8q2i74Id0j8-/view?usp=sharing</a:t>
            </a:r>
            <a:endParaRPr lang="en-US" sz="1200" dirty="0"/>
          </a:p>
          <a:p>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487" y="1441593"/>
            <a:ext cx="3842655" cy="4588553"/>
          </a:xfrm>
          <a:prstGeom prst="rect">
            <a:avLst/>
          </a:prstGeom>
        </p:spPr>
      </p:pic>
      <p:sp>
        <p:nvSpPr>
          <p:cNvPr id="5" name="Rectangle 4"/>
          <p:cNvSpPr/>
          <p:nvPr/>
        </p:nvSpPr>
        <p:spPr>
          <a:xfrm>
            <a:off x="4738270" y="501964"/>
            <a:ext cx="3952786" cy="584775"/>
          </a:xfrm>
          <a:prstGeom prst="rect">
            <a:avLst/>
          </a:prstGeom>
        </p:spPr>
        <p:txBody>
          <a:bodyPr wrap="square">
            <a:spAutoFit/>
          </a:bodyPr>
          <a:lstStyle/>
          <a:p>
            <a:r>
              <a:rPr lang="en-US" sz="3200" b="1" dirty="0"/>
              <a:t>Key achievements</a:t>
            </a:r>
          </a:p>
        </p:txBody>
      </p:sp>
    </p:spTree>
    <p:extLst>
      <p:ext uri="{BB962C8B-B14F-4D97-AF65-F5344CB8AC3E}">
        <p14:creationId xmlns:p14="http://schemas.microsoft.com/office/powerpoint/2010/main" val="1237668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lh3.googleusercontent.com/qAa1p9YlRltfb7MxEtljXu_B68XsybOAXUwNNsC7Mk_wYJPTDyCLqpTxeuCF5RBgoY6_h7d4ihe9OslWGWn-6Nxfm456jCTLmj9AP_y_RUogbck5TTLyx7pf4mRZAlbVvaKbT6yO5QUnQbXbqNK-bxKUi8TAmX-ztoFJJHw65lhqMv3fj_y5BTjWs9JwU_AjFRygQrE4jfrCFQ1RA9Mnok39rXz5nzpMr2lFyJzZPP56-KHnurKRLQ8rBGEMUjw1nn93R3LCauy6zxh4GFinqtR4Jiox3KxaHwMcewTWu1rVIykI2mrXXNm6iPCOm0fQI8ScD48981lbn4LTADkWoeIEqcyJgYMNHvz7_7P5KBy0eban6Fp3F5X1tt8nCp2wdISjGYP8BuvO0cV9uEMhuWsJ9BHSZ5e1nmWE7eS3LCGcxnt2zBnvl07QYrB77ckvyBFw61s1MnNdEBDOHtvhFcMoGWqI5z7wv2y6rKLM8iaaZFMNXIHO6TFGcbDDVUovKQAnSwZDknSMudXaL7T78RT1Doj2-EduDvHya8afBsqDQENguNO5Z3X2y0AKggVx1P0A7r9df89HPnXQClgRLhZxCOSyFYNhj8gF76rNGSaNnbRoRJMZmtUrBK34ryxu--1mzgd7C_I3v-NK3anzJvpxmtoWKPQsikAYgNNw8SKhmTB5j3upQTMHfU9oIhrKHCofVZ-Zk3KFaAb37uGcdpHb=w562-h74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8857" y="219135"/>
            <a:ext cx="4029529" cy="37026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lh3.googleusercontent.com/RSg5nDcqcvWTY3n6wvTsEleyB3rDXgYkI4W5Ek6_xGB1BcRW0xMBlie_vL2hLsC5S5FHSRLugGZR6hij0oGryH0ZiDV9Zf6qzooFHomQuS-QquKWnzn0Xqu5madT2tMgxcFEoeD7E7oxxjgMQYqWysnrcs8o3iv-0McWr9_buDn58MgTXql9v0ImAPcJZeHXvxoQvDMflWyETz1mJbsEvUdr0QonbUtsG_0SHT0FHtM2HjtawWQGk2SC0IFUJjkG4BhMeF8mPfiZkdaC0-s_7SP60ZxxY6CY8UCvS7Yow9S0oa4lMzUiJmrKTc--D1pSLIC-Ft0V4p74uxWisag-r42vDWWLT-DpLqq_f7sWecp-C2_wmO18mEjYaNu5SmKwXoFxsagWYETFP6Wmg3QTQ6NeS1_gmggAlu6mnHprmYdxz5X_DVY1WIUOtWej4unYy5wMerfcimKS_ja_WA8X2y3nY_bcmJJU30lBQBxKwRkZbvrr1dQ-yFQ0dMsrv_I2Yj8l4qDHGhn8ZCuD_fQpfGMDmNnwZXszPguihUXH06AY9B8yLXy05TmqsVJkmgksBeTOU-HujzfVC827LQe7jypGoKgqRL4YTne3QxC3U5Q4Br_APrvaAdB4_ntovcEcIYOGjBEepTGVIZ_jt1-QN5eoXfvDrInaj_GCB_RcRd3jbKoyOrD9EAa1bkevGFyP_saKzra_DJgQhYBmRrtUtaCd=w998-h748-n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7702" y="3785850"/>
            <a:ext cx="4195477" cy="3164525"/>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477369" y="1224845"/>
            <a:ext cx="4321629" cy="2561005"/>
          </a:xfrm>
          <a:prstGeom prst="rect">
            <a:avLst/>
          </a:prstGeom>
        </p:spPr>
        <p:style>
          <a:lnRef idx="1">
            <a:schemeClr val="accent4"/>
          </a:lnRef>
          <a:fillRef idx="2">
            <a:schemeClr val="accent4"/>
          </a:fillRef>
          <a:effectRef idx="1">
            <a:schemeClr val="accent4"/>
          </a:effectRef>
          <a:fontRef idx="minor">
            <a:schemeClr val="dk1"/>
          </a:fontRef>
        </p:style>
        <p:txBody>
          <a:bodyPr vert="horz" lIns="274888" tIns="137446" rIns="274888" bIns="137446" rtlCol="0">
            <a:noAutofit/>
          </a:bodyPr>
          <a:lstStyle/>
          <a:p>
            <a:pPr algn="just"/>
            <a:r>
              <a:rPr lang="en-US" sz="1400" b="1" u="sng" dirty="0">
                <a:latin typeface="Comic Sans MS" panose="030F0702030302020204" pitchFamily="66" charset="0"/>
              </a:rPr>
              <a:t>4) Collaboration and partnership</a:t>
            </a:r>
            <a:endParaRPr lang="en-US" sz="1400" u="sng" dirty="0">
              <a:latin typeface="Comic Sans MS" panose="030F0702030302020204" pitchFamily="66" charset="0"/>
            </a:endParaRPr>
          </a:p>
          <a:p>
            <a:pPr marL="457200" indent="-457200" algn="just">
              <a:buFont typeface="Wingdings" panose="05000000000000000000" pitchFamily="2" charset="2"/>
              <a:buChar char="q"/>
            </a:pPr>
            <a:r>
              <a:rPr lang="en-US" sz="1400" dirty="0"/>
              <a:t>Established good collaboration between CSOs, Advocates and researchers.</a:t>
            </a:r>
          </a:p>
          <a:p>
            <a:pPr marL="457200" indent="-457200" algn="just">
              <a:buFont typeface="Wingdings" panose="05000000000000000000" pitchFamily="2" charset="2"/>
              <a:buChar char="q"/>
            </a:pPr>
            <a:r>
              <a:rPr lang="en-US" sz="1400" dirty="0"/>
              <a:t>Establish and maintain good collaboration with media house and journalists.</a:t>
            </a:r>
          </a:p>
          <a:p>
            <a:pPr marL="457200" indent="-457200" algn="just">
              <a:buFont typeface="Wingdings" panose="05000000000000000000" pitchFamily="2" charset="2"/>
              <a:buChar char="q"/>
            </a:pPr>
            <a:r>
              <a:rPr lang="en-US" sz="1400" dirty="0"/>
              <a:t>Established effective collaboration with district stakeholders – district health Office, city Council and District Councils.</a:t>
            </a:r>
          </a:p>
          <a:p>
            <a:pPr marL="457200" indent="-457200" algn="just">
              <a:buFont typeface="Wingdings" panose="05000000000000000000" pitchFamily="2" charset="2"/>
              <a:buChar char="q"/>
            </a:pPr>
            <a:endParaRPr lang="en-US" sz="1400" dirty="0"/>
          </a:p>
        </p:txBody>
      </p:sp>
      <p:pic>
        <p:nvPicPr>
          <p:cNvPr id="8" name="Picture 4" descr="https://lh3.googleusercontent.com/vM5DhCvgyNsD7kFkrIqyhO1Y9JumC4P52Pm73i52mjIDRXoFNzUhgW6FZ-Ar0t3NiOAIvUZx_gBhpGcZ53hN0cBQ2bL5ShnsbsDGft5I6q0EflOl_pWwzaI80c-k_H6hXs_33PVaQzHl1FBlD2BUdjEwwxf_aVi5iMdJgD4eFdVa6lS9y7tg2PuWjDYaaQVkxUCg0Yim23AuugY2489fq3c_V3kDyF6N6Wd1bOaNEVIU1mY3T9FFfK7-w7yAH0FaJPQXZN2RL1_VeJk6OXf4ipy9jRj0uDqRrPJTC03voaGeJTqq3H-6MtqiMbmgn8BX5pwCT4VlzFzHTWPRO4pqkYwlf0yFKRvK3h-ULwkPjlAkCT1rJp0NhjMC_I9fpNzTEQNdMsS4BpSzz4A9Ia8R3NOvQLMKD50tF7JJgHsV4qZvEmye4EfS24L56sn3bIOc6mPYkN_8ZRI8tplOSVv_d-Cxa_oDboPt8BFGfilMUq1qxLPMHhVADCKQgYdSwBfB0CV5OgMCOk00JKB2VDldMAvERt414RP_WHBKAQ_3R3JqXyd_dc2E8w-NwKrXQo50g2uynXasFzO6jHY49rR42Ji9rTw81Z4dKI5ywNWUuwgKiKAc3tkwYV5LPGKKReX64P1LQ72TcaSZNnsCJtWZDnm_KRU07_5zuW2qpzh0YuZPnIG-yHDcVo0cgdw0MdCFxkmtUCw_CV3sjJ4OACTuksJy=w998-h748-n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8857" y="3921787"/>
            <a:ext cx="4029529" cy="2892652"/>
          </a:xfrm>
          <a:prstGeom prst="rect">
            <a:avLst/>
          </a:prstGeom>
          <a:noFill/>
          <a:extLst>
            <a:ext uri="{909E8E84-426E-40DD-AFC4-6F175D3DCCD1}">
              <a14:hiddenFill xmlns:a14="http://schemas.microsoft.com/office/drawing/2010/main">
                <a:solidFill>
                  <a:srgbClr val="FFFFFF"/>
                </a:solidFill>
              </a14:hiddenFill>
            </a:ext>
          </a:extLst>
        </p:spPr>
      </p:pic>
      <p:sp>
        <p:nvSpPr>
          <p:cNvPr id="2" name="Bent Arrow 1"/>
          <p:cNvSpPr/>
          <p:nvPr/>
        </p:nvSpPr>
        <p:spPr>
          <a:xfrm>
            <a:off x="7075714" y="328148"/>
            <a:ext cx="653143" cy="565052"/>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ent Arrow 8"/>
          <p:cNvSpPr/>
          <p:nvPr/>
        </p:nvSpPr>
        <p:spPr>
          <a:xfrm>
            <a:off x="2438401" y="4603572"/>
            <a:ext cx="649302" cy="567142"/>
          </a:xfrm>
          <a:prstGeom prst="bent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6106886" y="997206"/>
            <a:ext cx="1524000" cy="1938992"/>
          </a:xfrm>
          <a:prstGeom prst="rect">
            <a:avLst/>
          </a:prstGeom>
          <a:noFill/>
        </p:spPr>
        <p:txBody>
          <a:bodyPr wrap="square" rtlCol="0">
            <a:spAutoFit/>
          </a:bodyPr>
          <a:lstStyle/>
          <a:p>
            <a:r>
              <a:rPr lang="en-US" sz="1200" dirty="0"/>
              <a:t>The Study Coordinator- JHU Research center training girls on the new HIV prevention Technologies at the 2018 AGE Africa Science Camp</a:t>
            </a:r>
          </a:p>
        </p:txBody>
      </p:sp>
      <p:sp>
        <p:nvSpPr>
          <p:cNvPr id="10" name="TextBox 9"/>
          <p:cNvSpPr txBox="1"/>
          <p:nvPr/>
        </p:nvSpPr>
        <p:spPr>
          <a:xfrm>
            <a:off x="1340863" y="5170714"/>
            <a:ext cx="1524000" cy="1384995"/>
          </a:xfrm>
          <a:prstGeom prst="rect">
            <a:avLst/>
          </a:prstGeom>
          <a:noFill/>
        </p:spPr>
        <p:txBody>
          <a:bodyPr wrap="square" rtlCol="0">
            <a:spAutoFit/>
          </a:bodyPr>
          <a:lstStyle/>
          <a:p>
            <a:pPr algn="just"/>
            <a:r>
              <a:rPr lang="en-US" sz="1200" dirty="0"/>
              <a:t>The Study Coordinator- UNC Research center training CSOs on the new HIV prevention Technologies</a:t>
            </a:r>
          </a:p>
        </p:txBody>
      </p:sp>
    </p:spTree>
    <p:extLst>
      <p:ext uri="{BB962C8B-B14F-4D97-AF65-F5344CB8AC3E}">
        <p14:creationId xmlns:p14="http://schemas.microsoft.com/office/powerpoint/2010/main" val="222498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73336" y="566742"/>
            <a:ext cx="6096000" cy="584775"/>
          </a:xfrm>
          <a:prstGeom prst="rect">
            <a:avLst/>
          </a:prstGeom>
        </p:spPr>
        <p:txBody>
          <a:bodyPr>
            <a:spAutoFit/>
          </a:bodyPr>
          <a:lstStyle/>
          <a:p>
            <a:pPr algn="ctr"/>
            <a:r>
              <a:rPr lang="en-US" sz="3200" b="1" dirty="0"/>
              <a:t>Project Impact</a:t>
            </a:r>
          </a:p>
        </p:txBody>
      </p:sp>
      <p:pic>
        <p:nvPicPr>
          <p:cNvPr id="6" name="Picture 2" descr="https://lh3.googleusercontent.com/AnLIMxV3qFPC96PZHArB4oZVBzRwyHwe9ODd1gOgvJvmk8OmbZXhJVlihbF6WmuweMT2XuFJB8fOXT8BcYEo7DA2XTShdVUW0Wu_vj0uXqhtfqVTez99kY2eM-4exJA61Wkp4_msLWJj8t2pCOeFIC_D7PbeNq_0DCDILgzbAT2B4G1gi31QRPNQd-4pMLq63VlFOCMPoi8pYzs4vq37TE0CuU5nm_F9ariS_pPOatj7_1vJ08uO_bw0XptDEd5X3dkDq7vKXckOKpOoVZ2RfpLHykUIp_H1_-wvxLhygif0jsy-SwnLuQUazPEF5-EFt_Zm_4AebTYOWDRreJL_9d1d58d0ES4tdVY0z34WZE_ZHj9UwTEIgaD1Y_be5ySQiYvKSrH-xwLxEQs2Crc-b7nsstGQwUQhULUoluY3vTW1FJLr60qFIt702oHw1hP-Y5cnBIKpkcvFFQUN3sLkbhrHoL7V3N65FY3ENoLs3czK5AH7rvIIk9BWVON9yRtJh3s-6N8vDXZ2lA0NU52sylzTT6JwKSprVoKDEAv8AAzEHu1pcPOgKhqc1d7HrUHlsoinHdmpPmW-XRLe68CRMIrpEL2mSIRa6gbQD3sj8Q-vULKGMl0-LkzZzFm-n9PPk3HDND1SENaIsahXAJcpSSsxXQlE3nNMe1cPNs3UoYLtDb2Lw4Nf5trNrUFRFg55hympgJPb-TuAtzUy2ia5U4RC=w998-h748-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1029" y="1232638"/>
            <a:ext cx="4917622" cy="48198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824594" y="1348800"/>
            <a:ext cx="6120493" cy="5509200"/>
          </a:xfrm>
          <a:prstGeom prst="rect">
            <a:avLst/>
          </a:prstGeom>
        </p:spPr>
        <p:txBody>
          <a:bodyPr wrap="square">
            <a:spAutoFit/>
          </a:bodyPr>
          <a:lstStyle/>
          <a:p>
            <a:pPr marL="342900" lvl="0" indent="-342900" algn="just">
              <a:buFont typeface="Symbol" panose="05050102010706020507" pitchFamily="18" charset="2"/>
              <a:buChar char=""/>
            </a:pPr>
            <a:r>
              <a:rPr lang="en-US" sz="1600" dirty="0"/>
              <a:t>Increased knowledge on new HIV prevention technologies amongst adolescent girl, young women and men.</a:t>
            </a:r>
          </a:p>
          <a:p>
            <a:pPr marL="342900" lvl="0" indent="-342900" algn="just">
              <a:buFont typeface="Symbol" panose="05050102010706020507" pitchFamily="18" charset="2"/>
              <a:buChar char=""/>
            </a:pPr>
            <a:r>
              <a:rPr lang="en-US" sz="1600" dirty="0"/>
              <a:t>More young people engaged in HIV research advocacy.</a:t>
            </a:r>
          </a:p>
          <a:p>
            <a:pPr marL="342900" lvl="0" indent="-342900" algn="just">
              <a:buFont typeface="Symbol" panose="05050102010706020507" pitchFamily="18" charset="2"/>
              <a:buChar char=""/>
            </a:pPr>
            <a:r>
              <a:rPr lang="en-US" sz="1600" dirty="0"/>
              <a:t>Faith based institutions engaged in HIV prevention technologies such as ring advocacy.</a:t>
            </a:r>
          </a:p>
          <a:p>
            <a:pPr marL="342900" lvl="0" indent="-342900" algn="just">
              <a:buFont typeface="Symbol" panose="05050102010706020507" pitchFamily="18" charset="2"/>
              <a:buChar char=""/>
            </a:pPr>
            <a:r>
              <a:rPr lang="en-US" sz="1600" dirty="0"/>
              <a:t>CSOs ably engaging with researchers and helping in moving research agenda in the country.</a:t>
            </a:r>
          </a:p>
          <a:p>
            <a:pPr marL="342900" lvl="0" indent="-342900" algn="just">
              <a:buFont typeface="Symbol" panose="05050102010706020507" pitchFamily="18" charset="2"/>
              <a:buChar char=""/>
            </a:pPr>
            <a:r>
              <a:rPr lang="en-US" sz="1600" dirty="0"/>
              <a:t>Informed community on clinical trials being implemented in their communities and in the country.</a:t>
            </a:r>
          </a:p>
          <a:p>
            <a:pPr marL="342900" lvl="0" indent="-342900" algn="just">
              <a:buFont typeface="Symbol" panose="05050102010706020507" pitchFamily="18" charset="2"/>
              <a:buChar char=""/>
            </a:pPr>
            <a:r>
              <a:rPr lang="en-US" sz="1600" dirty="0"/>
              <a:t>Strengthen the capacity of southern region CSO HIV advocacy forum.</a:t>
            </a:r>
          </a:p>
          <a:p>
            <a:pPr marL="342900" lvl="0" indent="-342900" algn="just">
              <a:buFont typeface="Symbol" panose="05050102010706020507" pitchFamily="18" charset="2"/>
              <a:buChar char=""/>
            </a:pPr>
            <a:r>
              <a:rPr lang="en-US" sz="1600" dirty="0"/>
              <a:t>Network and relations built with  media houses – being provided free airspace for HIV preventions programs.</a:t>
            </a:r>
          </a:p>
          <a:p>
            <a:pPr marL="342900" lvl="0" indent="-342900" algn="just">
              <a:buFont typeface="Symbol" panose="05050102010706020507" pitchFamily="18" charset="2"/>
              <a:buChar char=""/>
            </a:pPr>
            <a:r>
              <a:rPr lang="en-US" sz="1600" dirty="0"/>
              <a:t>Positive Collaboration between CSOs, Advocates and research centers ( Johns Hopkins in Blantyre and UNC project – in Lilongwe) - working with them to provide trial updates and upcoming trials to CSOs.</a:t>
            </a:r>
          </a:p>
          <a:p>
            <a:pPr marL="342900" indent="-342900" algn="just">
              <a:buFont typeface="Symbol" panose="05050102010706020507" pitchFamily="18" charset="2"/>
              <a:buChar char=""/>
            </a:pPr>
            <a:r>
              <a:rPr lang="en-US" sz="1600" dirty="0"/>
              <a:t>More media positive coverage on HIV prevention new technologies – such as dapivirine vaginal ring, PrEP, AMPs, BNABs and vaccine.</a:t>
            </a:r>
          </a:p>
        </p:txBody>
      </p:sp>
    </p:spTree>
    <p:extLst>
      <p:ext uri="{BB962C8B-B14F-4D97-AF65-F5344CB8AC3E}">
        <p14:creationId xmlns:p14="http://schemas.microsoft.com/office/powerpoint/2010/main" val="234107832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544</TotalTime>
  <Words>1438</Words>
  <Application>Microsoft Macintosh PowerPoint</Application>
  <PresentationFormat>Widescreen</PresentationFormat>
  <Paragraphs>124</Paragraphs>
  <Slides>15</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Calibri</vt:lpstr>
      <vt:lpstr>Cambria</vt:lpstr>
      <vt:lpstr>Century Gothic</vt:lpstr>
      <vt:lpstr>Comic Sans MS</vt:lpstr>
      <vt:lpstr>Symbol</vt:lpstr>
      <vt:lpstr>Times New Roman</vt:lpstr>
      <vt:lpstr>Wingdings</vt:lpstr>
      <vt:lpstr>Vapor Trail</vt:lpstr>
      <vt:lpstr>Acrobat Document</vt:lpstr>
      <vt:lpstr>Ensuring timely investment in new HIV prevention interventions  for  Adolescent young girls and women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 and possible solutions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timely investment in new HIV prevention interventions  for  Adolescent young girls and women</dc:title>
  <dc:creator>Ulanda Mtamba</dc:creator>
  <cp:lastModifiedBy>Cindra Feuer</cp:lastModifiedBy>
  <cp:revision>118</cp:revision>
  <dcterms:created xsi:type="dcterms:W3CDTF">2019-04-12T15:31:14Z</dcterms:created>
  <dcterms:modified xsi:type="dcterms:W3CDTF">2019-07-31T21:43:17Z</dcterms:modified>
</cp:coreProperties>
</file>