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7" r:id="rId1"/>
    <p:sldMasterId id="2147484029" r:id="rId2"/>
  </p:sldMasterIdLst>
  <p:notesMasterIdLst>
    <p:notesMasterId r:id="rId22"/>
  </p:notesMasterIdLst>
  <p:handoutMasterIdLst>
    <p:handoutMasterId r:id="rId23"/>
  </p:handoutMasterIdLst>
  <p:sldIdLst>
    <p:sldId id="494" r:id="rId3"/>
    <p:sldId id="495" r:id="rId4"/>
    <p:sldId id="511" r:id="rId5"/>
    <p:sldId id="521" r:id="rId6"/>
    <p:sldId id="513" r:id="rId7"/>
    <p:sldId id="972" r:id="rId8"/>
    <p:sldId id="976" r:id="rId9"/>
    <p:sldId id="979" r:id="rId10"/>
    <p:sldId id="514" r:id="rId11"/>
    <p:sldId id="973" r:id="rId12"/>
    <p:sldId id="523" r:id="rId13"/>
    <p:sldId id="978" r:id="rId14"/>
    <p:sldId id="516" r:id="rId15"/>
    <p:sldId id="975" r:id="rId16"/>
    <p:sldId id="980" r:id="rId17"/>
    <p:sldId id="981" r:id="rId18"/>
    <p:sldId id="517" r:id="rId19"/>
    <p:sldId id="977" r:id="rId20"/>
    <p:sldId id="51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Assefa" initials="RA" lastIdx="23" clrIdx="0">
    <p:extLst/>
  </p:cmAuthor>
  <p:cmAuthor id="2" name="Ruth Assefa" initials="RA [2]" lastIdx="1" clrIdx="1">
    <p:extLst/>
  </p:cmAuthor>
  <p:cmAuthor id="3" name="Ruth Assefa" initials="RA [3]" lastIdx="1" clrIdx="2">
    <p:extLst/>
  </p:cmAuthor>
  <p:cmAuthor id="4" name="Ruth Assefa" initials="RA [4]" lastIdx="1" clrIdx="3">
    <p:extLst/>
  </p:cmAuthor>
  <p:cmAuthor id="5" name="Ruth Assefa" initials="RA [5]" lastIdx="1" clrIdx="4">
    <p:extLst/>
  </p:cmAuthor>
  <p:cmAuthor id="6" name="Ruth Assefa" initials="RA [6]" lastIdx="1" clrIdx="5">
    <p:extLst/>
  </p:cmAuthor>
  <p:cmAuthor id="7" name="Ruth Assefa" initials="RA [7]" lastIdx="1" clrIdx="6">
    <p:extLst/>
  </p:cmAuthor>
  <p:cmAuthor id="8" name="Ruth Assefa" initials="RA [8]" lastIdx="1" clrIdx="7">
    <p:extLst/>
  </p:cmAuthor>
  <p:cmAuthor id="9" name="Ruth Assefa" initials="RA [9]" lastIdx="1" clrIdx="8">
    <p:extLst/>
  </p:cmAuthor>
  <p:cmAuthor id="10" name="Ruth Assefa" initials="RA [10]" lastIdx="1" clrIdx="9">
    <p:extLst/>
  </p:cmAuthor>
  <p:cmAuthor id="11" name="Ruth Assefa" initials="RA [11]" lastIdx="1" clrIdx="10">
    <p:extLst/>
  </p:cmAuthor>
  <p:cmAuthor id="12" name="Ruth Assefa" initials="RA [12]" lastIdx="1" clrIdx="11">
    <p:extLst/>
  </p:cmAuthor>
  <p:cmAuthor id="13" name="Ruth Assefa" initials="RA [13]" lastIdx="1" clrIdx="12">
    <p:extLst/>
  </p:cmAuthor>
  <p:cmAuthor id="14" name="Ruth Assefa" initials="RA [14]" lastIdx="1" clrIdx="13">
    <p:extLst/>
  </p:cmAuthor>
  <p:cmAuthor id="15" name="Ruth Assefa" initials="RA [15]" lastIdx="1" clrIdx="14">
    <p:extLst/>
  </p:cmAuthor>
  <p:cmAuthor id="16" name="Ruth Assefa" initials="RA [16]" lastIdx="1" clrIdx="15">
    <p:extLst/>
  </p:cmAuthor>
  <p:cmAuthor id="17" name="Ruth Assefa" initials="RA [17]" lastIdx="1" clrIdx="16">
    <p:extLst/>
  </p:cmAuthor>
  <p:cmAuthor id="18" name="Ruth Assefa" initials="RA [18]" lastIdx="1" clrIdx="17">
    <p:extLst/>
  </p:cmAuthor>
  <p:cmAuthor id="19" name="Ruth Assefa" initials="RA [19]" lastIdx="1" clrIdx="18">
    <p:extLst/>
  </p:cmAuthor>
  <p:cmAuthor id="20" name="Ruth Assefa" initials="RA [20]" lastIdx="1" clrIdx="19">
    <p:extLst/>
  </p:cmAuthor>
  <p:cmAuthor id="21" name="Ruth Assefa" initials="RA [21]" lastIdx="1" clrIdx="20">
    <p:extLst/>
  </p:cmAuthor>
  <p:cmAuthor id="22" name="Microsoft Office User" initials="Office" lastIdx="7" clrIdx="21">
    <p:extLst/>
  </p:cmAuthor>
  <p:cmAuthor id="23" name="Microsoft Office User" initials="Office [2]" lastIdx="1" clrIdx="22">
    <p:extLst/>
  </p:cmAuthor>
  <p:cmAuthor id="24" name="Microsoft Office User" initials="Office [3]" lastIdx="1" clrIdx="23">
    <p:extLst/>
  </p:cmAuthor>
  <p:cmAuthor id="25" name="Microsoft Office User" initials="Office [4]" lastIdx="1" clrIdx="24">
    <p:extLst/>
  </p:cmAuthor>
  <p:cmAuthor id="26" name="Microsoft Office User" initials="Office [5]" lastIdx="1" clrIdx="25">
    <p:extLst/>
  </p:cmAuthor>
  <p:cmAuthor id="27" name="Microsoft Office User" initials="Office [6]" lastIdx="1" clrIdx="26">
    <p:extLst/>
  </p:cmAuthor>
  <p:cmAuthor id="28" name="Microsoft Office User" initials="Office [7]" lastIdx="1" clrIdx="27">
    <p:extLst/>
  </p:cmAuthor>
  <p:cmAuthor id="29" name="Broder, Gail B" initials="GBB" lastIdx="41" clrIdx="28">
    <p:extLst/>
  </p:cmAuthor>
  <p:cmAuthor id="30" name="DTS-Admin" initials="D" lastIdx="3" clrIdx="29"/>
  <p:cmAuthor id="31" name="radiobaron@gmail.com" initials="r" lastIdx="1" clrIdx="30">
    <p:extLst/>
  </p:cmAuthor>
  <p:cmAuthor id="32" name="radiobaron@gmail.com" initials="r [2]" lastIdx="1" clrIdx="31">
    <p:extLst/>
  </p:cmAuthor>
  <p:cmAuthor id="33" name="radiobaron@gmail.com" initials="r [3]" lastIdx="1" clrIdx="32">
    <p:extLst/>
  </p:cmAuthor>
  <p:cmAuthor id="34" name="radiobaron@gmail.com" initials="r [4]" lastIdx="1" clrIdx="33">
    <p:extLst/>
  </p:cmAuthor>
  <p:cmAuthor id="35" name="radiobaron@gmail.com" initials="r [5]" lastIdx="1" clrIdx="34">
    <p:extLst/>
  </p:cmAuthor>
  <p:cmAuthor id="36" name="radiobaron@gmail.com" initials="r [6]" lastIdx="1" clrIdx="35">
    <p:extLst/>
  </p:cmAuthor>
  <p:cmAuthor id="37" name="radiobaron@gmail.com" initials="r [7]" lastIdx="1" clrIdx="36">
    <p:extLst/>
  </p:cmAuthor>
  <p:cmAuthor id="38" name="radiobaron@gmail.com" initials="r [8]" lastIdx="1" clrIdx="37">
    <p:extLst/>
  </p:cmAuthor>
  <p:cmAuthor id="39" name="radiobaron@gmail.com" initials="r [9]" lastIdx="1" clrIdx="38">
    <p:extLst/>
  </p:cmAuthor>
  <p:cmAuthor id="40" name="radiobaron@gmail.com" initials="r [10]" lastIdx="1" clrIdx="39">
    <p:extLst/>
  </p:cmAuthor>
  <p:cmAuthor id="41" name="radiobaron@gmail.com" initials="r [11]" lastIdx="1" clrIdx="40">
    <p:extLst/>
  </p:cmAuthor>
  <p:cmAuthor id="42" name="radiobaron@gmail.com" initials="r [12]" lastIdx="1" clrIdx="41">
    <p:extLst/>
  </p:cmAuthor>
  <p:cmAuthor id="43" name="radiobaron@gmail.com" initials="r [13]" lastIdx="1" clrIdx="42">
    <p:extLst/>
  </p:cmAuthor>
  <p:cmAuthor id="44" name="radiobaron@gmail.com" initials="r [14]" lastIdx="1" clrIdx="43">
    <p:extLst/>
  </p:cmAuthor>
  <p:cmAuthor id="45" name="radiobaron@gmail.com" initials="r [15]" lastIdx="1" clrIdx="44">
    <p:extLst/>
  </p:cmAuthor>
  <p:cmAuthor id="46" name="radiobaron@gmail.com" initials="r [16]" lastIdx="1" clrIdx="45">
    <p:extLst/>
  </p:cmAuthor>
  <p:cmAuthor id="47" name="radiobaron@gmail.com" initials="r [17]" lastIdx="1" clrIdx="46">
    <p:extLst/>
  </p:cmAuthor>
  <p:cmAuthor id="48" name="radiobaron@gmail.com" initials="r [18]" lastIdx="1" clrIdx="47">
    <p:extLst/>
  </p:cmAuthor>
  <p:cmAuthor id="49" name="radiobaron@gmail.com" initials="r [19]" lastIdx="1" clrIdx="48">
    <p:extLst/>
  </p:cmAuthor>
  <p:cmAuthor id="50" name="radiobaron@gmail.com" initials="r [20]" lastIdx="1" clrIdx="49">
    <p:extLst/>
  </p:cmAuthor>
  <p:cmAuthor id="51" name="Daisy Ouya" initials="DO" lastIdx="2" clrIdx="50">
    <p:extLst/>
  </p:cmAuthor>
  <p:cmAuthor id="52" name="Daisy Ouya" initials="DO [2]" lastIdx="1" clrIdx="51">
    <p:extLst/>
  </p:cmAuthor>
  <p:cmAuthor id="53" name="Daisy Ouya" initials="DO [3]" lastIdx="1" clrIdx="52">
    <p:extLst/>
  </p:cmAuthor>
  <p:cmAuthor id="54" name="Daisy Ouya" initials="DO [4]" lastIdx="1" clrIdx="53">
    <p:extLst/>
  </p:cmAuthor>
  <p:cmAuthor id="55" name="Daisy Ouya" initials="DO [5]" lastIdx="1" clrIdx="54">
    <p:extLst/>
  </p:cmAuthor>
  <p:cmAuthor id="56" name="Daisy Ouya" initials="DO [6]" lastIdx="1" clrIdx="55">
    <p:extLst/>
  </p:cmAuthor>
  <p:cmAuthor id="57" name="Daisy Ouya" initials="DO [7]" lastIdx="1" clrIdx="56">
    <p:extLst/>
  </p:cmAuthor>
  <p:cmAuthor id="58" name="Daisy Ouya" initials="DO [8]" lastIdx="1" clrIdx="57">
    <p:extLst/>
  </p:cmAuthor>
  <p:cmAuthor id="59" name="Daisy Ouya" initials="DO [9]" lastIdx="1" clrIdx="58">
    <p:extLst/>
  </p:cmAuthor>
  <p:cmAuthor id="60" name="Stacey Hannah" initials="SLHH" lastIdx="2" clrIdx="59">
    <p:extLst>
      <p:ext uri="{19B8F6BF-5375-455C-9EA6-DF929625EA0E}">
        <p15:presenceInfo xmlns:p15="http://schemas.microsoft.com/office/powerpoint/2012/main" userId="Stacey Hannah" providerId="None"/>
      </p:ext>
    </p:extLst>
  </p:cmAuthor>
  <p:cmAuthor id="61" name="Microsoft Office User" initials="MOU" lastIdx="18" clrIdx="6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9090"/>
    <a:srgbClr val="CC002B"/>
    <a:srgbClr val="C2EAFE"/>
    <a:srgbClr val="B7F1FF"/>
    <a:srgbClr val="009ED6"/>
    <a:srgbClr val="FFFFEF"/>
    <a:srgbClr val="DB1E00"/>
    <a:srgbClr val="535455"/>
    <a:srgbClr val="9F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57" autoAdjust="0"/>
    <p:restoredTop sz="86562" autoAdjust="0"/>
  </p:normalViewPr>
  <p:slideViewPr>
    <p:cSldViewPr>
      <p:cViewPr varScale="1">
        <p:scale>
          <a:sx n="80" d="100"/>
          <a:sy n="80" d="100"/>
        </p:scale>
        <p:origin x="1288" y="176"/>
      </p:cViewPr>
      <p:guideLst>
        <p:guide orient="horz" pos="2160"/>
        <p:guide pos="2880"/>
      </p:guideLst>
    </p:cSldViewPr>
  </p:slideViewPr>
  <p:outlineViewPr>
    <p:cViewPr>
      <p:scale>
        <a:sx n="33" d="100"/>
        <a:sy n="33" d="100"/>
      </p:scale>
      <p:origin x="0" y="-2824"/>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86" d="100"/>
          <a:sy n="86" d="100"/>
        </p:scale>
        <p:origin x="37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A664B4-EEF5-474E-A786-C9D68EB6118A}" type="datetimeFigureOut">
              <a:rPr lang="en-US" smtClean="0"/>
              <a:t>5/21/19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48F020-C90A-8149-A5C4-78E71149FE78}" type="slidenum">
              <a:rPr lang="en-US" smtClean="0"/>
              <a:t>‹#›</a:t>
            </a:fld>
            <a:endParaRPr lang="en-US"/>
          </a:p>
        </p:txBody>
      </p:sp>
    </p:spTree>
    <p:extLst>
      <p:ext uri="{BB962C8B-B14F-4D97-AF65-F5344CB8AC3E}">
        <p14:creationId xmlns:p14="http://schemas.microsoft.com/office/powerpoint/2010/main" val="3427306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FD18CE7-CFFA-48E0-9623-1CD59FB7260E}" type="datetimeFigureOut">
              <a:rPr lang="en-US"/>
              <a:pPr/>
              <a:t>5/21/19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BFDB625-3B47-40AA-B107-6DEFF75FA5F2}" type="slidenum">
              <a:rPr lang="en-US"/>
              <a:pPr/>
              <a:t>‹#›</a:t>
            </a:fld>
            <a:endParaRPr lang="en-US"/>
          </a:p>
        </p:txBody>
      </p:sp>
    </p:spTree>
    <p:extLst>
      <p:ext uri="{BB962C8B-B14F-4D97-AF65-F5344CB8AC3E}">
        <p14:creationId xmlns:p14="http://schemas.microsoft.com/office/powerpoint/2010/main" val="1003315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pPr/>
              <a:t>1</a:t>
            </a:fld>
            <a:endParaRPr lang="en-US" altLang="en-US" dirty="0"/>
          </a:p>
        </p:txBody>
      </p:sp>
    </p:spTree>
    <p:extLst>
      <p:ext uri="{BB962C8B-B14F-4D97-AF65-F5344CB8AC3E}">
        <p14:creationId xmlns:p14="http://schemas.microsoft.com/office/powerpoint/2010/main" val="93206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dirty="0"/>
              <a:t>This slide provides the basic overview of the HVTN 705 trial. </a:t>
            </a: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dirty="0"/>
              <a:t>The graphic depicts the schema for the trial; participants are randomly assigned to receive the experimental vaccine (Ad26.Mos4.HIV at months 0, 3, 6 and 12 and </a:t>
            </a:r>
            <a:r>
              <a:rPr lang="en-US" dirty="0" err="1"/>
              <a:t>adjuvenated</a:t>
            </a:r>
            <a:r>
              <a:rPr lang="en-US" dirty="0"/>
              <a:t> Clade C gp140 at months 6 and 12) or a placebo at these same time points.</a:t>
            </a:r>
          </a:p>
          <a:p>
            <a:endParaRPr lang="en-US" dirty="0"/>
          </a:p>
        </p:txBody>
      </p:sp>
      <p:sp>
        <p:nvSpPr>
          <p:cNvPr id="4" name="Slide Number Placeholder 3"/>
          <p:cNvSpPr>
            <a:spLocks noGrp="1"/>
          </p:cNvSpPr>
          <p:nvPr>
            <p:ph type="sldNum" sz="quarter" idx="5"/>
          </p:nvPr>
        </p:nvSpPr>
        <p:spPr/>
        <p:txBody>
          <a:bodyPr/>
          <a:lstStyle/>
          <a:p>
            <a:fld id="{ED1E8494-74C8-46F2-A5B5-16F681057D48}" type="slidenum">
              <a:rPr lang="en-US" altLang="en-US" smtClean="0"/>
              <a:pPr/>
              <a:t>10</a:t>
            </a:fld>
            <a:endParaRPr lang="en-US" altLang="en-US" dirty="0"/>
          </a:p>
        </p:txBody>
      </p:sp>
    </p:spTree>
    <p:extLst>
      <p:ext uri="{BB962C8B-B14F-4D97-AF65-F5344CB8AC3E}">
        <p14:creationId xmlns:p14="http://schemas.microsoft.com/office/powerpoint/2010/main" val="38476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71450" indent="-171450">
              <a:buFont typeface="System Font Regular"/>
              <a:buChar char="-"/>
            </a:pPr>
            <a:r>
              <a:rPr lang="en-US" dirty="0" err="1"/>
              <a:t>PrEPVacc</a:t>
            </a:r>
            <a:r>
              <a:rPr lang="en-US" dirty="0"/>
              <a:t> features a new, adaptive design called multi-arm, multi-stage (MAMS)</a:t>
            </a:r>
          </a:p>
          <a:p>
            <a:pPr marL="171450" indent="-171450">
              <a:buFont typeface="System Font Regular"/>
              <a:buChar char="-"/>
            </a:pPr>
            <a:endParaRPr lang="en-US" dirty="0"/>
          </a:p>
          <a:p>
            <a:pPr marL="171450" indent="-171450">
              <a:buFont typeface="System Font Regular"/>
              <a:buChar char="-"/>
            </a:pPr>
            <a:r>
              <a:rPr lang="en-US" dirty="0"/>
              <a:t>Phase III efficacy trial testing two experimental vaccines vs. a placebo; at the same time, it will compare effectiveness of two types of oral PrEP, </a:t>
            </a:r>
            <a:r>
              <a:rPr lang="en-US" dirty="0" err="1"/>
              <a:t>Descovy</a:t>
            </a:r>
            <a:r>
              <a:rPr lang="en-US" dirty="0"/>
              <a:t> and Truvada</a:t>
            </a:r>
          </a:p>
          <a:p>
            <a:pPr marL="171450" indent="-171450">
              <a:buFont typeface="System Font Regular"/>
              <a:buChar char="-"/>
            </a:pPr>
            <a:endParaRPr lang="en-US" dirty="0"/>
          </a:p>
          <a:p>
            <a:pPr marL="171450" indent="-171450">
              <a:buFont typeface="System Font Regular"/>
              <a:buChar char="-"/>
            </a:pPr>
            <a:r>
              <a:rPr lang="en-US" dirty="0"/>
              <a:t>Participants are randomized to vaccine/placebo and PrEP arms at the same time.</a:t>
            </a:r>
          </a:p>
          <a:p>
            <a:pPr marL="171450" indent="-171450">
              <a:buFont typeface="System Font Regular"/>
              <a:buChar char="-"/>
            </a:pPr>
            <a:endParaRPr lang="en-US" dirty="0"/>
          </a:p>
          <a:p>
            <a:pPr marL="171450" indent="-171450">
              <a:buFont typeface="System Font Regular"/>
              <a:buChar char="-"/>
            </a:pPr>
            <a:r>
              <a:rPr lang="en-US" dirty="0"/>
              <a:t>Study PrEP provided through week 26; participants are allowed to use PrEP throughout the study.</a:t>
            </a:r>
          </a:p>
          <a:p>
            <a:pPr marL="171450" indent="-171450">
              <a:buFont typeface="System Font Regular"/>
              <a:buChar char="-"/>
            </a:pPr>
            <a:endParaRPr lang="en-US" dirty="0"/>
          </a:p>
          <a:p>
            <a:pPr marL="171450" indent="-171450">
              <a:buFont typeface="System Font Regular"/>
              <a:buChar char="-"/>
            </a:pPr>
            <a:r>
              <a:rPr lang="en-US" dirty="0"/>
              <a:t>PrEP helps provide protection while vaccine responses are developing (research has shown vaccine responses peak at week 26).</a:t>
            </a:r>
          </a:p>
          <a:p>
            <a:pPr marL="171450" indent="-171450">
              <a:buFont typeface="System Font Regular"/>
              <a:buChar char="-"/>
            </a:pPr>
            <a:endParaRPr lang="en-US" dirty="0"/>
          </a:p>
          <a:p>
            <a:pPr marL="171450" indent="-171450">
              <a:buFont typeface="System Font Regular"/>
              <a:buChar char="-"/>
            </a:pPr>
            <a:r>
              <a:rPr lang="en-US" dirty="0"/>
              <a:t>PrEP effectiveness measured by HIV infection acquired by or </a:t>
            </a:r>
            <a:r>
              <a:rPr lang="en-US" u="sng" dirty="0"/>
              <a:t>before</a:t>
            </a:r>
            <a:r>
              <a:rPr lang="en-US" dirty="0"/>
              <a:t> week 26.</a:t>
            </a:r>
          </a:p>
          <a:p>
            <a:pPr marL="171450" indent="-171450">
              <a:buFont typeface="System Font Regular"/>
              <a:buChar char="-"/>
            </a:pPr>
            <a:endParaRPr lang="en-US" dirty="0"/>
          </a:p>
          <a:p>
            <a:pPr marL="171450" indent="-171450">
              <a:buFont typeface="System Font Regular"/>
              <a:buChar char="-"/>
            </a:pPr>
            <a:r>
              <a:rPr lang="en-US" dirty="0"/>
              <a:t>Vaccine efficacy measured by HIV infection amongst participants who remain HIV negative </a:t>
            </a:r>
            <a:r>
              <a:rPr lang="en-US" u="sng" dirty="0"/>
              <a:t>until</a:t>
            </a:r>
            <a:r>
              <a:rPr lang="en-US" dirty="0"/>
              <a:t> week 26 (during 6 month follow up).</a:t>
            </a:r>
          </a:p>
          <a:p>
            <a:pPr marL="171450" indent="-171450">
              <a:buFont typeface="System Font Regular"/>
              <a:buChar char="-"/>
            </a:pPr>
            <a:endParaRPr lang="en-US" dirty="0"/>
          </a:p>
          <a:p>
            <a:pPr marL="171450" indent="-171450">
              <a:buFont typeface="System Font Regular"/>
              <a:buChar char="-"/>
            </a:pPr>
            <a:r>
              <a:rPr lang="en-US" dirty="0"/>
              <a:t>Multi-arm, multi-stage approach:</a:t>
            </a:r>
          </a:p>
          <a:p>
            <a:pPr marL="628650" lvl="1" indent="-171450">
              <a:buFont typeface="System Font Regular"/>
              <a:buChar char="-"/>
            </a:pPr>
            <a:r>
              <a:rPr lang="en-US" dirty="0"/>
              <a:t>Do various interim analyses to determine if vaccine candidates are meeting targets for benefit</a:t>
            </a:r>
          </a:p>
          <a:p>
            <a:pPr marL="628650" lvl="1" indent="-171450">
              <a:buFont typeface="System Font Regular"/>
              <a:buChar char="-"/>
            </a:pPr>
            <a:r>
              <a:rPr lang="en-US" dirty="0"/>
              <a:t>Low bar in initial analyses, higher bar as candidate progress through the trial</a:t>
            </a:r>
          </a:p>
          <a:p>
            <a:pPr marL="628650" lvl="1" indent="-171450">
              <a:buFont typeface="System Font Regular"/>
              <a:buChar char="-"/>
            </a:pPr>
            <a:r>
              <a:rPr lang="en-US" dirty="0"/>
              <a:t>If candidates do not meet a certain bar, they can be swapped out for different candidates</a:t>
            </a:r>
          </a:p>
          <a:p>
            <a:pPr marL="628650" lvl="1" indent="-171450">
              <a:buFont typeface="System Font Regular"/>
              <a:buChar char="-"/>
            </a:pPr>
            <a:r>
              <a:rPr lang="en-US" dirty="0"/>
              <a:t>By testing multiple arms at once, can use interim analysis to determine whether to continue with an arm</a:t>
            </a:r>
          </a:p>
          <a:p>
            <a:pPr marL="171450" indent="-171450">
              <a:buFont typeface="System Font Regular"/>
              <a:buChar char="-"/>
            </a:pPr>
            <a:endParaRPr lang="en-US" dirty="0"/>
          </a:p>
          <a:p>
            <a:pPr marL="171450" indent="-171450">
              <a:buFont typeface="System Font Regular"/>
              <a:buChar char="-"/>
            </a:pPr>
            <a:r>
              <a:rPr lang="en-US" dirty="0"/>
              <a:t>Registration cohorts: Studying trial communities for background incidence rates and other factors to help inform the clinical trial.</a:t>
            </a:r>
          </a:p>
          <a:p>
            <a:pPr marL="171450" indent="-171450">
              <a:buFont typeface="System Font Regular"/>
              <a:buChar char="-"/>
            </a:pPr>
            <a:endParaRPr lang="en-US" dirty="0"/>
          </a:p>
          <a:p>
            <a:pPr marL="171450" indent="-171450">
              <a:buFont typeface="System Font Regular"/>
              <a:buChar char="-"/>
            </a:pPr>
            <a:r>
              <a:rPr lang="en-US" dirty="0"/>
              <a:t>Status (as of May 2019): Registration cohorts initiated in various trial communities/countries; vaccine trial set to begin later in 2019.</a:t>
            </a:r>
          </a:p>
          <a:p>
            <a:pPr marL="171450" indent="-171450">
              <a:buFont typeface="System Font Regular"/>
              <a:buChar char="-"/>
            </a:pPr>
            <a:endParaRPr lang="en-US" dirty="0"/>
          </a:p>
        </p:txBody>
      </p:sp>
      <p:sp>
        <p:nvSpPr>
          <p:cNvPr id="4" name="Slide Number Placeholder 3"/>
          <p:cNvSpPr>
            <a:spLocks noGrp="1"/>
          </p:cNvSpPr>
          <p:nvPr>
            <p:ph type="sldNum" sz="quarter" idx="5"/>
          </p:nvPr>
        </p:nvSpPr>
        <p:spPr/>
        <p:txBody>
          <a:bodyPr/>
          <a:lstStyle/>
          <a:p>
            <a:fld id="{5BFDB625-3B47-40AA-B107-6DEFF75FA5F2}" type="slidenum">
              <a:rPr lang="en-US" smtClean="0"/>
              <a:pPr/>
              <a:t>11</a:t>
            </a:fld>
            <a:endParaRPr lang="en-US"/>
          </a:p>
        </p:txBody>
      </p:sp>
    </p:spTree>
    <p:extLst>
      <p:ext uri="{BB962C8B-B14F-4D97-AF65-F5344CB8AC3E}">
        <p14:creationId xmlns:p14="http://schemas.microsoft.com/office/powerpoint/2010/main" val="2700008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SzPct val="100000"/>
              <a:buChar char="-"/>
              <a:defRPr>
                <a:latin typeface="Garamond"/>
                <a:ea typeface="Garamond"/>
                <a:cs typeface="Garamond"/>
                <a:sym typeface="Garamond"/>
              </a:defRPr>
            </a:pPr>
            <a:r>
              <a:rPr lang="en-US" dirty="0"/>
              <a:t>Another strategy that has shown great potential is the use of broadly neutralizing antibodies (</a:t>
            </a:r>
            <a:r>
              <a:rPr lang="en-US" dirty="0" err="1"/>
              <a:t>bNAbs</a:t>
            </a:r>
            <a:r>
              <a:rPr lang="en-US" dirty="0"/>
              <a:t>). (As a reminder, antibodies bind to the surface of pathogens to defend the host against them).</a:t>
            </a:r>
          </a:p>
          <a:p>
            <a:pPr marL="171450" indent="-171450">
              <a:buSzPct val="100000"/>
              <a:buChar char="-"/>
              <a:defRPr>
                <a:latin typeface="Garamond"/>
                <a:ea typeface="Garamond"/>
                <a:cs typeface="Garamond"/>
                <a:sym typeface="Garamond"/>
              </a:defRPr>
            </a:pPr>
            <a:endParaRPr lang="en-US" dirty="0"/>
          </a:p>
          <a:p>
            <a:pPr marL="171450" indent="-171450">
              <a:buSzPct val="100000"/>
              <a:buChar char="-"/>
            </a:pPr>
            <a:r>
              <a:rPr lang="en-US" dirty="0"/>
              <a:t>Scientists have mapped the shape and structure of these </a:t>
            </a:r>
            <a:r>
              <a:rPr lang="en-US" dirty="0" err="1"/>
              <a:t>bNAbs</a:t>
            </a:r>
            <a:r>
              <a:rPr lang="en-US" dirty="0"/>
              <a:t> and identified the points of contact (binding sites, shown in the graphic) between the antibody and the virus. Understanding the shape of the binding sites for </a:t>
            </a:r>
            <a:r>
              <a:rPr lang="en-US" dirty="0" err="1"/>
              <a:t>bNAbs</a:t>
            </a:r>
            <a:r>
              <a:rPr lang="en-US" dirty="0"/>
              <a:t> is thought to be key to developing a preventive vaccine. An effective immune response will generate bNAbs that can bind to those sites. (A person’s immune system does not make anti-HIV bNAbs until after they have </a:t>
            </a:r>
            <a:r>
              <a:rPr lang="en-US" dirty="0">
                <a:solidFill>
                  <a:schemeClr val="accent2">
                    <a:satOff val="-4966"/>
                    <a:lumOff val="-10549"/>
                  </a:schemeClr>
                </a:solidFill>
              </a:rPr>
              <a:t>acquired HIV</a:t>
            </a:r>
            <a:r>
              <a:rPr lang="en-US" dirty="0"/>
              <a:t>. Most often, it takes a long time after infection for a person’s body to produce bNAbs.)</a:t>
            </a:r>
          </a:p>
          <a:p>
            <a:pPr marL="171450" indent="-171450">
              <a:buSzPct val="100000"/>
              <a:buChar char="-"/>
            </a:pPr>
            <a:endParaRPr lang="en-US" dirty="0"/>
          </a:p>
          <a:p>
            <a:pPr marL="171450" indent="-171450">
              <a:buSzPct val="100000"/>
              <a:buChar char="-"/>
            </a:pPr>
            <a:r>
              <a:rPr lang="en-US" dirty="0"/>
              <a:t>In addition to informing vaccine design, scientists are also studying whether direct transfer (through intravenous drip) of </a:t>
            </a:r>
            <a:r>
              <a:rPr lang="en-US" dirty="0" err="1"/>
              <a:t>bNAbs</a:t>
            </a:r>
            <a:r>
              <a:rPr lang="en-US" dirty="0"/>
              <a:t> could provide protection to HIV-uninfected individuals and help infected individuals control the virus. This strategy is called passive immunization. </a:t>
            </a:r>
          </a:p>
          <a:p>
            <a:pPr marL="171450" indent="-171450">
              <a:buSzPct val="100000"/>
              <a:buChar char="-"/>
            </a:pPr>
            <a:endParaRPr lang="en-US" dirty="0"/>
          </a:p>
          <a:p>
            <a:pPr marL="171450" indent="-171450">
              <a:buSzPct val="100000"/>
              <a:buChar char="-"/>
              <a:defRPr>
                <a:solidFill>
                  <a:schemeClr val="accent2">
                    <a:satOff val="-4966"/>
                    <a:lumOff val="-10549"/>
                  </a:schemeClr>
                </a:solidFill>
              </a:defRPr>
            </a:pPr>
            <a:r>
              <a:rPr lang="en-US" dirty="0"/>
              <a:t>Scientists are also studying whether directly giving bNAb genes (instead of the bNAbs as the final protein products) by immunization could provide protection. This strategy is called gene transfer. </a:t>
            </a:r>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4223946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altLang="en-US" baseline="0" dirty="0"/>
              <a:t>In addition to informing vaccine design, s</a:t>
            </a:r>
            <a:r>
              <a:rPr lang="en-US" altLang="en-US" dirty="0"/>
              <a:t>cientists</a:t>
            </a:r>
            <a:r>
              <a:rPr lang="en-US" altLang="en-US" baseline="0" dirty="0"/>
              <a:t> </a:t>
            </a:r>
            <a:r>
              <a:rPr lang="en-US" altLang="en-US" dirty="0"/>
              <a:t>are also studying whether direct</a:t>
            </a:r>
            <a:r>
              <a:rPr lang="en-US" altLang="en-US" baseline="0" dirty="0"/>
              <a:t> transfer of </a:t>
            </a:r>
            <a:r>
              <a:rPr lang="en-US" altLang="en-US" dirty="0"/>
              <a:t>bNAbs could provide protection to HIV-uninfected individuals and</a:t>
            </a:r>
            <a:r>
              <a:rPr lang="en-US" altLang="en-US" baseline="0" dirty="0"/>
              <a:t> help infected</a:t>
            </a:r>
            <a:r>
              <a:rPr lang="en-US" altLang="en-US" dirty="0"/>
              <a:t> individuals control the virus. </a:t>
            </a:r>
            <a:r>
              <a:rPr lang="en-US" altLang="en-US" baseline="0" dirty="0"/>
              <a:t>This strategy is called passive immunization. </a:t>
            </a:r>
            <a:r>
              <a:rPr lang="en-US" sz="1200" kern="1200" dirty="0">
                <a:solidFill>
                  <a:schemeClr val="tx1"/>
                </a:solidFill>
                <a:effectLst/>
                <a:latin typeface="+mn-lt"/>
                <a:ea typeface="MS PGothic" pitchFamily="34" charset="-128"/>
                <a:cs typeface="ＭＳ Ｐゴシック" charset="0"/>
              </a:rPr>
              <a:t>However, since it wouldn’t be the body making the antibodies, the levels of infused </a:t>
            </a:r>
            <a:r>
              <a:rPr lang="en-US" sz="1200" kern="1200" dirty="0" err="1">
                <a:solidFill>
                  <a:schemeClr val="tx1"/>
                </a:solidFill>
                <a:effectLst/>
                <a:latin typeface="+mn-lt"/>
                <a:ea typeface="MS PGothic" pitchFamily="34" charset="-128"/>
                <a:cs typeface="ＭＳ Ｐゴシック" charset="0"/>
              </a:rPr>
              <a:t>bNAbs</a:t>
            </a:r>
            <a:r>
              <a:rPr lang="en-US" sz="1200" kern="1200" dirty="0">
                <a:solidFill>
                  <a:schemeClr val="tx1"/>
                </a:solidFill>
                <a:effectLst/>
                <a:latin typeface="+mn-lt"/>
                <a:ea typeface="MS PGothic" pitchFamily="34" charset="-128"/>
                <a:cs typeface="ＭＳ Ｐゴシック" charset="0"/>
              </a:rPr>
              <a:t>—and any protection they might provide against HIV—would diminish over time. </a:t>
            </a:r>
            <a:endParaRPr lang="en-US" altLang="en-US" baseline="0" dirty="0"/>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lang="en-US" altLang="ja-JP" baseline="0" dirty="0"/>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altLang="ja-JP" baseline="0" dirty="0"/>
              <a:t>As of 2019, two large-scale, proof of concept studies (the Antibody Mediated Prevention studies) are testing the safety and efficacy of direct infusions (intravenous drips) of the bNAb VRCO1 in men and transgender people who have sex with men in sites across Brazil, Peru, Switzerland and the US; and in women in sites across sub-Saharan Africa. The trial was fully enrolled as of Oct 2018. Results of this study will help inform antibody research, and help guide vaccine design. See the next slide for more information.</a:t>
            </a:r>
          </a:p>
          <a:p>
            <a:endParaRPr lang="en-US" altLang="ja-JP" baseline="0"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13</a:t>
            </a:fld>
            <a:endParaRPr lang="en-US" altLang="en-US" dirty="0">
              <a:solidFill>
                <a:prstClr val="black"/>
              </a:solidFill>
            </a:endParaRPr>
          </a:p>
        </p:txBody>
      </p:sp>
    </p:spTree>
    <p:extLst>
      <p:ext uri="{BB962C8B-B14F-4D97-AF65-F5344CB8AC3E}">
        <p14:creationId xmlns:p14="http://schemas.microsoft.com/office/powerpoint/2010/main" val="1527829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dirty="0"/>
              <a:t>This slide provides the basic overview of the AMP studies. The trial is now fully enrolled.</a:t>
            </a: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dirty="0"/>
              <a:t>Participants are randomized to receive either a low dose of VRC01, a high dose of VRC01 or a placebo through an intravenous (IV) drip at weeks </a:t>
            </a:r>
            <a:r>
              <a:rPr lang="en-US" sz="1200" b="0" i="0" kern="1200" dirty="0">
                <a:solidFill>
                  <a:schemeClr val="tx1"/>
                </a:solidFill>
                <a:effectLst/>
                <a:latin typeface="+mn-lt"/>
                <a:ea typeface="MS PGothic" pitchFamily="34" charset="-128"/>
                <a:cs typeface="ＭＳ Ｐゴシック" charset="0"/>
              </a:rPr>
              <a:t>0, 8, 16, 24, 32, 40, 48, 56, 64, and 72 (10 doses total).</a:t>
            </a:r>
            <a:endParaRPr lang="en-US" dirty="0"/>
          </a:p>
          <a:p>
            <a:endParaRPr lang="en-US" dirty="0"/>
          </a:p>
        </p:txBody>
      </p:sp>
      <p:sp>
        <p:nvSpPr>
          <p:cNvPr id="4" name="Slide Number Placeholder 3"/>
          <p:cNvSpPr>
            <a:spLocks noGrp="1"/>
          </p:cNvSpPr>
          <p:nvPr>
            <p:ph type="sldNum" sz="quarter" idx="5"/>
          </p:nvPr>
        </p:nvSpPr>
        <p:spPr/>
        <p:txBody>
          <a:bodyPr/>
          <a:lstStyle/>
          <a:p>
            <a:fld id="{ED1E8494-74C8-46F2-A5B5-16F681057D48}" type="slidenum">
              <a:rPr lang="en-US" altLang="en-US" smtClean="0"/>
              <a:pPr/>
              <a:t>14</a:t>
            </a:fld>
            <a:endParaRPr lang="en-US" altLang="en-US" dirty="0"/>
          </a:p>
        </p:txBody>
      </p:sp>
    </p:spTree>
    <p:extLst>
      <p:ext uri="{BB962C8B-B14F-4D97-AF65-F5344CB8AC3E}">
        <p14:creationId xmlns:p14="http://schemas.microsoft.com/office/powerpoint/2010/main" val="1828465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altLang="ja-JP" baseline="0" dirty="0"/>
              <a:t>Other ’next generation’ antibodies are currently being developed to be able to last longer in the body, to work against a wide range of HIV strains, and be administered via different routes (including subcutaneously). Some of these </a:t>
            </a:r>
            <a:r>
              <a:rPr lang="en-US" altLang="ja-JP" baseline="0" dirty="0" err="1"/>
              <a:t>bNAbs</a:t>
            </a:r>
            <a:r>
              <a:rPr lang="en-US" altLang="ja-JP" baseline="0" dirty="0"/>
              <a:t>, including a variant of VRCO1 (VRCO1LS) are moving to early phase studies. </a:t>
            </a:r>
            <a:endParaRPr lang="en-US" dirty="0"/>
          </a:p>
          <a:p>
            <a:pPr marL="171450" indent="-171450">
              <a:buFont typeface="System Font Regular"/>
              <a:buChar char="-"/>
            </a:pPr>
            <a:endParaRPr lang="en-US" altLang="ja-JP" baseline="0" dirty="0"/>
          </a:p>
          <a:p>
            <a:pPr marL="171450" indent="-171450">
              <a:buFont typeface="System Font Regular"/>
              <a:buChar char="-"/>
            </a:pPr>
            <a:r>
              <a:rPr lang="en-US" altLang="ja-JP" dirty="0"/>
              <a:t>The graphic shows key</a:t>
            </a:r>
            <a:r>
              <a:rPr lang="en-US" altLang="ja-JP" baseline="0" dirty="0"/>
              <a:t> sites on the HIV viral envelope, and the important </a:t>
            </a:r>
            <a:r>
              <a:rPr lang="en-US" altLang="ja-JP" baseline="0" dirty="0" err="1"/>
              <a:t>bNAbs</a:t>
            </a:r>
            <a:r>
              <a:rPr lang="en-US" altLang="ja-JP" baseline="0" dirty="0"/>
              <a:t> that that bind to those sites to neutralize the virus. The graphic also identifies the </a:t>
            </a:r>
            <a:r>
              <a:rPr lang="en-US" altLang="ja-JP" baseline="0" dirty="0" err="1"/>
              <a:t>bNAbs</a:t>
            </a:r>
            <a:r>
              <a:rPr lang="en-US" altLang="ja-JP" baseline="0" dirty="0"/>
              <a:t> currently being studied in human clinical trials. </a:t>
            </a:r>
          </a:p>
          <a:p>
            <a:endParaRPr lang="en-US" dirty="0"/>
          </a:p>
          <a:p>
            <a:endParaRPr lang="en-US" dirty="0"/>
          </a:p>
        </p:txBody>
      </p:sp>
      <p:sp>
        <p:nvSpPr>
          <p:cNvPr id="4" name="Slide Number Placeholder 3"/>
          <p:cNvSpPr>
            <a:spLocks noGrp="1"/>
          </p:cNvSpPr>
          <p:nvPr>
            <p:ph type="sldNum" sz="quarter" idx="10"/>
          </p:nvPr>
        </p:nvSpPr>
        <p:spPr/>
        <p:txBody>
          <a:bodyPr/>
          <a:lstStyle/>
          <a:p>
            <a:fld id="{5BFDB625-3B47-40AA-B107-6DEFF75FA5F2}" type="slidenum">
              <a:rPr lang="en-US" smtClean="0"/>
              <a:pPr/>
              <a:t>15</a:t>
            </a:fld>
            <a:endParaRPr lang="en-US"/>
          </a:p>
        </p:txBody>
      </p:sp>
    </p:spTree>
    <p:extLst>
      <p:ext uri="{BB962C8B-B14F-4D97-AF65-F5344CB8AC3E}">
        <p14:creationId xmlns:p14="http://schemas.microsoft.com/office/powerpoint/2010/main" val="1415288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sz="1200" kern="1200" dirty="0">
                <a:solidFill>
                  <a:schemeClr val="tx1"/>
                </a:solidFill>
                <a:effectLst/>
                <a:latin typeface="+mn-lt"/>
                <a:ea typeface="MS PGothic" pitchFamily="34" charset="-128"/>
                <a:cs typeface="ＭＳ Ｐゴシック" charset="0"/>
              </a:rPr>
              <a:t>As with antiretroviral combinations, passive immunization of broadly neutralizing antibodies (</a:t>
            </a:r>
            <a:r>
              <a:rPr lang="en-US" sz="1200" kern="1200" dirty="0" err="1">
                <a:solidFill>
                  <a:schemeClr val="tx1"/>
                </a:solidFill>
                <a:effectLst/>
                <a:latin typeface="+mn-lt"/>
                <a:ea typeface="MS PGothic" pitchFamily="34" charset="-128"/>
                <a:cs typeface="ＭＳ Ｐゴシック" charset="0"/>
              </a:rPr>
              <a:t>bNAbs</a:t>
            </a:r>
            <a:r>
              <a:rPr lang="en-US" sz="1200" kern="1200" dirty="0">
                <a:solidFill>
                  <a:schemeClr val="tx1"/>
                </a:solidFill>
                <a:effectLst/>
                <a:latin typeface="+mn-lt"/>
                <a:ea typeface="MS PGothic" pitchFamily="34" charset="-128"/>
                <a:cs typeface="ＭＳ Ｐゴシック" charset="0"/>
              </a:rPr>
              <a:t>) to protect against HIV will likely require two or more </a:t>
            </a:r>
            <a:r>
              <a:rPr lang="en-US" sz="1200" kern="1200" dirty="0" err="1">
                <a:solidFill>
                  <a:schemeClr val="tx1"/>
                </a:solidFill>
                <a:effectLst/>
                <a:latin typeface="+mn-lt"/>
                <a:ea typeface="MS PGothic" pitchFamily="34" charset="-128"/>
                <a:cs typeface="ＭＳ Ｐゴシック" charset="0"/>
              </a:rPr>
              <a:t>bNAbs</a:t>
            </a:r>
            <a:r>
              <a:rPr lang="en-US" sz="1200" kern="1200" dirty="0">
                <a:solidFill>
                  <a:schemeClr val="tx1"/>
                </a:solidFill>
                <a:effectLst/>
                <a:latin typeface="+mn-lt"/>
                <a:ea typeface="MS PGothic" pitchFamily="34" charset="-128"/>
                <a:cs typeface="ＭＳ Ｐゴシック" charset="0"/>
              </a:rPr>
              <a:t> that target different parts of the virus. Combining </a:t>
            </a:r>
            <a:r>
              <a:rPr lang="en-US" sz="1200" kern="1200" dirty="0" err="1">
                <a:solidFill>
                  <a:schemeClr val="tx1"/>
                </a:solidFill>
                <a:effectLst/>
                <a:latin typeface="+mn-lt"/>
                <a:ea typeface="MS PGothic" pitchFamily="34" charset="-128"/>
                <a:cs typeface="ＭＳ Ｐゴシック" charset="0"/>
              </a:rPr>
              <a:t>bNAbs</a:t>
            </a:r>
            <a:r>
              <a:rPr lang="en-US" sz="1200" kern="1200" dirty="0">
                <a:solidFill>
                  <a:schemeClr val="tx1"/>
                </a:solidFill>
                <a:effectLst/>
                <a:latin typeface="+mn-lt"/>
                <a:ea typeface="MS PGothic" pitchFamily="34" charset="-128"/>
                <a:cs typeface="ＭＳ Ｐゴシック" charset="0"/>
              </a:rPr>
              <a:t> may be necessary to overcome HIV’s diversity, avoid resistance and improve antibodies’ performance. There are many factors to consider when selecting </a:t>
            </a:r>
            <a:r>
              <a:rPr lang="en-US" sz="1200" kern="1200" dirty="0" err="1">
                <a:solidFill>
                  <a:schemeClr val="tx1"/>
                </a:solidFill>
                <a:effectLst/>
                <a:latin typeface="+mn-lt"/>
                <a:ea typeface="MS PGothic" pitchFamily="34" charset="-128"/>
                <a:cs typeface="ＭＳ Ｐゴシック" charset="0"/>
              </a:rPr>
              <a:t>bNAb</a:t>
            </a:r>
            <a:r>
              <a:rPr lang="en-US" sz="1200" kern="1200" dirty="0">
                <a:solidFill>
                  <a:schemeClr val="tx1"/>
                </a:solidFill>
                <a:effectLst/>
                <a:latin typeface="+mn-lt"/>
                <a:ea typeface="MS PGothic" pitchFamily="34" charset="-128"/>
                <a:cs typeface="ＭＳ Ｐゴシック" charset="0"/>
              </a:rPr>
              <a:t> combinations, including how many </a:t>
            </a:r>
            <a:r>
              <a:rPr lang="en-US" sz="1200" kern="1200" dirty="0" err="1">
                <a:solidFill>
                  <a:schemeClr val="tx1"/>
                </a:solidFill>
                <a:effectLst/>
                <a:latin typeface="+mn-lt"/>
                <a:ea typeface="MS PGothic" pitchFamily="34" charset="-128"/>
                <a:cs typeface="ＭＳ Ｐゴシック" charset="0"/>
              </a:rPr>
              <a:t>bNAbs</a:t>
            </a:r>
            <a:r>
              <a:rPr lang="en-US" sz="1200" kern="1200" dirty="0">
                <a:solidFill>
                  <a:schemeClr val="tx1"/>
                </a:solidFill>
                <a:effectLst/>
                <a:latin typeface="+mn-lt"/>
                <a:ea typeface="MS PGothic" pitchFamily="34" charset="-128"/>
                <a:cs typeface="ＭＳ Ｐゴシック" charset="0"/>
              </a:rPr>
              <a:t> and which ones work best together. </a:t>
            </a: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endParaRPr lang="en-US" sz="1200" kern="1200" dirty="0">
              <a:solidFill>
                <a:schemeClr val="tx1"/>
              </a:solidFill>
              <a:effectLst/>
              <a:latin typeface="+mn-lt"/>
              <a:ea typeface="MS PGothic" pitchFamily="34" charset="-128"/>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 typeface="System Font Regular"/>
              <a:buChar char="-"/>
              <a:tabLst/>
              <a:defRPr/>
            </a:pPr>
            <a:r>
              <a:rPr lang="en-US" sz="1200" kern="1200" dirty="0">
                <a:solidFill>
                  <a:schemeClr val="tx1"/>
                </a:solidFill>
                <a:effectLst/>
                <a:latin typeface="+mn-lt"/>
                <a:ea typeface="MS PGothic" pitchFamily="34" charset="-128"/>
                <a:cs typeface="ＭＳ Ｐゴシック" charset="0"/>
              </a:rPr>
              <a:t>Here we outline the </a:t>
            </a:r>
            <a:r>
              <a:rPr lang="en-US" sz="1200" kern="1200" dirty="0" err="1">
                <a:solidFill>
                  <a:schemeClr val="tx1"/>
                </a:solidFill>
                <a:effectLst/>
                <a:latin typeface="+mn-lt"/>
                <a:ea typeface="MS PGothic" pitchFamily="34" charset="-128"/>
                <a:cs typeface="ＭＳ Ｐゴシック" charset="0"/>
              </a:rPr>
              <a:t>bNAb</a:t>
            </a:r>
            <a:r>
              <a:rPr lang="en-US" sz="1200" kern="1200" dirty="0">
                <a:solidFill>
                  <a:schemeClr val="tx1"/>
                </a:solidFill>
                <a:effectLst/>
                <a:latin typeface="+mn-lt"/>
                <a:ea typeface="MS PGothic" pitchFamily="34" charset="-128"/>
                <a:cs typeface="ＭＳ Ｐゴシック" charset="0"/>
              </a:rPr>
              <a:t> combinations being explored in early clinical studies.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BFDB625-3B47-40AA-B107-6DEFF75FA5F2}" type="slidenum">
              <a:rPr lang="en-US" smtClean="0"/>
              <a:pPr/>
              <a:t>16</a:t>
            </a:fld>
            <a:endParaRPr lang="en-US"/>
          </a:p>
        </p:txBody>
      </p:sp>
    </p:spTree>
    <p:extLst>
      <p:ext uri="{BB962C8B-B14F-4D97-AF65-F5344CB8AC3E}">
        <p14:creationId xmlns:p14="http://schemas.microsoft.com/office/powerpoint/2010/main" val="372292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stem Font Regular"/>
              <a:buChar char="-"/>
            </a:pPr>
            <a:r>
              <a:rPr lang="en-US" sz="1200" kern="1200" dirty="0">
                <a:solidFill>
                  <a:schemeClr val="tx1"/>
                </a:solidFill>
                <a:effectLst/>
                <a:latin typeface="+mn-lt"/>
                <a:ea typeface="MS PGothic" pitchFamily="34" charset="-128"/>
                <a:cs typeface="ＭＳ Ｐゴシック" charset="0"/>
              </a:rPr>
              <a:t>The momentum in the field shows an</a:t>
            </a:r>
            <a:r>
              <a:rPr lang="en-US" sz="1200" kern="1200" baseline="0" dirty="0">
                <a:solidFill>
                  <a:schemeClr val="tx1"/>
                </a:solidFill>
                <a:effectLst/>
                <a:latin typeface="+mn-lt"/>
                <a:ea typeface="MS PGothic" pitchFamily="34" charset="-128"/>
                <a:cs typeface="ＭＳ Ｐゴシック" charset="0"/>
              </a:rPr>
              <a:t> HIV vaccine is possible and an important</a:t>
            </a:r>
            <a:r>
              <a:rPr lang="en-US" dirty="0">
                <a:effectLst/>
              </a:rPr>
              <a:t> </a:t>
            </a:r>
            <a:r>
              <a:rPr lang="en-US" sz="1200" kern="1200" dirty="0">
                <a:solidFill>
                  <a:schemeClr val="tx1"/>
                </a:solidFill>
                <a:effectLst/>
                <a:latin typeface="+mn-lt"/>
                <a:ea typeface="MS PGothic" pitchFamily="34" charset="-128"/>
                <a:cs typeface="ＭＳ Ｐゴシック" charset="0"/>
              </a:rPr>
              <a:t>part of a comprehensive, integrated and sustained strategy.</a:t>
            </a:r>
          </a:p>
          <a:p>
            <a:pPr marL="171450" indent="-171450">
              <a:buFont typeface="System Font Regular"/>
              <a:buChar char="-"/>
            </a:pPr>
            <a:endParaRPr lang="en-US" sz="1200" kern="1200" dirty="0">
              <a:solidFill>
                <a:schemeClr val="tx1"/>
              </a:solidFill>
              <a:effectLst/>
              <a:latin typeface="+mn-lt"/>
              <a:ea typeface="MS PGothic" pitchFamily="34" charset="-128"/>
              <a:cs typeface="ＭＳ Ｐゴシック" charset="0"/>
            </a:endParaRPr>
          </a:p>
          <a:p>
            <a:pPr marL="171450" indent="-171450">
              <a:buFont typeface="System Font Regular"/>
              <a:buChar char="-"/>
            </a:pPr>
            <a:r>
              <a:rPr lang="en-US" sz="1200" kern="1200" dirty="0">
                <a:solidFill>
                  <a:schemeClr val="tx1"/>
                </a:solidFill>
                <a:effectLst/>
                <a:latin typeface="+mn-lt"/>
                <a:ea typeface="MS PGothic" pitchFamily="34" charset="-128"/>
                <a:cs typeface="ＭＳ Ｐゴシック" charset="0"/>
              </a:rPr>
              <a:t>HIV vaccine development requires sustained financial support and is a wise investment</a:t>
            </a:r>
            <a:r>
              <a:rPr lang="en-US" dirty="0">
                <a:effectLst/>
              </a:rPr>
              <a:t> </a:t>
            </a:r>
          </a:p>
          <a:p>
            <a:pPr marL="171450" indent="-171450">
              <a:buFont typeface="System Font Regular"/>
              <a:buChar char="-"/>
            </a:pPr>
            <a:endParaRPr lang="en-US" dirty="0">
              <a:effectLst/>
            </a:endParaRPr>
          </a:p>
          <a:p>
            <a:pPr marL="171450" indent="-171450">
              <a:buFont typeface="System Font Regular"/>
              <a:buChar char="-"/>
            </a:pPr>
            <a:r>
              <a:rPr lang="en-US" dirty="0">
                <a:effectLst/>
              </a:rPr>
              <a:t>Researchers, advocates and communities must work together to ensure that trials conform to GPP</a:t>
            </a:r>
          </a:p>
          <a:p>
            <a:pPr marL="171450" indent="-171450">
              <a:buFont typeface="System Font Regular"/>
              <a:buChar char="-"/>
            </a:pPr>
            <a:endParaRPr lang="en-US" dirty="0">
              <a:effectLst/>
            </a:endParaRPr>
          </a:p>
          <a:p>
            <a:pPr marL="171450" indent="-171450">
              <a:buFont typeface="System Font Regular"/>
              <a:buChar char="-"/>
            </a:pPr>
            <a:r>
              <a:rPr lang="en-US" dirty="0">
                <a:effectLst/>
              </a:rPr>
              <a:t>Advocates should demand that stakeholders have a role in planning for outcomes and next steps from ongoing trials</a:t>
            </a:r>
          </a:p>
          <a:p>
            <a:pPr marL="171450" indent="-171450">
              <a:buFont typeface="System Font Regular"/>
              <a:buChar char="-"/>
            </a:pPr>
            <a:endParaRPr lang="en-US" dirty="0">
              <a:effectLst/>
            </a:endParaRPr>
          </a:p>
          <a:p>
            <a:pPr marL="171450" indent="-171450">
              <a:buFont typeface="System Font Regular"/>
              <a:buChar char="-"/>
            </a:pPr>
            <a:r>
              <a:rPr lang="en-US" dirty="0">
                <a:effectLst/>
              </a:rPr>
              <a:t>Global partnerships have made a positive impact on the HIV vaccine field and are essential for success moving forward</a:t>
            </a:r>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17</a:t>
            </a:fld>
            <a:endParaRPr lang="en-US" altLang="en-US" dirty="0">
              <a:solidFill>
                <a:prstClr val="black"/>
              </a:solidFill>
            </a:endParaRPr>
          </a:p>
        </p:txBody>
      </p:sp>
    </p:spTree>
    <p:extLst>
      <p:ext uri="{BB962C8B-B14F-4D97-AF65-F5344CB8AC3E}">
        <p14:creationId xmlns:p14="http://schemas.microsoft.com/office/powerpoint/2010/main" val="1943353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18</a:t>
            </a:fld>
            <a:endParaRPr lang="en-US" altLang="en-US" dirty="0">
              <a:solidFill>
                <a:prstClr val="black"/>
              </a:solidFill>
            </a:endParaRPr>
          </a:p>
        </p:txBody>
      </p:sp>
    </p:spTree>
    <p:extLst>
      <p:ext uri="{BB962C8B-B14F-4D97-AF65-F5344CB8AC3E}">
        <p14:creationId xmlns:p14="http://schemas.microsoft.com/office/powerpoint/2010/main" val="2587434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alt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146317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2</a:t>
            </a:fld>
            <a:endParaRPr lang="en-US" altLang="en-US" dirty="0">
              <a:solidFill>
                <a:prstClr val="black"/>
              </a:solidFill>
            </a:endParaRPr>
          </a:p>
        </p:txBody>
      </p:sp>
    </p:spTree>
    <p:extLst>
      <p:ext uri="{BB962C8B-B14F-4D97-AF65-F5344CB8AC3E}">
        <p14:creationId xmlns:p14="http://schemas.microsoft.com/office/powerpoint/2010/main" val="3559626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eaLnBrk="1" hangingPunct="1">
              <a:spcBef>
                <a:spcPct val="0"/>
              </a:spcBef>
              <a:buFont typeface="System Font Regular"/>
              <a:buChar char="-"/>
            </a:pPr>
            <a:r>
              <a:rPr lang="en-US" altLang="en-US" dirty="0"/>
              <a:t>To date, over 200 trials have been performed using a variety of</a:t>
            </a:r>
            <a:r>
              <a:rPr lang="en-US" altLang="en-US" baseline="0" dirty="0"/>
              <a:t> components and methods.</a:t>
            </a:r>
            <a:r>
              <a:rPr lang="en-US" altLang="en-US" dirty="0"/>
              <a:t> Of those, only 5 regimens have progressed to phase IIb or III (later stage) trials</a:t>
            </a:r>
          </a:p>
          <a:p>
            <a:pPr marL="171450" indent="-171450" eaLnBrk="1" hangingPunct="1">
              <a:spcBef>
                <a:spcPct val="0"/>
              </a:spcBef>
              <a:buFont typeface="System Font Regular"/>
              <a:buChar char="-"/>
            </a:pPr>
            <a:endParaRPr lang="en-US" altLang="en-US" dirty="0"/>
          </a:p>
          <a:p>
            <a:pPr marL="171450" indent="-171450" eaLnBrk="1" hangingPunct="1">
              <a:spcBef>
                <a:spcPct val="0"/>
              </a:spcBef>
              <a:buFont typeface="System Font Regular"/>
              <a:buChar char="-"/>
            </a:pPr>
            <a:r>
              <a:rPr lang="en-US" altLang="en-US" dirty="0"/>
              <a:t>Until recently, results from most of the large efficacy trials have been disappointing—the 2 lead candidates (AIDSVAX and Merck Ad-5) did not prevent HIV infection, and results from the Merck STEP trial in 2007 suggest that the vaccine may even have enhanced HIV acquisition. Remember, human clinical trials are adding to the body of knowledge that we need to eventually design and implement a safe and effective preventive vaccine.</a:t>
            </a:r>
          </a:p>
          <a:p>
            <a:pPr marL="171450" indent="-171450" eaLnBrk="1" hangingPunct="1">
              <a:spcBef>
                <a:spcPct val="0"/>
              </a:spcBef>
              <a:buFont typeface="System Font Regular"/>
              <a:buChar char="-"/>
            </a:pPr>
            <a:endParaRPr lang="en-US" altLang="en-US" dirty="0"/>
          </a:p>
          <a:p>
            <a:pPr marL="171450" indent="-171450" eaLnBrk="1" hangingPunct="1">
              <a:spcBef>
                <a:spcPct val="0"/>
              </a:spcBef>
              <a:buFont typeface="System Font Regular"/>
              <a:buChar char="-"/>
            </a:pPr>
            <a:r>
              <a:rPr lang="en-US" altLang="en-US" dirty="0"/>
              <a:t>AIDSVAX</a:t>
            </a:r>
            <a:r>
              <a:rPr lang="en-US" altLang="en-US" baseline="0" dirty="0"/>
              <a:t>: t</a:t>
            </a:r>
            <a:r>
              <a:rPr lang="en-US" sz="1200" b="0" i="0" kern="1200" dirty="0">
                <a:solidFill>
                  <a:schemeClr val="tx1"/>
                </a:solidFill>
                <a:effectLst/>
                <a:latin typeface="+mn-lt"/>
                <a:ea typeface="MS PGothic" pitchFamily="34" charset="-128"/>
                <a:cs typeface="ＭＳ Ｐゴシック" charset="0"/>
              </a:rPr>
              <a:t>he experimental AIDS vaccine made from a component</a:t>
            </a:r>
            <a:r>
              <a:rPr lang="en-US" sz="1200" b="0" i="0" kern="1200" baseline="0" dirty="0">
                <a:solidFill>
                  <a:schemeClr val="tx1"/>
                </a:solidFill>
                <a:effectLst/>
                <a:latin typeface="+mn-lt"/>
                <a:ea typeface="MS PGothic" pitchFamily="34" charset="-128"/>
                <a:cs typeface="ＭＳ Ｐゴシック" charset="0"/>
              </a:rPr>
              <a:t> of </a:t>
            </a:r>
            <a:r>
              <a:rPr lang="en-US" sz="1200" b="0" i="0" kern="1200" dirty="0">
                <a:solidFill>
                  <a:schemeClr val="tx1"/>
                </a:solidFill>
                <a:effectLst/>
                <a:latin typeface="+mn-lt"/>
                <a:ea typeface="MS PGothic" pitchFamily="34" charset="-128"/>
                <a:cs typeface="ＭＳ Ｐゴシック" charset="0"/>
              </a:rPr>
              <a:t>the HIV envelope (specifically, a sugary protein</a:t>
            </a:r>
            <a:r>
              <a:rPr lang="en-US" sz="1200" b="0" i="0" kern="1200" baseline="0" dirty="0">
                <a:solidFill>
                  <a:schemeClr val="tx1"/>
                </a:solidFill>
                <a:effectLst/>
                <a:latin typeface="+mn-lt"/>
                <a:ea typeface="MS PGothic" pitchFamily="34" charset="-128"/>
                <a:cs typeface="ＭＳ Ｐゴシック" charset="0"/>
              </a:rPr>
              <a:t> called </a:t>
            </a:r>
            <a:r>
              <a:rPr lang="en-US" sz="1200" b="0" i="0" kern="1200" dirty="0">
                <a:solidFill>
                  <a:schemeClr val="tx1"/>
                </a:solidFill>
                <a:effectLst/>
                <a:latin typeface="+mn-lt"/>
                <a:ea typeface="MS PGothic" pitchFamily="34" charset="-128"/>
                <a:cs typeface="ＭＳ Ｐゴシック" charset="0"/>
              </a:rPr>
              <a:t>gp120) by </a:t>
            </a:r>
            <a:r>
              <a:rPr lang="en-US" sz="1200" b="0" i="0" kern="1200" dirty="0" err="1">
                <a:solidFill>
                  <a:schemeClr val="tx1"/>
                </a:solidFill>
                <a:effectLst/>
                <a:latin typeface="+mn-lt"/>
                <a:ea typeface="MS PGothic" pitchFamily="34" charset="-128"/>
                <a:cs typeface="ＭＳ Ｐゴシック" charset="0"/>
              </a:rPr>
              <a:t>VaxGen</a:t>
            </a:r>
            <a:r>
              <a:rPr lang="en-US" sz="1200" b="0" i="0" kern="1200" dirty="0">
                <a:solidFill>
                  <a:schemeClr val="tx1"/>
                </a:solidFill>
                <a:effectLst/>
                <a:latin typeface="+mn-lt"/>
                <a:ea typeface="MS PGothic" pitchFamily="34" charset="-128"/>
                <a:cs typeface="ＭＳ Ｐゴシック" charset="0"/>
              </a:rPr>
              <a:t>.</a:t>
            </a:r>
            <a:endParaRPr lang="en-US" sz="1200" b="0" i="0" kern="1200" baseline="0" dirty="0">
              <a:solidFill>
                <a:schemeClr val="tx1"/>
              </a:solidFill>
              <a:effectLst/>
              <a:latin typeface="+mn-lt"/>
              <a:ea typeface="MS PGothic" pitchFamily="34" charset="-128"/>
              <a:cs typeface="ＭＳ Ｐゴシック" charset="0"/>
            </a:endParaRPr>
          </a:p>
          <a:p>
            <a:pPr marL="171450" indent="-171450" eaLnBrk="1" hangingPunct="1">
              <a:spcBef>
                <a:spcPct val="0"/>
              </a:spcBef>
              <a:buFont typeface="System Font Regular"/>
              <a:buChar char="-"/>
            </a:pPr>
            <a:endParaRPr lang="en-US" sz="1200" b="0" i="0" kern="1200" baseline="0" dirty="0">
              <a:solidFill>
                <a:schemeClr val="tx1"/>
              </a:solidFill>
              <a:effectLst/>
              <a:latin typeface="+mn-lt"/>
              <a:ea typeface="MS PGothic" pitchFamily="34" charset="-128"/>
              <a:cs typeface="ＭＳ Ｐゴシック" charset="0"/>
            </a:endParaRPr>
          </a:p>
          <a:p>
            <a:pPr marL="171450" indent="-171450" eaLnBrk="1" hangingPunct="1">
              <a:spcBef>
                <a:spcPct val="0"/>
              </a:spcBef>
              <a:buFont typeface="System Font Regular"/>
              <a:buChar char="-"/>
            </a:pPr>
            <a:r>
              <a:rPr lang="en-US" sz="1200" b="0" i="0" kern="1200" baseline="0" dirty="0">
                <a:solidFill>
                  <a:schemeClr val="tx1"/>
                </a:solidFill>
                <a:effectLst/>
                <a:latin typeface="+mn-lt"/>
                <a:ea typeface="MS PGothic" pitchFamily="34" charset="-128"/>
                <a:cs typeface="ＭＳ Ｐゴシック" charset="0"/>
              </a:rPr>
              <a:t>ALVAC: a vaccine that delivered synthetic fragments of HIV using a harmless form of a bird virus, canary pox, as a vector.</a:t>
            </a:r>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3</a:t>
            </a:fld>
            <a:endParaRPr lang="en-US" altLang="en-US" dirty="0">
              <a:solidFill>
                <a:prstClr val="black"/>
              </a:solidFill>
            </a:endParaRPr>
          </a:p>
        </p:txBody>
      </p:sp>
    </p:spTree>
    <p:extLst>
      <p:ext uri="{BB962C8B-B14F-4D97-AF65-F5344CB8AC3E}">
        <p14:creationId xmlns:p14="http://schemas.microsoft.com/office/powerpoint/2010/main" val="14667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spcBef>
                <a:spcPct val="0"/>
              </a:spcBef>
              <a:buFont typeface="System Font Regular"/>
              <a:buChar char="-"/>
            </a:pPr>
            <a:r>
              <a:rPr lang="en-US" altLang="en-US" dirty="0"/>
              <a:t>As of 2019, the HIV vaccine field is busier than ever</a:t>
            </a:r>
          </a:p>
          <a:p>
            <a:pPr marL="171450" indent="-171450" eaLnBrk="1" hangingPunct="1">
              <a:spcBef>
                <a:spcPct val="0"/>
              </a:spcBef>
              <a:buFont typeface="System Font Regular"/>
              <a:buChar char="-"/>
            </a:pPr>
            <a:endParaRPr lang="en-US" sz="1200" kern="1200" dirty="0">
              <a:solidFill>
                <a:schemeClr val="tx1"/>
              </a:solidFill>
              <a:effectLst/>
              <a:latin typeface="+mn-lt"/>
              <a:ea typeface="MS PGothic" pitchFamily="34" charset="-128"/>
              <a:cs typeface="ＭＳ Ｐゴシック" charset="0"/>
            </a:endParaRPr>
          </a:p>
          <a:p>
            <a:pPr marL="171450" indent="-171450" eaLnBrk="1" hangingPunct="1">
              <a:spcBef>
                <a:spcPct val="0"/>
              </a:spcBef>
              <a:buFont typeface="System Font Regular"/>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the first time since the HIV/AIDS epidemic began over 30 years ago, two large-scale HIV vaccine efficacy trials are underway at the same time, with a third to start later this year.</a:t>
            </a:r>
            <a:r>
              <a:rPr lang="en-US" dirty="0">
                <a:effectLst/>
              </a:rPr>
              <a:t> </a:t>
            </a:r>
          </a:p>
          <a:p>
            <a:pPr marL="628650" lvl="1" indent="-171450" eaLnBrk="1" hangingPunct="1">
              <a:spcBef>
                <a:spcPct val="0"/>
              </a:spcBef>
              <a:buFont typeface="System Font Regular"/>
              <a:buChar char="-"/>
            </a:pPr>
            <a:r>
              <a:rPr lang="en-US" sz="1200" kern="1200" dirty="0">
                <a:solidFill>
                  <a:schemeClr val="tx1"/>
                </a:solidFill>
                <a:effectLst/>
                <a:latin typeface="+mn-lt"/>
                <a:ea typeface="MS PGothic" pitchFamily="34" charset="-128"/>
                <a:cs typeface="ＭＳ Ｐゴシック" charset="0"/>
              </a:rPr>
              <a:t>The </a:t>
            </a:r>
            <a:r>
              <a:rPr lang="en-US" sz="1200" kern="1200" dirty="0" err="1">
                <a:solidFill>
                  <a:schemeClr val="tx1"/>
                </a:solidFill>
                <a:effectLst/>
                <a:latin typeface="+mn-lt"/>
                <a:ea typeface="MS PGothic" pitchFamily="34" charset="-128"/>
                <a:cs typeface="ＭＳ Ｐゴシック" charset="0"/>
              </a:rPr>
              <a:t>Uhambo</a:t>
            </a:r>
            <a:r>
              <a:rPr lang="en-US" sz="1200" kern="1200" dirty="0">
                <a:solidFill>
                  <a:schemeClr val="tx1"/>
                </a:solidFill>
                <a:effectLst/>
                <a:latin typeface="+mn-lt"/>
                <a:ea typeface="MS PGothic" pitchFamily="34" charset="-128"/>
                <a:cs typeface="ＭＳ Ｐゴシック" charset="0"/>
              </a:rPr>
              <a:t> efficacy trial is testing a vaccine designed to prevent HIV clade C, the most common type of HIV in Southern Africa.</a:t>
            </a:r>
          </a:p>
          <a:p>
            <a:pPr marL="628650" lvl="1" indent="-171450" eaLnBrk="1" hangingPunct="1">
              <a:spcBef>
                <a:spcPct val="0"/>
              </a:spcBef>
              <a:buFont typeface="System Font Regular"/>
              <a:buChar char="-"/>
            </a:pPr>
            <a:r>
              <a:rPr lang="en-US" sz="1200" kern="1200" dirty="0">
                <a:solidFill>
                  <a:schemeClr val="tx1"/>
                </a:solidFill>
                <a:effectLst/>
                <a:latin typeface="+mn-lt"/>
                <a:ea typeface="MS PGothic" pitchFamily="34" charset="-128"/>
                <a:cs typeface="ＭＳ Ｐゴシック" charset="0"/>
              </a:rPr>
              <a:t>The </a:t>
            </a:r>
            <a:r>
              <a:rPr lang="en-US" sz="1200" kern="1200" dirty="0" err="1">
                <a:solidFill>
                  <a:schemeClr val="tx1"/>
                </a:solidFill>
                <a:effectLst/>
                <a:latin typeface="+mn-lt"/>
                <a:ea typeface="MS PGothic" pitchFamily="34" charset="-128"/>
                <a:cs typeface="ＭＳ Ｐゴシック" charset="0"/>
              </a:rPr>
              <a:t>Imbokodo</a:t>
            </a:r>
            <a:r>
              <a:rPr lang="en-US" sz="1200" kern="1200" dirty="0">
                <a:solidFill>
                  <a:schemeClr val="tx1"/>
                </a:solidFill>
                <a:effectLst/>
                <a:latin typeface="+mn-lt"/>
                <a:ea typeface="MS PGothic" pitchFamily="34" charset="-128"/>
                <a:cs typeface="ＭＳ Ｐゴシック" charset="0"/>
              </a:rPr>
              <a:t> trial, in sub-Saharan Africa, is testing whether a “mosaic” vaccine will protect against multiple types of HIV. An additional Phase III licensure study for this vaccine regimen among key populations is planned.</a:t>
            </a:r>
          </a:p>
          <a:p>
            <a:pPr marL="628650" lvl="1" indent="-171450" eaLnBrk="1" hangingPunct="1">
              <a:spcBef>
                <a:spcPct val="0"/>
              </a:spcBef>
              <a:buFont typeface="System Font Regular"/>
              <a:buChar char="-"/>
            </a:pPr>
            <a:r>
              <a:rPr lang="en-US" sz="1200" kern="1200" dirty="0" err="1">
                <a:solidFill>
                  <a:schemeClr val="tx1"/>
                </a:solidFill>
                <a:effectLst/>
                <a:latin typeface="+mn-lt"/>
                <a:ea typeface="MS PGothic" pitchFamily="34" charset="-128"/>
                <a:cs typeface="ＭＳ Ｐゴシック" charset="0"/>
              </a:rPr>
              <a:t>PrEPVacc</a:t>
            </a:r>
            <a:r>
              <a:rPr lang="en-US" sz="1200" kern="1200" dirty="0">
                <a:solidFill>
                  <a:schemeClr val="tx1"/>
                </a:solidFill>
                <a:effectLst/>
                <a:latin typeface="+mn-lt"/>
                <a:ea typeface="MS PGothic" pitchFamily="34" charset="-128"/>
                <a:cs typeface="ＭＳ Ｐゴシック" charset="0"/>
              </a:rPr>
              <a:t> is designed to test two vaccine regimens and two licensed pre-exposure prophylaxis (PrEP) options.</a:t>
            </a:r>
          </a:p>
        </p:txBody>
      </p:sp>
      <p:sp>
        <p:nvSpPr>
          <p:cNvPr id="4" name="Slide Number Placeholder 3"/>
          <p:cNvSpPr>
            <a:spLocks noGrp="1"/>
          </p:cNvSpPr>
          <p:nvPr>
            <p:ph type="sldNum" sz="quarter" idx="5"/>
          </p:nvPr>
        </p:nvSpPr>
        <p:spPr/>
        <p:txBody>
          <a:bodyPr/>
          <a:lstStyle/>
          <a:p>
            <a:fld id="{5BFDB625-3B47-40AA-B107-6DEFF75FA5F2}" type="slidenum">
              <a:rPr lang="en-US" smtClean="0"/>
              <a:pPr/>
              <a:t>4</a:t>
            </a:fld>
            <a:endParaRPr lang="en-US"/>
          </a:p>
        </p:txBody>
      </p:sp>
    </p:spTree>
    <p:extLst>
      <p:ext uri="{BB962C8B-B14F-4D97-AF65-F5344CB8AC3E}">
        <p14:creationId xmlns:p14="http://schemas.microsoft.com/office/powerpoint/2010/main" val="2663815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r>
              <a:rPr lang="en-US" altLang="en-US" dirty="0"/>
              <a:t>The RV144 trial (Thai prime-boost vaccine trial) showed, for the first time, that the risk of HIV infection can be reduced by a vaccine. This was the largest HIV vaccine trial to date with over 16,000 trial participants. It evaluated the efficacy of a vaccine regimen containing two candidates known as ALVAC (canary pox vector) and</a:t>
            </a:r>
            <a:r>
              <a:rPr lang="en-US" altLang="en-US" b="1" dirty="0"/>
              <a:t> </a:t>
            </a:r>
            <a:r>
              <a:rPr lang="en-US" altLang="en-US" b="0" dirty="0"/>
              <a:t>AIDSVAX</a:t>
            </a:r>
            <a:r>
              <a:rPr lang="en-US" altLang="en-US" b="1" dirty="0"/>
              <a:t> </a:t>
            </a:r>
            <a:r>
              <a:rPr lang="en-US" altLang="en-US" b="0" dirty="0"/>
              <a:t>(manufactured</a:t>
            </a:r>
            <a:r>
              <a:rPr lang="en-US" altLang="en-US" b="0" baseline="0" dirty="0"/>
              <a:t> HIV protein-GP120)</a:t>
            </a:r>
            <a:r>
              <a:rPr lang="en-US" altLang="en-US" dirty="0"/>
              <a:t>—together the vaccine </a:t>
            </a:r>
            <a:r>
              <a:rPr lang="en-US" altLang="en-US" dirty="0">
                <a:solidFill>
                  <a:srgbClr val="FF0000"/>
                </a:solidFill>
              </a:rPr>
              <a:t>regimen </a:t>
            </a:r>
            <a:r>
              <a:rPr lang="en-US" altLang="en-US" dirty="0"/>
              <a:t>was to stimulate a</a:t>
            </a:r>
            <a:r>
              <a:rPr lang="en-US" altLang="en-US" dirty="0">
                <a:solidFill>
                  <a:srgbClr val="FF0000"/>
                </a:solidFill>
              </a:rPr>
              <a:t>n</a:t>
            </a:r>
            <a:r>
              <a:rPr lang="en-US" altLang="en-US" dirty="0"/>
              <a:t> antibody response along with a cellular response. </a:t>
            </a:r>
          </a:p>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endParaRPr lang="en-US" altLang="en-US" dirty="0"/>
          </a:p>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r>
              <a:rPr lang="en-US" altLang="en-US" dirty="0"/>
              <a:t>The vaccine regimen reduced HIV risk by about </a:t>
            </a:r>
            <a:r>
              <a:rPr lang="en-US" altLang="en-US" dirty="0">
                <a:solidFill>
                  <a:srgbClr val="FF0000"/>
                </a:solidFill>
              </a:rPr>
              <a:t>31</a:t>
            </a:r>
            <a:r>
              <a:rPr lang="en-US" altLang="en-US" dirty="0"/>
              <a:t>% (a modest reduction) but did not affect viral load set point in those who went on to become infected. T</a:t>
            </a:r>
            <a:r>
              <a:rPr lang="en-US" altLang="ja-JP" dirty="0"/>
              <a:t>he evidence that the vaccine </a:t>
            </a:r>
            <a:r>
              <a:rPr lang="en-US" altLang="ja-JP" dirty="0">
                <a:solidFill>
                  <a:srgbClr val="FF0000"/>
                </a:solidFill>
              </a:rPr>
              <a:t>was </a:t>
            </a:r>
            <a:r>
              <a:rPr lang="en-US" altLang="ja-JP" dirty="0"/>
              <a:t>protect</a:t>
            </a:r>
            <a:r>
              <a:rPr lang="en-US" altLang="ja-JP" dirty="0">
                <a:solidFill>
                  <a:srgbClr val="FF0000"/>
                </a:solidFill>
              </a:rPr>
              <a:t>ive</a:t>
            </a:r>
            <a:r>
              <a:rPr lang="en-US" altLang="ja-JP" dirty="0"/>
              <a:t> is unprecedented. </a:t>
            </a:r>
          </a:p>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endParaRPr lang="en-US" altLang="ja-JP" dirty="0"/>
          </a:p>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r>
              <a:rPr lang="en-US" altLang="ja-JP" dirty="0"/>
              <a:t>The RV144 vaccine regimen appeared to work better shortly after immunization, so subsequent strategies building on this are attempting to counter the rapid decrease in protection by administering additional vaccine boosts.</a:t>
            </a:r>
          </a:p>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endParaRPr lang="en-US" altLang="ja-JP" dirty="0"/>
          </a:p>
          <a:p>
            <a:pPr marL="171450" marR="0" lvl="1" indent="-171450" algn="l" defTabSz="914400" rtl="0" eaLnBrk="1" fontAlgn="base" latinLnBrk="0" hangingPunct="1">
              <a:lnSpc>
                <a:spcPct val="100000"/>
              </a:lnSpc>
              <a:spcBef>
                <a:spcPct val="0"/>
              </a:spcBef>
              <a:spcAft>
                <a:spcPct val="0"/>
              </a:spcAft>
              <a:buClrTx/>
              <a:buSzTx/>
              <a:buFont typeface="System Font Regular"/>
              <a:buChar char="-"/>
              <a:tabLst/>
              <a:defRPr/>
            </a:pPr>
            <a:r>
              <a:rPr lang="en-US" altLang="ja-JP" dirty="0"/>
              <a:t>HVTN 702, a phase</a:t>
            </a:r>
            <a:r>
              <a:rPr lang="en-US" altLang="ja-JP" baseline="0" dirty="0"/>
              <a:t> IIb/III efficacy trial</a:t>
            </a:r>
            <a:r>
              <a:rPr lang="en-US" altLang="ja-JP" baseline="0" dirty="0">
                <a:solidFill>
                  <a:srgbClr val="FF0000"/>
                </a:solidFill>
              </a:rPr>
              <a:t>,</a:t>
            </a:r>
            <a:r>
              <a:rPr lang="en-US" altLang="ja-JP" baseline="0" dirty="0"/>
              <a:t> launched in October 2016 and is testing </a:t>
            </a:r>
            <a:r>
              <a:rPr lang="en-US" dirty="0"/>
              <a:t>a modified RV144 regimen, redesigned for the type of HIV that is most prevalent in Southern Africa, known as subtype “Clade C”. </a:t>
            </a:r>
            <a:endParaRPr lang="en-US" altLang="ja-JP" dirty="0"/>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5</a:t>
            </a:fld>
            <a:endParaRPr lang="en-US" altLang="en-US" dirty="0">
              <a:solidFill>
                <a:prstClr val="black"/>
              </a:solidFill>
            </a:endParaRPr>
          </a:p>
        </p:txBody>
      </p:sp>
    </p:spTree>
    <p:extLst>
      <p:ext uri="{BB962C8B-B14F-4D97-AF65-F5344CB8AC3E}">
        <p14:creationId xmlns:p14="http://schemas.microsoft.com/office/powerpoint/2010/main" val="516700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85750" marR="0" lvl="0" indent="-285750" algn="l" defTabSz="914400" rtl="0" eaLnBrk="0" fontAlgn="base" latinLnBrk="0" hangingPunct="0">
              <a:lnSpc>
                <a:spcPct val="100000"/>
              </a:lnSpc>
              <a:spcBef>
                <a:spcPct val="30000"/>
              </a:spcBef>
              <a:spcAft>
                <a:spcPct val="0"/>
              </a:spcAft>
              <a:buClrTx/>
              <a:buSzTx/>
              <a:buFont typeface="System Font Regular"/>
              <a:buChar char="-"/>
              <a:tabLst/>
              <a:defRPr/>
            </a:pPr>
            <a:r>
              <a:rPr lang="en-US" sz="1400" dirty="0"/>
              <a:t>The vaccine regimen being tested in HVTN 702 builds on the lessons of earlier studies. In a smaller trial called HVTN </a:t>
            </a:r>
            <a:r>
              <a:rPr lang="en-US" sz="1400" dirty="0">
                <a:solidFill>
                  <a:srgbClr val="FF0000"/>
                </a:solidFill>
              </a:rPr>
              <a:t>100, the RV144 vaccine regimen was redesigned for South Africa by adding: </a:t>
            </a:r>
            <a:endParaRPr lang="en-US" sz="1400" b="0" i="0" u="none" strike="noStrike" kern="1200" dirty="0">
              <a:solidFill>
                <a:schemeClr val="tx1"/>
              </a:solidFill>
              <a:effectLst/>
              <a:latin typeface="+mn-lt"/>
              <a:ea typeface="MS PGothic" pitchFamily="34" charset="-128"/>
              <a:cs typeface="+mn-cs"/>
            </a:endParaRPr>
          </a:p>
          <a:p>
            <a:pPr marL="742950" lvl="1" indent="-285750">
              <a:buFont typeface="System Font Regular"/>
              <a:buChar char="-"/>
            </a:pPr>
            <a:r>
              <a:rPr lang="en-US" sz="1400" b="0" i="0" u="none" strike="noStrike" kern="1200" dirty="0">
                <a:solidFill>
                  <a:schemeClr val="tx1"/>
                </a:solidFill>
                <a:effectLst/>
                <a:latin typeface="+mn-lt"/>
                <a:ea typeface="MS PGothic" pitchFamily="34" charset="-128"/>
                <a:cs typeface="+mn-cs"/>
              </a:rPr>
              <a:t>The MF59 adjuvant (an adjuvant is a substance sometimes used in vaccine development to enhance or modify its immune-stimulating properties)</a:t>
            </a:r>
          </a:p>
          <a:p>
            <a:pPr marL="742950" lvl="1" indent="-285750">
              <a:buFont typeface="System Font Regular"/>
              <a:buChar char="-"/>
            </a:pPr>
            <a:r>
              <a:rPr lang="en-US" sz="1400" b="0" i="0" u="none" strike="noStrike" kern="1200" dirty="0">
                <a:solidFill>
                  <a:schemeClr val="tx1"/>
                </a:solidFill>
                <a:effectLst/>
                <a:latin typeface="+mn-lt"/>
                <a:ea typeface="MS PGothic" pitchFamily="34" charset="-128"/>
                <a:cs typeface="+mn-cs"/>
              </a:rPr>
              <a:t>Clade C immunogens (to protect against Clade C HIV, the most common type in South Africa)</a:t>
            </a:r>
          </a:p>
          <a:p>
            <a:pPr marL="742950" lvl="1" indent="-285750">
              <a:buFont typeface="System Font Regular"/>
              <a:buChar char="-"/>
            </a:pPr>
            <a:r>
              <a:rPr lang="en-US" sz="1400" b="0" i="0" u="none" strike="noStrike" kern="1200" dirty="0">
                <a:solidFill>
                  <a:schemeClr val="tx1"/>
                </a:solidFill>
                <a:effectLst/>
                <a:latin typeface="+mn-lt"/>
                <a:ea typeface="MS PGothic" pitchFamily="34" charset="-128"/>
                <a:cs typeface="+mn-cs"/>
              </a:rPr>
              <a:t>A boost at month 12 (an additional vaccine dosage given to enhance immune response)</a:t>
            </a:r>
          </a:p>
          <a:p>
            <a:pPr marL="742950" lvl="1" indent="-285750">
              <a:buFont typeface="System Font Regular"/>
              <a:buChar char="-"/>
            </a:pPr>
            <a:endParaRPr lang="en-US" sz="1400" b="0" i="0" u="none" strike="noStrike" kern="1200" dirty="0">
              <a:solidFill>
                <a:schemeClr val="tx1"/>
              </a:solidFill>
              <a:effectLst/>
              <a:latin typeface="+mn-lt"/>
              <a:ea typeface="MS PGothic" pitchFamily="34" charset="-128"/>
              <a:cs typeface="+mn-cs"/>
            </a:endParaRPr>
          </a:p>
          <a:p>
            <a:pPr marL="285750" marR="0" lvl="0" indent="-285750" algn="l" defTabSz="914400" rtl="0" eaLnBrk="0" fontAlgn="base" latinLnBrk="0" hangingPunct="0">
              <a:lnSpc>
                <a:spcPct val="100000"/>
              </a:lnSpc>
              <a:spcBef>
                <a:spcPct val="30000"/>
              </a:spcBef>
              <a:spcAft>
                <a:spcPct val="0"/>
              </a:spcAft>
              <a:buClrTx/>
              <a:buSzTx/>
              <a:buFont typeface="System Font Regular"/>
              <a:buChar char="-"/>
              <a:tabLst/>
              <a:defRPr/>
            </a:pPr>
            <a:r>
              <a:rPr lang="en-US" sz="1400" dirty="0"/>
              <a:t>In May 2016, the US National </a:t>
            </a:r>
            <a:r>
              <a:rPr lang="en-US" sz="1400" baseline="0" dirty="0"/>
              <a:t>Institutes of Health (</a:t>
            </a:r>
            <a:r>
              <a:rPr lang="en-US" sz="1400" dirty="0"/>
              <a:t>NIH) announced that HVTN 100 had met its “go” criteria to move forward with the large-scale clinical efficacy trial—HVTN 702—which</a:t>
            </a:r>
            <a:r>
              <a:rPr lang="en-US" sz="1400" baseline="0" dirty="0"/>
              <a:t> started in October 2016</a:t>
            </a:r>
            <a:r>
              <a:rPr lang="en-US" sz="1400" dirty="0"/>
              <a:t>. HVTN 702 uses the same vaccine regimen as HVTN 100, with the addition of another boost at month 18 to further enhance the durability. Positive efficacy results could lead to licensure of this vaccine </a:t>
            </a:r>
            <a:r>
              <a:rPr lang="en-US" sz="1400" dirty="0">
                <a:solidFill>
                  <a:srgbClr val="FF0000"/>
                </a:solidFill>
              </a:rPr>
              <a:t>regimen. </a:t>
            </a:r>
          </a:p>
          <a:p>
            <a:pPr marL="285750" marR="0" lvl="0" indent="-285750" algn="l" defTabSz="914400" rtl="0" eaLnBrk="0" fontAlgn="base" latinLnBrk="0" hangingPunct="0">
              <a:lnSpc>
                <a:spcPct val="100000"/>
              </a:lnSpc>
              <a:spcBef>
                <a:spcPct val="30000"/>
              </a:spcBef>
              <a:spcAft>
                <a:spcPct val="0"/>
              </a:spcAft>
              <a:buClrTx/>
              <a:buSzTx/>
              <a:buFont typeface="System Font Regular"/>
              <a:buChar char="-"/>
              <a:tabLst/>
              <a:defRPr/>
            </a:pPr>
            <a:endParaRPr lang="en-US" sz="1400" dirty="0">
              <a:solidFill>
                <a:srgbClr val="FF0000"/>
              </a:solidFill>
            </a:endParaRPr>
          </a:p>
          <a:p>
            <a:pPr marL="285750" marR="0" lvl="0" indent="-285750" algn="l" defTabSz="914400" rtl="0" eaLnBrk="0" fontAlgn="base" latinLnBrk="0" hangingPunct="0">
              <a:lnSpc>
                <a:spcPct val="100000"/>
              </a:lnSpc>
              <a:spcBef>
                <a:spcPct val="30000"/>
              </a:spcBef>
              <a:spcAft>
                <a:spcPct val="0"/>
              </a:spcAft>
              <a:buClrTx/>
              <a:buSzTx/>
              <a:buFont typeface="System Font Regular"/>
              <a:buChar char="-"/>
              <a:tabLst/>
              <a:defRPr/>
            </a:pPr>
            <a:r>
              <a:rPr lang="en-US" sz="1400" dirty="0">
                <a:solidFill>
                  <a:srgbClr val="FF0000"/>
                </a:solidFill>
              </a:rPr>
              <a:t>See the next slide for more information. </a:t>
            </a:r>
            <a:endParaRPr lang="en-US" sz="1400" dirty="0"/>
          </a:p>
          <a:p>
            <a:pPr marL="285750" indent="-285750">
              <a:buFont typeface="System Font Regular"/>
              <a:buChar char="-"/>
            </a:pPr>
            <a:endParaRPr lang="en-US" sz="1400" b="0" i="0" u="none" strike="noStrike" kern="1200" dirty="0">
              <a:solidFill>
                <a:schemeClr val="tx1"/>
              </a:solidFill>
              <a:effectLst/>
              <a:latin typeface="+mn-lt"/>
              <a:ea typeface="MS PGothic" pitchFamily="34" charset="-128"/>
              <a:cs typeface="ＭＳ Ｐゴシック" charset="0"/>
            </a:endParaRPr>
          </a:p>
          <a:p>
            <a:pPr marL="285750" lvl="0" indent="-285750">
              <a:buFont typeface="System Font Regular"/>
              <a:buChar char="-"/>
            </a:pPr>
            <a:endParaRPr lang="en-US" sz="1400" b="0" i="0" u="none" strike="noStrike" kern="1200" dirty="0">
              <a:solidFill>
                <a:schemeClr val="tx1"/>
              </a:solidFill>
              <a:effectLst/>
              <a:latin typeface="+mn-lt"/>
              <a:ea typeface="MS PGothic" pitchFamily="34" charset="-128"/>
              <a:cs typeface="+mn-cs"/>
            </a:endParaRPr>
          </a:p>
        </p:txBody>
      </p:sp>
      <p:sp>
        <p:nvSpPr>
          <p:cNvPr id="4" name="Slide Number Placeholder 3"/>
          <p:cNvSpPr>
            <a:spLocks noGrp="1"/>
          </p:cNvSpPr>
          <p:nvPr>
            <p:ph type="sldNum" sz="quarter" idx="5"/>
          </p:nvPr>
        </p:nvSpPr>
        <p:spPr/>
        <p:txBody>
          <a:bodyPr/>
          <a:lstStyle/>
          <a:p>
            <a:fld id="{ED1E8494-74C8-46F2-A5B5-16F681057D48}" type="slidenum">
              <a:rPr lang="en-US" altLang="en-US" smtClean="0"/>
              <a:pPr/>
              <a:t>6</a:t>
            </a:fld>
            <a:endParaRPr lang="en-US" altLang="en-US" dirty="0"/>
          </a:p>
        </p:txBody>
      </p:sp>
    </p:spTree>
    <p:extLst>
      <p:ext uri="{BB962C8B-B14F-4D97-AF65-F5344CB8AC3E}">
        <p14:creationId xmlns:p14="http://schemas.microsoft.com/office/powerpoint/2010/main" val="230399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stem Font Regular"/>
              <a:buChar char="-"/>
            </a:pPr>
            <a:r>
              <a:rPr lang="en-US" dirty="0"/>
              <a:t>This slide provides the basic overview of the HVTN 702 trial. The trial is now almost fully enrolled.</a:t>
            </a:r>
          </a:p>
          <a:p>
            <a:pPr marL="171450" indent="-171450">
              <a:buFont typeface="System Font Regular"/>
              <a:buChar char="-"/>
            </a:pPr>
            <a:endParaRPr lang="en-US" dirty="0"/>
          </a:p>
          <a:p>
            <a:pPr marL="171450" indent="-171450">
              <a:buFont typeface="System Font Regular"/>
              <a:buChar char="-"/>
            </a:pPr>
            <a:r>
              <a:rPr lang="en-US" dirty="0"/>
              <a:t>The table depicts the schema for the trial; participants are randomly assigned to group 1 (receiving the experimental vaccine regimen) or group 2 (receiving a placebo, which has no active drug)</a:t>
            </a:r>
          </a:p>
        </p:txBody>
      </p:sp>
      <p:sp>
        <p:nvSpPr>
          <p:cNvPr id="4" name="Slide Number Placeholder 3"/>
          <p:cNvSpPr>
            <a:spLocks noGrp="1"/>
          </p:cNvSpPr>
          <p:nvPr>
            <p:ph type="sldNum" sz="quarter" idx="5"/>
          </p:nvPr>
        </p:nvSpPr>
        <p:spPr/>
        <p:txBody>
          <a:bodyPr/>
          <a:lstStyle/>
          <a:p>
            <a:fld id="{5BFDB625-3B47-40AA-B107-6DEFF75FA5F2}" type="slidenum">
              <a:rPr lang="en-US" smtClean="0"/>
              <a:pPr/>
              <a:t>7</a:t>
            </a:fld>
            <a:endParaRPr lang="en-US"/>
          </a:p>
        </p:txBody>
      </p:sp>
    </p:spTree>
    <p:extLst>
      <p:ext uri="{BB962C8B-B14F-4D97-AF65-F5344CB8AC3E}">
        <p14:creationId xmlns:p14="http://schemas.microsoft.com/office/powerpoint/2010/main" val="234896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Shape 502"/>
          <p:cNvSpPr>
            <a:spLocks noGrp="1" noRot="1" noChangeAspect="1"/>
          </p:cNvSpPr>
          <p:nvPr>
            <p:ph type="sldImg"/>
          </p:nvPr>
        </p:nvSpPr>
        <p:spPr>
          <a:prstGeom prst="rect">
            <a:avLst/>
          </a:prstGeom>
        </p:spPr>
        <p:txBody>
          <a:bodyPr/>
          <a:lstStyle/>
          <a:p>
            <a:endParaRPr/>
          </a:p>
        </p:txBody>
      </p:sp>
      <p:sp>
        <p:nvSpPr>
          <p:cNvPr id="503" name="Shape 503"/>
          <p:cNvSpPr>
            <a:spLocks noGrp="1"/>
          </p:cNvSpPr>
          <p:nvPr>
            <p:ph type="body" sz="quarter" idx="1"/>
          </p:nvPr>
        </p:nvSpPr>
        <p:spPr>
          <a:prstGeom prst="rect">
            <a:avLst/>
          </a:prstGeom>
        </p:spPr>
        <p:txBody>
          <a:bodyPr/>
          <a:lstStyle/>
          <a:p>
            <a:pPr marL="171450" indent="-171450">
              <a:buSzPct val="100000"/>
              <a:buFont typeface="Helvetica"/>
              <a:buChar char="-"/>
            </a:pPr>
            <a:r>
              <a:rPr dirty="0"/>
              <a:t>Mosaic vaccines offer one strategy for overcoming the challenge of constantly mutating HIV. Mosaic vaccines are currently under investigation in vaccine research trials. </a:t>
            </a:r>
          </a:p>
          <a:p>
            <a:pPr marL="171450" indent="-171450">
              <a:buSzPct val="100000"/>
              <a:buFont typeface="Helvetica"/>
              <a:buChar char="-"/>
            </a:pPr>
            <a:endParaRPr dirty="0"/>
          </a:p>
          <a:p>
            <a:pPr marL="171450" indent="-171450">
              <a:buSzPct val="100000"/>
              <a:buFont typeface="Helvetica"/>
              <a:buChar char="-"/>
            </a:pPr>
            <a:r>
              <a:rPr dirty="0"/>
              <a:t>Proteins are made from chains of amino acids. These amino acids have to be assembled in just the right order to make the proper protein. With a mosaic vaccine, the idea is that the chain of amino acids represented by the mosaic will look like the most common features of HIV that your body might be exposed to in a natural infection. </a:t>
            </a:r>
          </a:p>
          <a:p>
            <a:pPr marL="171450" indent="-171450">
              <a:buSzPct val="100000"/>
              <a:buFont typeface="Helvetica"/>
              <a:buChar char="-"/>
            </a:pPr>
            <a:endParaRPr dirty="0"/>
          </a:p>
          <a:p>
            <a:pPr marL="171450" indent="-171450">
              <a:buSzPct val="100000"/>
              <a:buFont typeface="Helvetica"/>
              <a:buChar char="-"/>
            </a:pPr>
            <a:r>
              <a:rPr dirty="0"/>
              <a:t>At the bottom of this graphic you can see six chains of proteins taken from different people who are infected with HIV. The mosaic sequences at the top are formed by taking the most common pieces of protein found at each position in the chain when many versions of a naturally occurring HIV protein are compared. (i.e. blue rectangles are the most common in position 1 and 2, red circles in position 3, and red triangles in position 4).</a:t>
            </a:r>
          </a:p>
          <a:p>
            <a:pPr marL="171450" indent="-171450">
              <a:buSzPct val="100000"/>
              <a:buFont typeface="Helvetica"/>
              <a:buChar char="-"/>
            </a:pPr>
            <a:endParaRPr dirty="0"/>
          </a:p>
          <a:p>
            <a:pPr marL="171450" indent="-171450">
              <a:buSzPct val="100000"/>
              <a:buFont typeface="Helvetica"/>
              <a:buChar char="-"/>
            </a:pPr>
            <a:r>
              <a:rPr dirty="0"/>
              <a:t>The hope is that through this design, a mosaic vaccine will help the body recognize and produce a strong immune response against all clades of HIV– likely a key necessity for a global vaccine.</a:t>
            </a:r>
          </a:p>
        </p:txBody>
      </p:sp>
    </p:spTree>
    <p:extLst>
      <p:ext uri="{BB962C8B-B14F-4D97-AF65-F5344CB8AC3E}">
        <p14:creationId xmlns:p14="http://schemas.microsoft.com/office/powerpoint/2010/main" val="329146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stem Font Regular"/>
              <a:buChar char="-"/>
            </a:pPr>
            <a:r>
              <a:rPr lang="en-US" baseline="0" dirty="0"/>
              <a:t>Several mosaic candidates have been developed and are undergoing testing now.</a:t>
            </a:r>
          </a:p>
          <a:p>
            <a:pPr marL="171450" indent="-171450">
              <a:buFont typeface="System Font Regular"/>
              <a:buChar char="-"/>
            </a:pPr>
            <a:endParaRPr lang="en-US" altLang="ja-JP" baseline="0" dirty="0"/>
          </a:p>
          <a:p>
            <a:pPr marL="171450" indent="-171450">
              <a:buFont typeface="System Font Regular"/>
              <a:buChar char="-"/>
            </a:pPr>
            <a:r>
              <a:rPr lang="en-US" altLang="ja-JP" dirty="0"/>
              <a:t>A</a:t>
            </a:r>
            <a:r>
              <a:rPr lang="en-US" altLang="ja-JP" baseline="0" dirty="0"/>
              <a:t> phase IIb efficacy trial, </a:t>
            </a:r>
            <a:r>
              <a:rPr lang="en-US" altLang="ja-JP" dirty="0"/>
              <a:t>HPX2008/HVTN 705, launched in November 2017</a:t>
            </a:r>
            <a:r>
              <a:rPr lang="en-US" altLang="ja-JP" baseline="0" dirty="0"/>
              <a:t> to test a prime-boost regimen of a mosaic candidate. The prime part involves adenovirus vector type 26 (Ad26) that will deliver mosaic components developed by Janssen and partners. The boost consists of gp140 proteins from HIV’s outer layer (or envelope). See the next slide for more information.</a:t>
            </a:r>
          </a:p>
          <a:p>
            <a:pPr marL="171450" indent="-171450">
              <a:buFont typeface="System Font Regular"/>
              <a:buChar char="-"/>
            </a:pPr>
            <a:endParaRPr lang="en-US" baseline="0" dirty="0"/>
          </a:p>
          <a:p>
            <a:pPr marL="171450" indent="-171450">
              <a:buFont typeface="System Font Regular"/>
              <a:buChar char="-"/>
            </a:pPr>
            <a:r>
              <a:rPr lang="en-US" baseline="0" dirty="0"/>
              <a:t>A Phase III trial will test this same mosaic candidate in key populations. It is in the planning stage.</a:t>
            </a:r>
          </a:p>
        </p:txBody>
      </p:sp>
      <p:sp>
        <p:nvSpPr>
          <p:cNvPr id="4" name="Slide Number Placeholder 3"/>
          <p:cNvSpPr>
            <a:spLocks noGrp="1"/>
          </p:cNvSpPr>
          <p:nvPr>
            <p:ph type="sldNum" sz="quarter" idx="10"/>
          </p:nvPr>
        </p:nvSpPr>
        <p:spPr/>
        <p:txBody>
          <a:bodyPr/>
          <a:lstStyle/>
          <a:p>
            <a:fld id="{ED1E8494-74C8-46F2-A5B5-16F681057D48}" type="slidenum">
              <a:rPr lang="en-US" altLang="en-US" smtClean="0">
                <a:solidFill>
                  <a:prstClr val="black"/>
                </a:solidFill>
              </a:rPr>
              <a:pPr/>
              <a:t>9</a:t>
            </a:fld>
            <a:endParaRPr lang="en-US" altLang="en-US" dirty="0">
              <a:solidFill>
                <a:prstClr val="black"/>
              </a:solidFill>
            </a:endParaRPr>
          </a:p>
        </p:txBody>
      </p:sp>
    </p:spTree>
    <p:extLst>
      <p:ext uri="{BB962C8B-B14F-4D97-AF65-F5344CB8AC3E}">
        <p14:creationId xmlns:p14="http://schemas.microsoft.com/office/powerpoint/2010/main" val="645609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24000"/>
            <a:ext cx="9161463"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824554"/>
            <a:ext cx="7772400" cy="1470025"/>
          </a:xfrm>
        </p:spPr>
        <p:txBody>
          <a:bodyPr/>
          <a:lstStyle>
            <a:lvl1pPr algn="l">
              <a:defRPr lang="en-US" sz="4400" kern="1200" baseline="0" smtClean="0">
                <a:solidFill>
                  <a:schemeClr val="bg1">
                    <a:lumMod val="50000"/>
                  </a:schemeClr>
                </a:solidFill>
                <a:latin typeface="Cambria"/>
                <a:cs typeface="Cambria"/>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r>
              <a:rPr lang="en-US"/>
              <a:t>April 2007</a:t>
            </a:r>
          </a:p>
        </p:txBody>
      </p:sp>
      <p:sp>
        <p:nvSpPr>
          <p:cNvPr id="7" name="Footer Placeholder 4"/>
          <p:cNvSpPr>
            <a:spLocks noGrp="1"/>
          </p:cNvSpPr>
          <p:nvPr>
            <p:ph type="ftr" sz="quarter" idx="11"/>
          </p:nvPr>
        </p:nvSpPr>
        <p:spPr/>
        <p:txBody>
          <a:bodyPr/>
          <a:lstStyle>
            <a:lvl1pPr>
              <a:defRPr/>
            </a:lvl1pPr>
          </a:lstStyle>
          <a:p>
            <a:pPr>
              <a:defRPr/>
            </a:pPr>
            <a:r>
              <a:rPr lang="en-US"/>
              <a:t>www.avac.org/presentations</a:t>
            </a:r>
          </a:p>
        </p:txBody>
      </p:sp>
      <p:grpSp>
        <p:nvGrpSpPr>
          <p:cNvPr id="8" name="Group 7"/>
          <p:cNvGrpSpPr/>
          <p:nvPr userDrawn="1"/>
        </p:nvGrpSpPr>
        <p:grpSpPr>
          <a:xfrm>
            <a:off x="0" y="-3135"/>
            <a:ext cx="9144000" cy="1450935"/>
            <a:chOff x="0" y="-3135"/>
            <a:chExt cx="9144000" cy="1450935"/>
          </a:xfrm>
        </p:grpSpPr>
        <p:sp>
          <p:nvSpPr>
            <p:cNvPr id="9" name="Round Single Corner Rectangle 8"/>
            <p:cNvSpPr/>
            <p:nvPr userDrawn="1"/>
          </p:nvSpPr>
          <p:spPr>
            <a:xfrm>
              <a:off x="0" y="-3135"/>
              <a:ext cx="9144000" cy="1381125"/>
            </a:xfrm>
            <a:prstGeom prst="round1Rect">
              <a:avLst>
                <a:gd name="adj" fmla="val 48017"/>
              </a:avLst>
            </a:prstGeom>
            <a:solidFill>
              <a:srgbClr val="CC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0" y="73065"/>
              <a:ext cx="3581400" cy="1374735"/>
            </a:xfrm>
            <a:prstGeom prst="rect">
              <a:avLst/>
            </a:prstGeom>
            <a:noFill/>
          </p:spPr>
          <p:txBody>
            <a:bodyPr wrap="square" rtlCol="0">
              <a:spAutoFit/>
            </a:bodyPr>
            <a:lstStyle/>
            <a:p>
              <a:pPr algn="l">
                <a:spcAft>
                  <a:spcPts val="200"/>
                </a:spcAft>
              </a:pPr>
              <a:r>
                <a:rPr lang="en-US" sz="4800" kern="0" dirty="0">
                  <a:solidFill>
                    <a:prstClr val="white"/>
                  </a:solidFill>
                  <a:latin typeface="Bookman Old Style" pitchFamily="18" charset="0"/>
                  <a:ea typeface="MS PGothic" pitchFamily="34" charset="-128"/>
                  <a:cs typeface="Arial" pitchFamily="34" charset="0"/>
                </a:rPr>
                <a:t>AVAC</a:t>
              </a:r>
            </a:p>
            <a:p>
              <a:pPr algn="l">
                <a:spcAft>
                  <a:spcPts val="200"/>
                </a:spcAft>
              </a:pPr>
              <a:r>
                <a:rPr lang="en-US" sz="1400" b="0" kern="0" dirty="0">
                  <a:solidFill>
                    <a:prstClr val="white"/>
                  </a:solidFill>
                  <a:latin typeface="Bookman Old Style" panose="02050604050505020204" pitchFamily="18" charset="0"/>
                  <a:ea typeface="MS PGothic" pitchFamily="34" charset="-128"/>
                  <a:cs typeface="Arial" pitchFamily="34" charset="0"/>
                </a:rPr>
                <a:t>Global Advocacy for HIV Prevention</a:t>
              </a:r>
            </a:p>
            <a:p>
              <a:pPr algn="ctr">
                <a:spcAft>
                  <a:spcPts val="200"/>
                </a:spcAft>
              </a:pPr>
              <a:endParaRPr lang="en-US" sz="1800" kern="0" dirty="0">
                <a:solidFill>
                  <a:prstClr val="white"/>
                </a:solidFill>
                <a:latin typeface="Bookman Old Style" panose="02050604050505020204" pitchFamily="18" charset="0"/>
                <a:ea typeface="MS PGothic" pitchFamily="34" charset="-128"/>
                <a:cs typeface="Arial" pitchFamily="34" charset="0"/>
              </a:endParaRPr>
            </a:p>
          </p:txBody>
        </p:sp>
        <p:cxnSp>
          <p:nvCxnSpPr>
            <p:cNvPr id="11" name="Straight Arrow Connector 10"/>
            <p:cNvCxnSpPr/>
            <p:nvPr/>
          </p:nvCxnSpPr>
          <p:spPr>
            <a:xfrm>
              <a:off x="76200" y="835065"/>
              <a:ext cx="3149600" cy="0"/>
            </a:xfrm>
            <a:prstGeom prst="straightConnector1">
              <a:avLst/>
            </a:prstGeom>
            <a:noFill/>
            <a:ln w="19050" cap="flat" cmpd="sng" algn="ctr">
              <a:solidFill>
                <a:sysClr val="window" lastClr="FFFFFF">
                  <a:lumMod val="95000"/>
                </a:sysClr>
              </a:solidFill>
              <a:prstDash val="solid"/>
              <a:tailEnd type="stealth"/>
            </a:ln>
            <a:effectLst/>
          </p:spPr>
        </p:cxnSp>
      </p:grpSp>
    </p:spTree>
    <p:extLst>
      <p:ext uri="{BB962C8B-B14F-4D97-AF65-F5344CB8AC3E}">
        <p14:creationId xmlns:p14="http://schemas.microsoft.com/office/powerpoint/2010/main" val="35430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5975"/>
          </a:xfrm>
        </p:spPr>
        <p:txBody>
          <a:bodyPr/>
          <a:lstStyle>
            <a:lvl1pPr algn="ctr">
              <a:defRPr>
                <a:latin typeface="Cambria"/>
                <a:cs typeface="Cambria"/>
              </a:defRPr>
            </a:lvl1pPr>
          </a:lstStyle>
          <a:p>
            <a:r>
              <a:rPr lang="en-US" dirty="0"/>
              <a:t>Click to edit Master title</a:t>
            </a:r>
          </a:p>
        </p:txBody>
      </p:sp>
      <p:sp>
        <p:nvSpPr>
          <p:cNvPr id="3" name="Content Placeholder 2"/>
          <p:cNvSpPr>
            <a:spLocks noGrp="1"/>
          </p:cNvSpPr>
          <p:nvPr>
            <p:ph idx="1"/>
          </p:nvPr>
        </p:nvSpPr>
        <p:spPr>
          <a:xfrm>
            <a:off x="457200" y="1219200"/>
            <a:ext cx="8229600" cy="4525963"/>
          </a:xfrm>
        </p:spPr>
        <p:txBody>
          <a:bodyPr/>
          <a:lstStyle>
            <a:lvl1pPr>
              <a:buClr>
                <a:srgbClr val="AE1835"/>
              </a:buClr>
              <a:defRPr/>
            </a:lvl1pPr>
            <a:lvl2pPr>
              <a:buClr>
                <a:srgbClr val="AE1835"/>
              </a:buClr>
              <a:defRPr/>
            </a:lvl2pPr>
            <a:lvl3pPr>
              <a:buClr>
                <a:srgbClr val="AE1835"/>
              </a:buClr>
              <a:defRPr/>
            </a:lvl3pPr>
            <a:lvl4pPr>
              <a:buClr>
                <a:srgbClr val="AE1835"/>
              </a:buClr>
              <a:defRPr/>
            </a:lvl4pPr>
            <a:lvl5pPr>
              <a:buClr>
                <a:srgbClr val="AE18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858838"/>
            <a:ext cx="9144000" cy="238125"/>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 Single Corner Rectangle 6"/>
          <p:cNvSpPr/>
          <p:nvPr userDrawn="1"/>
        </p:nvSpPr>
        <p:spPr>
          <a:xfrm>
            <a:off x="0" y="-9525"/>
            <a:ext cx="9144000" cy="825500"/>
          </a:xfrm>
          <a:prstGeom prst="round1Rect">
            <a:avLst>
              <a:gd name="adj" fmla="val 48017"/>
            </a:avLst>
          </a:prstGeom>
          <a:solidFill>
            <a:srgbClr val="CC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49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rot="5400000">
            <a:off x="2311400" y="3481388"/>
            <a:ext cx="4525963" cy="1587"/>
          </a:xfrm>
          <a:prstGeom prst="line">
            <a:avLst/>
          </a:prstGeom>
          <a:noFill/>
          <a:ln w="25400">
            <a:solidFill>
              <a:srgbClr val="959595"/>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06362"/>
            <a:ext cx="8229600" cy="1143000"/>
          </a:xfrm>
        </p:spPr>
        <p:txBody>
          <a:bodyPr/>
          <a:lstStyle>
            <a:lvl1pPr algn="l">
              <a:defRPr>
                <a:latin typeface="Cambria"/>
                <a:cs typeface="Cambria"/>
              </a:defRPr>
            </a:lvl1pPr>
          </a:lstStyle>
          <a:p>
            <a:r>
              <a:rPr lang="en-US" dirty="0"/>
              <a:t>Click to edit Master title style</a:t>
            </a:r>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0"/>
          </p:nvPr>
        </p:nvSpPr>
        <p:spPr/>
        <p:txBody>
          <a:bodyPr/>
          <a:lstStyle>
            <a:lvl1pPr>
              <a:defRPr/>
            </a:lvl1pPr>
          </a:lstStyle>
          <a:p>
            <a:pPr>
              <a:defRPr/>
            </a:pPr>
            <a:r>
              <a:rPr lang="en-US"/>
              <a:t>April 2007</a:t>
            </a:r>
          </a:p>
        </p:txBody>
      </p:sp>
      <p:sp>
        <p:nvSpPr>
          <p:cNvPr id="9" name="Footer Placeholder 5"/>
          <p:cNvSpPr>
            <a:spLocks noGrp="1"/>
          </p:cNvSpPr>
          <p:nvPr>
            <p:ph type="ftr" sz="quarter" idx="11"/>
          </p:nvPr>
        </p:nvSpPr>
        <p:spPr/>
        <p:txBody>
          <a:bodyPr/>
          <a:lstStyle>
            <a:lvl1pPr>
              <a:defRPr/>
            </a:lvl1pPr>
          </a:lstStyle>
          <a:p>
            <a:pPr>
              <a:defRPr/>
            </a:pPr>
            <a:r>
              <a:rPr lang="en-US"/>
              <a:t>www.avac.org/presentations</a:t>
            </a:r>
          </a:p>
        </p:txBody>
      </p:sp>
      <p:sp>
        <p:nvSpPr>
          <p:cNvPr id="10" name="Rectangle 9"/>
          <p:cNvSpPr/>
          <p:nvPr userDrawn="1"/>
        </p:nvSpPr>
        <p:spPr>
          <a:xfrm>
            <a:off x="0" y="858838"/>
            <a:ext cx="9144000" cy="238125"/>
          </a:xfrm>
          <a:prstGeom prst="rect">
            <a:avLst/>
          </a:prstGeom>
          <a:solidFill>
            <a:srgbClr val="9090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 Single Corner Rectangle 10"/>
          <p:cNvSpPr/>
          <p:nvPr userDrawn="1"/>
        </p:nvSpPr>
        <p:spPr>
          <a:xfrm>
            <a:off x="0" y="-9525"/>
            <a:ext cx="9144000" cy="825500"/>
          </a:xfrm>
          <a:prstGeom prst="round1Rect">
            <a:avLst>
              <a:gd name="adj" fmla="val 48017"/>
            </a:avLst>
          </a:prstGeom>
          <a:solidFill>
            <a:srgbClr val="CC002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320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3" name="Picture 3" descr="mastheadhigdef.pdf"/>
          <p:cNvPicPr>
            <a:picLocks noChangeAspect="1"/>
          </p:cNvPicPr>
          <p:nvPr userDrawn="1"/>
        </p:nvPicPr>
        <p:blipFill>
          <a:blip r:embed="rId2">
            <a:extLst>
              <a:ext uri="{28A0092B-C50C-407E-A947-70E740481C1C}">
                <a14:useLocalDpi xmlns:a14="http://schemas.microsoft.com/office/drawing/2010/main" val="0"/>
              </a:ext>
            </a:extLst>
          </a:blip>
          <a:srcRect l="41064" t="30109" r="17824" b="21793"/>
          <a:stretch>
            <a:fillRect/>
          </a:stretch>
        </p:blipFill>
        <p:spPr bwMode="auto">
          <a:xfrm>
            <a:off x="0" y="42863"/>
            <a:ext cx="37592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mastheadhigdef.pdf"/>
          <p:cNvPicPr>
            <a:picLocks noChangeAspect="1"/>
          </p:cNvPicPr>
          <p:nvPr userDrawn="1"/>
        </p:nvPicPr>
        <p:blipFill>
          <a:blip r:embed="rId3">
            <a:extLst>
              <a:ext uri="{28A0092B-C50C-407E-A947-70E740481C1C}">
                <a14:useLocalDpi xmlns:a14="http://schemas.microsoft.com/office/drawing/2010/main" val="0"/>
              </a:ext>
            </a:extLst>
          </a:blip>
          <a:srcRect l="41064" t="30109" r="17824" b="21793"/>
          <a:stretch>
            <a:fillRect/>
          </a:stretch>
        </p:blipFill>
        <p:spPr bwMode="auto">
          <a:xfrm>
            <a:off x="0" y="0"/>
            <a:ext cx="37592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userDrawn="1"/>
        </p:nvPicPr>
        <p:blipFill>
          <a:blip r:embed="rId4">
            <a:extLst>
              <a:ext uri="{28A0092B-C50C-407E-A947-70E740481C1C}">
                <a14:useLocalDpi xmlns:a14="http://schemas.microsoft.com/office/drawing/2010/main" val="0"/>
              </a:ext>
            </a:extLst>
          </a:blip>
          <a:srcRect r="185"/>
          <a:stretch>
            <a:fillRect/>
          </a:stretch>
        </p:blipFill>
        <p:spPr bwMode="auto">
          <a:xfrm>
            <a:off x="0" y="15240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astheadhigdef.pd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350" y="-6350"/>
            <a:ext cx="915511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mastheadhigdef.pdf"/>
          <p:cNvPicPr>
            <a:picLocks noChangeAspect="1"/>
          </p:cNvPicPr>
          <p:nvPr userDrawn="1"/>
        </p:nvPicPr>
        <p:blipFill>
          <a:blip r:embed="rId6" cstate="print">
            <a:extLst>
              <a:ext uri="{28A0092B-C50C-407E-A947-70E740481C1C}">
                <a14:useLocalDpi xmlns:a14="http://schemas.microsoft.com/office/drawing/2010/main" val="0"/>
              </a:ext>
            </a:extLst>
          </a:blip>
          <a:srcRect l="41064" t="30109" r="17824" b="20355"/>
          <a:stretch>
            <a:fillRect/>
          </a:stretch>
        </p:blipFill>
        <p:spPr bwMode="auto">
          <a:xfrm>
            <a:off x="4924425" y="136525"/>
            <a:ext cx="37592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824554"/>
            <a:ext cx="7772400" cy="1470025"/>
          </a:xfrm>
        </p:spPr>
        <p:txBody>
          <a:bodyPr/>
          <a:lstStyle>
            <a:lvl1pPr algn="l">
              <a:defRPr lang="en-US" sz="4400" kern="1200" baseline="0" smtClean="0">
                <a:solidFill>
                  <a:schemeClr val="bg1">
                    <a:lumMod val="50000"/>
                  </a:schemeClr>
                </a:solidFill>
                <a:latin typeface="Cambria"/>
                <a:cs typeface="Cambria"/>
              </a:defRPr>
            </a:lvl1pPr>
          </a:lstStyle>
          <a:p>
            <a:r>
              <a:rPr lang="en-US"/>
              <a:t>Click to edit Master title style</a:t>
            </a:r>
            <a:endParaRPr lang="en-US" dirty="0"/>
          </a:p>
        </p:txBody>
      </p:sp>
    </p:spTree>
    <p:extLst>
      <p:ext uri="{BB962C8B-B14F-4D97-AF65-F5344CB8AC3E}">
        <p14:creationId xmlns:p14="http://schemas.microsoft.com/office/powerpoint/2010/main" val="255308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904875"/>
            <a:ext cx="9144000" cy="23812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5" name="Round Single Corner Rectangle 4"/>
          <p:cNvSpPr/>
          <p:nvPr userDrawn="1"/>
        </p:nvSpPr>
        <p:spPr>
          <a:xfrm>
            <a:off x="0" y="0"/>
            <a:ext cx="9144000" cy="825500"/>
          </a:xfrm>
          <a:prstGeom prst="round1Rect">
            <a:avLst>
              <a:gd name="adj" fmla="val 50000"/>
            </a:avLst>
          </a:prstGeom>
          <a:solidFill>
            <a:srgbClr val="AE18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106362"/>
            <a:ext cx="8229600" cy="1143000"/>
          </a:xfrm>
        </p:spPr>
        <p:txBody>
          <a:bodyPr/>
          <a:lstStyle>
            <a:lvl1pPr algn="l">
              <a:defRPr>
                <a:latin typeface="Cambria"/>
                <a:cs typeface="Cambria"/>
              </a:defRPr>
            </a:lvl1pPr>
          </a:lstStyle>
          <a:p>
            <a:r>
              <a:rPr lang="en-US" dirty="0"/>
              <a:t>Click to edit Master title</a:t>
            </a:r>
          </a:p>
        </p:txBody>
      </p:sp>
      <p:sp>
        <p:nvSpPr>
          <p:cNvPr id="3" name="Content Placeholder 2"/>
          <p:cNvSpPr>
            <a:spLocks noGrp="1"/>
          </p:cNvSpPr>
          <p:nvPr>
            <p:ph idx="1"/>
          </p:nvPr>
        </p:nvSpPr>
        <p:spPr>
          <a:xfrm>
            <a:off x="457200" y="1219200"/>
            <a:ext cx="8229600" cy="4525963"/>
          </a:xfrm>
        </p:spPr>
        <p:txBody>
          <a:bodyPr/>
          <a:lstStyle>
            <a:lvl1pPr>
              <a:buClr>
                <a:srgbClr val="AE1835"/>
              </a:buClr>
              <a:defRPr/>
            </a:lvl1pPr>
            <a:lvl2pPr>
              <a:buClr>
                <a:srgbClr val="AE1835"/>
              </a:buClr>
              <a:defRPr/>
            </a:lvl2pPr>
            <a:lvl3pPr>
              <a:buClr>
                <a:srgbClr val="AE1835"/>
              </a:buClr>
              <a:defRPr/>
            </a:lvl3pPr>
            <a:lvl4pPr>
              <a:buClr>
                <a:srgbClr val="AE1835"/>
              </a:buClr>
              <a:defRPr/>
            </a:lvl4pPr>
            <a:lvl5pPr>
              <a:buClr>
                <a:srgbClr val="AE183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 </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ＭＳ Ｐゴシック" pitchFamily="34" charset="-128"/>
                <a:cs typeface="+mn-cs"/>
              </a:defRPr>
            </a:lvl1pPr>
          </a:lstStyle>
          <a:p>
            <a:pPr defTabSz="457200">
              <a:defRPr/>
            </a:pPr>
            <a:r>
              <a:rPr lang="en-US"/>
              <a:t>April 2007</a:t>
            </a:r>
          </a:p>
        </p:txBody>
      </p:sp>
      <p:sp>
        <p:nvSpPr>
          <p:cNvPr id="5" name="Footer Placeholder 4"/>
          <p:cNvSpPr>
            <a:spLocks noGrp="1"/>
          </p:cNvSpPr>
          <p:nvPr>
            <p:ph type="ftr" sz="quarter" idx="3"/>
          </p:nvPr>
        </p:nvSpPr>
        <p:spPr>
          <a:xfrm>
            <a:off x="5788025"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ＭＳ Ｐゴシック" pitchFamily="34" charset="-128"/>
                <a:cs typeface="+mn-cs"/>
              </a:defRPr>
            </a:lvl1pPr>
          </a:lstStyle>
          <a:p>
            <a:pPr defTabSz="457200">
              <a:defRPr/>
            </a:pPr>
            <a:r>
              <a:rPr lang="en-US"/>
              <a:t>www.avac.org/presentations</a:t>
            </a:r>
          </a:p>
        </p:txBody>
      </p:sp>
    </p:spTree>
    <p:extLst>
      <p:ext uri="{BB962C8B-B14F-4D97-AF65-F5344CB8AC3E}">
        <p14:creationId xmlns:p14="http://schemas.microsoft.com/office/powerpoint/2010/main" val="2295226029"/>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28" r:id="rId4"/>
  </p:sldLayoutIdLst>
  <p:hf sldNum="0" hdr="0" ftr="0" dt="0"/>
  <p:txStyles>
    <p:titleStyle>
      <a:lvl1pPr algn="ctr" defTabSz="457200" rtl="0" eaLnBrk="0" fontAlgn="base" hangingPunct="0">
        <a:spcBef>
          <a:spcPct val="0"/>
        </a:spcBef>
        <a:spcAft>
          <a:spcPct val="0"/>
        </a:spcAft>
        <a:defRPr sz="4400" kern="1200">
          <a:solidFill>
            <a:schemeClr val="bg1"/>
          </a:solidFill>
          <a:latin typeface="Cambria"/>
          <a:ea typeface="MS PGothic" pitchFamily="34" charset="-128"/>
          <a:cs typeface="Cambria"/>
        </a:defRPr>
      </a:lvl1pPr>
      <a:lvl2pPr algn="ctr" defTabSz="457200" rtl="0" eaLnBrk="0" fontAlgn="base" hangingPunct="0">
        <a:spcBef>
          <a:spcPct val="0"/>
        </a:spcBef>
        <a:spcAft>
          <a:spcPct val="0"/>
        </a:spcAft>
        <a:defRPr sz="4400">
          <a:solidFill>
            <a:schemeClr val="bg1"/>
          </a:solidFill>
          <a:latin typeface="Cambria" pitchFamily="18" charset="0"/>
          <a:ea typeface="MS PGothic" pitchFamily="34" charset="-128"/>
          <a:cs typeface="Cambria" pitchFamily="18" charset="0"/>
        </a:defRPr>
      </a:lvl2pPr>
      <a:lvl3pPr algn="ctr" defTabSz="457200" rtl="0" eaLnBrk="0" fontAlgn="base" hangingPunct="0">
        <a:spcBef>
          <a:spcPct val="0"/>
        </a:spcBef>
        <a:spcAft>
          <a:spcPct val="0"/>
        </a:spcAft>
        <a:defRPr sz="4400">
          <a:solidFill>
            <a:schemeClr val="bg1"/>
          </a:solidFill>
          <a:latin typeface="Cambria" pitchFamily="18" charset="0"/>
          <a:ea typeface="MS PGothic" pitchFamily="34" charset="-128"/>
          <a:cs typeface="Cambria" pitchFamily="18" charset="0"/>
        </a:defRPr>
      </a:lvl3pPr>
      <a:lvl4pPr algn="ctr" defTabSz="457200" rtl="0" eaLnBrk="0" fontAlgn="base" hangingPunct="0">
        <a:spcBef>
          <a:spcPct val="0"/>
        </a:spcBef>
        <a:spcAft>
          <a:spcPct val="0"/>
        </a:spcAft>
        <a:defRPr sz="4400">
          <a:solidFill>
            <a:schemeClr val="bg1"/>
          </a:solidFill>
          <a:latin typeface="Cambria" pitchFamily="18" charset="0"/>
          <a:ea typeface="MS PGothic" pitchFamily="34" charset="-128"/>
          <a:cs typeface="Cambria" pitchFamily="18" charset="0"/>
        </a:defRPr>
      </a:lvl4pPr>
      <a:lvl5pPr algn="ctr" defTabSz="457200" rtl="0" eaLnBrk="0" fontAlgn="base" hangingPunct="0">
        <a:spcBef>
          <a:spcPct val="0"/>
        </a:spcBef>
        <a:spcAft>
          <a:spcPct val="0"/>
        </a:spcAft>
        <a:defRPr sz="4400">
          <a:solidFill>
            <a:schemeClr val="bg1"/>
          </a:solidFill>
          <a:latin typeface="Cambria" pitchFamily="18" charset="0"/>
          <a:ea typeface="MS PGothic" pitchFamily="34" charset="-128"/>
          <a:cs typeface="Cambria" pitchFamily="18" charset="0"/>
        </a:defRPr>
      </a:lvl5pPr>
      <a:lvl6pPr marL="457200" algn="ctr" defTabSz="457200" rtl="0" fontAlgn="base">
        <a:spcBef>
          <a:spcPct val="0"/>
        </a:spcBef>
        <a:spcAft>
          <a:spcPct val="0"/>
        </a:spcAft>
        <a:defRPr sz="4400">
          <a:solidFill>
            <a:schemeClr val="bg1"/>
          </a:solidFill>
          <a:latin typeface="Cambria" pitchFamily="18" charset="0"/>
          <a:ea typeface="ＭＳ Ｐゴシック" pitchFamily="34" charset="-128"/>
        </a:defRPr>
      </a:lvl6pPr>
      <a:lvl7pPr marL="914400" algn="ctr" defTabSz="457200" rtl="0" fontAlgn="base">
        <a:spcBef>
          <a:spcPct val="0"/>
        </a:spcBef>
        <a:spcAft>
          <a:spcPct val="0"/>
        </a:spcAft>
        <a:defRPr sz="4400">
          <a:solidFill>
            <a:schemeClr val="bg1"/>
          </a:solidFill>
          <a:latin typeface="Cambria" pitchFamily="18" charset="0"/>
          <a:ea typeface="ＭＳ Ｐゴシック" pitchFamily="34" charset="-128"/>
        </a:defRPr>
      </a:lvl7pPr>
      <a:lvl8pPr marL="1371600" algn="ctr" defTabSz="457200" rtl="0" fontAlgn="base">
        <a:spcBef>
          <a:spcPct val="0"/>
        </a:spcBef>
        <a:spcAft>
          <a:spcPct val="0"/>
        </a:spcAft>
        <a:defRPr sz="4400">
          <a:solidFill>
            <a:schemeClr val="bg1"/>
          </a:solidFill>
          <a:latin typeface="Cambria" pitchFamily="18" charset="0"/>
          <a:ea typeface="ＭＳ Ｐゴシック" pitchFamily="34" charset="-128"/>
        </a:defRPr>
      </a:lvl8pPr>
      <a:lvl9pPr marL="1828800" algn="ctr" defTabSz="457200" rtl="0" fontAlgn="base">
        <a:spcBef>
          <a:spcPct val="0"/>
        </a:spcBef>
        <a:spcAft>
          <a:spcPct val="0"/>
        </a:spcAft>
        <a:defRPr sz="4400">
          <a:solidFill>
            <a:schemeClr val="bg1"/>
          </a:solidFill>
          <a:latin typeface="Cambria" pitchFamily="18" charset="0"/>
          <a:ea typeface="ＭＳ Ｐゴシック" pitchFamily="34" charset="-128"/>
        </a:defRPr>
      </a:lvl9pPr>
    </p:titleStyle>
    <p:body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s </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latin typeface="Calibri" charset="0"/>
                <a:ea typeface="ＭＳ Ｐゴシック" charset="-128"/>
                <a:cs typeface="+mn-cs"/>
              </a:defRPr>
            </a:lvl1pPr>
          </a:lstStyle>
          <a:p>
            <a:pPr>
              <a:defRPr/>
            </a:pPr>
            <a:r>
              <a:rPr lang="en-US" dirty="0"/>
              <a:t>April 2007</a:t>
            </a:r>
          </a:p>
        </p:txBody>
      </p:sp>
      <p:sp>
        <p:nvSpPr>
          <p:cNvPr id="5" name="Footer Placeholder 4"/>
          <p:cNvSpPr>
            <a:spLocks noGrp="1"/>
          </p:cNvSpPr>
          <p:nvPr>
            <p:ph type="ftr" sz="quarter" idx="3"/>
          </p:nvPr>
        </p:nvSpPr>
        <p:spPr>
          <a:xfrm>
            <a:off x="5788025"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latin typeface="Calibri" charset="0"/>
                <a:ea typeface="ＭＳ Ｐゴシック" charset="-128"/>
                <a:cs typeface="+mn-cs"/>
              </a:defRPr>
            </a:lvl1pPr>
          </a:lstStyle>
          <a:p>
            <a:pPr>
              <a:defRPr/>
            </a:pPr>
            <a:r>
              <a:rPr lang="en-US" dirty="0"/>
              <a:t>www.avac.org/presentations</a:t>
            </a:r>
          </a:p>
        </p:txBody>
      </p:sp>
    </p:spTree>
    <p:extLst>
      <p:ext uri="{BB962C8B-B14F-4D97-AF65-F5344CB8AC3E}">
        <p14:creationId xmlns:p14="http://schemas.microsoft.com/office/powerpoint/2010/main" val="2116511736"/>
      </p:ext>
    </p:extLst>
  </p:cSld>
  <p:clrMap bg1="lt1" tx1="dk1" bg2="lt2" tx2="dk2" accent1="accent1" accent2="accent2" accent3="accent3" accent4="accent4" accent5="accent5" accent6="accent6" hlink="hlink" folHlink="folHlink"/>
  <p:sldLayoutIdLst>
    <p:sldLayoutId id="2147484030" r:id="rId1"/>
  </p:sldLayoutIdLst>
  <p:hf sldNum="0" hdr="0" ftr="0" dt="0"/>
  <p:txStyles>
    <p:titleStyle>
      <a:lvl1pPr algn="ctr" defTabSz="457200" rtl="0" eaLnBrk="0" fontAlgn="base" hangingPunct="0">
        <a:spcBef>
          <a:spcPct val="0"/>
        </a:spcBef>
        <a:spcAft>
          <a:spcPct val="0"/>
        </a:spcAft>
        <a:defRPr sz="4400" kern="1200">
          <a:solidFill>
            <a:schemeClr val="bg1"/>
          </a:solidFill>
          <a:latin typeface="Cambria"/>
          <a:ea typeface="MS PGothic" pitchFamily="34" charset="-128"/>
          <a:cs typeface="Cambria"/>
        </a:defRPr>
      </a:lvl1pPr>
      <a:lvl2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2pPr>
      <a:lvl3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3pPr>
      <a:lvl4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4pPr>
      <a:lvl5pPr algn="ctr" defTabSz="457200" rtl="0" eaLnBrk="0" fontAlgn="base" hangingPunct="0">
        <a:spcBef>
          <a:spcPct val="0"/>
        </a:spcBef>
        <a:spcAft>
          <a:spcPct val="0"/>
        </a:spcAft>
        <a:defRPr sz="4400">
          <a:solidFill>
            <a:schemeClr val="bg1"/>
          </a:solidFill>
          <a:latin typeface="Cambria" charset="0"/>
          <a:ea typeface="MS PGothic" pitchFamily="34" charset="-128"/>
          <a:cs typeface="Cambria" charset="0"/>
        </a:defRPr>
      </a:lvl5pPr>
      <a:lvl6pPr marL="457200" algn="ctr" defTabSz="457200" rtl="0" fontAlgn="base">
        <a:spcBef>
          <a:spcPct val="0"/>
        </a:spcBef>
        <a:spcAft>
          <a:spcPct val="0"/>
        </a:spcAft>
        <a:defRPr sz="4400">
          <a:solidFill>
            <a:schemeClr val="bg1"/>
          </a:solidFill>
          <a:latin typeface="Cambria" charset="0"/>
          <a:ea typeface="ＭＳ Ｐゴシック" charset="-128"/>
        </a:defRPr>
      </a:lvl6pPr>
      <a:lvl7pPr marL="914400" algn="ctr" defTabSz="457200" rtl="0" fontAlgn="base">
        <a:spcBef>
          <a:spcPct val="0"/>
        </a:spcBef>
        <a:spcAft>
          <a:spcPct val="0"/>
        </a:spcAft>
        <a:defRPr sz="4400">
          <a:solidFill>
            <a:schemeClr val="bg1"/>
          </a:solidFill>
          <a:latin typeface="Cambria" charset="0"/>
          <a:ea typeface="ＭＳ Ｐゴシック" charset="-128"/>
        </a:defRPr>
      </a:lvl7pPr>
      <a:lvl8pPr marL="1371600" algn="ctr" defTabSz="457200" rtl="0" fontAlgn="base">
        <a:spcBef>
          <a:spcPct val="0"/>
        </a:spcBef>
        <a:spcAft>
          <a:spcPct val="0"/>
        </a:spcAft>
        <a:defRPr sz="4400">
          <a:solidFill>
            <a:schemeClr val="bg1"/>
          </a:solidFill>
          <a:latin typeface="Cambria" charset="0"/>
          <a:ea typeface="ＭＳ Ｐゴシック" charset="-128"/>
        </a:defRPr>
      </a:lvl8pPr>
      <a:lvl9pPr marL="1828800" algn="ctr" defTabSz="457200" rtl="0" fontAlgn="base">
        <a:spcBef>
          <a:spcPct val="0"/>
        </a:spcBef>
        <a:spcAft>
          <a:spcPct val="0"/>
        </a:spcAft>
        <a:defRPr sz="4400">
          <a:solidFill>
            <a:schemeClr val="bg1"/>
          </a:solidFill>
          <a:latin typeface="Cambria" charset="0"/>
          <a:ea typeface="ＭＳ Ｐゴシック" charset="-128"/>
        </a:defRPr>
      </a:lvl9pPr>
    </p:titleStyle>
    <p:body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bnaber.org/"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www.ampstudy.org.za/" TargetMode="External"/><Relationship Id="rId4" Type="http://schemas.openxmlformats.org/officeDocument/2006/relationships/hyperlink" Target="http://www.ampstudy.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hyperlink" Target="http://www.ehv-a.eu/" TargetMode="External"/><Relationship Id="rId13" Type="http://schemas.openxmlformats.org/officeDocument/2006/relationships/hyperlink" Target="http://www.hvtn.org/" TargetMode="External"/><Relationship Id="rId18" Type="http://schemas.openxmlformats.org/officeDocument/2006/relationships/hyperlink" Target="http://www.hivresearch.org/" TargetMode="External"/><Relationship Id="rId3" Type="http://schemas.openxmlformats.org/officeDocument/2006/relationships/hyperlink" Target="http://www.avac.org/vaccines" TargetMode="External"/><Relationship Id="rId7" Type="http://schemas.openxmlformats.org/officeDocument/2006/relationships/hyperlink" Target="http://www.eavi2020.eu/" TargetMode="External"/><Relationship Id="rId12" Type="http://schemas.openxmlformats.org/officeDocument/2006/relationships/hyperlink" Target="http://www.hivresourcetracking.org/" TargetMode="External"/><Relationship Id="rId17" Type="http://schemas.openxmlformats.org/officeDocument/2006/relationships/hyperlink" Target="http://www.hivresearch.org/media/pnc/9/media.749.pdf" TargetMode="External"/><Relationship Id="rId2" Type="http://schemas.openxmlformats.org/officeDocument/2006/relationships/notesSlide" Target="../notesSlides/notesSlide18.xml"/><Relationship Id="rId16" Type="http://schemas.openxmlformats.org/officeDocument/2006/relationships/hyperlink" Target="http://www.vrc.nih.gov/" TargetMode="External"/><Relationship Id="rId1" Type="http://schemas.openxmlformats.org/officeDocument/2006/relationships/slideLayout" Target="../slideLayouts/slideLayout5.xml"/><Relationship Id="rId6" Type="http://schemas.openxmlformats.org/officeDocument/2006/relationships/hyperlink" Target="http://www.cavd.org/" TargetMode="External"/><Relationship Id="rId11" Type="http://schemas.openxmlformats.org/officeDocument/2006/relationships/hyperlink" Target="http://www.avac.org/pxrd" TargetMode="External"/><Relationship Id="rId5" Type="http://schemas.openxmlformats.org/officeDocument/2006/relationships/hyperlink" Target="http://www.cavi-id.org/" TargetMode="External"/><Relationship Id="rId15" Type="http://schemas.openxmlformats.org/officeDocument/2006/relationships/hyperlink" Target="http://www.niaid.nih.gov/topics/hivaids/research/vaccines/Pages/default.aspx" TargetMode="External"/><Relationship Id="rId10" Type="http://schemas.openxmlformats.org/officeDocument/2006/relationships/hyperlink" Target="http://www.iasociety.org/Global-HIV-Vaccine-Enterprise" TargetMode="External"/><Relationship Id="rId19" Type="http://schemas.openxmlformats.org/officeDocument/2006/relationships/hyperlink" Target="http://www.thevarg.org/" TargetMode="External"/><Relationship Id="rId4" Type="http://schemas.openxmlformats.org/officeDocument/2006/relationships/hyperlink" Target="http://www.chavi-id-duke.org/" TargetMode="External"/><Relationship Id="rId9" Type="http://schemas.openxmlformats.org/officeDocument/2006/relationships/hyperlink" Target="http://www.vaccineenterprise.org/" TargetMode="External"/><Relationship Id="rId14" Type="http://schemas.openxmlformats.org/officeDocument/2006/relationships/hyperlink" Target="http://www.iavi.or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twitter.com/hivpxresearch" TargetMode="External"/><Relationship Id="rId3" Type="http://schemas.openxmlformats.org/officeDocument/2006/relationships/hyperlink" Target="mailto:avac@avac.org" TargetMode="External"/><Relationship Id="rId7" Type="http://schemas.openxmlformats.org/officeDocument/2006/relationships/hyperlink" Target="http://www.facebook.com/hivpxresearch"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hyperlink" Target="http://www.avac.org/signup" TargetMode="External"/><Relationship Id="rId5" Type="http://schemas.openxmlformats.org/officeDocument/2006/relationships/hyperlink" Target="http://www.avac.org/prevention-option/hiv-vaccine" TargetMode="External"/><Relationship Id="rId4" Type="http://schemas.openxmlformats.org/officeDocument/2006/relationships/hyperlink" Target="http://www.avac.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avac.org/infographics"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avac.org/sites/default/files/resource-files/THIS%20IntroMosaicVaxx_AVACposting_notes%5B1%5D.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4"/>
          <p:cNvSpPr>
            <a:spLocks noGrp="1"/>
          </p:cNvSpPr>
          <p:nvPr>
            <p:ph type="ctrTitle"/>
          </p:nvPr>
        </p:nvSpPr>
        <p:spPr>
          <a:xfrm>
            <a:off x="0" y="2514600"/>
            <a:ext cx="9144000" cy="1470025"/>
          </a:xfrm>
        </p:spPr>
        <p:txBody>
          <a:bodyPr/>
          <a:lstStyle/>
          <a:p>
            <a:pPr algn="ctr" eaLnBrk="1" hangingPunct="1">
              <a:defRPr/>
            </a:pPr>
            <a:r>
              <a:rPr lang="en-US" dirty="0">
                <a:ea typeface="ＭＳ Ｐゴシック" charset="0"/>
              </a:rPr>
              <a:t>HIV Vaccine </a:t>
            </a:r>
            <a:br>
              <a:rPr lang="en-US" dirty="0">
                <a:ea typeface="ＭＳ Ｐゴシック" charset="0"/>
              </a:rPr>
            </a:br>
            <a:r>
              <a:rPr lang="en-US" dirty="0">
                <a:ea typeface="ＭＳ Ｐゴシック" charset="0"/>
              </a:rPr>
              <a:t>Research and Development </a:t>
            </a:r>
            <a:br>
              <a:rPr lang="en-US" dirty="0">
                <a:ea typeface="ＭＳ Ｐゴシック" charset="0"/>
              </a:rPr>
            </a:br>
            <a:r>
              <a:rPr lang="en-US" dirty="0">
                <a:ea typeface="ＭＳ Ｐゴシック" charset="0"/>
              </a:rPr>
              <a:t>Pipeline: </a:t>
            </a:r>
            <a:br>
              <a:rPr lang="en-US" dirty="0">
                <a:ea typeface="ＭＳ Ｐゴシック" charset="0"/>
              </a:rPr>
            </a:br>
            <a:r>
              <a:rPr lang="en-US" dirty="0">
                <a:ea typeface="ＭＳ Ｐゴシック" charset="0"/>
              </a:rPr>
              <a:t>2019 Supplement</a:t>
            </a:r>
            <a:endParaRPr dirty="0">
              <a:ea typeface="ＭＳ Ｐゴシック" charset="0"/>
            </a:endParaRPr>
          </a:p>
        </p:txBody>
      </p:sp>
      <p:sp>
        <p:nvSpPr>
          <p:cNvPr id="8194" name="TextBox 17"/>
          <p:cNvSpPr txBox="1">
            <a:spLocks noChangeArrowheads="1"/>
          </p:cNvSpPr>
          <p:nvPr/>
        </p:nvSpPr>
        <p:spPr bwMode="auto">
          <a:xfrm>
            <a:off x="304800" y="6107668"/>
            <a:ext cx="853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800" dirty="0">
                <a:solidFill>
                  <a:srgbClr val="7F7F7F"/>
                </a:solidFill>
                <a:latin typeface="Cambria" pitchFamily="18" charset="0"/>
              </a:rPr>
              <a:t>May 2019</a:t>
            </a:r>
          </a:p>
        </p:txBody>
      </p:sp>
    </p:spTree>
    <p:extLst>
      <p:ext uri="{BB962C8B-B14F-4D97-AF65-F5344CB8AC3E}">
        <p14:creationId xmlns:p14="http://schemas.microsoft.com/office/powerpoint/2010/main" val="29707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
          <p:cNvSpPr>
            <a:spLocks noGrp="1" noChangeArrowheads="1"/>
          </p:cNvSpPr>
          <p:nvPr>
            <p:ph type="title"/>
          </p:nvPr>
        </p:nvSpPr>
        <p:spPr>
          <a:xfrm>
            <a:off x="0" y="0"/>
            <a:ext cx="9144000" cy="838200"/>
          </a:xfrm>
        </p:spPr>
        <p:txBody>
          <a:bodyPr/>
          <a:lstStyle/>
          <a:p>
            <a:pPr algn="ctr"/>
            <a:r>
              <a:rPr lang="en-US" dirty="0">
                <a:latin typeface="Cambria" charset="0"/>
                <a:ea typeface="MS PGothic" charset="-128"/>
              </a:rPr>
              <a:t>HVTN 705/HPX2008/</a:t>
            </a:r>
            <a:r>
              <a:rPr lang="en-US" dirty="0" err="1">
                <a:latin typeface="Cambria" charset="0"/>
                <a:ea typeface="MS PGothic" charset="-128"/>
              </a:rPr>
              <a:t>Imbokodo</a:t>
            </a:r>
            <a:endParaRPr lang="en-US" dirty="0">
              <a:latin typeface="Cambria" charset="0"/>
              <a:ea typeface="MS PGothic" charset="-128"/>
            </a:endParaRPr>
          </a:p>
        </p:txBody>
      </p:sp>
      <p:sp>
        <p:nvSpPr>
          <p:cNvPr id="5" name="Content Placeholder 4">
            <a:extLst>
              <a:ext uri="{FF2B5EF4-FFF2-40B4-BE49-F238E27FC236}">
                <a16:creationId xmlns:a16="http://schemas.microsoft.com/office/drawing/2014/main" id="{95BDB81F-7E01-6B4B-8CAC-C469FC96801F}"/>
              </a:ext>
            </a:extLst>
          </p:cNvPr>
          <p:cNvSpPr>
            <a:spLocks noGrp="1"/>
          </p:cNvSpPr>
          <p:nvPr>
            <p:ph idx="1"/>
          </p:nvPr>
        </p:nvSpPr>
        <p:spPr>
          <a:xfrm>
            <a:off x="96723" y="3810000"/>
            <a:ext cx="8966263" cy="3198628"/>
          </a:xfrm>
        </p:spPr>
        <p:txBody>
          <a:bodyPr/>
          <a:lstStyle/>
          <a:p>
            <a:pPr>
              <a:buClr>
                <a:srgbClr val="909090"/>
              </a:buClr>
              <a:buFont typeface="Wingdings" pitchFamily="2" charset="2"/>
              <a:buChar char="§"/>
            </a:pPr>
            <a:r>
              <a:rPr lang="en-US" sz="2800" dirty="0"/>
              <a:t>Phase IIb proof of concept trial in Sub-Saharan Africa</a:t>
            </a:r>
          </a:p>
          <a:p>
            <a:pPr>
              <a:buClr>
                <a:srgbClr val="909090"/>
              </a:buClr>
              <a:buFont typeface="Wingdings" pitchFamily="2" charset="2"/>
              <a:buChar char="§"/>
            </a:pPr>
            <a:r>
              <a:rPr lang="en-US" sz="2800" dirty="0"/>
              <a:t>November 2017 – February 2022</a:t>
            </a:r>
          </a:p>
          <a:p>
            <a:pPr>
              <a:buClr>
                <a:srgbClr val="909090"/>
              </a:buClr>
              <a:buFont typeface="Wingdings" pitchFamily="2" charset="2"/>
              <a:buChar char="§"/>
            </a:pPr>
            <a:r>
              <a:rPr lang="en-US" sz="2800" dirty="0"/>
              <a:t>Enrolling 2,600 women at moderate to high risk of HIV</a:t>
            </a:r>
          </a:p>
          <a:p>
            <a:pPr lvl="1">
              <a:buClr>
                <a:srgbClr val="CC002B"/>
              </a:buClr>
              <a:buFont typeface="Arial" panose="020B0604020202020204" pitchFamily="34" charset="0"/>
              <a:buChar char="•"/>
            </a:pPr>
            <a:r>
              <a:rPr lang="en-US"/>
              <a:t>About 95% </a:t>
            </a:r>
            <a:r>
              <a:rPr lang="en-US" dirty="0"/>
              <a:t>enrolled as of May 2019</a:t>
            </a:r>
          </a:p>
          <a:p>
            <a:pPr>
              <a:buClr>
                <a:srgbClr val="909090"/>
              </a:buClr>
              <a:buFont typeface="Wingdings" pitchFamily="2" charset="2"/>
              <a:buChar char="§"/>
            </a:pPr>
            <a:r>
              <a:rPr lang="en-US" sz="2800" dirty="0"/>
              <a:t>To evaluate vaccine efficacy of Ad26.Mos4.HIV + Clade C gp140 regimen</a:t>
            </a:r>
          </a:p>
        </p:txBody>
      </p:sp>
      <p:grpSp>
        <p:nvGrpSpPr>
          <p:cNvPr id="3" name="Group 2">
            <a:extLst>
              <a:ext uri="{FF2B5EF4-FFF2-40B4-BE49-F238E27FC236}">
                <a16:creationId xmlns:a16="http://schemas.microsoft.com/office/drawing/2014/main" id="{2A88FEDF-C6DD-BE47-94DC-F4C07598B826}"/>
              </a:ext>
            </a:extLst>
          </p:cNvPr>
          <p:cNvGrpSpPr/>
          <p:nvPr/>
        </p:nvGrpSpPr>
        <p:grpSpPr>
          <a:xfrm>
            <a:off x="76200" y="1295400"/>
            <a:ext cx="9007309" cy="2515217"/>
            <a:chOff x="136691" y="4298080"/>
            <a:chExt cx="9007309" cy="2515217"/>
          </a:xfrm>
        </p:grpSpPr>
        <p:grpSp>
          <p:nvGrpSpPr>
            <p:cNvPr id="6" name="Group 5">
              <a:extLst>
                <a:ext uri="{FF2B5EF4-FFF2-40B4-BE49-F238E27FC236}">
                  <a16:creationId xmlns:a16="http://schemas.microsoft.com/office/drawing/2014/main" id="{356AC963-78CC-FB49-AE5E-17D7D2DBECB1}"/>
                </a:ext>
              </a:extLst>
            </p:cNvPr>
            <p:cNvGrpSpPr/>
            <p:nvPr/>
          </p:nvGrpSpPr>
          <p:grpSpPr>
            <a:xfrm>
              <a:off x="136691" y="4925179"/>
              <a:ext cx="2903066" cy="671652"/>
              <a:chOff x="449734" y="3550374"/>
              <a:chExt cx="2903066" cy="671652"/>
            </a:xfrm>
          </p:grpSpPr>
          <p:sp>
            <p:nvSpPr>
              <p:cNvPr id="7" name="Rectangle 6">
                <a:extLst>
                  <a:ext uri="{FF2B5EF4-FFF2-40B4-BE49-F238E27FC236}">
                    <a16:creationId xmlns:a16="http://schemas.microsoft.com/office/drawing/2014/main" id="{0A7021D7-48EE-AC4E-846E-41CCF70224DA}"/>
                  </a:ext>
                </a:extLst>
              </p:cNvPr>
              <p:cNvSpPr/>
              <p:nvPr/>
            </p:nvSpPr>
            <p:spPr>
              <a:xfrm>
                <a:off x="563635" y="3581400"/>
                <a:ext cx="1493765" cy="276999"/>
              </a:xfrm>
              <a:prstGeom prst="rect">
                <a:avLst/>
              </a:prstGeom>
            </p:spPr>
            <p:txBody>
              <a:bodyPr wrap="square">
                <a:spAutoFit/>
              </a:bodyPr>
              <a:lstStyle/>
              <a:p>
                <a:pPr marL="0" marR="0" algn="ctr">
                  <a:spcBef>
                    <a:spcPts val="0"/>
                  </a:spcBef>
                  <a:spcAft>
                    <a:spcPts val="0"/>
                  </a:spcAft>
                  <a:tabLst>
                    <a:tab pos="182880" algn="l"/>
                    <a:tab pos="365760" algn="l"/>
                    <a:tab pos="548640" algn="l"/>
                  </a:tabLst>
                </a:pPr>
                <a:r>
                  <a:rPr lang="en-US" sz="1200" dirty="0">
                    <a:latin typeface="Arial" panose="020B0604020202020204" pitchFamily="34" charset="0"/>
                    <a:cs typeface="Arial" panose="020B0604020202020204" pitchFamily="34" charset="0"/>
                  </a:rPr>
                  <a:t>Ad26.Mos4.HIV</a:t>
                </a:r>
                <a:endParaRPr lang="en-US"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8" name="Picture 15" descr="MC900199368[1]">
                <a:extLst>
                  <a:ext uri="{FF2B5EF4-FFF2-40B4-BE49-F238E27FC236}">
                    <a16:creationId xmlns:a16="http://schemas.microsoft.com/office/drawing/2014/main" id="{EBDEEA68-FCF3-E64B-84A5-F8C61BA3C2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451477">
                <a:off x="525934" y="3550374"/>
                <a:ext cx="119437" cy="326718"/>
              </a:xfrm>
              <a:prstGeom prst="rect">
                <a:avLst/>
              </a:prstGeom>
              <a:noFill/>
            </p:spPr>
          </p:pic>
          <p:pic>
            <p:nvPicPr>
              <p:cNvPr id="9" name="Picture 19" descr="MC900199368[1]">
                <a:extLst>
                  <a:ext uri="{FF2B5EF4-FFF2-40B4-BE49-F238E27FC236}">
                    <a16:creationId xmlns:a16="http://schemas.microsoft.com/office/drawing/2014/main" id="{3198D56F-F8D3-A349-B71D-5DEF17797811}"/>
                  </a:ext>
                </a:extLst>
              </p:cNvPr>
              <p:cNvPicPr>
                <a:picLocks noChangeAspect="1" noChangeArrowheads="1"/>
              </p:cNvPicPr>
              <p:nvPr/>
            </p:nvPicPr>
            <p:blipFill>
              <a:blip r:embed="rId3" cstate="print">
                <a:duotone>
                  <a:prstClr val="black"/>
                  <a:srgbClr val="09357A">
                    <a:tint val="45000"/>
                    <a:satMod val="400000"/>
                  </a:srgbClr>
                </a:duotone>
                <a:extLst>
                  <a:ext uri="{28A0092B-C50C-407E-A947-70E740481C1C}">
                    <a14:useLocalDpi xmlns:a14="http://schemas.microsoft.com/office/drawing/2010/main" val="0"/>
                  </a:ext>
                </a:extLst>
              </a:blip>
              <a:srcRect/>
              <a:stretch>
                <a:fillRect/>
              </a:stretch>
            </p:blipFill>
            <p:spPr bwMode="auto">
              <a:xfrm rot="12451477">
                <a:off x="449734" y="3895308"/>
                <a:ext cx="119437" cy="326718"/>
              </a:xfrm>
              <a:prstGeom prst="rect">
                <a:avLst/>
              </a:prstGeom>
              <a:noFill/>
              <a:ln>
                <a:noFill/>
              </a:ln>
            </p:spPr>
          </p:pic>
          <p:sp>
            <p:nvSpPr>
              <p:cNvPr id="10" name="Rectangle 9">
                <a:extLst>
                  <a:ext uri="{FF2B5EF4-FFF2-40B4-BE49-F238E27FC236}">
                    <a16:creationId xmlns:a16="http://schemas.microsoft.com/office/drawing/2014/main" id="{C5A6917C-561C-014D-9DA8-9A8B16C22B7C}"/>
                  </a:ext>
                </a:extLst>
              </p:cNvPr>
              <p:cNvSpPr/>
              <p:nvPr/>
            </p:nvSpPr>
            <p:spPr>
              <a:xfrm>
                <a:off x="657831" y="3914001"/>
                <a:ext cx="2694969" cy="276999"/>
              </a:xfrm>
              <a:prstGeom prst="rect">
                <a:avLst/>
              </a:prstGeom>
            </p:spPr>
            <p:txBody>
              <a:bodyPr wrap="square">
                <a:spAutoFit/>
              </a:bodyPr>
              <a:lstStyle/>
              <a:p>
                <a:pPr marL="0" marR="0" algn="ctr">
                  <a:spcBef>
                    <a:spcPts val="0"/>
                  </a:spcBef>
                  <a:spcAft>
                    <a:spcPts val="0"/>
                  </a:spcAft>
                  <a:tabLst>
                    <a:tab pos="182880" algn="l"/>
                    <a:tab pos="365760" algn="l"/>
                    <a:tab pos="548640" algn="l"/>
                  </a:tabLst>
                </a:pPr>
                <a:r>
                  <a:rPr lang="en-US" sz="1200" dirty="0">
                    <a:latin typeface="Arial" panose="020B0604020202020204" pitchFamily="34" charset="0"/>
                    <a:cs typeface="Arial" panose="020B0604020202020204" pitchFamily="34" charset="0"/>
                  </a:rPr>
                  <a:t>Clade C gp140 (250 mcg + adjuvant)</a:t>
                </a:r>
                <a:endParaRPr lang="en-US" sz="1200" dirty="0">
                  <a:latin typeface="Arial" panose="020B0604020202020204" pitchFamily="34" charset="0"/>
                  <a:ea typeface="Times New Roman" panose="02020603050405020304" pitchFamily="18" charset="0"/>
                  <a:cs typeface="Arial" panose="020B0604020202020204" pitchFamily="34" charset="0"/>
                </a:endParaRPr>
              </a:p>
            </p:txBody>
          </p:sp>
        </p:grpSp>
        <p:sp>
          <p:nvSpPr>
            <p:cNvPr id="2" name="Rectangle 1">
              <a:extLst>
                <a:ext uri="{FF2B5EF4-FFF2-40B4-BE49-F238E27FC236}">
                  <a16:creationId xmlns:a16="http://schemas.microsoft.com/office/drawing/2014/main" id="{7B41E77C-9BB3-BE45-A4B2-9C6A07429BF9}"/>
                </a:ext>
              </a:extLst>
            </p:cNvPr>
            <p:cNvSpPr/>
            <p:nvPr/>
          </p:nvSpPr>
          <p:spPr>
            <a:xfrm>
              <a:off x="6465062" y="6536298"/>
              <a:ext cx="2678938" cy="276999"/>
            </a:xfrm>
            <a:prstGeom prst="rect">
              <a:avLst/>
            </a:prstGeom>
          </p:spPr>
          <p:txBody>
            <a:bodyPr wrap="none">
              <a:spAutoFit/>
            </a:bodyPr>
            <a:lstStyle/>
            <a:p>
              <a:pPr algn="r" eaLnBrk="1" hangingPunct="1">
                <a:spcBef>
                  <a:spcPts val="400"/>
                </a:spcBef>
                <a:buClr>
                  <a:srgbClr val="7F7F7F"/>
                </a:buClr>
              </a:pPr>
              <a:r>
                <a:rPr lang="en-US" altLang="en-US" sz="1200" i="1" dirty="0">
                  <a:solidFill>
                    <a:srgbClr val="909090"/>
                  </a:solidFill>
                  <a:latin typeface="Arial Narrow" pitchFamily="34" charset="0"/>
                  <a:cs typeface="Arial Narrow" pitchFamily="34" charset="0"/>
                </a:rPr>
                <a:t>Adapted from Glenda Gray &amp; Mary </a:t>
              </a:r>
              <a:r>
                <a:rPr lang="en-US" altLang="en-US" sz="1200" i="1" dirty="0" err="1">
                  <a:solidFill>
                    <a:srgbClr val="909090"/>
                  </a:solidFill>
                  <a:latin typeface="Arial Narrow" pitchFamily="34" charset="0"/>
                  <a:cs typeface="Arial Narrow" pitchFamily="34" charset="0"/>
                </a:rPr>
                <a:t>Marovich</a:t>
              </a:r>
              <a:endParaRPr lang="en-US" altLang="en-US" sz="1200" i="1" dirty="0">
                <a:solidFill>
                  <a:srgbClr val="909090"/>
                </a:solidFill>
                <a:latin typeface="Arial Narrow" pitchFamily="34" charset="0"/>
                <a:cs typeface="Arial Narrow" pitchFamily="34" charset="0"/>
              </a:endParaRPr>
            </a:p>
          </p:txBody>
        </p:sp>
        <p:pic>
          <p:nvPicPr>
            <p:cNvPr id="11" name="Picture 10">
              <a:extLst>
                <a:ext uri="{FF2B5EF4-FFF2-40B4-BE49-F238E27FC236}">
                  <a16:creationId xmlns:a16="http://schemas.microsoft.com/office/drawing/2014/main" id="{6C1ABBFF-0AF8-C245-B856-7F1134529C02}"/>
                </a:ext>
              </a:extLst>
            </p:cNvPr>
            <p:cNvPicPr>
              <a:picLocks noChangeAspect="1"/>
            </p:cNvPicPr>
            <p:nvPr/>
          </p:nvPicPr>
          <p:blipFill>
            <a:blip r:embed="rId4"/>
            <a:stretch>
              <a:fillRect/>
            </a:stretch>
          </p:blipFill>
          <p:spPr>
            <a:xfrm>
              <a:off x="3173863" y="4298080"/>
              <a:ext cx="5970137" cy="1925851"/>
            </a:xfrm>
            <a:prstGeom prst="rect">
              <a:avLst/>
            </a:prstGeom>
          </p:spPr>
        </p:pic>
      </p:grpSp>
    </p:spTree>
    <p:extLst>
      <p:ext uri="{BB962C8B-B14F-4D97-AF65-F5344CB8AC3E}">
        <p14:creationId xmlns:p14="http://schemas.microsoft.com/office/powerpoint/2010/main" val="421925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C860E-D801-0C4D-BC3E-1F01C764C59D}"/>
              </a:ext>
            </a:extLst>
          </p:cNvPr>
          <p:cNvSpPr>
            <a:spLocks noGrp="1"/>
          </p:cNvSpPr>
          <p:nvPr>
            <p:ph type="title"/>
          </p:nvPr>
        </p:nvSpPr>
        <p:spPr/>
        <p:txBody>
          <a:bodyPr/>
          <a:lstStyle/>
          <a:p>
            <a:pPr algn="ctr"/>
            <a:r>
              <a:rPr lang="en-US" dirty="0" err="1"/>
              <a:t>PrEPVacc</a:t>
            </a:r>
            <a:endParaRPr lang="en-US" dirty="0"/>
          </a:p>
        </p:txBody>
      </p:sp>
      <p:sp>
        <p:nvSpPr>
          <p:cNvPr id="3" name="Content Placeholder 2">
            <a:extLst>
              <a:ext uri="{FF2B5EF4-FFF2-40B4-BE49-F238E27FC236}">
                <a16:creationId xmlns:a16="http://schemas.microsoft.com/office/drawing/2014/main" id="{A3EE25A9-EC61-BE4C-89F1-54E918C41B33}"/>
              </a:ext>
            </a:extLst>
          </p:cNvPr>
          <p:cNvSpPr>
            <a:spLocks noGrp="1"/>
          </p:cNvSpPr>
          <p:nvPr>
            <p:ph idx="1"/>
          </p:nvPr>
        </p:nvSpPr>
        <p:spPr>
          <a:xfrm>
            <a:off x="152400" y="1219200"/>
            <a:ext cx="8382000" cy="4525963"/>
          </a:xfrm>
        </p:spPr>
        <p:txBody>
          <a:bodyPr/>
          <a:lstStyle/>
          <a:p>
            <a:pPr>
              <a:buClr>
                <a:srgbClr val="909090"/>
              </a:buClr>
              <a:buFont typeface="Wingdings" pitchFamily="2" charset="2"/>
              <a:buChar char="§"/>
            </a:pPr>
            <a:r>
              <a:rPr lang="en-US" sz="2400" dirty="0"/>
              <a:t>Three-arm, two-stage randomized Phase IIb trial</a:t>
            </a:r>
          </a:p>
          <a:p>
            <a:pPr lvl="1">
              <a:buClr>
                <a:srgbClr val="DB1E00"/>
              </a:buClr>
              <a:buFont typeface="Arial" panose="020B0604020202020204" pitchFamily="34" charset="0"/>
              <a:buChar char="•"/>
            </a:pPr>
            <a:r>
              <a:rPr lang="en-US" sz="2400" dirty="0"/>
              <a:t>Testing two experimental vaccines and two options of oral PrEP</a:t>
            </a:r>
          </a:p>
          <a:p>
            <a:pPr lvl="1">
              <a:buClr>
                <a:srgbClr val="DB1E00"/>
              </a:buClr>
              <a:buFont typeface="Arial" panose="020B0604020202020204" pitchFamily="34" charset="0"/>
              <a:buChar char="•"/>
            </a:pPr>
            <a:r>
              <a:rPr lang="en-US" sz="2400" dirty="0"/>
              <a:t>Randomization to one of two vaccine regimens (DNA + gp120 or DNA + gp140 followed by MVA + gp140) or a placebo</a:t>
            </a:r>
          </a:p>
          <a:p>
            <a:pPr lvl="1">
              <a:buClr>
                <a:srgbClr val="DB1E00"/>
              </a:buClr>
              <a:buFont typeface="Arial" panose="020B0604020202020204" pitchFamily="34" charset="0"/>
              <a:buChar char="•"/>
            </a:pPr>
            <a:r>
              <a:rPr lang="en-US" sz="2400" dirty="0"/>
              <a:t>Randomization to TAF/FTC (</a:t>
            </a:r>
            <a:r>
              <a:rPr lang="en-US" sz="2400" dirty="0" err="1"/>
              <a:t>Descovy</a:t>
            </a:r>
            <a:r>
              <a:rPr lang="en-US" sz="2400" dirty="0"/>
              <a:t>) or TDF/FTC (Truvada) as PrEP</a:t>
            </a:r>
            <a:endParaRPr lang="en-US" dirty="0"/>
          </a:p>
          <a:p>
            <a:pPr>
              <a:spcBef>
                <a:spcPts val="1200"/>
              </a:spcBef>
              <a:buClr>
                <a:srgbClr val="909090"/>
              </a:buClr>
              <a:buFont typeface="Wingdings" pitchFamily="2" charset="2"/>
              <a:buChar char="§"/>
            </a:pPr>
            <a:r>
              <a:rPr lang="en-US" sz="2400" dirty="0"/>
              <a:t>Multi-arm multi-stage (MAMS) – use interim lack of benefit analysis to determine whether to continue with an arm</a:t>
            </a:r>
          </a:p>
          <a:p>
            <a:pPr>
              <a:spcBef>
                <a:spcPts val="1200"/>
              </a:spcBef>
              <a:buClr>
                <a:srgbClr val="909090"/>
              </a:buClr>
              <a:buFont typeface="Wingdings" pitchFamily="2" charset="2"/>
              <a:buChar char="§"/>
            </a:pPr>
            <a:r>
              <a:rPr lang="en-US" sz="2400" dirty="0"/>
              <a:t>Estimated timeline of </a:t>
            </a:r>
            <a:r>
              <a:rPr lang="en-US" sz="2400" dirty="0" err="1"/>
              <a:t>PrEPVacc</a:t>
            </a:r>
            <a:r>
              <a:rPr lang="en-US" sz="2400" dirty="0"/>
              <a:t> program: 2018-2023</a:t>
            </a:r>
          </a:p>
          <a:p>
            <a:pPr>
              <a:spcBef>
                <a:spcPts val="1200"/>
              </a:spcBef>
              <a:buClr>
                <a:srgbClr val="909090"/>
              </a:buClr>
              <a:buFont typeface="Wingdings" pitchFamily="2" charset="2"/>
              <a:buChar char="§"/>
            </a:pPr>
            <a:r>
              <a:rPr lang="en-US" sz="2400" dirty="0"/>
              <a:t>Target enrollment: 1,688; key populations in Mozambique, South Africa, Tanzania, Uganda</a:t>
            </a:r>
          </a:p>
          <a:p>
            <a:pPr>
              <a:spcBef>
                <a:spcPts val="1200"/>
              </a:spcBef>
              <a:buClr>
                <a:srgbClr val="909090"/>
              </a:buClr>
              <a:buFont typeface="Wingdings" pitchFamily="2" charset="2"/>
              <a:buChar char="§"/>
            </a:pPr>
            <a:r>
              <a:rPr lang="en-US" sz="2400" dirty="0"/>
              <a:t>Sponsors: Imperial College, MRC/UVRI &amp;LSHTM, EDCTP</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4698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Antibody Research</a:t>
            </a:r>
            <a:endParaRPr lang="en-US" altLang="en-US" dirty="0">
              <a:latin typeface="Cambria" pitchFamily="18" charset="0"/>
            </a:endParaRPr>
          </a:p>
        </p:txBody>
      </p:sp>
      <p:sp>
        <p:nvSpPr>
          <p:cNvPr id="5" name="Content Placeholder 5"/>
          <p:cNvSpPr>
            <a:spLocks noGrp="1"/>
          </p:cNvSpPr>
          <p:nvPr>
            <p:ph idx="1"/>
          </p:nvPr>
        </p:nvSpPr>
        <p:spPr>
          <a:xfrm>
            <a:off x="304800" y="1060412"/>
            <a:ext cx="5181600" cy="5730800"/>
          </a:xfrm>
          <a:prstGeom prst="rect">
            <a:avLst/>
          </a:prstGeom>
        </p:spPr>
        <p:txBody>
          <a:bodyPr wrap="square">
            <a:spAutoFit/>
          </a:bodyPr>
          <a:lstStyle/>
          <a:p>
            <a:pPr>
              <a:buClr>
                <a:srgbClr val="909090"/>
              </a:buClr>
              <a:buFont typeface="Wingdings" charset="2"/>
              <a:buChar char="§"/>
            </a:pPr>
            <a:endParaRPr lang="en-US" sz="800" dirty="0">
              <a:latin typeface="Arial Narrow" charset="0"/>
              <a:ea typeface="Arial Narrow" charset="0"/>
              <a:cs typeface="Arial Narrow" charset="0"/>
            </a:endParaRPr>
          </a:p>
          <a:p>
            <a:pPr>
              <a:buClr>
                <a:srgbClr val="909090"/>
              </a:buClr>
              <a:buFont typeface="Wingdings" pitchFamily="2" charset="2"/>
              <a:buChar char="§"/>
            </a:pPr>
            <a:r>
              <a:rPr lang="en-US" sz="2800" dirty="0"/>
              <a:t>Broadly neutralizing antibodies (bNAbs) – specialized antibodies that bind to and neutralize multiple strains of HIV</a:t>
            </a:r>
          </a:p>
          <a:p>
            <a:pPr>
              <a:buClr>
                <a:srgbClr val="909090"/>
              </a:buClr>
              <a:buFont typeface="Wingdings" charset="2"/>
              <a:buChar char="§"/>
            </a:pPr>
            <a:r>
              <a:rPr lang="en-US" sz="2800" dirty="0">
                <a:latin typeface="Arial Narrow" charset="0"/>
                <a:ea typeface="Arial Narrow" charset="0"/>
                <a:cs typeface="Arial Narrow" charset="0"/>
              </a:rPr>
              <a:t>Numerous </a:t>
            </a:r>
            <a:r>
              <a:rPr lang="en-US" sz="2800" dirty="0" err="1">
                <a:latin typeface="Arial Narrow" charset="0"/>
                <a:ea typeface="Arial Narrow" charset="0"/>
                <a:cs typeface="Arial Narrow" charset="0"/>
              </a:rPr>
              <a:t>bNAbs</a:t>
            </a:r>
            <a:r>
              <a:rPr lang="en-US" sz="2800" dirty="0">
                <a:latin typeface="Arial Narrow" charset="0"/>
                <a:ea typeface="Arial Narrow" charset="0"/>
                <a:cs typeface="Arial Narrow" charset="0"/>
              </a:rPr>
              <a:t> discovered since 2009</a:t>
            </a:r>
          </a:p>
          <a:p>
            <a:pPr>
              <a:buClr>
                <a:srgbClr val="909090"/>
              </a:buClr>
              <a:buFont typeface="Wingdings" charset="2"/>
              <a:buChar char="§"/>
            </a:pPr>
            <a:r>
              <a:rPr lang="en-US" sz="2800" dirty="0">
                <a:latin typeface="Arial Narrow" charset="0"/>
                <a:ea typeface="Arial Narrow" charset="0"/>
                <a:cs typeface="Arial Narrow" charset="0"/>
              </a:rPr>
              <a:t>Five main targets of </a:t>
            </a:r>
            <a:r>
              <a:rPr lang="en-US" sz="2800" dirty="0" err="1">
                <a:latin typeface="Arial Narrow" charset="0"/>
                <a:ea typeface="Arial Narrow" charset="0"/>
                <a:cs typeface="Arial Narrow" charset="0"/>
              </a:rPr>
              <a:t>bNAbs</a:t>
            </a:r>
            <a:r>
              <a:rPr lang="en-US" sz="2800" dirty="0">
                <a:latin typeface="Arial Narrow" charset="0"/>
                <a:ea typeface="Arial Narrow" charset="0"/>
                <a:cs typeface="Arial Narrow" charset="0"/>
              </a:rPr>
              <a:t> on the virus envelope</a:t>
            </a:r>
          </a:p>
          <a:p>
            <a:pPr>
              <a:buClr>
                <a:srgbClr val="909090"/>
              </a:buClr>
              <a:buFont typeface="Wingdings" charset="2"/>
              <a:buChar char="§"/>
            </a:pPr>
            <a:r>
              <a:rPr lang="en-US" sz="2800" dirty="0" err="1">
                <a:latin typeface="Arial Narrow" charset="0"/>
                <a:ea typeface="Arial Narrow" charset="0"/>
                <a:cs typeface="Arial Narrow" charset="0"/>
              </a:rPr>
              <a:t>bNAb</a:t>
            </a:r>
            <a:r>
              <a:rPr lang="en-US" sz="2800" dirty="0">
                <a:latin typeface="Arial Narrow" charset="0"/>
                <a:ea typeface="Arial Narrow" charset="0"/>
                <a:cs typeface="Arial Narrow" charset="0"/>
              </a:rPr>
              <a:t> research may provide </a:t>
            </a:r>
            <a:r>
              <a:rPr lang="en-US" sz="2800" dirty="0"/>
              <a:t>insights into vaccine development and/or could be the basis for a prevention strategy on its own </a:t>
            </a:r>
            <a:endParaRPr lang="en-US" dirty="0">
              <a:latin typeface="Arial Narrow" charset="0"/>
              <a:ea typeface="Arial Narrow" charset="0"/>
              <a:cs typeface="Arial Narrow" charset="0"/>
            </a:endParaRPr>
          </a:p>
        </p:txBody>
      </p:sp>
      <p:pic>
        <p:nvPicPr>
          <p:cNvPr id="3" name="Picture 2">
            <a:extLst>
              <a:ext uri="{FF2B5EF4-FFF2-40B4-BE49-F238E27FC236}">
                <a16:creationId xmlns:a16="http://schemas.microsoft.com/office/drawing/2014/main" id="{241BF460-27F9-5C4A-9686-228BDAF7A913}"/>
              </a:ext>
            </a:extLst>
          </p:cNvPr>
          <p:cNvPicPr>
            <a:picLocks noChangeAspect="1"/>
          </p:cNvPicPr>
          <p:nvPr/>
        </p:nvPicPr>
        <p:blipFill rotWithShape="1">
          <a:blip r:embed="rId3">
            <a:extLst>
              <a:ext uri="{28A0092B-C50C-407E-A947-70E740481C1C}">
                <a14:useLocalDpi xmlns:a14="http://schemas.microsoft.com/office/drawing/2010/main" val="0"/>
              </a:ext>
            </a:extLst>
          </a:blip>
          <a:srcRect b="10000"/>
          <a:stretch/>
        </p:blipFill>
        <p:spPr>
          <a:xfrm>
            <a:off x="6248400" y="1249065"/>
            <a:ext cx="2306494" cy="5353494"/>
          </a:xfrm>
          <a:prstGeom prst="rect">
            <a:avLst/>
          </a:prstGeom>
        </p:spPr>
      </p:pic>
    </p:spTree>
    <p:extLst>
      <p:ext uri="{BB962C8B-B14F-4D97-AF65-F5344CB8AC3E}">
        <p14:creationId xmlns:p14="http://schemas.microsoft.com/office/powerpoint/2010/main" val="1807845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Antibody Research</a:t>
            </a:r>
            <a:endParaRPr lang="en-US" altLang="en-US" dirty="0">
              <a:latin typeface="Cambria" pitchFamily="18" charset="0"/>
            </a:endParaRPr>
          </a:p>
        </p:txBody>
      </p:sp>
      <p:sp>
        <p:nvSpPr>
          <p:cNvPr id="6" name="Content Placeholder 2"/>
          <p:cNvSpPr txBox="1">
            <a:spLocks/>
          </p:cNvSpPr>
          <p:nvPr/>
        </p:nvSpPr>
        <p:spPr bwMode="auto">
          <a:xfrm>
            <a:off x="304800" y="12192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Direct transfer of antibodies (passive immunization) being tested for prevention, treatment and as part of cure</a:t>
            </a:r>
          </a:p>
          <a:p>
            <a:pPr lvl="1">
              <a:buClr>
                <a:schemeClr val="bg1">
                  <a:lumMod val="50000"/>
                </a:schemeClr>
              </a:buClr>
              <a:defRPr/>
            </a:pPr>
            <a:r>
              <a:rPr lang="en-US" sz="2600" dirty="0">
                <a:latin typeface="Arial Narrow" pitchFamily="34" charset="0"/>
                <a:ea typeface="ＭＳ Ｐゴシック" pitchFamily="34" charset="-128"/>
                <a:cs typeface="Arial Narrow" pitchFamily="34" charset="0"/>
              </a:rPr>
              <a:t>Multiple bNAbs tested in early clinical trials: </a:t>
            </a:r>
            <a:r>
              <a:rPr lang="en-US" sz="2600" dirty="0">
                <a:latin typeface="Arial Narrow" pitchFamily="34" charset="0"/>
                <a:ea typeface="ＭＳ Ｐゴシック" pitchFamily="34" charset="-128"/>
                <a:cs typeface="Arial Narrow" pitchFamily="34" charset="0"/>
                <a:hlinkClick r:id="rId3"/>
              </a:rPr>
              <a:t>www.bnaber.org</a:t>
            </a:r>
            <a:endParaRPr lang="en-US" sz="2600" dirty="0">
              <a:latin typeface="Arial Narrow" pitchFamily="34" charset="0"/>
              <a:ea typeface="ＭＳ Ｐゴシック" pitchFamily="34" charset="-128"/>
              <a:cs typeface="Arial Narrow" pitchFamily="34" charset="0"/>
            </a:endParaRPr>
          </a:p>
          <a:p>
            <a:pPr lvl="1">
              <a:buClr>
                <a:schemeClr val="bg1">
                  <a:lumMod val="50000"/>
                </a:schemeClr>
              </a:buClr>
              <a:defRPr/>
            </a:pPr>
            <a:r>
              <a:rPr lang="en-US" sz="2600" dirty="0">
                <a:latin typeface="Arial Narrow" pitchFamily="34" charset="0"/>
                <a:ea typeface="ＭＳ Ｐゴシック" pitchFamily="34" charset="-128"/>
                <a:cs typeface="Arial Narrow" pitchFamily="34" charset="0"/>
              </a:rPr>
              <a:t>Many show safety, tolerability, viral reduction among HIV-positive participants </a:t>
            </a:r>
          </a:p>
          <a:p>
            <a:pPr lvl="1">
              <a:buClr>
                <a:schemeClr val="bg1">
                  <a:lumMod val="50000"/>
                </a:schemeClr>
              </a:buClr>
              <a:defRPr/>
            </a:pPr>
            <a:r>
              <a:rPr lang="en-US" sz="2600" dirty="0">
                <a:latin typeface="Arial Narrow" pitchFamily="34" charset="0"/>
                <a:ea typeface="ＭＳ Ｐゴシック" pitchFamily="34" charset="-128"/>
                <a:cs typeface="Arial Narrow" pitchFamily="34" charset="0"/>
              </a:rPr>
              <a:t>First proof-of-concept studies of bNAb VRC01 for prevention, the AMP studies, initiated in 2016 and are fully enrolled as of Oct 2018: </a:t>
            </a:r>
            <a:r>
              <a:rPr lang="en-US" sz="2600" dirty="0">
                <a:latin typeface="Arial Narrow" pitchFamily="34" charset="0"/>
                <a:ea typeface="ＭＳ Ｐゴシック" pitchFamily="34" charset="-128"/>
                <a:cs typeface="Arial Narrow" pitchFamily="34" charset="0"/>
                <a:hlinkClick r:id="rId4"/>
              </a:rPr>
              <a:t>www.ampstudy.org</a:t>
            </a:r>
            <a:r>
              <a:rPr lang="en-US" sz="2600" dirty="0">
                <a:latin typeface="Arial Narrow" pitchFamily="34" charset="0"/>
                <a:ea typeface="ＭＳ Ｐゴシック" pitchFamily="34" charset="-128"/>
                <a:cs typeface="Arial Narrow" pitchFamily="34" charset="0"/>
              </a:rPr>
              <a:t>, </a:t>
            </a:r>
            <a:r>
              <a:rPr lang="en-US" sz="2600" dirty="0">
                <a:latin typeface="Arial Narrow" pitchFamily="34" charset="0"/>
                <a:ea typeface="ＭＳ Ｐゴシック" pitchFamily="34" charset="-128"/>
                <a:cs typeface="Arial Narrow" pitchFamily="34" charset="0"/>
                <a:hlinkClick r:id="rId5"/>
              </a:rPr>
              <a:t>www.ampstudy.org.za</a:t>
            </a:r>
            <a:r>
              <a:rPr lang="en-US" sz="2600" dirty="0">
                <a:latin typeface="Arial Narrow" pitchFamily="34" charset="0"/>
                <a:ea typeface="ＭＳ Ｐゴシック" pitchFamily="34" charset="-128"/>
                <a:cs typeface="Arial Narrow" pitchFamily="34" charset="0"/>
              </a:rPr>
              <a:t> (see next slide)</a:t>
            </a:r>
          </a:p>
          <a:p>
            <a:pPr lvl="1">
              <a:buClr>
                <a:schemeClr val="bg1">
                  <a:lumMod val="50000"/>
                </a:schemeClr>
              </a:buClr>
              <a:defRPr/>
            </a:pPr>
            <a:r>
              <a:rPr lang="en-US" sz="2600" dirty="0">
                <a:latin typeface="Arial Narrow" pitchFamily="34" charset="0"/>
                <a:ea typeface="ＭＳ Ｐゴシック" pitchFamily="34" charset="-128"/>
                <a:cs typeface="Arial Narrow" pitchFamily="34" charset="0"/>
              </a:rPr>
              <a:t>Researchers are identifying and developing more powerful antibodies and easier ways of delivering them</a:t>
            </a:r>
          </a:p>
          <a:p>
            <a:pPr>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Early phase studies are also testing combination </a:t>
            </a:r>
            <a:r>
              <a:rPr lang="en-US" sz="2600" dirty="0" err="1">
                <a:latin typeface="Arial Narrow" pitchFamily="34" charset="0"/>
                <a:ea typeface="ＭＳ Ｐゴシック" pitchFamily="34" charset="-128"/>
                <a:cs typeface="Arial Narrow" pitchFamily="34" charset="0"/>
              </a:rPr>
              <a:t>bNAb</a:t>
            </a:r>
            <a:r>
              <a:rPr lang="en-US" sz="2600" dirty="0">
                <a:latin typeface="Arial Narrow" pitchFamily="34" charset="0"/>
                <a:ea typeface="ＭＳ Ｐゴシック" pitchFamily="34" charset="-128"/>
                <a:cs typeface="Arial Narrow" pitchFamily="34" charset="0"/>
              </a:rPr>
              <a:t> approaches</a:t>
            </a:r>
          </a:p>
        </p:txBody>
      </p:sp>
    </p:spTree>
    <p:extLst>
      <p:ext uri="{BB962C8B-B14F-4D97-AF65-F5344CB8AC3E}">
        <p14:creationId xmlns:p14="http://schemas.microsoft.com/office/powerpoint/2010/main" val="442058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
          <p:cNvSpPr>
            <a:spLocks noGrp="1" noChangeArrowheads="1"/>
          </p:cNvSpPr>
          <p:nvPr>
            <p:ph type="title"/>
          </p:nvPr>
        </p:nvSpPr>
        <p:spPr>
          <a:xfrm>
            <a:off x="0" y="0"/>
            <a:ext cx="9144000" cy="838200"/>
          </a:xfrm>
        </p:spPr>
        <p:txBody>
          <a:bodyPr/>
          <a:lstStyle/>
          <a:p>
            <a:pPr algn="ctr"/>
            <a:r>
              <a:rPr lang="en-US" dirty="0">
                <a:latin typeface="Cambria" charset="0"/>
                <a:ea typeface="MS PGothic" charset="-128"/>
              </a:rPr>
              <a:t>The AMP Studies</a:t>
            </a:r>
          </a:p>
        </p:txBody>
      </p:sp>
      <p:sp>
        <p:nvSpPr>
          <p:cNvPr id="9" name="Content Placeholder 4">
            <a:extLst>
              <a:ext uri="{FF2B5EF4-FFF2-40B4-BE49-F238E27FC236}">
                <a16:creationId xmlns:a16="http://schemas.microsoft.com/office/drawing/2014/main" id="{C361FCAA-D468-F949-8F5A-6D01FE5744DD}"/>
              </a:ext>
            </a:extLst>
          </p:cNvPr>
          <p:cNvSpPr>
            <a:spLocks noGrp="1"/>
          </p:cNvSpPr>
          <p:nvPr>
            <p:ph idx="1"/>
          </p:nvPr>
        </p:nvSpPr>
        <p:spPr>
          <a:xfrm>
            <a:off x="228600" y="3276600"/>
            <a:ext cx="8610600" cy="3198628"/>
          </a:xfrm>
        </p:spPr>
        <p:txBody>
          <a:bodyPr/>
          <a:lstStyle/>
          <a:p>
            <a:pPr marL="0" indent="0">
              <a:buClr>
                <a:srgbClr val="909090"/>
              </a:buClr>
              <a:buNone/>
            </a:pPr>
            <a:r>
              <a:rPr lang="en-US" sz="2600" dirty="0">
                <a:latin typeface="Arial Narrow" panose="020B0604020202020204" pitchFamily="34" charset="0"/>
                <a:cs typeface="Arial Narrow" panose="020B0604020202020204" pitchFamily="34" charset="0"/>
              </a:rPr>
              <a:t>AMP = </a:t>
            </a:r>
            <a:r>
              <a:rPr lang="en-US" sz="2600" dirty="0">
                <a:latin typeface="Arial Narrow" panose="020B0604020202020204" pitchFamily="34" charset="0"/>
                <a:ea typeface="MS PGothic" charset="-128"/>
                <a:cs typeface="Arial Narrow" panose="020B0604020202020204" pitchFamily="34" charset="0"/>
              </a:rPr>
              <a:t>Antibody Mediated Protection </a:t>
            </a:r>
          </a:p>
          <a:p>
            <a:pPr>
              <a:buClr>
                <a:srgbClr val="909090"/>
              </a:buClr>
              <a:buFont typeface="Wingdings" pitchFamily="2" charset="2"/>
              <a:buChar char="§"/>
            </a:pPr>
            <a:r>
              <a:rPr lang="en-US" sz="2600" dirty="0">
                <a:latin typeface="Arial Narrow" panose="020B0604020202020204" pitchFamily="34" charset="0"/>
                <a:ea typeface="MS PGothic" charset="-128"/>
                <a:cs typeface="Arial Narrow" panose="020B0604020202020204" pitchFamily="34" charset="0"/>
              </a:rPr>
              <a:t>Phase IIb Proof of Concept Studies in North and South America, Europe, Sub-Saharan Africa </a:t>
            </a:r>
            <a:endParaRPr lang="en-US" sz="2600" dirty="0">
              <a:latin typeface="Arial Narrow" panose="020B0604020202020204" pitchFamily="34" charset="0"/>
              <a:cs typeface="Arial Narrow" panose="020B0604020202020204" pitchFamily="34" charset="0"/>
            </a:endParaRPr>
          </a:p>
          <a:p>
            <a:pPr>
              <a:buClr>
                <a:srgbClr val="909090"/>
              </a:buClr>
              <a:buFont typeface="Wingdings" pitchFamily="2" charset="2"/>
              <a:buChar char="§"/>
            </a:pPr>
            <a:r>
              <a:rPr lang="en-US" sz="2600" dirty="0">
                <a:latin typeface="Arial Narrow" panose="020B0604020202020204" pitchFamily="34" charset="0"/>
                <a:cs typeface="Arial Narrow" panose="020B0604020202020204" pitchFamily="34" charset="0"/>
              </a:rPr>
              <a:t>March 2016 – October 2020</a:t>
            </a:r>
          </a:p>
          <a:p>
            <a:pPr>
              <a:buClr>
                <a:srgbClr val="909090"/>
              </a:buClr>
              <a:buFont typeface="Wingdings" pitchFamily="2" charset="2"/>
              <a:buChar char="§"/>
            </a:pPr>
            <a:r>
              <a:rPr lang="en-US" sz="2600" dirty="0">
                <a:latin typeface="Arial Narrow" panose="020B0604020202020204" pitchFamily="34" charset="0"/>
                <a:cs typeface="Arial Narrow" panose="020B0604020202020204" pitchFamily="34" charset="0"/>
              </a:rPr>
              <a:t>Enrolled 1,900 women and 2,700 men and transgender people who have sex with men; completed enrollment in October 2018</a:t>
            </a:r>
          </a:p>
          <a:p>
            <a:pPr>
              <a:buClr>
                <a:srgbClr val="909090"/>
              </a:buClr>
              <a:buFont typeface="Wingdings" pitchFamily="2" charset="2"/>
              <a:buChar char="§"/>
            </a:pPr>
            <a:r>
              <a:rPr lang="en-US" sz="2600" dirty="0">
                <a:latin typeface="Arial Narrow" panose="020B0604020202020204" pitchFamily="34" charset="0"/>
                <a:cs typeface="Arial Narrow" panose="020B0604020202020204" pitchFamily="34" charset="0"/>
              </a:rPr>
              <a:t>To evaluate safety and efficacy of VRC01 broadly neutralizing monoclonal antibody in reducing HIV infection</a:t>
            </a:r>
          </a:p>
        </p:txBody>
      </p:sp>
      <p:grpSp>
        <p:nvGrpSpPr>
          <p:cNvPr id="2" name="Group 1">
            <a:extLst>
              <a:ext uri="{FF2B5EF4-FFF2-40B4-BE49-F238E27FC236}">
                <a16:creationId xmlns:a16="http://schemas.microsoft.com/office/drawing/2014/main" id="{321C2E62-3A71-3E41-ADBF-8CE65A676CBB}"/>
              </a:ext>
            </a:extLst>
          </p:cNvPr>
          <p:cNvGrpSpPr/>
          <p:nvPr/>
        </p:nvGrpSpPr>
        <p:grpSpPr>
          <a:xfrm>
            <a:off x="1707240" y="1257968"/>
            <a:ext cx="7131960" cy="2018632"/>
            <a:chOff x="1478640" y="4806387"/>
            <a:chExt cx="7131960" cy="2018632"/>
          </a:xfrm>
        </p:grpSpPr>
        <p:pic>
          <p:nvPicPr>
            <p:cNvPr id="4" name="Picture 3">
              <a:extLst>
                <a:ext uri="{FF2B5EF4-FFF2-40B4-BE49-F238E27FC236}">
                  <a16:creationId xmlns:a16="http://schemas.microsoft.com/office/drawing/2014/main" id="{7CB4B0C1-B06F-8644-9130-502EA5A99778}"/>
                </a:ext>
              </a:extLst>
            </p:cNvPr>
            <p:cNvPicPr>
              <a:picLocks noChangeAspect="1"/>
            </p:cNvPicPr>
            <p:nvPr/>
          </p:nvPicPr>
          <p:blipFill rotWithShape="1">
            <a:blip r:embed="rId3">
              <a:extLst>
                <a:ext uri="{28A0092B-C50C-407E-A947-70E740481C1C}">
                  <a14:useLocalDpi xmlns:a14="http://schemas.microsoft.com/office/drawing/2010/main" val="0"/>
                </a:ext>
              </a:extLst>
            </a:blip>
            <a:srcRect t="33890" b="28605"/>
            <a:stretch/>
          </p:blipFill>
          <p:spPr>
            <a:xfrm>
              <a:off x="1478640" y="4871792"/>
              <a:ext cx="6110520" cy="1751140"/>
            </a:xfrm>
            <a:prstGeom prst="rect">
              <a:avLst/>
            </a:prstGeom>
          </p:spPr>
        </p:pic>
        <p:pic>
          <p:nvPicPr>
            <p:cNvPr id="7" name="Picture 6">
              <a:extLst>
                <a:ext uri="{FF2B5EF4-FFF2-40B4-BE49-F238E27FC236}">
                  <a16:creationId xmlns:a16="http://schemas.microsoft.com/office/drawing/2014/main" id="{BCE3EA63-7FF9-E04E-9E84-D7CED07C2EF2}"/>
                </a:ext>
              </a:extLst>
            </p:cNvPr>
            <p:cNvPicPr>
              <a:picLocks noChangeAspect="1"/>
            </p:cNvPicPr>
            <p:nvPr/>
          </p:nvPicPr>
          <p:blipFill rotWithShape="1">
            <a:blip r:embed="rId3">
              <a:extLst>
                <a:ext uri="{28A0092B-C50C-407E-A947-70E740481C1C}">
                  <a14:useLocalDpi xmlns:a14="http://schemas.microsoft.com/office/drawing/2010/main" val="0"/>
                </a:ext>
              </a:extLst>
            </a:blip>
            <a:srcRect t="96186"/>
            <a:stretch/>
          </p:blipFill>
          <p:spPr>
            <a:xfrm>
              <a:off x="1676400" y="6622932"/>
              <a:ext cx="6934200" cy="202087"/>
            </a:xfrm>
            <a:prstGeom prst="rect">
              <a:avLst/>
            </a:prstGeom>
          </p:spPr>
        </p:pic>
        <p:sp>
          <p:nvSpPr>
            <p:cNvPr id="10" name="TextBox 9">
              <a:extLst>
                <a:ext uri="{FF2B5EF4-FFF2-40B4-BE49-F238E27FC236}">
                  <a16:creationId xmlns:a16="http://schemas.microsoft.com/office/drawing/2014/main" id="{116E2704-2620-F144-8874-A35CCB40A0AE}"/>
                </a:ext>
              </a:extLst>
            </p:cNvPr>
            <p:cNvSpPr txBox="1"/>
            <p:nvPr/>
          </p:nvSpPr>
          <p:spPr>
            <a:xfrm>
              <a:off x="4114800" y="6416256"/>
              <a:ext cx="1854767" cy="272081"/>
            </a:xfrm>
            <a:prstGeom prst="rect">
              <a:avLst/>
            </a:prstGeom>
            <a:solidFill>
              <a:schemeClr val="accent4">
                <a:lumMod val="75000"/>
              </a:schemeClr>
            </a:solidFill>
          </p:spPr>
          <p:txBody>
            <a:bodyPr wrap="square" rtlCol="0">
              <a:spAutoFit/>
            </a:bodyPr>
            <a:lstStyle/>
            <a:p>
              <a:pPr algn="ctr"/>
              <a:r>
                <a:rPr lang="en-US" sz="1400" b="1" dirty="0">
                  <a:solidFill>
                    <a:schemeClr val="bg1"/>
                  </a:solidFill>
                </a:rPr>
                <a:t>HVTN 704/HPTN 085</a:t>
              </a:r>
            </a:p>
          </p:txBody>
        </p:sp>
        <p:sp>
          <p:nvSpPr>
            <p:cNvPr id="11" name="TextBox 10">
              <a:extLst>
                <a:ext uri="{FF2B5EF4-FFF2-40B4-BE49-F238E27FC236}">
                  <a16:creationId xmlns:a16="http://schemas.microsoft.com/office/drawing/2014/main" id="{7381B346-4AD8-2A48-BE6A-03B41FB642F8}"/>
                </a:ext>
              </a:extLst>
            </p:cNvPr>
            <p:cNvSpPr txBox="1"/>
            <p:nvPr/>
          </p:nvSpPr>
          <p:spPr>
            <a:xfrm>
              <a:off x="4114800" y="4806387"/>
              <a:ext cx="1820266" cy="272081"/>
            </a:xfrm>
            <a:prstGeom prst="rect">
              <a:avLst/>
            </a:prstGeom>
            <a:solidFill>
              <a:schemeClr val="accent4">
                <a:lumMod val="75000"/>
              </a:schemeClr>
            </a:solidFill>
          </p:spPr>
          <p:txBody>
            <a:bodyPr wrap="square" rtlCol="0">
              <a:spAutoFit/>
            </a:bodyPr>
            <a:lstStyle/>
            <a:p>
              <a:pPr algn="ctr"/>
              <a:r>
                <a:rPr lang="en-US" sz="1400" b="1" dirty="0">
                  <a:solidFill>
                    <a:schemeClr val="bg1"/>
                  </a:solidFill>
                </a:rPr>
                <a:t>HVTN 703/HPTN 081</a:t>
              </a:r>
            </a:p>
          </p:txBody>
        </p:sp>
      </p:grpSp>
    </p:spTree>
    <p:extLst>
      <p:ext uri="{BB962C8B-B14F-4D97-AF65-F5344CB8AC3E}">
        <p14:creationId xmlns:p14="http://schemas.microsoft.com/office/powerpoint/2010/main" val="355880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9B00DA-36D9-E848-8B66-3D1BFF547B30}"/>
              </a:ext>
            </a:extLst>
          </p:cNvPr>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Antibody Research Pipeline</a:t>
            </a:r>
            <a:endParaRPr lang="en-US" altLang="en-US" dirty="0">
              <a:latin typeface="Cambria" pitchFamily="18" charset="0"/>
            </a:endParaRPr>
          </a:p>
        </p:txBody>
      </p:sp>
      <p:sp>
        <p:nvSpPr>
          <p:cNvPr id="10" name="Content Placeholder 2">
            <a:extLst>
              <a:ext uri="{FF2B5EF4-FFF2-40B4-BE49-F238E27FC236}">
                <a16:creationId xmlns:a16="http://schemas.microsoft.com/office/drawing/2014/main" id="{E6C62F9D-099B-9643-B047-8181469F1DAD}"/>
              </a:ext>
            </a:extLst>
          </p:cNvPr>
          <p:cNvSpPr>
            <a:spLocks noGrp="1"/>
          </p:cNvSpPr>
          <p:nvPr>
            <p:ph idx="1"/>
          </p:nvPr>
        </p:nvSpPr>
        <p:spPr>
          <a:xfrm>
            <a:off x="6477000" y="1231900"/>
            <a:ext cx="2641600" cy="4525963"/>
          </a:xfrm>
        </p:spPr>
        <p:txBody>
          <a:bodyPr/>
          <a:lstStyle/>
          <a:p>
            <a:pPr>
              <a:buClr>
                <a:srgbClr val="909090"/>
              </a:buClr>
              <a:buFont typeface="Wingdings" pitchFamily="2" charset="2"/>
              <a:buChar char="§"/>
            </a:pPr>
            <a:endParaRPr lang="en-US" altLang="en-US" dirty="0">
              <a:solidFill>
                <a:srgbClr val="000000"/>
              </a:solidFill>
              <a:latin typeface="Arial Narrow" pitchFamily="34" charset="0"/>
            </a:endParaRPr>
          </a:p>
          <a:p>
            <a:pPr>
              <a:buClr>
                <a:srgbClr val="909090"/>
              </a:buClr>
              <a:buFont typeface="Wingdings" pitchFamily="2" charset="2"/>
              <a:buChar char="§"/>
            </a:pPr>
            <a:endParaRPr lang="en-US" altLang="en-US" dirty="0">
              <a:solidFill>
                <a:srgbClr val="000000"/>
              </a:solidFill>
              <a:latin typeface="Arial Narrow" pitchFamily="34" charset="0"/>
            </a:endParaRPr>
          </a:p>
          <a:p>
            <a:endParaRPr lang="en-US" dirty="0"/>
          </a:p>
        </p:txBody>
      </p:sp>
      <p:pic>
        <p:nvPicPr>
          <p:cNvPr id="3" name="Picture 2">
            <a:extLst>
              <a:ext uri="{FF2B5EF4-FFF2-40B4-BE49-F238E27FC236}">
                <a16:creationId xmlns:a16="http://schemas.microsoft.com/office/drawing/2014/main" id="{4F6BDB71-2A5A-7644-93CD-C22CF1314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197729"/>
            <a:ext cx="4832590" cy="5660271"/>
          </a:xfrm>
          <a:prstGeom prst="rect">
            <a:avLst/>
          </a:prstGeom>
        </p:spPr>
      </p:pic>
    </p:spTree>
    <p:extLst>
      <p:ext uri="{BB962C8B-B14F-4D97-AF65-F5344CB8AC3E}">
        <p14:creationId xmlns:p14="http://schemas.microsoft.com/office/powerpoint/2010/main" val="426794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09B00DA-36D9-E848-8B66-3D1BFF547B30}"/>
              </a:ext>
            </a:extLst>
          </p:cNvPr>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Combo Antibody Research Pipeline</a:t>
            </a:r>
            <a:endParaRPr lang="en-US" altLang="en-US" dirty="0">
              <a:latin typeface="Cambria" pitchFamily="18" charset="0"/>
            </a:endParaRPr>
          </a:p>
        </p:txBody>
      </p:sp>
      <p:sp>
        <p:nvSpPr>
          <p:cNvPr id="10" name="Content Placeholder 2">
            <a:extLst>
              <a:ext uri="{FF2B5EF4-FFF2-40B4-BE49-F238E27FC236}">
                <a16:creationId xmlns:a16="http://schemas.microsoft.com/office/drawing/2014/main" id="{E6C62F9D-099B-9643-B047-8181469F1DAD}"/>
              </a:ext>
            </a:extLst>
          </p:cNvPr>
          <p:cNvSpPr>
            <a:spLocks noGrp="1"/>
          </p:cNvSpPr>
          <p:nvPr>
            <p:ph idx="1"/>
          </p:nvPr>
        </p:nvSpPr>
        <p:spPr>
          <a:xfrm>
            <a:off x="6477000" y="1231900"/>
            <a:ext cx="2641600" cy="4525963"/>
          </a:xfrm>
        </p:spPr>
        <p:txBody>
          <a:bodyPr/>
          <a:lstStyle/>
          <a:p>
            <a:pPr>
              <a:buClr>
                <a:srgbClr val="909090"/>
              </a:buClr>
              <a:buFont typeface="Wingdings" pitchFamily="2" charset="2"/>
              <a:buChar char="§"/>
            </a:pPr>
            <a:endParaRPr lang="en-US" altLang="en-US" dirty="0">
              <a:solidFill>
                <a:srgbClr val="000000"/>
              </a:solidFill>
              <a:latin typeface="Arial Narrow" pitchFamily="34" charset="0"/>
            </a:endParaRPr>
          </a:p>
          <a:p>
            <a:pPr>
              <a:buClr>
                <a:srgbClr val="909090"/>
              </a:buClr>
              <a:buFont typeface="Wingdings" pitchFamily="2" charset="2"/>
              <a:buChar char="§"/>
            </a:pPr>
            <a:endParaRPr lang="en-US" altLang="en-US" dirty="0">
              <a:solidFill>
                <a:srgbClr val="000000"/>
              </a:solidFill>
              <a:latin typeface="Arial Narrow" pitchFamily="34" charset="0"/>
            </a:endParaRPr>
          </a:p>
          <a:p>
            <a:endParaRPr lang="en-US" dirty="0"/>
          </a:p>
        </p:txBody>
      </p:sp>
      <p:sp>
        <p:nvSpPr>
          <p:cNvPr id="7" name="TextBox 6">
            <a:extLst>
              <a:ext uri="{FF2B5EF4-FFF2-40B4-BE49-F238E27FC236}">
                <a16:creationId xmlns:a16="http://schemas.microsoft.com/office/drawing/2014/main" id="{A4E8EBFE-E22B-8A48-85D7-AE9A4F2446A8}"/>
              </a:ext>
            </a:extLst>
          </p:cNvPr>
          <p:cNvSpPr txBox="1"/>
          <p:nvPr/>
        </p:nvSpPr>
        <p:spPr>
          <a:xfrm>
            <a:off x="8229600" y="1617140"/>
            <a:ext cx="304800" cy="246221"/>
          </a:xfrm>
          <a:prstGeom prst="rect">
            <a:avLst/>
          </a:prstGeom>
          <a:noFill/>
        </p:spPr>
        <p:txBody>
          <a:bodyPr wrap="square" rtlCol="0">
            <a:spAutoFit/>
          </a:bodyPr>
          <a:lstStyle/>
          <a:p>
            <a:r>
              <a:rPr lang="en-US" sz="1000" dirty="0"/>
              <a:t>*</a:t>
            </a:r>
          </a:p>
        </p:txBody>
      </p:sp>
      <p:pic>
        <p:nvPicPr>
          <p:cNvPr id="3" name="Picture 2">
            <a:extLst>
              <a:ext uri="{FF2B5EF4-FFF2-40B4-BE49-F238E27FC236}">
                <a16:creationId xmlns:a16="http://schemas.microsoft.com/office/drawing/2014/main" id="{09D149DB-07C6-704B-AD2F-96961C2737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524000"/>
            <a:ext cx="8763000" cy="5123909"/>
          </a:xfrm>
          <a:prstGeom prst="rect">
            <a:avLst/>
          </a:prstGeom>
        </p:spPr>
      </p:pic>
    </p:spTree>
    <p:extLst>
      <p:ext uri="{BB962C8B-B14F-4D97-AF65-F5344CB8AC3E}">
        <p14:creationId xmlns:p14="http://schemas.microsoft.com/office/powerpoint/2010/main" val="2282310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Advocates’ Checklist</a:t>
            </a:r>
            <a:endParaRPr lang="en-US" altLang="en-US" dirty="0">
              <a:latin typeface="Cambria" pitchFamily="18" charset="0"/>
            </a:endParaRPr>
          </a:p>
        </p:txBody>
      </p:sp>
      <p:sp>
        <p:nvSpPr>
          <p:cNvPr id="4" name="Content Placeholder 2"/>
          <p:cNvSpPr>
            <a:spLocks noGrp="1"/>
          </p:cNvSpPr>
          <p:nvPr>
            <p:ph idx="1"/>
          </p:nvPr>
        </p:nvSpPr>
        <p:spPr>
          <a:xfrm>
            <a:off x="152400" y="1295400"/>
            <a:ext cx="8839200" cy="5410200"/>
          </a:xfrm>
        </p:spPr>
        <p:txBody>
          <a:bodyPr/>
          <a:lstStyle/>
          <a:p>
            <a:pPr eaLnBrk="1" hangingPunct="1">
              <a:spcBef>
                <a:spcPts val="600"/>
              </a:spcBef>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Emphasize that sustained control and the eventual end of the HIV epidemic will depend on a range of methods, including a vaccine and other methods that provide long-lasting protection </a:t>
            </a:r>
          </a:p>
          <a:p>
            <a:pPr eaLnBrk="1" hangingPunct="1">
              <a:spcBef>
                <a:spcPts val="600"/>
              </a:spcBef>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Promote continued investment – public and private – to sustain momentum in HIV vaccine research</a:t>
            </a:r>
          </a:p>
          <a:p>
            <a:pPr eaLnBrk="1" hangingPunct="1">
              <a:spcBef>
                <a:spcPts val="600"/>
              </a:spcBef>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Ensure vaccine trials are well-conducted, conform to Good Participatory Practices, and react quickly to the changing realities of the HIV response</a:t>
            </a:r>
          </a:p>
          <a:p>
            <a:pPr eaLnBrk="1" hangingPunct="1">
              <a:spcBef>
                <a:spcPts val="600"/>
              </a:spcBef>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Demand that stakeholders have a role in planning with researchers for outcomes and next steps from ongoing vaccine trials</a:t>
            </a:r>
          </a:p>
          <a:p>
            <a:pPr eaLnBrk="1" hangingPunct="1">
              <a:spcBef>
                <a:spcPts val="600"/>
              </a:spcBef>
              <a:buClr>
                <a:schemeClr val="bg1">
                  <a:lumMod val="50000"/>
                </a:schemeClr>
              </a:buClr>
              <a:buFont typeface="Wingdings" charset="2"/>
              <a:buChar char="§"/>
              <a:defRPr/>
            </a:pPr>
            <a:r>
              <a:rPr lang="en-US" sz="2600" dirty="0">
                <a:latin typeface="Arial Narrow" pitchFamily="34" charset="0"/>
                <a:ea typeface="ＭＳ Ｐゴシック" pitchFamily="34" charset="-128"/>
                <a:cs typeface="Arial Narrow" pitchFamily="34" charset="0"/>
              </a:rPr>
              <a:t>Support global partnerships to ensure researchers work together to manage the pipeline of vaccine and antibody candidates</a:t>
            </a:r>
          </a:p>
        </p:txBody>
      </p:sp>
    </p:spTree>
    <p:extLst>
      <p:ext uri="{BB962C8B-B14F-4D97-AF65-F5344CB8AC3E}">
        <p14:creationId xmlns:p14="http://schemas.microsoft.com/office/powerpoint/2010/main" val="99764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Key Resources</a:t>
            </a:r>
            <a:endParaRPr lang="en-US" altLang="en-US" dirty="0">
              <a:latin typeface="Cambria" pitchFamily="18" charset="0"/>
            </a:endParaRPr>
          </a:p>
        </p:txBody>
      </p:sp>
      <p:sp>
        <p:nvSpPr>
          <p:cNvPr id="7" name="Content Placeholder 2"/>
          <p:cNvSpPr>
            <a:spLocks noGrp="1"/>
          </p:cNvSpPr>
          <p:nvPr>
            <p:ph idx="1"/>
          </p:nvPr>
        </p:nvSpPr>
        <p:spPr>
          <a:xfrm>
            <a:off x="76200" y="1235075"/>
            <a:ext cx="8991600" cy="4708525"/>
          </a:xfrm>
        </p:spPr>
        <p:txBody>
          <a:bodyPr/>
          <a:lstStyle/>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AVAC: </a:t>
            </a:r>
            <a:r>
              <a:rPr lang="en-US" altLang="en-US" sz="1800" dirty="0">
                <a:latin typeface="Arial Narrow" pitchFamily="34" charset="0"/>
                <a:cs typeface="Arial Narrow" pitchFamily="34" charset="0"/>
                <a:hlinkClick r:id="rId3"/>
              </a:rPr>
              <a:t>www.avac.org/vaccines</a:t>
            </a:r>
            <a:endParaRPr lang="en-US" altLang="en-US" sz="1800" dirty="0">
              <a:latin typeface="Arial Narrow" pitchFamily="34" charset="0"/>
              <a:cs typeface="Arial Narrow" pitchFamily="34" charset="0"/>
            </a:endParaRP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Center for HIV/AIDS Vaccine Immunology and Immunogen Discovery (</a:t>
            </a:r>
            <a:r>
              <a:rPr lang="en-US" altLang="en-US" sz="1800" dirty="0" err="1">
                <a:latin typeface="Arial Narrow" pitchFamily="34" charset="0"/>
                <a:cs typeface="Arial Narrow" pitchFamily="34" charset="0"/>
              </a:rPr>
              <a:t>CHAVI</a:t>
            </a:r>
            <a:r>
              <a:rPr lang="en-US" altLang="en-US" sz="1800" dirty="0">
                <a:latin typeface="Arial Narrow" pitchFamily="34" charset="0"/>
                <a:cs typeface="Arial Narrow" pitchFamily="34" charset="0"/>
              </a:rPr>
              <a:t>-ID)</a:t>
            </a:r>
          </a:p>
          <a:p>
            <a:pPr marL="742950" lvl="2" indent="-342900" eaLnBrk="1" hangingPunct="1">
              <a:spcBef>
                <a:spcPts val="400"/>
              </a:spcBef>
              <a:buClr>
                <a:srgbClr val="7F7F7F"/>
              </a:buClr>
              <a:buFont typeface="Helvetica" charset="0"/>
              <a:buChar char="⁃"/>
            </a:pPr>
            <a:r>
              <a:rPr lang="en-US" altLang="en-US" sz="1800" dirty="0">
                <a:latin typeface="Arial Narrow" pitchFamily="34" charset="0"/>
                <a:cs typeface="Arial Narrow" pitchFamily="34" charset="0"/>
              </a:rPr>
              <a:t>Duke: </a:t>
            </a:r>
            <a:r>
              <a:rPr lang="en-US" altLang="en-US" sz="1800" dirty="0">
                <a:latin typeface="Arial Narrow" pitchFamily="34" charset="0"/>
                <a:cs typeface="Arial Narrow" pitchFamily="34" charset="0"/>
                <a:hlinkClick r:id="rId4"/>
              </a:rPr>
              <a:t>www.chavi-id-duke.org</a:t>
            </a:r>
            <a:r>
              <a:rPr lang="en-US" altLang="en-US" sz="1800" dirty="0">
                <a:latin typeface="Arial Narrow" pitchFamily="34" charset="0"/>
                <a:cs typeface="Arial Narrow" pitchFamily="34" charset="0"/>
              </a:rPr>
              <a:t>; Scripps: </a:t>
            </a:r>
            <a:r>
              <a:rPr lang="en-US" altLang="en-US" sz="1800" dirty="0">
                <a:latin typeface="Arial Narrow" pitchFamily="34" charset="0"/>
                <a:cs typeface="Arial Narrow" pitchFamily="34" charset="0"/>
                <a:hlinkClick r:id="rId5"/>
              </a:rPr>
              <a:t>www.cavi-id.org</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Collaboration for AIDS Vaccine Discovery: </a:t>
            </a:r>
            <a:r>
              <a:rPr lang="en-US" altLang="en-US" sz="1800" dirty="0">
                <a:latin typeface="Arial Narrow" pitchFamily="34" charset="0"/>
                <a:cs typeface="Arial Narrow" pitchFamily="34" charset="0"/>
                <a:hlinkClick r:id="rId6"/>
              </a:rPr>
              <a:t>www.cavd.org</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European AIDS Vaccine Initiative (EAVI 2020): </a:t>
            </a:r>
            <a:r>
              <a:rPr lang="en-US" altLang="en-US" sz="1800" dirty="0">
                <a:latin typeface="Arial Narrow" pitchFamily="34" charset="0"/>
                <a:cs typeface="Arial Narrow" pitchFamily="34" charset="0"/>
                <a:hlinkClick r:id="rId7"/>
              </a:rPr>
              <a:t>www.eavi2020.eu</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European HIV Vaccine Alliance (EHVA): </a:t>
            </a:r>
            <a:r>
              <a:rPr lang="en-US" altLang="en-US" sz="1800" dirty="0">
                <a:latin typeface="Arial Narrow" pitchFamily="34" charset="0"/>
                <a:cs typeface="Arial Narrow" pitchFamily="34" charset="0"/>
                <a:hlinkClick r:id="rId8"/>
              </a:rPr>
              <a:t>www.ehv-a.eu</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Global HIV Vaccine Enterprise: </a:t>
            </a:r>
            <a:r>
              <a:rPr lang="en-US" altLang="en-US" sz="1800" dirty="0">
                <a:latin typeface="Arial Narrow" pitchFamily="34" charset="0"/>
                <a:cs typeface="Arial Narrow" pitchFamily="34" charset="0"/>
                <a:hlinkClick r:id="rId9"/>
              </a:rPr>
              <a:t>www.vaccineenterprise.org</a:t>
            </a:r>
            <a:r>
              <a:rPr lang="en-US" altLang="en-US" sz="1800" dirty="0">
                <a:latin typeface="Arial Narrow" pitchFamily="34" charset="0"/>
                <a:cs typeface="Arial Narrow" pitchFamily="34" charset="0"/>
              </a:rPr>
              <a:t> &amp; </a:t>
            </a:r>
            <a:r>
              <a:rPr lang="en-US" altLang="en-US" sz="1800" dirty="0">
                <a:latin typeface="Arial Narrow" pitchFamily="34" charset="0"/>
                <a:cs typeface="Arial Narrow" pitchFamily="34" charset="0"/>
                <a:hlinkClick r:id="rId10"/>
              </a:rPr>
              <a:t>http://www.iasociety.org/Global-HIV-Vaccine-Enterprise</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HIV </a:t>
            </a:r>
            <a:r>
              <a:rPr lang="en-US" altLang="en-US" sz="1800" dirty="0" err="1">
                <a:latin typeface="Arial Narrow" pitchFamily="34" charset="0"/>
                <a:cs typeface="Arial Narrow" pitchFamily="34" charset="0"/>
              </a:rPr>
              <a:t>Px</a:t>
            </a:r>
            <a:r>
              <a:rPr lang="en-US" altLang="en-US" sz="1800" dirty="0">
                <a:latin typeface="Arial Narrow" pitchFamily="34" charset="0"/>
                <a:cs typeface="Arial Narrow" pitchFamily="34" charset="0"/>
              </a:rPr>
              <a:t> R&amp;D Database (PxRD): </a:t>
            </a:r>
            <a:r>
              <a:rPr lang="en-US" altLang="en-US" sz="1800" dirty="0">
                <a:latin typeface="Arial Narrow" pitchFamily="34" charset="0"/>
                <a:cs typeface="Arial Narrow" pitchFamily="34" charset="0"/>
                <a:hlinkClick r:id="rId11"/>
              </a:rPr>
              <a:t>http://www.avac.org/pxrd</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HIV Vaccines &amp; Microbicides Resource Tracking Working Group: </a:t>
            </a:r>
            <a:r>
              <a:rPr lang="en-US" altLang="en-US" sz="1800" dirty="0">
                <a:latin typeface="Arial Narrow" pitchFamily="34" charset="0"/>
                <a:cs typeface="Arial Narrow" pitchFamily="34" charset="0"/>
                <a:hlinkClick r:id="rId12"/>
              </a:rPr>
              <a:t>www.hivresourcetracking.org</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HIV Vaccine Trials Network (</a:t>
            </a:r>
            <a:r>
              <a:rPr lang="en-US" altLang="en-US" sz="1800" dirty="0" err="1">
                <a:latin typeface="Arial Narrow" pitchFamily="34" charset="0"/>
                <a:cs typeface="Arial Narrow" pitchFamily="34" charset="0"/>
              </a:rPr>
              <a:t>HVTN</a:t>
            </a:r>
            <a:r>
              <a:rPr lang="en-US" altLang="en-US" sz="1800" dirty="0">
                <a:latin typeface="Arial Narrow" pitchFamily="34" charset="0"/>
                <a:cs typeface="Arial Narrow" pitchFamily="34" charset="0"/>
              </a:rPr>
              <a:t>): </a:t>
            </a:r>
            <a:r>
              <a:rPr lang="en-US" altLang="en-US" sz="1800" dirty="0">
                <a:latin typeface="Arial Narrow" pitchFamily="34" charset="0"/>
                <a:cs typeface="Arial Narrow" pitchFamily="34" charset="0"/>
                <a:hlinkClick r:id="rId13"/>
              </a:rPr>
              <a:t>www.hvtn.org</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International AIDS Vaccine Initiative (IAVI): </a:t>
            </a:r>
            <a:r>
              <a:rPr lang="en-US" altLang="en-US" sz="1800" dirty="0">
                <a:latin typeface="Arial Narrow" pitchFamily="34" charset="0"/>
                <a:cs typeface="Arial Narrow" pitchFamily="34" charset="0"/>
                <a:hlinkClick r:id="rId14"/>
              </a:rPr>
              <a:t>www.iavi.org</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NIAID: </a:t>
            </a:r>
            <a:r>
              <a:rPr lang="en-US" altLang="en-US" sz="1800" dirty="0">
                <a:latin typeface="Arial Narrow" pitchFamily="34" charset="0"/>
                <a:cs typeface="Arial Narrow" pitchFamily="34" charset="0"/>
                <a:hlinkClick r:id="rId15"/>
              </a:rPr>
              <a:t>www.niaid.nih.gov/topics/hivaids/research/vaccines/Pages/default.aspx</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NIH Vaccine Research Center (</a:t>
            </a:r>
            <a:r>
              <a:rPr lang="en-US" altLang="en-US" sz="1800" dirty="0" err="1">
                <a:latin typeface="Arial Narrow" pitchFamily="34" charset="0"/>
                <a:cs typeface="Arial Narrow" pitchFamily="34" charset="0"/>
              </a:rPr>
              <a:t>VRC</a:t>
            </a:r>
            <a:r>
              <a:rPr lang="en-US" altLang="en-US" sz="1800" dirty="0">
                <a:latin typeface="Arial Narrow" pitchFamily="34" charset="0"/>
                <a:cs typeface="Arial Narrow" pitchFamily="34" charset="0"/>
              </a:rPr>
              <a:t>): </a:t>
            </a:r>
            <a:r>
              <a:rPr lang="en-US" altLang="en-US" sz="1800" dirty="0">
                <a:latin typeface="Arial Narrow" pitchFamily="34" charset="0"/>
                <a:cs typeface="Arial Narrow" pitchFamily="34" charset="0"/>
                <a:hlinkClick r:id="rId16"/>
              </a:rPr>
              <a:t>www.vrc.nih.gov</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Pox-Protein Public-Private Partnership (P5): </a:t>
            </a:r>
            <a:r>
              <a:rPr lang="en-US" altLang="en-US" sz="1800" dirty="0">
                <a:latin typeface="Arial Narrow" pitchFamily="34" charset="0"/>
                <a:cs typeface="Arial Narrow" pitchFamily="34" charset="0"/>
                <a:hlinkClick r:id="rId17"/>
              </a:rPr>
              <a:t>www.hivresearch.org/media/pnc/9/media.749.pdf</a:t>
            </a:r>
            <a:endParaRPr lang="en-US" altLang="en-US" sz="1800" dirty="0">
              <a:latin typeface="Arial Narrow" pitchFamily="34" charset="0"/>
              <a:cs typeface="Arial Narrow" pitchFamily="34" charset="0"/>
            </a:endParaRP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US Military HIV Research Program (MHRP): </a:t>
            </a:r>
            <a:r>
              <a:rPr lang="en-US" altLang="en-US" sz="1800" dirty="0">
                <a:latin typeface="Arial Narrow" pitchFamily="34" charset="0"/>
                <a:cs typeface="Arial Narrow" pitchFamily="34" charset="0"/>
                <a:hlinkClick r:id="rId18"/>
              </a:rPr>
              <a:t>www.hivresearch.org</a:t>
            </a:r>
            <a:r>
              <a:rPr lang="en-US" altLang="en-US" sz="1800" dirty="0">
                <a:latin typeface="Arial Narrow" pitchFamily="34" charset="0"/>
                <a:cs typeface="Arial Narrow" pitchFamily="34" charset="0"/>
              </a:rPr>
              <a:t> </a:t>
            </a:r>
          </a:p>
          <a:p>
            <a:pPr eaLnBrk="1" hangingPunct="1">
              <a:spcBef>
                <a:spcPts val="400"/>
              </a:spcBef>
              <a:buClr>
                <a:srgbClr val="7F7F7F"/>
              </a:buClr>
              <a:buFont typeface="Wingdings" charset="2"/>
              <a:buChar char="§"/>
            </a:pPr>
            <a:r>
              <a:rPr lang="en-US" altLang="en-US" sz="1800" dirty="0">
                <a:latin typeface="Arial Narrow" pitchFamily="34" charset="0"/>
                <a:cs typeface="Arial Narrow" pitchFamily="34" charset="0"/>
              </a:rPr>
              <a:t>Vaccine Advocacy Resource Group (VARG): </a:t>
            </a:r>
            <a:r>
              <a:rPr lang="en-US" altLang="en-US" sz="1800" dirty="0">
                <a:latin typeface="Arial Narrow" pitchFamily="34" charset="0"/>
                <a:cs typeface="Arial Narrow" pitchFamily="34" charset="0"/>
                <a:hlinkClick r:id="rId19"/>
              </a:rPr>
              <a:t>http://www.thevarg.org</a:t>
            </a:r>
            <a:r>
              <a:rPr lang="en-US" altLang="en-US" sz="1800" dirty="0">
                <a:latin typeface="Arial Narrow" pitchFamily="34" charset="0"/>
                <a:cs typeface="Arial Narrow" pitchFamily="34" charset="0"/>
              </a:rPr>
              <a:t> </a:t>
            </a:r>
          </a:p>
        </p:txBody>
      </p:sp>
    </p:spTree>
    <p:extLst>
      <p:ext uri="{BB962C8B-B14F-4D97-AF65-F5344CB8AC3E}">
        <p14:creationId xmlns:p14="http://schemas.microsoft.com/office/powerpoint/2010/main" val="168061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Connect </a:t>
            </a:r>
            <a:r>
              <a:rPr lang="en-US" altLang="en-US" dirty="0">
                <a:latin typeface="Cambria" pitchFamily="18" charset="0"/>
              </a:rPr>
              <a:t>with AVAC</a:t>
            </a:r>
          </a:p>
        </p:txBody>
      </p:sp>
      <p:sp>
        <p:nvSpPr>
          <p:cNvPr id="6" name="Content Placeholder 2"/>
          <p:cNvSpPr>
            <a:spLocks noGrp="1"/>
          </p:cNvSpPr>
          <p:nvPr>
            <p:ph idx="1"/>
          </p:nvPr>
        </p:nvSpPr>
        <p:spPr>
          <a:xfrm>
            <a:off x="381000" y="1265237"/>
            <a:ext cx="8229600" cy="4525963"/>
          </a:xfrm>
        </p:spPr>
        <p:txBody>
          <a:bodyPr/>
          <a:lstStyle/>
          <a:p>
            <a:pPr>
              <a:buClr>
                <a:srgbClr val="909090"/>
              </a:buClr>
              <a:buFont typeface="Wingdings" charset="2"/>
              <a:buChar char="§"/>
            </a:pPr>
            <a:r>
              <a:rPr lang="en-US" dirty="0"/>
              <a:t>Questions, comments and requests for materials should be sent to </a:t>
            </a:r>
            <a:r>
              <a:rPr lang="en-US" i="1" dirty="0">
                <a:hlinkClick r:id="rId3"/>
              </a:rPr>
              <a:t>avac@avac.org</a:t>
            </a:r>
            <a:endParaRPr lang="en-US" i="1" dirty="0"/>
          </a:p>
          <a:p>
            <a:pPr>
              <a:buClr>
                <a:srgbClr val="909090"/>
              </a:buClr>
              <a:buFont typeface="Wingdings" charset="2"/>
              <a:buChar char="§"/>
            </a:pPr>
            <a:r>
              <a:rPr lang="en-US" dirty="0"/>
              <a:t>Information about HIV prevention generally at </a:t>
            </a:r>
            <a:r>
              <a:rPr lang="en-US" dirty="0">
                <a:hlinkClick r:id="rId4"/>
              </a:rPr>
              <a:t>www.avac.org</a:t>
            </a:r>
            <a:r>
              <a:rPr lang="en-US" dirty="0"/>
              <a:t> and vaccines specifically at </a:t>
            </a:r>
            <a:r>
              <a:rPr lang="en-US" dirty="0">
                <a:hlinkClick r:id="rId5"/>
              </a:rPr>
              <a:t>www.avac.org/prevention-option/hiv-vaccine</a:t>
            </a:r>
            <a:r>
              <a:rPr lang="en-US" dirty="0"/>
              <a:t> </a:t>
            </a:r>
            <a:endParaRPr lang="en-US" sz="1400" dirty="0"/>
          </a:p>
          <a:p>
            <a:pPr>
              <a:buClr>
                <a:srgbClr val="909090"/>
              </a:buClr>
              <a:buFont typeface="Wingdings" charset="2"/>
              <a:buChar char="§"/>
            </a:pPr>
            <a:r>
              <a:rPr lang="en-US" dirty="0"/>
              <a:t>For the latest news and updates, sign up for our Advocates’ Network mailing list at </a:t>
            </a:r>
            <a:r>
              <a:rPr lang="en-US" i="1" dirty="0">
                <a:hlinkClick r:id="rId6"/>
              </a:rPr>
              <a:t>www.avac.org/signup</a:t>
            </a:r>
            <a:r>
              <a:rPr lang="en-US" dirty="0"/>
              <a:t> or follow us on Facebook at </a:t>
            </a:r>
            <a:r>
              <a:rPr lang="en-US" i="1" dirty="0">
                <a:hlinkClick r:id="rId7"/>
              </a:rPr>
              <a:t>www.facebook.com/hivpxresearch</a:t>
            </a:r>
            <a:r>
              <a:rPr lang="en-US" dirty="0"/>
              <a:t> and on Twitter at </a:t>
            </a:r>
            <a:r>
              <a:rPr lang="en-US" i="1" dirty="0">
                <a:hlinkClick r:id="rId8"/>
              </a:rPr>
              <a:t>www.twitter.com/hivpxresearch</a:t>
            </a:r>
            <a:r>
              <a:rPr lang="en-US" dirty="0"/>
              <a:t> </a:t>
            </a:r>
          </a:p>
        </p:txBody>
      </p:sp>
    </p:spTree>
    <p:extLst>
      <p:ext uri="{BB962C8B-B14F-4D97-AF65-F5344CB8AC3E}">
        <p14:creationId xmlns:p14="http://schemas.microsoft.com/office/powerpoint/2010/main" val="668979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algn="ctr"/>
            <a:r>
              <a:rPr lang="en-US" altLang="en-US" dirty="0">
                <a:latin typeface="Cambria" pitchFamily="18" charset="0"/>
                <a:cs typeface="Cambria" pitchFamily="18" charset="0"/>
              </a:rPr>
              <a:t>Overview</a:t>
            </a:r>
            <a:endParaRPr lang="en-US" altLang="en-US" dirty="0">
              <a:latin typeface="Cambria" pitchFamily="18" charset="0"/>
            </a:endParaRPr>
          </a:p>
        </p:txBody>
      </p:sp>
      <p:sp>
        <p:nvSpPr>
          <p:cNvPr id="22530" name="Content Placeholder 2"/>
          <p:cNvSpPr>
            <a:spLocks noGrp="1"/>
          </p:cNvSpPr>
          <p:nvPr>
            <p:ph idx="1"/>
          </p:nvPr>
        </p:nvSpPr>
        <p:spPr>
          <a:xfrm>
            <a:off x="228600" y="1371600"/>
            <a:ext cx="8229600" cy="4525963"/>
          </a:xfrm>
        </p:spPr>
        <p:txBody>
          <a:bodyPr/>
          <a:lstStyle/>
          <a:p>
            <a:pPr marL="347663" indent="-347663" eaLnBrk="1" hangingPunct="1">
              <a:spcBef>
                <a:spcPct val="0"/>
              </a:spcBef>
              <a:spcAft>
                <a:spcPts val="900"/>
              </a:spcAft>
              <a:buClr>
                <a:srgbClr val="A6A6A6"/>
              </a:buClr>
              <a:buSzPct val="115000"/>
              <a:buFont typeface="Wingdings" pitchFamily="2" charset="2"/>
              <a:buChar char="§"/>
            </a:pPr>
            <a:r>
              <a:rPr lang="en-US" altLang="en-US" sz="3600" dirty="0">
                <a:solidFill>
                  <a:srgbClr val="000000"/>
                </a:solidFill>
                <a:latin typeface="Arial Narrow" pitchFamily="34" charset="0"/>
              </a:rPr>
              <a:t>Efficacy trials – results to-date; pipeline as of 2019</a:t>
            </a:r>
          </a:p>
          <a:p>
            <a:pPr marL="347663" indent="-347663" eaLnBrk="1" hangingPunct="1">
              <a:spcBef>
                <a:spcPct val="0"/>
              </a:spcBef>
              <a:spcAft>
                <a:spcPts val="900"/>
              </a:spcAft>
              <a:buClr>
                <a:srgbClr val="A6A6A6"/>
              </a:buClr>
              <a:buSzPct val="115000"/>
              <a:buFont typeface="Wingdings" pitchFamily="2" charset="2"/>
              <a:buChar char="§"/>
            </a:pPr>
            <a:r>
              <a:rPr lang="en-US" altLang="en-US" sz="3600" dirty="0">
                <a:solidFill>
                  <a:srgbClr val="000000"/>
                </a:solidFill>
                <a:latin typeface="Arial Narrow" pitchFamily="34" charset="0"/>
              </a:rPr>
              <a:t>Pox-protein strategy</a:t>
            </a:r>
          </a:p>
          <a:p>
            <a:pPr marL="347663" indent="-347663" eaLnBrk="1" hangingPunct="1">
              <a:spcBef>
                <a:spcPct val="0"/>
              </a:spcBef>
              <a:spcAft>
                <a:spcPts val="900"/>
              </a:spcAft>
              <a:buClr>
                <a:srgbClr val="A6A6A6"/>
              </a:buClr>
              <a:buSzPct val="115000"/>
              <a:buFont typeface="Wingdings" pitchFamily="2" charset="2"/>
              <a:buChar char="§"/>
            </a:pPr>
            <a:r>
              <a:rPr lang="en-US" altLang="en-US" sz="3600" dirty="0">
                <a:solidFill>
                  <a:srgbClr val="000000"/>
                </a:solidFill>
                <a:latin typeface="Arial Narrow" pitchFamily="34" charset="0"/>
              </a:rPr>
              <a:t>Mosaic strategy</a:t>
            </a:r>
          </a:p>
          <a:p>
            <a:pPr marL="347663" indent="-347663" eaLnBrk="1" hangingPunct="1">
              <a:spcBef>
                <a:spcPct val="0"/>
              </a:spcBef>
              <a:spcAft>
                <a:spcPts val="900"/>
              </a:spcAft>
              <a:buClr>
                <a:srgbClr val="A6A6A6"/>
              </a:buClr>
              <a:buSzPct val="115000"/>
              <a:buFont typeface="Wingdings" pitchFamily="2" charset="2"/>
              <a:buChar char="§"/>
            </a:pPr>
            <a:r>
              <a:rPr lang="en-US" altLang="en-US" sz="3600" dirty="0" err="1">
                <a:solidFill>
                  <a:srgbClr val="000000"/>
                </a:solidFill>
                <a:latin typeface="Arial Narrow" pitchFamily="34" charset="0"/>
              </a:rPr>
              <a:t>PrEPVacc</a:t>
            </a:r>
            <a:r>
              <a:rPr lang="en-US" altLang="en-US" sz="3600" dirty="0">
                <a:solidFill>
                  <a:srgbClr val="000000"/>
                </a:solidFill>
                <a:latin typeface="Arial Narrow" pitchFamily="34" charset="0"/>
              </a:rPr>
              <a:t> program</a:t>
            </a:r>
          </a:p>
          <a:p>
            <a:pPr marL="347663" indent="-347663" eaLnBrk="1" hangingPunct="1">
              <a:spcBef>
                <a:spcPct val="0"/>
              </a:spcBef>
              <a:spcAft>
                <a:spcPts val="900"/>
              </a:spcAft>
              <a:buClr>
                <a:srgbClr val="A6A6A6"/>
              </a:buClr>
              <a:buSzPct val="115000"/>
              <a:buFont typeface="Wingdings" pitchFamily="2" charset="2"/>
              <a:buChar char="§"/>
            </a:pPr>
            <a:r>
              <a:rPr lang="en-US" altLang="en-US" sz="3600" dirty="0">
                <a:solidFill>
                  <a:srgbClr val="000000"/>
                </a:solidFill>
                <a:latin typeface="Arial Narrow" pitchFamily="34" charset="0"/>
              </a:rPr>
              <a:t>Antibody research</a:t>
            </a:r>
          </a:p>
          <a:p>
            <a:pPr marL="347663" indent="-347663" eaLnBrk="1" hangingPunct="1">
              <a:spcBef>
                <a:spcPct val="0"/>
              </a:spcBef>
              <a:spcAft>
                <a:spcPts val="900"/>
              </a:spcAft>
              <a:buClr>
                <a:srgbClr val="A6A6A6"/>
              </a:buClr>
              <a:buSzPct val="115000"/>
              <a:buFont typeface="Wingdings" pitchFamily="2" charset="2"/>
              <a:buChar char="§"/>
            </a:pPr>
            <a:r>
              <a:rPr lang="en-US" altLang="en-US" sz="3600" dirty="0">
                <a:solidFill>
                  <a:srgbClr val="000000"/>
                </a:solidFill>
                <a:latin typeface="Arial Narrow" pitchFamily="34" charset="0"/>
              </a:rPr>
              <a:t>Advocacy priorities</a:t>
            </a:r>
          </a:p>
          <a:p>
            <a:pPr marL="347663" indent="-347663" eaLnBrk="1" hangingPunct="1">
              <a:spcBef>
                <a:spcPct val="0"/>
              </a:spcBef>
              <a:spcAft>
                <a:spcPts val="300"/>
              </a:spcAft>
              <a:buClr>
                <a:srgbClr val="A6A6A6"/>
              </a:buClr>
              <a:buSzPct val="115000"/>
              <a:buFont typeface="Wingdings" pitchFamily="2" charset="2"/>
              <a:buChar char="§"/>
            </a:pPr>
            <a:endParaRPr lang="en-US" altLang="en-US" sz="4000" dirty="0">
              <a:solidFill>
                <a:srgbClr val="000000"/>
              </a:solidFill>
              <a:latin typeface="Arial Narrow" pitchFamily="34" charset="0"/>
            </a:endParaRPr>
          </a:p>
          <a:p>
            <a:pPr marL="347663" indent="-347663" eaLnBrk="1" hangingPunct="1">
              <a:spcBef>
                <a:spcPct val="0"/>
              </a:spcBef>
              <a:spcAft>
                <a:spcPts val="300"/>
              </a:spcAft>
              <a:buClr>
                <a:srgbClr val="A6A6A6"/>
              </a:buClr>
              <a:buSzPct val="115000"/>
              <a:buFont typeface="Wingdings" pitchFamily="2" charset="2"/>
              <a:buChar char="§"/>
            </a:pPr>
            <a:endParaRPr lang="en-US" altLang="en-US" sz="4000" dirty="0">
              <a:solidFill>
                <a:srgbClr val="000000"/>
              </a:solidFill>
              <a:latin typeface="Arial Narrow" pitchFamily="34" charset="0"/>
            </a:endParaRPr>
          </a:p>
          <a:p>
            <a:pPr marL="347663" indent="-347663" eaLnBrk="1" hangingPunct="1">
              <a:spcBef>
                <a:spcPct val="0"/>
              </a:spcBef>
              <a:spcAft>
                <a:spcPts val="300"/>
              </a:spcAft>
              <a:buClr>
                <a:srgbClr val="A6A6A6"/>
              </a:buClr>
              <a:buSzPct val="115000"/>
              <a:buFont typeface="Wingdings" pitchFamily="2" charset="2"/>
              <a:buChar char="§"/>
            </a:pPr>
            <a:endParaRPr lang="en-US" altLang="en-US" sz="2800" dirty="0">
              <a:solidFill>
                <a:srgbClr val="000000"/>
              </a:solidFill>
              <a:latin typeface="Arial Narrow" pitchFamily="34" charset="0"/>
            </a:endParaRPr>
          </a:p>
        </p:txBody>
      </p:sp>
    </p:spTree>
    <p:extLst>
      <p:ext uri="{BB962C8B-B14F-4D97-AF65-F5344CB8AC3E}">
        <p14:creationId xmlns:p14="http://schemas.microsoft.com/office/powerpoint/2010/main" val="2988090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HIV Vaccine Efficacy Results to Date</a:t>
            </a:r>
            <a:endParaRPr lang="en-US" altLang="en-US" dirty="0">
              <a:latin typeface="Cambria"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58048459"/>
              </p:ext>
            </p:extLst>
          </p:nvPr>
        </p:nvGraphicFramePr>
        <p:xfrm>
          <a:off x="0" y="885560"/>
          <a:ext cx="9144001" cy="597244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1796780">
                  <a:extLst>
                    <a:ext uri="{9D8B030D-6E8A-4147-A177-3AD203B41FA5}">
                      <a16:colId xmlns:a16="http://schemas.microsoft.com/office/drawing/2014/main" val="20001"/>
                    </a:ext>
                  </a:extLst>
                </a:gridCol>
                <a:gridCol w="2165686">
                  <a:extLst>
                    <a:ext uri="{9D8B030D-6E8A-4147-A177-3AD203B41FA5}">
                      <a16:colId xmlns:a16="http://schemas.microsoft.com/office/drawing/2014/main" val="20002"/>
                    </a:ext>
                  </a:extLst>
                </a:gridCol>
                <a:gridCol w="761934">
                  <a:extLst>
                    <a:ext uri="{9D8B030D-6E8A-4147-A177-3AD203B41FA5}">
                      <a16:colId xmlns:a16="http://schemas.microsoft.com/office/drawing/2014/main" val="20003"/>
                    </a:ext>
                  </a:extLst>
                </a:gridCol>
                <a:gridCol w="3733801">
                  <a:extLst>
                    <a:ext uri="{9D8B030D-6E8A-4147-A177-3AD203B41FA5}">
                      <a16:colId xmlns:a16="http://schemas.microsoft.com/office/drawing/2014/main" val="20004"/>
                    </a:ext>
                  </a:extLst>
                </a:gridCol>
              </a:tblGrid>
              <a:tr h="428244">
                <a:tc>
                  <a:txBody>
                    <a:bodyPr/>
                    <a:lstStyle/>
                    <a:p>
                      <a:pPr algn="ctr"/>
                      <a:r>
                        <a:rPr lang="en-US" sz="1400" b="1" cap="small" dirty="0">
                          <a:solidFill>
                            <a:schemeClr val="bg1"/>
                          </a:solidFill>
                        </a:rPr>
                        <a:t>YEAR</a:t>
                      </a:r>
                      <a:endParaRPr lang="en-US" sz="1400" b="1" cap="small" dirty="0">
                        <a:solidFill>
                          <a:schemeClr val="bg1"/>
                        </a:solidFill>
                        <a:latin typeface="Cambria" panose="02040503050406030204" pitchFamily="18"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cap="small" dirty="0">
                          <a:solidFill>
                            <a:schemeClr val="bg1"/>
                          </a:solidFill>
                        </a:rPr>
                        <a:t>TRIAL</a:t>
                      </a:r>
                      <a:r>
                        <a:rPr lang="en-US" sz="1400" b="1" cap="small" baseline="0" dirty="0">
                          <a:solidFill>
                            <a:schemeClr val="bg1"/>
                          </a:solidFill>
                        </a:rPr>
                        <a:t> NAME</a:t>
                      </a:r>
                      <a:r>
                        <a:rPr lang="en-US" sz="1400" b="1" i="1" cap="small" baseline="0" dirty="0">
                          <a:solidFill>
                            <a:schemeClr val="bg1"/>
                          </a:solidFill>
                          <a:latin typeface="Cambria" panose="02040503050406030204" pitchFamily="18" charset="0"/>
                        </a:rPr>
                        <a:t>/ </a:t>
                      </a:r>
                      <a:r>
                        <a:rPr lang="en-US" sz="1400" b="1" cap="small" dirty="0">
                          <a:solidFill>
                            <a:schemeClr val="bg1"/>
                          </a:solidFill>
                        </a:rPr>
                        <a:t>PRODUCT/CLADE</a:t>
                      </a: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schemeClr>
                    </a:solidFill>
                  </a:tcPr>
                </a:tc>
                <a:tc>
                  <a:txBody>
                    <a:bodyPr/>
                    <a:lstStyle/>
                    <a:p>
                      <a:pPr algn="ctr"/>
                      <a:r>
                        <a:rPr lang="en-US" sz="1400" b="1" cap="small" dirty="0">
                          <a:solidFill>
                            <a:schemeClr val="bg1"/>
                          </a:solidFill>
                        </a:rPr>
                        <a:t>LOCATION</a:t>
                      </a:r>
                      <a:endParaRPr lang="en-US" sz="1400" b="1" cap="small" dirty="0">
                        <a:solidFill>
                          <a:schemeClr val="bg1"/>
                        </a:solidFill>
                        <a:latin typeface="Cambria" panose="02040503050406030204" pitchFamily="18"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schemeClr>
                    </a:solidFill>
                  </a:tcPr>
                </a:tc>
                <a:tc>
                  <a:txBody>
                    <a:bodyPr/>
                    <a:lstStyle/>
                    <a:p>
                      <a:pPr algn="ctr"/>
                      <a:r>
                        <a:rPr lang="en-US" sz="1400" b="1" cap="small" dirty="0">
                          <a:solidFill>
                            <a:schemeClr val="bg1"/>
                          </a:solidFill>
                        </a:rPr>
                        <a:t>#</a:t>
                      </a:r>
                      <a:endParaRPr lang="en-US" sz="1400" b="1" cap="small" dirty="0">
                        <a:solidFill>
                          <a:schemeClr val="bg1"/>
                        </a:solidFill>
                        <a:latin typeface="Cambria" panose="02040503050406030204" pitchFamily="18"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schemeClr>
                    </a:solidFill>
                  </a:tcPr>
                </a:tc>
                <a:tc>
                  <a:txBody>
                    <a:bodyPr/>
                    <a:lstStyle/>
                    <a:p>
                      <a:pPr algn="ctr"/>
                      <a:r>
                        <a:rPr lang="en-US" sz="1400" b="1" cap="small" dirty="0">
                          <a:solidFill>
                            <a:schemeClr val="bg1"/>
                          </a:solidFill>
                        </a:rPr>
                        <a:t>RESULT</a:t>
                      </a:r>
                      <a:endParaRPr lang="en-US" sz="1400" b="1" cap="small" dirty="0">
                        <a:solidFill>
                          <a:schemeClr val="bg1"/>
                        </a:solidFill>
                        <a:latin typeface="Cambria" panose="02040503050406030204" pitchFamily="18"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544519">
                <a:tc>
                  <a:txBody>
                    <a:bodyPr/>
                    <a:lstStyle/>
                    <a:p>
                      <a:r>
                        <a:rPr lang="en-US" sz="1600" dirty="0"/>
                        <a:t>2003</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a:t>VAX003</a:t>
                      </a:r>
                      <a:endParaRPr lang="en-US" sz="1600" dirty="0"/>
                    </a:p>
                    <a:p>
                      <a:r>
                        <a:rPr lang="en-US" sz="1600" dirty="0"/>
                        <a:t>AIDSVAX</a:t>
                      </a:r>
                      <a:r>
                        <a:rPr lang="en-US" sz="1600" baseline="0" dirty="0"/>
                        <a:t> B/B</a:t>
                      </a: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Canada,</a:t>
                      </a:r>
                      <a:r>
                        <a:rPr lang="en-US" sz="1600" baseline="0" dirty="0"/>
                        <a:t> Netherlands, Puerto Rico, US</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dirty="0"/>
                        <a:t>5,417</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No effect</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575312">
                <a:tc>
                  <a:txBody>
                    <a:bodyPr/>
                    <a:lstStyle/>
                    <a:p>
                      <a:r>
                        <a:rPr lang="en-US" sz="1600" dirty="0"/>
                        <a:t>2003</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a:t>VAX004</a:t>
                      </a:r>
                      <a:endParaRPr lang="en-US" sz="1600" dirty="0"/>
                    </a:p>
                    <a:p>
                      <a:r>
                        <a:rPr lang="en-US" sz="1600" dirty="0"/>
                        <a:t>AIDSVAX </a:t>
                      </a:r>
                      <a:r>
                        <a:rPr lang="en-US" sz="1600" baseline="0" dirty="0"/>
                        <a:t>B/E</a:t>
                      </a: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Thailand</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dirty="0"/>
                        <a:t>2,546</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No</a:t>
                      </a:r>
                      <a:r>
                        <a:rPr lang="en-US" sz="1600" baseline="0" dirty="0"/>
                        <a:t> effect</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856319">
                <a:tc>
                  <a:txBody>
                    <a:bodyPr/>
                    <a:lstStyle/>
                    <a:p>
                      <a:r>
                        <a:rPr lang="en-US" sz="1600" dirty="0"/>
                        <a:t>2007</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a:t>STEP</a:t>
                      </a:r>
                      <a:endParaRPr lang="en-US" sz="1600" b="1" dirty="0"/>
                    </a:p>
                    <a:p>
                      <a:r>
                        <a:rPr lang="en-US" sz="1600" dirty="0"/>
                        <a:t>MRK-Ad5</a:t>
                      </a:r>
                      <a:r>
                        <a:rPr lang="en-US" sz="1600" baseline="0" dirty="0"/>
                        <a:t> B</a:t>
                      </a: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Australia, Brazil, Canada, Dominican</a:t>
                      </a:r>
                      <a:r>
                        <a:rPr lang="en-US" sz="1600" baseline="0" dirty="0"/>
                        <a:t> Republic, Haiti, Jamaica, Peru, Puerto Rico, US</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dirty="0"/>
                        <a:t>3,000</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Immunizations halted early for futility; subsequent data analysis found</a:t>
                      </a:r>
                      <a:r>
                        <a:rPr lang="en-US" sz="1600" baseline="0" dirty="0"/>
                        <a:t> potential for increased risk of HIV infection among Ad5-seropositive, uncircumcised men.</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524847">
                <a:tc>
                  <a:txBody>
                    <a:bodyPr/>
                    <a:lstStyle/>
                    <a:p>
                      <a:r>
                        <a:rPr lang="en-US" sz="1600" dirty="0"/>
                        <a:t>2007</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baseline="0" dirty="0" err="1"/>
                        <a:t>Phambili</a:t>
                      </a:r>
                      <a:endParaRPr lang="en-US" sz="1600" b="1" dirty="0"/>
                    </a:p>
                    <a:p>
                      <a:r>
                        <a:rPr lang="en-US" sz="1600" dirty="0"/>
                        <a:t>MRK-Ad5</a:t>
                      </a:r>
                      <a:r>
                        <a:rPr lang="en-US" sz="1600" baseline="0" dirty="0"/>
                        <a:t> B</a:t>
                      </a: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South Africa</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dirty="0"/>
                        <a:t>801</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Immunizations halted</a:t>
                      </a:r>
                      <a:r>
                        <a:rPr lang="en-US" sz="1600" baseline="0" dirty="0"/>
                        <a:t> based on STEP trial result. </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1248813">
                <a:tc>
                  <a:txBody>
                    <a:bodyPr/>
                    <a:lstStyle/>
                    <a:p>
                      <a:r>
                        <a:rPr lang="en-US" sz="1600" dirty="0"/>
                        <a:t>2009</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Thai Prime-Boost</a:t>
                      </a:r>
                      <a:r>
                        <a:rPr lang="en-US" sz="1600" b="1" baseline="0" dirty="0"/>
                        <a:t>/RV 144</a:t>
                      </a:r>
                      <a:endParaRPr lang="en-US" sz="1600" dirty="0"/>
                    </a:p>
                    <a:p>
                      <a:r>
                        <a:rPr lang="en-US" sz="1600" dirty="0"/>
                        <a:t>ALVAC-HIV (vCP1521) and AIDSVAX B/E </a:t>
                      </a: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Thailand</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dirty="0"/>
                        <a:t>16,402</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Modest efficacy (31.2%)</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1053439">
                <a:tc>
                  <a:txBody>
                    <a:bodyPr/>
                    <a:lstStyle/>
                    <a:p>
                      <a:r>
                        <a:rPr lang="en-US" sz="1600" dirty="0"/>
                        <a:t>2013</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dirty="0"/>
                        <a:t>HVTN 505</a:t>
                      </a:r>
                    </a:p>
                    <a:p>
                      <a:r>
                        <a:rPr lang="en-US" sz="1600" dirty="0"/>
                        <a:t>DNA</a:t>
                      </a:r>
                      <a:r>
                        <a:rPr lang="en-US" sz="1600" baseline="0" dirty="0"/>
                        <a:t> and </a:t>
                      </a:r>
                      <a:r>
                        <a:rPr lang="en-US" sz="1600" dirty="0"/>
                        <a:t>Ad5 A/B/C</a:t>
                      </a:r>
                    </a:p>
                    <a:p>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US</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r"/>
                      <a:r>
                        <a:rPr lang="en-US" sz="1600" dirty="0"/>
                        <a:t>2,500</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lang="en-US" sz="1600" dirty="0"/>
                        <a:t>Immunizations</a:t>
                      </a:r>
                      <a:r>
                        <a:rPr lang="en-US" sz="1600" baseline="0" dirty="0"/>
                        <a:t> halted early for futility; vaccine regimen </a:t>
                      </a:r>
                      <a:r>
                        <a:rPr lang="en-US" sz="1600" dirty="0"/>
                        <a:t>did not prevent HIV infection nor reduce viral load among vaccine recipients who became infected with HIV;</a:t>
                      </a:r>
                      <a:r>
                        <a:rPr lang="en-US" sz="1600" baseline="0" dirty="0"/>
                        <a:t> f</a:t>
                      </a:r>
                      <a:r>
                        <a:rPr lang="en-US" sz="1600" dirty="0"/>
                        <a:t>ollow-up</a:t>
                      </a:r>
                      <a:r>
                        <a:rPr lang="en-US" sz="1600" baseline="0" dirty="0"/>
                        <a:t> continues. </a:t>
                      </a:r>
                      <a:endParaRPr lang="en-US" sz="1600" dirty="0">
                        <a:latin typeface="Arial Narrow" panose="020B0606020202030204" pitchFamily="34" charset="0"/>
                      </a:endParaRPr>
                    </a:p>
                  </a:txBody>
                  <a:tcPr marL="91448" marR="91448" marT="47780" marB="4778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8110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36E5D-05CC-014B-95A0-A2A844E650A0}"/>
              </a:ext>
            </a:extLst>
          </p:cNvPr>
          <p:cNvSpPr>
            <a:spLocks noGrp="1"/>
          </p:cNvSpPr>
          <p:nvPr>
            <p:ph type="title"/>
          </p:nvPr>
        </p:nvSpPr>
        <p:spPr>
          <a:xfrm>
            <a:off x="457200" y="-228600"/>
            <a:ext cx="8229600" cy="1257300"/>
          </a:xfrm>
        </p:spPr>
        <p:txBody>
          <a:bodyPr/>
          <a:lstStyle/>
          <a:p>
            <a:pPr algn="ctr"/>
            <a:r>
              <a:rPr lang="en-US" dirty="0"/>
              <a:t>Efficacy Trials Pipeline</a:t>
            </a:r>
          </a:p>
        </p:txBody>
      </p:sp>
      <p:sp>
        <p:nvSpPr>
          <p:cNvPr id="6" name="TextBox 5">
            <a:extLst>
              <a:ext uri="{FF2B5EF4-FFF2-40B4-BE49-F238E27FC236}">
                <a16:creationId xmlns:a16="http://schemas.microsoft.com/office/drawing/2014/main" id="{7B12BF23-C046-3740-909A-CB9D4721E762}"/>
              </a:ext>
            </a:extLst>
          </p:cNvPr>
          <p:cNvSpPr txBox="1"/>
          <p:nvPr/>
        </p:nvSpPr>
        <p:spPr>
          <a:xfrm>
            <a:off x="7239000" y="6400800"/>
            <a:ext cx="1905000" cy="430887"/>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Available to download at </a:t>
            </a:r>
            <a:r>
              <a:rPr lang="en-US" sz="1100" i="1" dirty="0">
                <a:latin typeface="Arial" panose="020B0604020202020204" pitchFamily="34" charset="0"/>
                <a:cs typeface="Arial" panose="020B0604020202020204" pitchFamily="34" charset="0"/>
                <a:hlinkClick r:id="rId3"/>
              </a:rPr>
              <a:t>www.avac.org/infographics</a:t>
            </a:r>
            <a:r>
              <a:rPr lang="en-US" sz="1100"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BE360EC6-98AA-434B-B4DA-BCCBC3E5E976}"/>
              </a:ext>
            </a:extLst>
          </p:cNvPr>
          <p:cNvSpPr/>
          <p:nvPr/>
        </p:nvSpPr>
        <p:spPr>
          <a:xfrm>
            <a:off x="2895600" y="6654343"/>
            <a:ext cx="1524000" cy="1260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2EF7B72-383D-3446-97DD-C7A8A472B7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5317" y="1314468"/>
            <a:ext cx="4588565" cy="5402918"/>
          </a:xfrm>
          <a:prstGeom prst="rect">
            <a:avLst/>
          </a:prstGeom>
        </p:spPr>
      </p:pic>
    </p:spTree>
    <p:extLst>
      <p:ext uri="{BB962C8B-B14F-4D97-AF65-F5344CB8AC3E}">
        <p14:creationId xmlns:p14="http://schemas.microsoft.com/office/powerpoint/2010/main" val="238479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Pox-Protein Strategies</a:t>
            </a:r>
            <a:endParaRPr lang="en-US" altLang="en-US" dirty="0">
              <a:latin typeface="Cambria" pitchFamily="18" charset="0"/>
            </a:endParaRPr>
          </a:p>
        </p:txBody>
      </p:sp>
      <p:sp>
        <p:nvSpPr>
          <p:cNvPr id="5" name="Content Placeholder 2"/>
          <p:cNvSpPr>
            <a:spLocks noGrp="1"/>
          </p:cNvSpPr>
          <p:nvPr>
            <p:ph idx="1"/>
          </p:nvPr>
        </p:nvSpPr>
        <p:spPr>
          <a:xfrm>
            <a:off x="0" y="1225826"/>
            <a:ext cx="3962400" cy="2507974"/>
          </a:xfrm>
        </p:spPr>
        <p:txBody>
          <a:bodyPr/>
          <a:lstStyle/>
          <a:p>
            <a:pPr eaLnBrk="1" hangingPunct="1">
              <a:spcBef>
                <a:spcPts val="600"/>
              </a:spcBef>
              <a:buClr>
                <a:srgbClr val="7F7F7F"/>
              </a:buClr>
              <a:buFont typeface="Wingdings" charset="2"/>
              <a:buChar char="§"/>
            </a:pPr>
            <a:r>
              <a:rPr lang="en-US" altLang="en-US" sz="2600" dirty="0">
                <a:latin typeface="Arial Narrow" pitchFamily="34" charset="0"/>
                <a:cs typeface="Arial Narrow" pitchFamily="34" charset="0"/>
              </a:rPr>
              <a:t>In 2009 a trial in Thailand (‘RV144’) showed that a vaccine </a:t>
            </a:r>
            <a:r>
              <a:rPr lang="en-US" altLang="en-US" sz="2600" u="sng" dirty="0">
                <a:latin typeface="Arial Narrow" pitchFamily="34" charset="0"/>
                <a:cs typeface="Arial Narrow" pitchFamily="34" charset="0"/>
              </a:rPr>
              <a:t>can</a:t>
            </a:r>
            <a:r>
              <a:rPr lang="en-US" altLang="en-US" sz="2600" dirty="0">
                <a:latin typeface="Arial Narrow" pitchFamily="34" charset="0"/>
                <a:cs typeface="Arial Narrow" pitchFamily="34" charset="0"/>
              </a:rPr>
              <a:t> reduce HIV risk</a:t>
            </a:r>
          </a:p>
          <a:p>
            <a:pPr lvl="1" eaLnBrk="1" hangingPunct="1">
              <a:spcBef>
                <a:spcPts val="400"/>
              </a:spcBef>
              <a:buClr>
                <a:srgbClr val="CC002B"/>
              </a:buClr>
              <a:buFont typeface="Arial" panose="020B0604020202020204" pitchFamily="34" charset="0"/>
              <a:buChar char="•"/>
            </a:pPr>
            <a:r>
              <a:rPr lang="en-US" altLang="en-US" sz="2600" dirty="0">
                <a:latin typeface="Arial Narrow" pitchFamily="34" charset="0"/>
                <a:cs typeface="Arial Narrow" pitchFamily="34" charset="0"/>
              </a:rPr>
              <a:t>Moderately effective – 31% protection; not good enough to license</a:t>
            </a:r>
          </a:p>
        </p:txBody>
      </p:sp>
      <p:sp>
        <p:nvSpPr>
          <p:cNvPr id="2" name="TextBox 1">
            <a:extLst>
              <a:ext uri="{FF2B5EF4-FFF2-40B4-BE49-F238E27FC236}">
                <a16:creationId xmlns:a16="http://schemas.microsoft.com/office/drawing/2014/main" id="{1AE3F4BA-20E4-E442-BB68-A6D059C0CA66}"/>
              </a:ext>
            </a:extLst>
          </p:cNvPr>
          <p:cNvSpPr txBox="1"/>
          <p:nvPr/>
        </p:nvSpPr>
        <p:spPr>
          <a:xfrm>
            <a:off x="33130" y="3780183"/>
            <a:ext cx="8988286" cy="2995692"/>
          </a:xfrm>
          <a:prstGeom prst="rect">
            <a:avLst/>
          </a:prstGeom>
          <a:noFill/>
        </p:spPr>
        <p:txBody>
          <a:bodyPr wrap="square" rtlCol="0">
            <a:spAutoFit/>
          </a:bodyPr>
          <a:lstStyle/>
          <a:p>
            <a:pPr marL="457200" indent="-457200" eaLnBrk="1" hangingPunct="1">
              <a:spcBef>
                <a:spcPts val="400"/>
              </a:spcBef>
              <a:buClr>
                <a:srgbClr val="7F7F7F"/>
              </a:buClr>
              <a:buFont typeface="Wingdings" pitchFamily="2" charset="2"/>
              <a:buChar char="§"/>
            </a:pPr>
            <a:r>
              <a:rPr lang="en-US" altLang="en-US" sz="2600" dirty="0">
                <a:latin typeface="Arial Narrow" pitchFamily="34" charset="0"/>
                <a:cs typeface="Arial Narrow" pitchFamily="34" charset="0"/>
              </a:rPr>
              <a:t>The Pox-Protein Public Private Partnership (P5) formed to determine and implement next steps: </a:t>
            </a:r>
          </a:p>
          <a:p>
            <a:pPr marL="914400" lvl="1" indent="-457200">
              <a:spcBef>
                <a:spcPts val="400"/>
              </a:spcBef>
              <a:buClr>
                <a:srgbClr val="DB1E00"/>
              </a:buClr>
              <a:buFont typeface="Arial" panose="020B0604020202020204" pitchFamily="34" charset="0"/>
              <a:buChar char="•"/>
            </a:pPr>
            <a:r>
              <a:rPr lang="en-US" sz="2600" dirty="0">
                <a:latin typeface="Arial Narrow" pitchFamily="34" charset="0"/>
                <a:cs typeface="Arial Narrow" pitchFamily="34" charset="0"/>
              </a:rPr>
              <a:t>Several small-scale clinical trials in southern Africa, started January 2015 and ongoing</a:t>
            </a:r>
          </a:p>
          <a:p>
            <a:pPr marL="914400" lvl="1" indent="-457200">
              <a:spcBef>
                <a:spcPts val="400"/>
              </a:spcBef>
              <a:buClr>
                <a:srgbClr val="DB1E00"/>
              </a:buClr>
              <a:buFont typeface="Arial" panose="020B0604020202020204" pitchFamily="34" charset="0"/>
              <a:buChar char="•"/>
            </a:pPr>
            <a:r>
              <a:rPr lang="en-US" sz="2600" dirty="0">
                <a:latin typeface="Arial Narrow" pitchFamily="34" charset="0"/>
                <a:cs typeface="Arial Narrow" pitchFamily="34" charset="0"/>
              </a:rPr>
              <a:t>A large-scale trial, HVTN 702 (The </a:t>
            </a:r>
            <a:r>
              <a:rPr lang="en-US" sz="2600" dirty="0" err="1">
                <a:latin typeface="Arial Narrow" pitchFamily="34" charset="0"/>
                <a:cs typeface="Arial Narrow" pitchFamily="34" charset="0"/>
              </a:rPr>
              <a:t>Uhambo</a:t>
            </a:r>
            <a:r>
              <a:rPr lang="en-US" sz="2600" dirty="0">
                <a:latin typeface="Arial Narrow" pitchFamily="34" charset="0"/>
                <a:cs typeface="Arial Narrow" pitchFamily="34" charset="0"/>
              </a:rPr>
              <a:t> Study), launched in October 2016, using a similar regimen to RV144, but made for South Africa</a:t>
            </a:r>
            <a:endParaRPr lang="en-US" dirty="0"/>
          </a:p>
        </p:txBody>
      </p:sp>
      <p:pic>
        <p:nvPicPr>
          <p:cNvPr id="7" name="Picture 6">
            <a:extLst>
              <a:ext uri="{FF2B5EF4-FFF2-40B4-BE49-F238E27FC236}">
                <a16:creationId xmlns:a16="http://schemas.microsoft.com/office/drawing/2014/main" id="{D4691E8C-F11C-5E45-BDB3-4FBE38B8BA59}"/>
              </a:ext>
            </a:extLst>
          </p:cNvPr>
          <p:cNvPicPr>
            <a:picLocks noChangeAspect="1"/>
          </p:cNvPicPr>
          <p:nvPr/>
        </p:nvPicPr>
        <p:blipFill rotWithShape="1">
          <a:blip r:embed="rId3">
            <a:extLst>
              <a:ext uri="{28A0092B-C50C-407E-A947-70E740481C1C}">
                <a14:useLocalDpi xmlns:a14="http://schemas.microsoft.com/office/drawing/2010/main" val="0"/>
              </a:ext>
            </a:extLst>
          </a:blip>
          <a:srcRect b="58042"/>
          <a:stretch/>
        </p:blipFill>
        <p:spPr>
          <a:xfrm>
            <a:off x="4191000" y="1346347"/>
            <a:ext cx="4588565" cy="2266932"/>
          </a:xfrm>
          <a:prstGeom prst="rect">
            <a:avLst/>
          </a:prstGeom>
        </p:spPr>
      </p:pic>
    </p:spTree>
    <p:extLst>
      <p:ext uri="{BB962C8B-B14F-4D97-AF65-F5344CB8AC3E}">
        <p14:creationId xmlns:p14="http://schemas.microsoft.com/office/powerpoint/2010/main" val="1631694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3"/>
          <p:cNvSpPr>
            <a:spLocks noGrp="1" noChangeArrowheads="1"/>
          </p:cNvSpPr>
          <p:nvPr>
            <p:ph type="title"/>
          </p:nvPr>
        </p:nvSpPr>
        <p:spPr>
          <a:xfrm>
            <a:off x="0" y="0"/>
            <a:ext cx="9144000" cy="838200"/>
          </a:xfrm>
        </p:spPr>
        <p:txBody>
          <a:bodyPr/>
          <a:lstStyle/>
          <a:p>
            <a:pPr algn="ctr"/>
            <a:r>
              <a:rPr lang="en-US" dirty="0">
                <a:latin typeface="Cambria" charset="0"/>
                <a:ea typeface="MS PGothic" charset="-128"/>
              </a:rPr>
              <a:t>The Journey to HVTN 702</a:t>
            </a:r>
          </a:p>
        </p:txBody>
      </p:sp>
      <p:grpSp>
        <p:nvGrpSpPr>
          <p:cNvPr id="11" name="Group 10">
            <a:extLst>
              <a:ext uri="{FF2B5EF4-FFF2-40B4-BE49-F238E27FC236}">
                <a16:creationId xmlns:a16="http://schemas.microsoft.com/office/drawing/2014/main" id="{2C62CAC5-9825-8B42-B547-2C435305126A}"/>
              </a:ext>
            </a:extLst>
          </p:cNvPr>
          <p:cNvGrpSpPr/>
          <p:nvPr/>
        </p:nvGrpSpPr>
        <p:grpSpPr>
          <a:xfrm>
            <a:off x="107258" y="1703489"/>
            <a:ext cx="6107575" cy="3685572"/>
            <a:chOff x="357850" y="1485417"/>
            <a:chExt cx="6107575" cy="3685572"/>
          </a:xfrm>
        </p:grpSpPr>
        <p:pic>
          <p:nvPicPr>
            <p:cNvPr id="12" name="Picture 11">
              <a:extLst>
                <a:ext uri="{FF2B5EF4-FFF2-40B4-BE49-F238E27FC236}">
                  <a16:creationId xmlns:a16="http://schemas.microsoft.com/office/drawing/2014/main" id="{0590049E-0B2E-8046-8A7A-091B8A1AE1B3}"/>
                </a:ext>
              </a:extLst>
            </p:cNvPr>
            <p:cNvPicPr>
              <a:picLocks noChangeAspect="1"/>
            </p:cNvPicPr>
            <p:nvPr/>
          </p:nvPicPr>
          <p:blipFill rotWithShape="1">
            <a:blip r:embed="rId3">
              <a:extLst>
                <a:ext uri="{28A0092B-C50C-407E-A947-70E740481C1C}">
                  <a14:useLocalDpi xmlns:a14="http://schemas.microsoft.com/office/drawing/2010/main" val="0"/>
                </a:ext>
              </a:extLst>
            </a:blip>
            <a:srcRect l="18604" t="17710" r="18605" b="62359"/>
            <a:stretch/>
          </p:blipFill>
          <p:spPr>
            <a:xfrm>
              <a:off x="1131425" y="2844960"/>
              <a:ext cx="4114800" cy="1033523"/>
            </a:xfrm>
            <a:prstGeom prst="rect">
              <a:avLst/>
            </a:prstGeom>
          </p:spPr>
        </p:pic>
        <p:pic>
          <p:nvPicPr>
            <p:cNvPr id="4" name="Picture 3">
              <a:extLst>
                <a:ext uri="{FF2B5EF4-FFF2-40B4-BE49-F238E27FC236}">
                  <a16:creationId xmlns:a16="http://schemas.microsoft.com/office/drawing/2014/main" id="{8E8E11D9-A782-6049-B1AC-0688F025639D}"/>
                </a:ext>
              </a:extLst>
            </p:cNvPr>
            <p:cNvPicPr>
              <a:picLocks noChangeAspect="1"/>
            </p:cNvPicPr>
            <p:nvPr/>
          </p:nvPicPr>
          <p:blipFill rotWithShape="1">
            <a:blip r:embed="rId3">
              <a:extLst>
                <a:ext uri="{28A0092B-C50C-407E-A947-70E740481C1C}">
                  <a14:useLocalDpi xmlns:a14="http://schemas.microsoft.com/office/drawing/2010/main" val="0"/>
                </a:ext>
              </a:extLst>
            </a:blip>
            <a:srcRect l="18604" t="17634" b="61794"/>
            <a:stretch/>
          </p:blipFill>
          <p:spPr>
            <a:xfrm>
              <a:off x="1131425" y="4104189"/>
              <a:ext cx="5334000" cy="1066800"/>
            </a:xfrm>
            <a:prstGeom prst="rect">
              <a:avLst/>
            </a:prstGeom>
          </p:spPr>
        </p:pic>
        <p:pic>
          <p:nvPicPr>
            <p:cNvPr id="7" name="Picture 6">
              <a:extLst>
                <a:ext uri="{FF2B5EF4-FFF2-40B4-BE49-F238E27FC236}">
                  <a16:creationId xmlns:a16="http://schemas.microsoft.com/office/drawing/2014/main" id="{CBE7469B-039D-344A-8D0D-B414277988D8}"/>
                </a:ext>
              </a:extLst>
            </p:cNvPr>
            <p:cNvPicPr>
              <a:picLocks noChangeAspect="1"/>
            </p:cNvPicPr>
            <p:nvPr/>
          </p:nvPicPr>
          <p:blipFill rotWithShape="1">
            <a:blip r:embed="rId3">
              <a:extLst>
                <a:ext uri="{28A0092B-C50C-407E-A947-70E740481C1C}">
                  <a14:useLocalDpi xmlns:a14="http://schemas.microsoft.com/office/drawing/2010/main" val="0"/>
                </a:ext>
              </a:extLst>
            </a:blip>
            <a:srcRect l="8139" t="17634" r="81396" b="75018"/>
            <a:stretch/>
          </p:blipFill>
          <p:spPr>
            <a:xfrm>
              <a:off x="424404" y="3497483"/>
              <a:ext cx="685800" cy="381000"/>
            </a:xfrm>
            <a:prstGeom prst="rect">
              <a:avLst/>
            </a:prstGeom>
          </p:spPr>
        </p:pic>
        <p:pic>
          <p:nvPicPr>
            <p:cNvPr id="8" name="Picture 7">
              <a:extLst>
                <a:ext uri="{FF2B5EF4-FFF2-40B4-BE49-F238E27FC236}">
                  <a16:creationId xmlns:a16="http://schemas.microsoft.com/office/drawing/2014/main" id="{FB9BDAC4-D118-1C4F-A3DC-A878BAF55BC2}"/>
                </a:ext>
              </a:extLst>
            </p:cNvPr>
            <p:cNvPicPr>
              <a:picLocks noChangeAspect="1"/>
            </p:cNvPicPr>
            <p:nvPr/>
          </p:nvPicPr>
          <p:blipFill rotWithShape="1">
            <a:blip r:embed="rId3">
              <a:extLst>
                <a:ext uri="{28A0092B-C50C-407E-A947-70E740481C1C}">
                  <a14:useLocalDpi xmlns:a14="http://schemas.microsoft.com/office/drawing/2010/main" val="0"/>
                </a:ext>
              </a:extLst>
            </a:blip>
            <a:srcRect l="17443" t="41675" r="32557" b="36460"/>
            <a:stretch/>
          </p:blipFill>
          <p:spPr>
            <a:xfrm>
              <a:off x="1055225" y="1485417"/>
              <a:ext cx="3276600" cy="1133837"/>
            </a:xfrm>
            <a:prstGeom prst="rect">
              <a:avLst/>
            </a:prstGeom>
          </p:spPr>
        </p:pic>
        <p:pic>
          <p:nvPicPr>
            <p:cNvPr id="9" name="Picture 8">
              <a:extLst>
                <a:ext uri="{FF2B5EF4-FFF2-40B4-BE49-F238E27FC236}">
                  <a16:creationId xmlns:a16="http://schemas.microsoft.com/office/drawing/2014/main" id="{B9E8FC73-3288-4E45-A502-B4FD8CDFE705}"/>
                </a:ext>
              </a:extLst>
            </p:cNvPr>
            <p:cNvPicPr>
              <a:picLocks noChangeAspect="1"/>
            </p:cNvPicPr>
            <p:nvPr/>
          </p:nvPicPr>
          <p:blipFill rotWithShape="1">
            <a:blip r:embed="rId3">
              <a:extLst>
                <a:ext uri="{28A0092B-C50C-407E-A947-70E740481C1C}">
                  <a14:useLocalDpi xmlns:a14="http://schemas.microsoft.com/office/drawing/2010/main" val="0"/>
                </a:ext>
              </a:extLst>
            </a:blip>
            <a:srcRect l="8139" t="24981" r="81396" b="67672"/>
            <a:stretch/>
          </p:blipFill>
          <p:spPr>
            <a:xfrm>
              <a:off x="424404" y="4789989"/>
              <a:ext cx="685800" cy="381000"/>
            </a:xfrm>
            <a:prstGeom prst="rect">
              <a:avLst/>
            </a:prstGeom>
          </p:spPr>
        </p:pic>
        <p:pic>
          <p:nvPicPr>
            <p:cNvPr id="13" name="Picture 12">
              <a:extLst>
                <a:ext uri="{FF2B5EF4-FFF2-40B4-BE49-F238E27FC236}">
                  <a16:creationId xmlns:a16="http://schemas.microsoft.com/office/drawing/2014/main" id="{AD9E3B3A-E5E9-1549-A7F3-E9353DD31757}"/>
                </a:ext>
              </a:extLst>
            </p:cNvPr>
            <p:cNvPicPr>
              <a:picLocks noChangeAspect="1"/>
            </p:cNvPicPr>
            <p:nvPr/>
          </p:nvPicPr>
          <p:blipFill rotWithShape="1">
            <a:blip r:embed="rId3">
              <a:extLst>
                <a:ext uri="{28A0092B-C50C-407E-A947-70E740481C1C}">
                  <a14:useLocalDpi xmlns:a14="http://schemas.microsoft.com/office/drawing/2010/main" val="0"/>
                </a:ext>
              </a:extLst>
            </a:blip>
            <a:srcRect l="6977" t="46828" r="82382" b="45825"/>
            <a:stretch/>
          </p:blipFill>
          <p:spPr>
            <a:xfrm>
              <a:off x="357850" y="2201602"/>
              <a:ext cx="697375" cy="381000"/>
            </a:xfrm>
            <a:prstGeom prst="rect">
              <a:avLst/>
            </a:prstGeom>
          </p:spPr>
        </p:pic>
      </p:grpSp>
      <p:sp>
        <p:nvSpPr>
          <p:cNvPr id="33" name="TextBox 32">
            <a:extLst>
              <a:ext uri="{FF2B5EF4-FFF2-40B4-BE49-F238E27FC236}">
                <a16:creationId xmlns:a16="http://schemas.microsoft.com/office/drawing/2014/main" id="{736354D4-9AF6-EC41-A5FA-269F18E778F0}"/>
              </a:ext>
            </a:extLst>
          </p:cNvPr>
          <p:cNvSpPr txBox="1"/>
          <p:nvPr/>
        </p:nvSpPr>
        <p:spPr>
          <a:xfrm>
            <a:off x="5257799" y="3219271"/>
            <a:ext cx="3048000" cy="1200329"/>
          </a:xfrm>
          <a:prstGeom prst="rect">
            <a:avLst/>
          </a:prstGeom>
          <a:noFill/>
          <a:ln>
            <a:solidFill>
              <a:srgbClr val="CC002B"/>
            </a:solidFill>
          </a:ln>
        </p:spPr>
        <p:txBody>
          <a:bodyPr wrap="square" rtlCol="0">
            <a:spAutoFit/>
          </a:bodyPr>
          <a:lstStyle/>
          <a:p>
            <a:pPr marL="342900" indent="-342900">
              <a:buClr>
                <a:srgbClr val="909090"/>
              </a:buClr>
              <a:buFont typeface="Wingdings" pitchFamily="2" charset="2"/>
              <a:buChar char="§"/>
            </a:pPr>
            <a:r>
              <a:rPr lang="en-US" sz="2400" dirty="0">
                <a:latin typeface="Arial Narrow" panose="020B0604020202020204" pitchFamily="34" charset="0"/>
                <a:cs typeface="Arial Narrow" panose="020B0604020202020204" pitchFamily="34" charset="0"/>
              </a:rPr>
              <a:t>New adjuvant</a:t>
            </a:r>
          </a:p>
          <a:p>
            <a:pPr marL="342900" indent="-342900">
              <a:buClr>
                <a:srgbClr val="909090"/>
              </a:buClr>
              <a:buFont typeface="Wingdings" pitchFamily="2" charset="2"/>
              <a:buChar char="§"/>
            </a:pPr>
            <a:r>
              <a:rPr lang="en-US" sz="2400" dirty="0">
                <a:latin typeface="Arial Narrow" panose="020B0604020202020204" pitchFamily="34" charset="0"/>
                <a:cs typeface="Arial Narrow" panose="020B0604020202020204" pitchFamily="34" charset="0"/>
              </a:rPr>
              <a:t>Clade C immunogens</a:t>
            </a:r>
          </a:p>
          <a:p>
            <a:pPr marL="342900" indent="-342900">
              <a:buClr>
                <a:srgbClr val="909090"/>
              </a:buClr>
              <a:buFont typeface="Wingdings" pitchFamily="2" charset="2"/>
              <a:buChar char="§"/>
            </a:pPr>
            <a:r>
              <a:rPr lang="en-US" sz="2400" dirty="0">
                <a:latin typeface="Arial Narrow" panose="020B0604020202020204" pitchFamily="34" charset="0"/>
                <a:cs typeface="Arial Narrow" panose="020B0604020202020204" pitchFamily="34" charset="0"/>
              </a:rPr>
              <a:t>Boost at month 12</a:t>
            </a:r>
            <a:endParaRPr lang="en-US" sz="2000" dirty="0">
              <a:latin typeface="Arial Narrow" panose="020B0604020202020204" pitchFamily="34" charset="0"/>
              <a:cs typeface="Arial Narrow" panose="020B0604020202020204" pitchFamily="34" charset="0"/>
            </a:endParaRPr>
          </a:p>
        </p:txBody>
      </p:sp>
      <p:sp>
        <p:nvSpPr>
          <p:cNvPr id="36" name="TextBox 35">
            <a:extLst>
              <a:ext uri="{FF2B5EF4-FFF2-40B4-BE49-F238E27FC236}">
                <a16:creationId xmlns:a16="http://schemas.microsoft.com/office/drawing/2014/main" id="{67B5F3F8-1363-5746-BF71-13019B28EED9}"/>
              </a:ext>
            </a:extLst>
          </p:cNvPr>
          <p:cNvSpPr txBox="1"/>
          <p:nvPr/>
        </p:nvSpPr>
        <p:spPr>
          <a:xfrm>
            <a:off x="6210822" y="4800600"/>
            <a:ext cx="2765738" cy="830997"/>
          </a:xfrm>
          <a:prstGeom prst="rect">
            <a:avLst/>
          </a:prstGeom>
          <a:noFill/>
          <a:ln>
            <a:solidFill>
              <a:srgbClr val="CC002B"/>
            </a:solidFill>
          </a:ln>
        </p:spPr>
        <p:txBody>
          <a:bodyPr wrap="square" rtlCol="0">
            <a:spAutoFit/>
          </a:bodyPr>
          <a:lstStyle/>
          <a:p>
            <a:pPr marL="342900" indent="-342900">
              <a:buClr>
                <a:srgbClr val="909090"/>
              </a:buClr>
              <a:buFont typeface="Wingdings" pitchFamily="2" charset="2"/>
              <a:buChar char="§"/>
            </a:pPr>
            <a:r>
              <a:rPr lang="en-US" sz="2400" dirty="0">
                <a:latin typeface="Arial Narrow" panose="020B0604020202020204" pitchFamily="34" charset="0"/>
                <a:cs typeface="Arial Narrow" panose="020B0604020202020204" pitchFamily="34" charset="0"/>
              </a:rPr>
              <a:t>Additional boost at month 18</a:t>
            </a:r>
          </a:p>
        </p:txBody>
      </p:sp>
      <p:sp>
        <p:nvSpPr>
          <p:cNvPr id="2" name="Rectangle 1">
            <a:extLst>
              <a:ext uri="{FF2B5EF4-FFF2-40B4-BE49-F238E27FC236}">
                <a16:creationId xmlns:a16="http://schemas.microsoft.com/office/drawing/2014/main" id="{DA64F410-9222-1C4F-8D75-837084F7BC01}"/>
              </a:ext>
            </a:extLst>
          </p:cNvPr>
          <p:cNvSpPr/>
          <p:nvPr/>
        </p:nvSpPr>
        <p:spPr>
          <a:xfrm>
            <a:off x="6462612" y="6550223"/>
            <a:ext cx="2678938" cy="276999"/>
          </a:xfrm>
          <a:prstGeom prst="rect">
            <a:avLst/>
          </a:prstGeom>
        </p:spPr>
        <p:txBody>
          <a:bodyPr wrap="none">
            <a:spAutoFit/>
          </a:bodyPr>
          <a:lstStyle/>
          <a:p>
            <a:pPr algn="r" eaLnBrk="1" hangingPunct="1">
              <a:spcBef>
                <a:spcPts val="400"/>
              </a:spcBef>
              <a:buClr>
                <a:srgbClr val="7F7F7F"/>
              </a:buClr>
            </a:pPr>
            <a:r>
              <a:rPr lang="en-US" altLang="en-US" sz="1200" i="1" dirty="0">
                <a:solidFill>
                  <a:srgbClr val="909090"/>
                </a:solidFill>
                <a:latin typeface="Arial Narrow" pitchFamily="34" charset="0"/>
                <a:cs typeface="Arial Narrow" pitchFamily="34" charset="0"/>
              </a:rPr>
              <a:t>Adapted from Glenda Gray &amp; Mary </a:t>
            </a:r>
            <a:r>
              <a:rPr lang="en-US" altLang="en-US" sz="1200" i="1" dirty="0" err="1">
                <a:solidFill>
                  <a:srgbClr val="909090"/>
                </a:solidFill>
                <a:latin typeface="Arial Narrow" pitchFamily="34" charset="0"/>
                <a:cs typeface="Arial Narrow" pitchFamily="34" charset="0"/>
              </a:rPr>
              <a:t>Marovich</a:t>
            </a:r>
            <a:endParaRPr lang="en-US" altLang="en-US" sz="1200" i="1" dirty="0">
              <a:solidFill>
                <a:srgbClr val="909090"/>
              </a:solidFill>
              <a:latin typeface="Arial Narrow" pitchFamily="34" charset="0"/>
              <a:cs typeface="Arial Narrow" pitchFamily="34" charset="0"/>
            </a:endParaRPr>
          </a:p>
        </p:txBody>
      </p:sp>
      <p:sp>
        <p:nvSpPr>
          <p:cNvPr id="14" name="TextBox 13">
            <a:extLst>
              <a:ext uri="{FF2B5EF4-FFF2-40B4-BE49-F238E27FC236}">
                <a16:creationId xmlns:a16="http://schemas.microsoft.com/office/drawing/2014/main" id="{E7510DC0-EA17-3D40-9C78-4A62729C22D5}"/>
              </a:ext>
            </a:extLst>
          </p:cNvPr>
          <p:cNvSpPr txBox="1"/>
          <p:nvPr/>
        </p:nvSpPr>
        <p:spPr>
          <a:xfrm>
            <a:off x="4191000" y="1828800"/>
            <a:ext cx="3048000" cy="1200329"/>
          </a:xfrm>
          <a:prstGeom prst="rect">
            <a:avLst/>
          </a:prstGeom>
          <a:noFill/>
          <a:ln>
            <a:solidFill>
              <a:srgbClr val="CC002B"/>
            </a:solidFill>
          </a:ln>
        </p:spPr>
        <p:txBody>
          <a:bodyPr wrap="square" rtlCol="0">
            <a:spAutoFit/>
          </a:bodyPr>
          <a:lstStyle/>
          <a:p>
            <a:pPr marL="342900" indent="-342900">
              <a:buClr>
                <a:srgbClr val="909090"/>
              </a:buClr>
              <a:buFont typeface="Wingdings" pitchFamily="2" charset="2"/>
              <a:buChar char="§"/>
            </a:pPr>
            <a:r>
              <a:rPr lang="en-US" sz="2400" dirty="0">
                <a:latin typeface="Arial Narrow" panose="020B0604020202020204" pitchFamily="34" charset="0"/>
                <a:cs typeface="Arial Narrow" panose="020B0604020202020204" pitchFamily="34" charset="0"/>
              </a:rPr>
              <a:t>Completed in 2009</a:t>
            </a:r>
          </a:p>
          <a:p>
            <a:pPr marL="342900" indent="-342900">
              <a:buClr>
                <a:srgbClr val="909090"/>
              </a:buClr>
              <a:buFont typeface="Wingdings" pitchFamily="2" charset="2"/>
              <a:buChar char="§"/>
            </a:pPr>
            <a:r>
              <a:rPr lang="en-US" sz="2400" dirty="0">
                <a:latin typeface="Arial Narrow" panose="020B0604020202020204" pitchFamily="34" charset="0"/>
                <a:cs typeface="Arial Narrow" panose="020B0604020202020204" pitchFamily="34" charset="0"/>
              </a:rPr>
              <a:t>Modest 31% efficacy, that waned over time</a:t>
            </a:r>
          </a:p>
        </p:txBody>
      </p:sp>
    </p:spTree>
    <p:extLst>
      <p:ext uri="{BB962C8B-B14F-4D97-AF65-F5344CB8AC3E}">
        <p14:creationId xmlns:p14="http://schemas.microsoft.com/office/powerpoint/2010/main" val="47733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B8A07C52-8D5E-F541-84AA-32EE6C859712}"/>
              </a:ext>
            </a:extLst>
          </p:cNvPr>
          <p:cNvSpPr>
            <a:spLocks noGrp="1"/>
          </p:cNvSpPr>
          <p:nvPr>
            <p:ph type="title"/>
          </p:nvPr>
        </p:nvSpPr>
        <p:spPr/>
        <p:txBody>
          <a:bodyPr/>
          <a:lstStyle/>
          <a:p>
            <a:pPr algn="ctr"/>
            <a:r>
              <a:rPr lang="en-US" dirty="0"/>
              <a:t>HVTN 702</a:t>
            </a:r>
          </a:p>
        </p:txBody>
      </p:sp>
      <p:sp>
        <p:nvSpPr>
          <p:cNvPr id="27" name="Content Placeholder 4">
            <a:extLst>
              <a:ext uri="{FF2B5EF4-FFF2-40B4-BE49-F238E27FC236}">
                <a16:creationId xmlns:a16="http://schemas.microsoft.com/office/drawing/2014/main" id="{46C976FF-E11C-DD40-A8F9-79B317036745}"/>
              </a:ext>
            </a:extLst>
          </p:cNvPr>
          <p:cNvSpPr>
            <a:spLocks noGrp="1"/>
          </p:cNvSpPr>
          <p:nvPr>
            <p:ph idx="1"/>
          </p:nvPr>
        </p:nvSpPr>
        <p:spPr>
          <a:xfrm>
            <a:off x="304800" y="4659346"/>
            <a:ext cx="8534400" cy="2884454"/>
          </a:xfrm>
        </p:spPr>
        <p:txBody>
          <a:bodyPr/>
          <a:lstStyle/>
          <a:p>
            <a:pPr>
              <a:buClr>
                <a:srgbClr val="909090"/>
              </a:buClr>
              <a:buFont typeface="Wingdings" pitchFamily="2" charset="2"/>
              <a:buChar char="§"/>
            </a:pPr>
            <a:r>
              <a:rPr lang="en-US" sz="2800" dirty="0"/>
              <a:t>“</a:t>
            </a:r>
            <a:r>
              <a:rPr lang="en-US" sz="2800" dirty="0" err="1"/>
              <a:t>Uhambo</a:t>
            </a:r>
            <a:r>
              <a:rPr lang="en-US" sz="2800" dirty="0"/>
              <a:t>” phase IIb/III efficacy trial in South Africa</a:t>
            </a:r>
          </a:p>
          <a:p>
            <a:pPr>
              <a:buClr>
                <a:srgbClr val="909090"/>
              </a:buClr>
              <a:buFont typeface="Wingdings" pitchFamily="2" charset="2"/>
              <a:buChar char="§"/>
            </a:pPr>
            <a:r>
              <a:rPr lang="en-US" sz="2800" dirty="0"/>
              <a:t>Timeframe: October 2016 – July 2021</a:t>
            </a:r>
          </a:p>
          <a:p>
            <a:pPr>
              <a:buClr>
                <a:srgbClr val="909090"/>
              </a:buClr>
              <a:buFont typeface="Wingdings" pitchFamily="2" charset="2"/>
              <a:buChar char="§"/>
            </a:pPr>
            <a:r>
              <a:rPr lang="en-US" sz="2800" dirty="0"/>
              <a:t>Enrolling 5,400 participants (30-35% men; 65-70% women)</a:t>
            </a:r>
          </a:p>
          <a:p>
            <a:pPr lvl="1">
              <a:buClr>
                <a:srgbClr val="CC002B"/>
              </a:buClr>
              <a:buFont typeface="Arial" panose="020B0604020202020204" pitchFamily="34" charset="0"/>
              <a:buChar char="•"/>
            </a:pPr>
            <a:r>
              <a:rPr lang="en-US" dirty="0"/>
              <a:t>About 95% enrolled as of May 2019</a:t>
            </a:r>
          </a:p>
        </p:txBody>
      </p:sp>
      <p:graphicFrame>
        <p:nvGraphicFramePr>
          <p:cNvPr id="2" name="Table 1">
            <a:extLst>
              <a:ext uri="{FF2B5EF4-FFF2-40B4-BE49-F238E27FC236}">
                <a16:creationId xmlns:a16="http://schemas.microsoft.com/office/drawing/2014/main" id="{DFB51C1E-CD6E-054F-9F1B-1BDB9DC7D969}"/>
              </a:ext>
            </a:extLst>
          </p:cNvPr>
          <p:cNvGraphicFramePr>
            <a:graphicFrameLocks noGrp="1"/>
          </p:cNvGraphicFramePr>
          <p:nvPr>
            <p:extLst>
              <p:ext uri="{D42A27DB-BD31-4B8C-83A1-F6EECF244321}">
                <p14:modId xmlns:p14="http://schemas.microsoft.com/office/powerpoint/2010/main" val="3422537332"/>
              </p:ext>
            </p:extLst>
          </p:nvPr>
        </p:nvGraphicFramePr>
        <p:xfrm>
          <a:off x="1017460" y="1303104"/>
          <a:ext cx="7109080" cy="3089775"/>
        </p:xfrm>
        <a:graphic>
          <a:graphicData uri="http://schemas.openxmlformats.org/drawingml/2006/table">
            <a:tbl>
              <a:tblPr>
                <a:tableStyleId>{7DF18680-E054-41AD-8BC1-D1AEF772440D}</a:tableStyleId>
              </a:tblPr>
              <a:tblGrid>
                <a:gridCol w="685800">
                  <a:extLst>
                    <a:ext uri="{9D8B030D-6E8A-4147-A177-3AD203B41FA5}">
                      <a16:colId xmlns:a16="http://schemas.microsoft.com/office/drawing/2014/main" val="2926640152"/>
                    </a:ext>
                  </a:extLst>
                </a:gridCol>
                <a:gridCol w="416104">
                  <a:extLst>
                    <a:ext uri="{9D8B030D-6E8A-4147-A177-3AD203B41FA5}">
                      <a16:colId xmlns:a16="http://schemas.microsoft.com/office/drawing/2014/main" val="164178086"/>
                    </a:ext>
                  </a:extLst>
                </a:gridCol>
                <a:gridCol w="848055">
                  <a:extLst>
                    <a:ext uri="{9D8B030D-6E8A-4147-A177-3AD203B41FA5}">
                      <a16:colId xmlns:a16="http://schemas.microsoft.com/office/drawing/2014/main" val="2680044290"/>
                    </a:ext>
                  </a:extLst>
                </a:gridCol>
                <a:gridCol w="815721">
                  <a:extLst>
                    <a:ext uri="{9D8B030D-6E8A-4147-A177-3AD203B41FA5}">
                      <a16:colId xmlns:a16="http://schemas.microsoft.com/office/drawing/2014/main" val="3767851588"/>
                    </a:ext>
                  </a:extLst>
                </a:gridCol>
                <a:gridCol w="1066800">
                  <a:extLst>
                    <a:ext uri="{9D8B030D-6E8A-4147-A177-3AD203B41FA5}">
                      <a16:colId xmlns:a16="http://schemas.microsoft.com/office/drawing/2014/main" val="1475034743"/>
                    </a:ext>
                  </a:extLst>
                </a:gridCol>
                <a:gridCol w="1066800">
                  <a:extLst>
                    <a:ext uri="{9D8B030D-6E8A-4147-A177-3AD203B41FA5}">
                      <a16:colId xmlns:a16="http://schemas.microsoft.com/office/drawing/2014/main" val="2929611960"/>
                    </a:ext>
                  </a:extLst>
                </a:gridCol>
                <a:gridCol w="1143000">
                  <a:extLst>
                    <a:ext uri="{9D8B030D-6E8A-4147-A177-3AD203B41FA5}">
                      <a16:colId xmlns:a16="http://schemas.microsoft.com/office/drawing/2014/main" val="3460583357"/>
                    </a:ext>
                  </a:extLst>
                </a:gridCol>
                <a:gridCol w="1066800">
                  <a:extLst>
                    <a:ext uri="{9D8B030D-6E8A-4147-A177-3AD203B41FA5}">
                      <a16:colId xmlns:a16="http://schemas.microsoft.com/office/drawing/2014/main" val="1836386322"/>
                    </a:ext>
                  </a:extLst>
                </a:gridCol>
              </a:tblGrid>
              <a:tr h="189095">
                <a:tc rowSpan="2">
                  <a:txBody>
                    <a:bodyPr/>
                    <a:lstStyle/>
                    <a:p>
                      <a:pPr marL="0" marR="0" algn="ctr">
                        <a:spcBef>
                          <a:spcPts val="0"/>
                        </a:spcBef>
                        <a:spcAft>
                          <a:spcPts val="200"/>
                        </a:spcAft>
                      </a:pPr>
                      <a:r>
                        <a:rPr lang="en-US" sz="1200" b="1" dirty="0">
                          <a:solidFill>
                            <a:schemeClr val="bg1"/>
                          </a:solidFill>
                          <a:effectLst/>
                        </a:rPr>
                        <a:t>GROUP</a:t>
                      </a:r>
                      <a:endParaRPr lang="en-US" sz="1800" b="1" dirty="0">
                        <a:solidFill>
                          <a:schemeClr val="bg1"/>
                        </a:solidFill>
                        <a:effectLst/>
                        <a:latin typeface="Calibri" panose="020F0502020204030204" pitchFamily="34" charset="0"/>
                      </a:endParaRPr>
                    </a:p>
                  </a:txBody>
                  <a:tcPr marL="68580" marR="68580" marT="0" marB="0" anchor="ctr">
                    <a:solidFill>
                      <a:schemeClr val="accent5"/>
                    </a:solidFill>
                  </a:tcPr>
                </a:tc>
                <a:tc rowSpan="2">
                  <a:txBody>
                    <a:bodyPr/>
                    <a:lstStyle/>
                    <a:p>
                      <a:pPr marL="0" marR="0" algn="ctr">
                        <a:spcBef>
                          <a:spcPts val="0"/>
                        </a:spcBef>
                        <a:spcAft>
                          <a:spcPts val="200"/>
                        </a:spcAft>
                      </a:pPr>
                      <a:r>
                        <a:rPr lang="en-US" sz="1200" b="1" dirty="0">
                          <a:solidFill>
                            <a:schemeClr val="bg1"/>
                          </a:solidFill>
                          <a:effectLst/>
                        </a:rPr>
                        <a:t>N</a:t>
                      </a:r>
                      <a:endParaRPr lang="en-US" sz="1800" b="1" dirty="0">
                        <a:solidFill>
                          <a:schemeClr val="bg1"/>
                        </a:solidFill>
                        <a:effectLst/>
                        <a:latin typeface="Calibri" panose="020F0502020204030204" pitchFamily="34" charset="0"/>
                      </a:endParaRPr>
                    </a:p>
                  </a:txBody>
                  <a:tcPr marL="68580" marR="68580" marT="0" marB="0" anchor="ctr">
                    <a:solidFill>
                      <a:schemeClr val="accent5"/>
                    </a:solidFill>
                  </a:tcPr>
                </a:tc>
                <a:tc gridSpan="4">
                  <a:txBody>
                    <a:bodyPr/>
                    <a:lstStyle/>
                    <a:p>
                      <a:pPr marL="0" marR="0" algn="ctr">
                        <a:spcBef>
                          <a:spcPts val="0"/>
                        </a:spcBef>
                        <a:spcAft>
                          <a:spcPts val="200"/>
                        </a:spcAft>
                      </a:pPr>
                      <a:r>
                        <a:rPr lang="en-US" sz="1200" b="1" dirty="0">
                          <a:solidFill>
                            <a:schemeClr val="bg1"/>
                          </a:solidFill>
                          <a:effectLst/>
                        </a:rPr>
                        <a:t>PRIMARY VACCINE REGIMEN</a:t>
                      </a:r>
                      <a:endParaRPr lang="en-US" sz="1800" b="1" dirty="0">
                        <a:solidFill>
                          <a:schemeClr val="bg1"/>
                        </a:solidFill>
                        <a:effectLst/>
                        <a:latin typeface="Calibri" panose="020F0502020204030204" pitchFamily="34" charset="0"/>
                      </a:endParaRPr>
                    </a:p>
                  </a:txBody>
                  <a:tcPr marL="68580" marR="68580" marT="0" marB="0" anchor="c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200"/>
                        </a:spcAft>
                      </a:pPr>
                      <a:r>
                        <a:rPr lang="en-US" sz="1200" b="1" dirty="0">
                          <a:solidFill>
                            <a:schemeClr val="bg1"/>
                          </a:solidFill>
                          <a:effectLst/>
                        </a:rPr>
                        <a:t>BOOSTERS</a:t>
                      </a:r>
                      <a:endParaRPr lang="en-US" sz="1800" b="1" dirty="0">
                        <a:solidFill>
                          <a:schemeClr val="bg1"/>
                        </a:solidFill>
                        <a:effectLst/>
                        <a:latin typeface="Calibri" panose="020F0502020204030204" pitchFamily="34" charset="0"/>
                      </a:endParaRPr>
                    </a:p>
                  </a:txBody>
                  <a:tcPr marL="68580" marR="68580" marT="0" marB="0" anchor="ctr">
                    <a:solidFill>
                      <a:schemeClr val="accent5"/>
                    </a:solidFill>
                  </a:tcPr>
                </a:tc>
                <a:tc hMerge="1">
                  <a:txBody>
                    <a:bodyPr/>
                    <a:lstStyle/>
                    <a:p>
                      <a:endParaRPr lang="en-US"/>
                    </a:p>
                  </a:txBody>
                  <a:tcPr/>
                </a:tc>
                <a:extLst>
                  <a:ext uri="{0D108BD9-81ED-4DB2-BD59-A6C34878D82A}">
                    <a16:rowId xmlns:a16="http://schemas.microsoft.com/office/drawing/2014/main" val="1294750745"/>
                  </a:ext>
                </a:extLst>
              </a:tr>
              <a:tr h="150442">
                <a:tc vMerge="1">
                  <a:txBody>
                    <a:bodyPr/>
                    <a:lstStyle/>
                    <a:p>
                      <a:endParaRPr lang="en-US"/>
                    </a:p>
                  </a:txBody>
                  <a:tcPr/>
                </a:tc>
                <a:tc vMerge="1">
                  <a:txBody>
                    <a:bodyPr/>
                    <a:lstStyle/>
                    <a:p>
                      <a:endParaRPr lang="en-US"/>
                    </a:p>
                  </a:txBody>
                  <a:tcPr/>
                </a:tc>
                <a:tc>
                  <a:txBody>
                    <a:bodyPr/>
                    <a:lstStyle/>
                    <a:p>
                      <a:pPr marL="0" marR="0" algn="ctr">
                        <a:spcBef>
                          <a:spcPts val="0"/>
                        </a:spcBef>
                        <a:spcAft>
                          <a:spcPts val="200"/>
                        </a:spcAft>
                      </a:pPr>
                      <a:r>
                        <a:rPr lang="en-US" sz="1000" dirty="0">
                          <a:effectLst/>
                        </a:rPr>
                        <a:t>Month 0</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r>
                        <a:rPr lang="en-US" sz="1000" dirty="0">
                          <a:effectLst/>
                        </a:rPr>
                        <a:t>Month 1</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r>
                        <a:rPr lang="en-US" sz="1000" dirty="0">
                          <a:effectLst/>
                        </a:rPr>
                        <a:t>Month 3</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r>
                        <a:rPr lang="en-US" sz="1000" dirty="0">
                          <a:effectLst/>
                        </a:rPr>
                        <a:t>Month 6</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r>
                        <a:rPr lang="en-US" sz="1000" dirty="0">
                          <a:effectLst/>
                        </a:rPr>
                        <a:t>Month 12</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r>
                        <a:rPr lang="en-US" sz="1000" dirty="0">
                          <a:effectLst/>
                        </a:rPr>
                        <a:t>Month 18</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619118280"/>
                  </a:ext>
                </a:extLst>
              </a:tr>
              <a:tr h="723043">
                <a:tc>
                  <a:txBody>
                    <a:bodyPr/>
                    <a:lstStyle/>
                    <a:p>
                      <a:pPr marL="0" marR="0" algn="ctr">
                        <a:spcBef>
                          <a:spcPts val="0"/>
                        </a:spcBef>
                        <a:spcAft>
                          <a:spcPts val="200"/>
                        </a:spcAft>
                      </a:pPr>
                      <a:r>
                        <a:rPr lang="en-US" sz="1000" dirty="0">
                          <a:effectLst/>
                        </a:rPr>
                        <a:t>1</a:t>
                      </a:r>
                      <a:endParaRPr lang="en-US" sz="1200" dirty="0">
                        <a:solidFill>
                          <a:schemeClr val="bg1"/>
                        </a:solidFill>
                        <a:effectLst/>
                        <a:latin typeface="Calibri" panose="020F0502020204030204" pitchFamily="34"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200"/>
                        </a:spcAft>
                      </a:pPr>
                      <a:r>
                        <a:rPr lang="en-US" sz="1000" dirty="0">
                          <a:effectLst/>
                        </a:rPr>
                        <a:t>2700</a:t>
                      </a:r>
                      <a:endParaRPr lang="en-US" sz="1200" dirty="0">
                        <a:solidFill>
                          <a:schemeClr val="bg1"/>
                        </a:solidFill>
                        <a:effectLst/>
                        <a:latin typeface="Calibri" panose="020F0502020204030204" pitchFamily="34" charset="0"/>
                      </a:endParaRPr>
                    </a:p>
                  </a:txBody>
                  <a:tcPr marL="68580" marR="68580" marT="0" marB="0" anchor="ctr">
                    <a:solidFill>
                      <a:schemeClr val="accent5">
                        <a:lumMod val="40000"/>
                        <a:lumOff val="6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ALVAC-HIV (vCP2438)</a:t>
                      </a:r>
                      <a:endParaRPr lang="en-US" sz="1200" dirty="0">
                        <a:solidFill>
                          <a:schemeClr val="bg1"/>
                        </a:solidFill>
                        <a:effectLst/>
                        <a:latin typeface="Calibri" panose="020F0502020204030204" pitchFamily="34" charset="0"/>
                      </a:endParaRPr>
                    </a:p>
                  </a:txBody>
                  <a:tcPr marL="68580" marR="68580" marT="0" marB="0">
                    <a:solidFill>
                      <a:schemeClr val="accent5">
                        <a:lumMod val="40000"/>
                        <a:lumOff val="6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ALVAC-HIV (vCP2438)</a:t>
                      </a:r>
                      <a:endParaRPr lang="en-US" sz="1200" dirty="0">
                        <a:solidFill>
                          <a:schemeClr val="bg1"/>
                        </a:solidFill>
                        <a:effectLst/>
                        <a:latin typeface="Calibri" panose="020F0502020204030204" pitchFamily="34" charset="0"/>
                      </a:endParaRPr>
                    </a:p>
                  </a:txBody>
                  <a:tcPr marL="68580" marR="68580" marT="0" marB="0">
                    <a:solidFill>
                      <a:schemeClr val="accent5">
                        <a:lumMod val="40000"/>
                        <a:lumOff val="6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ALVAC-HIV (vCP2438) +</a:t>
                      </a: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Bivalent Subtype C  gp120/MF59</a:t>
                      </a:r>
                      <a:endParaRPr lang="en-US" sz="1200" dirty="0">
                        <a:solidFill>
                          <a:schemeClr val="bg1"/>
                        </a:solidFill>
                        <a:effectLst/>
                        <a:latin typeface="Calibri" panose="020F0502020204030204" pitchFamily="34" charset="0"/>
                      </a:endParaRPr>
                    </a:p>
                  </a:txBody>
                  <a:tcPr marL="68580" marR="68580" marT="0" marB="0">
                    <a:solidFill>
                      <a:schemeClr val="accent5">
                        <a:lumMod val="40000"/>
                        <a:lumOff val="6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ALVAC-HIV (vCP2438) +</a:t>
                      </a: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 </a:t>
                      </a: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Bivalent Subtype C gp120/MF59</a:t>
                      </a:r>
                      <a:endParaRPr lang="en-US" sz="1200" dirty="0">
                        <a:solidFill>
                          <a:schemeClr val="bg1"/>
                        </a:solidFill>
                        <a:effectLst/>
                        <a:latin typeface="Calibri" panose="020F0502020204030204" pitchFamily="34" charset="0"/>
                      </a:endParaRPr>
                    </a:p>
                  </a:txBody>
                  <a:tcPr marL="68580" marR="68580" marT="0" marB="0">
                    <a:solidFill>
                      <a:schemeClr val="accent5">
                        <a:lumMod val="40000"/>
                        <a:lumOff val="6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ALVAC-HIV (vCP2438) +</a:t>
                      </a: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Bivalent Subtype </a:t>
                      </a:r>
                    </a:p>
                    <a:p>
                      <a:pPr marL="0" marR="0" algn="ctr">
                        <a:spcBef>
                          <a:spcPts val="0"/>
                        </a:spcBef>
                        <a:spcAft>
                          <a:spcPts val="200"/>
                        </a:spcAft>
                      </a:pPr>
                      <a:r>
                        <a:rPr lang="en-US" sz="1000" dirty="0">
                          <a:effectLst/>
                        </a:rPr>
                        <a:t>C gp120/MF59</a:t>
                      </a:r>
                      <a:endParaRPr lang="en-US" sz="1200" dirty="0">
                        <a:solidFill>
                          <a:schemeClr val="bg1"/>
                        </a:solidFill>
                        <a:effectLst/>
                        <a:latin typeface="Calibri" panose="020F0502020204030204" pitchFamily="34" charset="0"/>
                      </a:endParaRPr>
                    </a:p>
                  </a:txBody>
                  <a:tcPr marL="68580" marR="68580" marT="0" marB="0">
                    <a:solidFill>
                      <a:schemeClr val="accent5">
                        <a:lumMod val="40000"/>
                        <a:lumOff val="6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ALVAC-HIV (vCP2438) + </a:t>
                      </a: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Bivalent Subtype C gp120/MF59</a:t>
                      </a:r>
                    </a:p>
                    <a:p>
                      <a:pPr marL="0" marR="0" algn="ctr">
                        <a:spcBef>
                          <a:spcPts val="0"/>
                        </a:spcBef>
                        <a:spcAft>
                          <a:spcPts val="200"/>
                        </a:spcAft>
                      </a:pPr>
                      <a:endParaRPr lang="en-US" sz="1200" dirty="0">
                        <a:solidFill>
                          <a:schemeClr val="bg1"/>
                        </a:solidFill>
                        <a:effectLst/>
                        <a:latin typeface="Calibri" panose="020F050202020403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050662864"/>
                  </a:ext>
                </a:extLst>
              </a:tr>
              <a:tr h="713522">
                <a:tc>
                  <a:txBody>
                    <a:bodyPr/>
                    <a:lstStyle/>
                    <a:p>
                      <a:pPr marL="0" marR="0" algn="ctr">
                        <a:spcBef>
                          <a:spcPts val="0"/>
                        </a:spcBef>
                        <a:spcAft>
                          <a:spcPts val="200"/>
                        </a:spcAft>
                      </a:pPr>
                      <a:r>
                        <a:rPr lang="en-US" sz="1000">
                          <a:effectLst/>
                        </a:rPr>
                        <a:t>2</a:t>
                      </a:r>
                      <a:endParaRPr lang="en-US" sz="1200">
                        <a:solidFill>
                          <a:schemeClr val="bg1"/>
                        </a:solidFill>
                        <a:effectLst/>
                        <a:latin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spcBef>
                          <a:spcPts val="0"/>
                        </a:spcBef>
                        <a:spcAft>
                          <a:spcPts val="200"/>
                        </a:spcAft>
                      </a:pPr>
                      <a:r>
                        <a:rPr lang="en-US" sz="1000">
                          <a:effectLst/>
                        </a:rPr>
                        <a:t>2700</a:t>
                      </a:r>
                      <a:endParaRPr lang="en-US" sz="1200">
                        <a:solidFill>
                          <a:schemeClr val="bg1"/>
                        </a:solidFill>
                        <a:effectLst/>
                        <a:latin typeface="Calibri" panose="020F0502020204030204" pitchFamily="34" charset="0"/>
                      </a:endParaRPr>
                    </a:p>
                  </a:txBody>
                  <a:tcPr marL="68580" marR="68580" marT="0" marB="0" anchor="ctr">
                    <a:solidFill>
                      <a:schemeClr val="accent5">
                        <a:lumMod val="20000"/>
                        <a:lumOff val="8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 +</a:t>
                      </a: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lvl="0" indent="0" algn="ctr" defTabSz="457200" rtl="0" eaLnBrk="1" fontAlgn="auto" latinLnBrk="0" hangingPunct="1">
                        <a:lnSpc>
                          <a:spcPct val="100000"/>
                        </a:lnSpc>
                        <a:spcBef>
                          <a:spcPts val="0"/>
                        </a:spcBef>
                        <a:spcAft>
                          <a:spcPts val="200"/>
                        </a:spcAft>
                        <a:buClrTx/>
                        <a:buSzTx/>
                        <a:buFontTx/>
                        <a:buNone/>
                        <a:tabLst/>
                        <a:defRPr/>
                      </a:pPr>
                      <a:r>
                        <a:rPr lang="en-US" sz="1000" dirty="0">
                          <a:effectLst/>
                        </a:rPr>
                        <a:t>Placebo</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 +</a:t>
                      </a: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a:t>
                      </a:r>
                      <a:endParaRPr lang="en-US" sz="10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 + </a:t>
                      </a: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algn="ctr">
                        <a:spcBef>
                          <a:spcPts val="0"/>
                        </a:spcBef>
                        <a:spcAft>
                          <a:spcPts val="200"/>
                        </a:spcAft>
                      </a:pPr>
                      <a:endParaRPr lang="en-US" sz="1000" dirty="0">
                        <a:solidFill>
                          <a:schemeClr val="bg1"/>
                        </a:solidFill>
                        <a:effectLst/>
                        <a:latin typeface="Calibri" panose="020F0502020204030204" pitchFamily="34" charset="0"/>
                      </a:endParaRPr>
                    </a:p>
                    <a:p>
                      <a:pPr marL="0" marR="0" lvl="0" indent="0" algn="ctr" defTabSz="457200" rtl="0" eaLnBrk="1" fontAlgn="auto" latinLnBrk="0" hangingPunct="1">
                        <a:lnSpc>
                          <a:spcPct val="100000"/>
                        </a:lnSpc>
                        <a:spcBef>
                          <a:spcPts val="0"/>
                        </a:spcBef>
                        <a:spcAft>
                          <a:spcPts val="200"/>
                        </a:spcAft>
                        <a:buClrTx/>
                        <a:buSzTx/>
                        <a:buFontTx/>
                        <a:buNone/>
                        <a:tabLst/>
                        <a:defRPr/>
                      </a:pPr>
                      <a:r>
                        <a:rPr lang="en-US" sz="1000" dirty="0">
                          <a:effectLst/>
                        </a:rPr>
                        <a:t>Placebo</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tc>
                  <a:txBody>
                    <a:bodyPr/>
                    <a:lstStyle/>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 + </a:t>
                      </a: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endParaRPr lang="en-US" sz="1000" dirty="0">
                        <a:effectLst/>
                      </a:endParaRPr>
                    </a:p>
                    <a:p>
                      <a:pPr marL="0" marR="0" algn="ctr">
                        <a:spcBef>
                          <a:spcPts val="0"/>
                        </a:spcBef>
                        <a:spcAft>
                          <a:spcPts val="200"/>
                        </a:spcAft>
                      </a:pPr>
                      <a:r>
                        <a:rPr lang="en-US" sz="1000" dirty="0">
                          <a:effectLst/>
                        </a:rPr>
                        <a:t>Placebo</a:t>
                      </a:r>
                      <a:endParaRPr lang="en-US" sz="1200" dirty="0">
                        <a:solidFill>
                          <a:schemeClr val="bg1"/>
                        </a:solidFill>
                        <a:effectLst/>
                        <a:latin typeface="Calibri" panose="020F050202020403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428191506"/>
                  </a:ext>
                </a:extLst>
              </a:tr>
              <a:tr h="118465">
                <a:tc>
                  <a:txBody>
                    <a:bodyPr/>
                    <a:lstStyle/>
                    <a:p>
                      <a:pPr marL="0" marR="0" algn="ctr">
                        <a:spcBef>
                          <a:spcPts val="0"/>
                        </a:spcBef>
                        <a:spcAft>
                          <a:spcPts val="200"/>
                        </a:spcAft>
                      </a:pPr>
                      <a:r>
                        <a:rPr lang="en-US" sz="1000">
                          <a:effectLst/>
                        </a:rPr>
                        <a:t>Total </a:t>
                      </a:r>
                      <a:endParaRPr lang="en-US" sz="120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dirty="0">
                          <a:effectLst/>
                        </a:rPr>
                        <a:t>5400</a:t>
                      </a:r>
                      <a:endParaRPr lang="en-US" sz="1200" dirty="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dirty="0">
                          <a:effectLst/>
                        </a:rPr>
                        <a:t> </a:t>
                      </a:r>
                      <a:endParaRPr lang="en-US" sz="1200" dirty="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a:effectLst/>
                        </a:rPr>
                        <a:t> </a:t>
                      </a:r>
                      <a:endParaRPr lang="en-US" sz="120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a:effectLst/>
                        </a:rPr>
                        <a:t> </a:t>
                      </a:r>
                      <a:endParaRPr lang="en-US" sz="120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dirty="0">
                          <a:effectLst/>
                        </a:rPr>
                        <a:t> </a:t>
                      </a:r>
                      <a:endParaRPr lang="en-US" sz="1200" dirty="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a:effectLst/>
                        </a:rPr>
                        <a:t> </a:t>
                      </a:r>
                      <a:endParaRPr lang="en-US" sz="1200">
                        <a:effectLst/>
                        <a:latin typeface="Calibri" panose="020F0502020204030204" pitchFamily="34" charset="0"/>
                      </a:endParaRPr>
                    </a:p>
                  </a:txBody>
                  <a:tcPr marL="68580" marR="68580" marT="0" marB="0" anchor="ctr">
                    <a:solidFill>
                      <a:schemeClr val="accent5">
                        <a:lumMod val="60000"/>
                        <a:lumOff val="40000"/>
                      </a:schemeClr>
                    </a:solidFill>
                  </a:tcPr>
                </a:tc>
                <a:tc>
                  <a:txBody>
                    <a:bodyPr/>
                    <a:lstStyle/>
                    <a:p>
                      <a:pPr marL="0" marR="0" algn="ctr">
                        <a:spcBef>
                          <a:spcPts val="0"/>
                        </a:spcBef>
                        <a:spcAft>
                          <a:spcPts val="200"/>
                        </a:spcAft>
                      </a:pPr>
                      <a:r>
                        <a:rPr lang="en-US" sz="1000" dirty="0">
                          <a:effectLst/>
                        </a:rPr>
                        <a:t> </a:t>
                      </a:r>
                      <a:endParaRPr lang="en-US" sz="1200" dirty="0">
                        <a:effectLst/>
                        <a:latin typeface="Calibri" panose="020F0502020204030204" pitchFamily="34"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3148756725"/>
                  </a:ext>
                </a:extLst>
              </a:tr>
            </a:tbl>
          </a:graphicData>
        </a:graphic>
      </p:graphicFrame>
      <p:grpSp>
        <p:nvGrpSpPr>
          <p:cNvPr id="113" name="Group 112">
            <a:extLst>
              <a:ext uri="{FF2B5EF4-FFF2-40B4-BE49-F238E27FC236}">
                <a16:creationId xmlns:a16="http://schemas.microsoft.com/office/drawing/2014/main" id="{AC9B62F8-AC8B-0448-ADAC-CF945ACE6C0A}"/>
              </a:ext>
            </a:extLst>
          </p:cNvPr>
          <p:cNvGrpSpPr/>
          <p:nvPr/>
        </p:nvGrpSpPr>
        <p:grpSpPr>
          <a:xfrm>
            <a:off x="2234825" y="2198324"/>
            <a:ext cx="5794379" cy="405523"/>
            <a:chOff x="2234825" y="4418548"/>
            <a:chExt cx="5794379" cy="405523"/>
          </a:xfrm>
        </p:grpSpPr>
        <p:grpSp>
          <p:nvGrpSpPr>
            <p:cNvPr id="8" name="Group 7">
              <a:extLst>
                <a:ext uri="{FF2B5EF4-FFF2-40B4-BE49-F238E27FC236}">
                  <a16:creationId xmlns:a16="http://schemas.microsoft.com/office/drawing/2014/main" id="{19B991BF-89A8-E04A-B105-46E5599DC96E}"/>
                </a:ext>
              </a:extLst>
            </p:cNvPr>
            <p:cNvGrpSpPr/>
            <p:nvPr/>
          </p:nvGrpSpPr>
          <p:grpSpPr>
            <a:xfrm>
              <a:off x="3087362" y="4418548"/>
              <a:ext cx="547900" cy="393008"/>
              <a:chOff x="3515665" y="4461420"/>
              <a:chExt cx="705519" cy="424584"/>
            </a:xfrm>
          </p:grpSpPr>
          <p:pic>
            <p:nvPicPr>
              <p:cNvPr id="4" name="Picture 3">
                <a:extLst>
                  <a:ext uri="{FF2B5EF4-FFF2-40B4-BE49-F238E27FC236}">
                    <a16:creationId xmlns:a16="http://schemas.microsoft.com/office/drawing/2014/main" id="{EB44EDA3-CEC7-7645-B5D2-C1606CEFE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65" y="4461420"/>
                <a:ext cx="398839" cy="398839"/>
              </a:xfrm>
              <a:prstGeom prst="rect">
                <a:avLst/>
              </a:prstGeom>
            </p:spPr>
          </p:pic>
          <p:pic>
            <p:nvPicPr>
              <p:cNvPr id="17" name="Picture 16">
                <a:extLst>
                  <a:ext uri="{FF2B5EF4-FFF2-40B4-BE49-F238E27FC236}">
                    <a16:creationId xmlns:a16="http://schemas.microsoft.com/office/drawing/2014/main" id="{0AB2CDB5-C993-1345-90C2-F3F6E8061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184" y="4505004"/>
                <a:ext cx="381000" cy="381000"/>
              </a:xfrm>
              <a:prstGeom prst="rect">
                <a:avLst/>
              </a:prstGeom>
            </p:spPr>
          </p:pic>
        </p:grpSp>
        <p:grpSp>
          <p:nvGrpSpPr>
            <p:cNvPr id="83" name="Group 82">
              <a:extLst>
                <a:ext uri="{FF2B5EF4-FFF2-40B4-BE49-F238E27FC236}">
                  <a16:creationId xmlns:a16="http://schemas.microsoft.com/office/drawing/2014/main" id="{402FEF9A-C089-4247-B4F1-08D4E9521072}"/>
                </a:ext>
              </a:extLst>
            </p:cNvPr>
            <p:cNvGrpSpPr/>
            <p:nvPr/>
          </p:nvGrpSpPr>
          <p:grpSpPr>
            <a:xfrm>
              <a:off x="7248751" y="4419858"/>
              <a:ext cx="780453" cy="395695"/>
              <a:chOff x="7351182" y="4408390"/>
              <a:chExt cx="878418" cy="386490"/>
            </a:xfrm>
          </p:grpSpPr>
          <p:pic>
            <p:nvPicPr>
              <p:cNvPr id="16" name="Picture 15">
                <a:extLst>
                  <a:ext uri="{FF2B5EF4-FFF2-40B4-BE49-F238E27FC236}">
                    <a16:creationId xmlns:a16="http://schemas.microsoft.com/office/drawing/2014/main" id="{3E443414-FD6A-F244-80EC-AA48D535B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374" y="4450418"/>
                <a:ext cx="333022" cy="344462"/>
              </a:xfrm>
              <a:prstGeom prst="rect">
                <a:avLst/>
              </a:prstGeom>
            </p:spPr>
          </p:pic>
          <p:pic>
            <p:nvPicPr>
              <p:cNvPr id="29" name="Picture 28">
                <a:extLst>
                  <a:ext uri="{FF2B5EF4-FFF2-40B4-BE49-F238E27FC236}">
                    <a16:creationId xmlns:a16="http://schemas.microsoft.com/office/drawing/2014/main" id="{E017BB94-DF0C-294D-9E3F-0D7F19C30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182" y="4408390"/>
                <a:ext cx="348615" cy="360590"/>
              </a:xfrm>
              <a:prstGeom prst="rect">
                <a:avLst/>
              </a:prstGeom>
            </p:spPr>
          </p:pic>
          <p:pic>
            <p:nvPicPr>
              <p:cNvPr id="31" name="Picture 30">
                <a:extLst>
                  <a:ext uri="{FF2B5EF4-FFF2-40B4-BE49-F238E27FC236}">
                    <a16:creationId xmlns:a16="http://schemas.microsoft.com/office/drawing/2014/main" id="{4D6C244D-613F-184E-BEB2-6B2DCB48BA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74998" y="4414378"/>
                <a:ext cx="360590" cy="348615"/>
              </a:xfrm>
              <a:prstGeom prst="rect">
                <a:avLst/>
              </a:prstGeom>
            </p:spPr>
          </p:pic>
        </p:grpSp>
        <p:grpSp>
          <p:nvGrpSpPr>
            <p:cNvPr id="82" name="Group 81">
              <a:extLst>
                <a:ext uri="{FF2B5EF4-FFF2-40B4-BE49-F238E27FC236}">
                  <a16:creationId xmlns:a16="http://schemas.microsoft.com/office/drawing/2014/main" id="{6FED0485-9296-3045-8415-D43C2DF10514}"/>
                </a:ext>
              </a:extLst>
            </p:cNvPr>
            <p:cNvGrpSpPr/>
            <p:nvPr/>
          </p:nvGrpSpPr>
          <p:grpSpPr>
            <a:xfrm>
              <a:off x="6087677" y="4430523"/>
              <a:ext cx="800089" cy="377698"/>
              <a:chOff x="6410951" y="4434288"/>
              <a:chExt cx="900519" cy="368912"/>
            </a:xfrm>
          </p:grpSpPr>
          <p:pic>
            <p:nvPicPr>
              <p:cNvPr id="20" name="Picture 19">
                <a:extLst>
                  <a:ext uri="{FF2B5EF4-FFF2-40B4-BE49-F238E27FC236}">
                    <a16:creationId xmlns:a16="http://schemas.microsoft.com/office/drawing/2014/main" id="{914F7CA8-15E0-EB46-A2B3-521264EB5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452" y="4450418"/>
                <a:ext cx="333022" cy="344462"/>
              </a:xfrm>
              <a:prstGeom prst="rect">
                <a:avLst/>
              </a:prstGeom>
            </p:spPr>
          </p:pic>
          <p:pic>
            <p:nvPicPr>
              <p:cNvPr id="25" name="Picture 24">
                <a:extLst>
                  <a:ext uri="{FF2B5EF4-FFF2-40B4-BE49-F238E27FC236}">
                    <a16:creationId xmlns:a16="http://schemas.microsoft.com/office/drawing/2014/main" id="{52B30D1C-CC0F-3149-88E2-5B92CA345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951" y="4434288"/>
                <a:ext cx="348615" cy="360590"/>
              </a:xfrm>
              <a:prstGeom prst="rect">
                <a:avLst/>
              </a:prstGeom>
            </p:spPr>
          </p:pic>
          <p:pic>
            <p:nvPicPr>
              <p:cNvPr id="32" name="Picture 31">
                <a:extLst>
                  <a:ext uri="{FF2B5EF4-FFF2-40B4-BE49-F238E27FC236}">
                    <a16:creationId xmlns:a16="http://schemas.microsoft.com/office/drawing/2014/main" id="{483CEE1C-CE14-2342-8FC2-92D3C9D06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56868" y="4448597"/>
                <a:ext cx="360590" cy="348615"/>
              </a:xfrm>
              <a:prstGeom prst="rect">
                <a:avLst/>
              </a:prstGeom>
            </p:spPr>
          </p:pic>
        </p:grpSp>
        <p:grpSp>
          <p:nvGrpSpPr>
            <p:cNvPr id="81" name="Group 80">
              <a:extLst>
                <a:ext uri="{FF2B5EF4-FFF2-40B4-BE49-F238E27FC236}">
                  <a16:creationId xmlns:a16="http://schemas.microsoft.com/office/drawing/2014/main" id="{78E47687-A599-A34E-BC86-B85B32928520}"/>
                </a:ext>
              </a:extLst>
            </p:cNvPr>
            <p:cNvGrpSpPr/>
            <p:nvPr/>
          </p:nvGrpSpPr>
          <p:grpSpPr>
            <a:xfrm>
              <a:off x="3939078" y="4430690"/>
              <a:ext cx="812346" cy="369213"/>
              <a:chOff x="4475168" y="4442575"/>
              <a:chExt cx="914314" cy="360625"/>
            </a:xfrm>
          </p:grpSpPr>
          <p:pic>
            <p:nvPicPr>
              <p:cNvPr id="18" name="Picture 17">
                <a:extLst>
                  <a:ext uri="{FF2B5EF4-FFF2-40B4-BE49-F238E27FC236}">
                    <a16:creationId xmlns:a16="http://schemas.microsoft.com/office/drawing/2014/main" id="{E454FBBD-9691-D84A-8FF2-1F288FD322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948" y="4450418"/>
                <a:ext cx="333022" cy="344462"/>
              </a:xfrm>
              <a:prstGeom prst="rect">
                <a:avLst/>
              </a:prstGeom>
            </p:spPr>
          </p:pic>
          <p:pic>
            <p:nvPicPr>
              <p:cNvPr id="23" name="Picture 22">
                <a:extLst>
                  <a:ext uri="{FF2B5EF4-FFF2-40B4-BE49-F238E27FC236}">
                    <a16:creationId xmlns:a16="http://schemas.microsoft.com/office/drawing/2014/main" id="{DF7E1DF8-BCFA-514B-A2EA-C770EAB4F9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168" y="4442575"/>
                <a:ext cx="348615" cy="360590"/>
              </a:xfrm>
              <a:prstGeom prst="rect">
                <a:avLst/>
              </a:prstGeom>
            </p:spPr>
          </p:pic>
          <p:pic>
            <p:nvPicPr>
              <p:cNvPr id="33" name="Picture 32">
                <a:extLst>
                  <a:ext uri="{FF2B5EF4-FFF2-40B4-BE49-F238E27FC236}">
                    <a16:creationId xmlns:a16="http://schemas.microsoft.com/office/drawing/2014/main" id="{7356C7A8-3DCF-E345-A713-BC59FC670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34880" y="4448597"/>
                <a:ext cx="360590" cy="348615"/>
              </a:xfrm>
              <a:prstGeom prst="rect">
                <a:avLst/>
              </a:prstGeom>
            </p:spPr>
          </p:pic>
        </p:grpSp>
        <p:grpSp>
          <p:nvGrpSpPr>
            <p:cNvPr id="7" name="Group 6">
              <a:extLst>
                <a:ext uri="{FF2B5EF4-FFF2-40B4-BE49-F238E27FC236}">
                  <a16:creationId xmlns:a16="http://schemas.microsoft.com/office/drawing/2014/main" id="{33765D5F-FBA0-A346-B6D2-5A9874D03CEF}"/>
                </a:ext>
              </a:extLst>
            </p:cNvPr>
            <p:cNvGrpSpPr/>
            <p:nvPr/>
          </p:nvGrpSpPr>
          <p:grpSpPr>
            <a:xfrm>
              <a:off x="4994878" y="4446375"/>
              <a:ext cx="812345" cy="377696"/>
              <a:chOff x="5711527" y="4487165"/>
              <a:chExt cx="1046037" cy="408041"/>
            </a:xfrm>
          </p:grpSpPr>
          <p:pic>
            <p:nvPicPr>
              <p:cNvPr id="19" name="Picture 18">
                <a:extLst>
                  <a:ext uri="{FF2B5EF4-FFF2-40B4-BE49-F238E27FC236}">
                    <a16:creationId xmlns:a16="http://schemas.microsoft.com/office/drawing/2014/main" id="{D038D909-2052-6948-83E3-163B3DBF9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283" y="4505004"/>
                <a:ext cx="381000" cy="381000"/>
              </a:xfrm>
              <a:prstGeom prst="rect">
                <a:avLst/>
              </a:prstGeom>
            </p:spPr>
          </p:pic>
          <p:pic>
            <p:nvPicPr>
              <p:cNvPr id="22" name="Picture 21">
                <a:extLst>
                  <a:ext uri="{FF2B5EF4-FFF2-40B4-BE49-F238E27FC236}">
                    <a16:creationId xmlns:a16="http://schemas.microsoft.com/office/drawing/2014/main" id="{1C4E5005-FF13-4543-87E5-DA752CAD2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27" y="4487165"/>
                <a:ext cx="398839" cy="398839"/>
              </a:xfrm>
              <a:prstGeom prst="rect">
                <a:avLst/>
              </a:prstGeom>
            </p:spPr>
          </p:pic>
          <p:pic>
            <p:nvPicPr>
              <p:cNvPr id="34" name="Picture 33">
                <a:extLst>
                  <a:ext uri="{FF2B5EF4-FFF2-40B4-BE49-F238E27FC236}">
                    <a16:creationId xmlns:a16="http://schemas.microsoft.com/office/drawing/2014/main" id="{C4578ACD-E870-4E4D-94C7-FB9B74876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58725" y="4496367"/>
                <a:ext cx="398839" cy="398839"/>
              </a:xfrm>
              <a:prstGeom prst="rect">
                <a:avLst/>
              </a:prstGeom>
            </p:spPr>
          </p:pic>
        </p:grpSp>
        <p:grpSp>
          <p:nvGrpSpPr>
            <p:cNvPr id="57" name="Group 56">
              <a:extLst>
                <a:ext uri="{FF2B5EF4-FFF2-40B4-BE49-F238E27FC236}">
                  <a16:creationId xmlns:a16="http://schemas.microsoft.com/office/drawing/2014/main" id="{B7BE9366-545C-6341-AF68-61AF58FE5B25}"/>
                </a:ext>
              </a:extLst>
            </p:cNvPr>
            <p:cNvGrpSpPr/>
            <p:nvPr/>
          </p:nvGrpSpPr>
          <p:grpSpPr>
            <a:xfrm>
              <a:off x="2234825" y="4425272"/>
              <a:ext cx="547900" cy="393008"/>
              <a:chOff x="3515665" y="4461420"/>
              <a:chExt cx="705519" cy="424584"/>
            </a:xfrm>
          </p:grpSpPr>
          <p:pic>
            <p:nvPicPr>
              <p:cNvPr id="58" name="Picture 57">
                <a:extLst>
                  <a:ext uri="{FF2B5EF4-FFF2-40B4-BE49-F238E27FC236}">
                    <a16:creationId xmlns:a16="http://schemas.microsoft.com/office/drawing/2014/main" id="{7D767F04-E0E5-1B46-924B-01AB334E4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65" y="4461420"/>
                <a:ext cx="398839" cy="398839"/>
              </a:xfrm>
              <a:prstGeom prst="rect">
                <a:avLst/>
              </a:prstGeom>
            </p:spPr>
          </p:pic>
          <p:pic>
            <p:nvPicPr>
              <p:cNvPr id="59" name="Picture 58">
                <a:extLst>
                  <a:ext uri="{FF2B5EF4-FFF2-40B4-BE49-F238E27FC236}">
                    <a16:creationId xmlns:a16="http://schemas.microsoft.com/office/drawing/2014/main" id="{0852EBB5-A06B-8545-9F6A-FFEF4AB4AC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184" y="4505004"/>
                <a:ext cx="381000" cy="381000"/>
              </a:xfrm>
              <a:prstGeom prst="rect">
                <a:avLst/>
              </a:prstGeom>
            </p:spPr>
          </p:pic>
        </p:grpSp>
      </p:grpSp>
      <p:grpSp>
        <p:nvGrpSpPr>
          <p:cNvPr id="114" name="Group 113">
            <a:extLst>
              <a:ext uri="{FF2B5EF4-FFF2-40B4-BE49-F238E27FC236}">
                <a16:creationId xmlns:a16="http://schemas.microsoft.com/office/drawing/2014/main" id="{67D8A0DE-A157-A647-BFEB-1CE67EE7D7C5}"/>
              </a:ext>
            </a:extLst>
          </p:cNvPr>
          <p:cNvGrpSpPr/>
          <p:nvPr/>
        </p:nvGrpSpPr>
        <p:grpSpPr>
          <a:xfrm>
            <a:off x="2227122" y="3559603"/>
            <a:ext cx="5794379" cy="405523"/>
            <a:chOff x="2234825" y="4418548"/>
            <a:chExt cx="5794379" cy="405523"/>
          </a:xfrm>
        </p:grpSpPr>
        <p:grpSp>
          <p:nvGrpSpPr>
            <p:cNvPr id="115" name="Group 114">
              <a:extLst>
                <a:ext uri="{FF2B5EF4-FFF2-40B4-BE49-F238E27FC236}">
                  <a16:creationId xmlns:a16="http://schemas.microsoft.com/office/drawing/2014/main" id="{177BB30E-9658-E44D-9837-9CCC4D8CA5A9}"/>
                </a:ext>
              </a:extLst>
            </p:cNvPr>
            <p:cNvGrpSpPr/>
            <p:nvPr/>
          </p:nvGrpSpPr>
          <p:grpSpPr>
            <a:xfrm>
              <a:off x="3087362" y="4418548"/>
              <a:ext cx="547900" cy="393008"/>
              <a:chOff x="3515665" y="4461420"/>
              <a:chExt cx="705519" cy="424584"/>
            </a:xfrm>
          </p:grpSpPr>
          <p:pic>
            <p:nvPicPr>
              <p:cNvPr id="135" name="Picture 134">
                <a:extLst>
                  <a:ext uri="{FF2B5EF4-FFF2-40B4-BE49-F238E27FC236}">
                    <a16:creationId xmlns:a16="http://schemas.microsoft.com/office/drawing/2014/main" id="{70845611-4AC6-9F41-BF91-810289721F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65" y="4461420"/>
                <a:ext cx="398839" cy="398839"/>
              </a:xfrm>
              <a:prstGeom prst="rect">
                <a:avLst/>
              </a:prstGeom>
            </p:spPr>
          </p:pic>
          <p:pic>
            <p:nvPicPr>
              <p:cNvPr id="136" name="Picture 135">
                <a:extLst>
                  <a:ext uri="{FF2B5EF4-FFF2-40B4-BE49-F238E27FC236}">
                    <a16:creationId xmlns:a16="http://schemas.microsoft.com/office/drawing/2014/main" id="{115D663E-5D01-EF47-8C6A-EC022E26A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184" y="4505004"/>
                <a:ext cx="381000" cy="381000"/>
              </a:xfrm>
              <a:prstGeom prst="rect">
                <a:avLst/>
              </a:prstGeom>
            </p:spPr>
          </p:pic>
        </p:grpSp>
        <p:grpSp>
          <p:nvGrpSpPr>
            <p:cNvPr id="116" name="Group 115">
              <a:extLst>
                <a:ext uri="{FF2B5EF4-FFF2-40B4-BE49-F238E27FC236}">
                  <a16:creationId xmlns:a16="http://schemas.microsoft.com/office/drawing/2014/main" id="{324621BC-331D-F64D-AA55-1631A28F4D64}"/>
                </a:ext>
              </a:extLst>
            </p:cNvPr>
            <p:cNvGrpSpPr/>
            <p:nvPr/>
          </p:nvGrpSpPr>
          <p:grpSpPr>
            <a:xfrm>
              <a:off x="7248751" y="4419858"/>
              <a:ext cx="780453" cy="395695"/>
              <a:chOff x="7351182" y="4408390"/>
              <a:chExt cx="878418" cy="386490"/>
            </a:xfrm>
          </p:grpSpPr>
          <p:pic>
            <p:nvPicPr>
              <p:cNvPr id="132" name="Picture 131">
                <a:extLst>
                  <a:ext uri="{FF2B5EF4-FFF2-40B4-BE49-F238E27FC236}">
                    <a16:creationId xmlns:a16="http://schemas.microsoft.com/office/drawing/2014/main" id="{C52614B2-3C34-5446-8EDD-82A8940EEF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374" y="4450418"/>
                <a:ext cx="333022" cy="344462"/>
              </a:xfrm>
              <a:prstGeom prst="rect">
                <a:avLst/>
              </a:prstGeom>
            </p:spPr>
          </p:pic>
          <p:pic>
            <p:nvPicPr>
              <p:cNvPr id="133" name="Picture 132">
                <a:extLst>
                  <a:ext uri="{FF2B5EF4-FFF2-40B4-BE49-F238E27FC236}">
                    <a16:creationId xmlns:a16="http://schemas.microsoft.com/office/drawing/2014/main" id="{10BA9B06-D1DE-D34B-B340-B405EFC22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1182" y="4408390"/>
                <a:ext cx="348615" cy="360590"/>
              </a:xfrm>
              <a:prstGeom prst="rect">
                <a:avLst/>
              </a:prstGeom>
            </p:spPr>
          </p:pic>
          <p:pic>
            <p:nvPicPr>
              <p:cNvPr id="134" name="Picture 133">
                <a:extLst>
                  <a:ext uri="{FF2B5EF4-FFF2-40B4-BE49-F238E27FC236}">
                    <a16:creationId xmlns:a16="http://schemas.microsoft.com/office/drawing/2014/main" id="{0A0BF7D3-1D51-9F4D-87D2-94F92521E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874998" y="4414378"/>
                <a:ext cx="360590" cy="348615"/>
              </a:xfrm>
              <a:prstGeom prst="rect">
                <a:avLst/>
              </a:prstGeom>
            </p:spPr>
          </p:pic>
        </p:grpSp>
        <p:grpSp>
          <p:nvGrpSpPr>
            <p:cNvPr id="117" name="Group 116">
              <a:extLst>
                <a:ext uri="{FF2B5EF4-FFF2-40B4-BE49-F238E27FC236}">
                  <a16:creationId xmlns:a16="http://schemas.microsoft.com/office/drawing/2014/main" id="{F184E662-82A1-5347-8AB3-C9A6CDFB59A4}"/>
                </a:ext>
              </a:extLst>
            </p:cNvPr>
            <p:cNvGrpSpPr/>
            <p:nvPr/>
          </p:nvGrpSpPr>
          <p:grpSpPr>
            <a:xfrm>
              <a:off x="6087677" y="4430523"/>
              <a:ext cx="800089" cy="377698"/>
              <a:chOff x="6410951" y="4434288"/>
              <a:chExt cx="900519" cy="368912"/>
            </a:xfrm>
          </p:grpSpPr>
          <p:pic>
            <p:nvPicPr>
              <p:cNvPr id="129" name="Picture 128">
                <a:extLst>
                  <a:ext uri="{FF2B5EF4-FFF2-40B4-BE49-F238E27FC236}">
                    <a16:creationId xmlns:a16="http://schemas.microsoft.com/office/drawing/2014/main" id="{51F0BF43-BC32-E742-80AD-0163CC49D2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7452" y="4450418"/>
                <a:ext cx="333022" cy="344462"/>
              </a:xfrm>
              <a:prstGeom prst="rect">
                <a:avLst/>
              </a:prstGeom>
            </p:spPr>
          </p:pic>
          <p:pic>
            <p:nvPicPr>
              <p:cNvPr id="130" name="Picture 129">
                <a:extLst>
                  <a:ext uri="{FF2B5EF4-FFF2-40B4-BE49-F238E27FC236}">
                    <a16:creationId xmlns:a16="http://schemas.microsoft.com/office/drawing/2014/main" id="{2966342C-DA4F-BB4B-AE45-59353074D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951" y="4434288"/>
                <a:ext cx="348615" cy="360590"/>
              </a:xfrm>
              <a:prstGeom prst="rect">
                <a:avLst/>
              </a:prstGeom>
            </p:spPr>
          </p:pic>
          <p:pic>
            <p:nvPicPr>
              <p:cNvPr id="131" name="Picture 130">
                <a:extLst>
                  <a:ext uri="{FF2B5EF4-FFF2-40B4-BE49-F238E27FC236}">
                    <a16:creationId xmlns:a16="http://schemas.microsoft.com/office/drawing/2014/main" id="{95FA9439-AA60-5C44-A7E9-F8BC0BA721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56868" y="4448597"/>
                <a:ext cx="360590" cy="348615"/>
              </a:xfrm>
              <a:prstGeom prst="rect">
                <a:avLst/>
              </a:prstGeom>
            </p:spPr>
          </p:pic>
        </p:grpSp>
        <p:grpSp>
          <p:nvGrpSpPr>
            <p:cNvPr id="118" name="Group 117">
              <a:extLst>
                <a:ext uri="{FF2B5EF4-FFF2-40B4-BE49-F238E27FC236}">
                  <a16:creationId xmlns:a16="http://schemas.microsoft.com/office/drawing/2014/main" id="{96FF82BC-EA3F-2B46-B62A-D16D862128AD}"/>
                </a:ext>
              </a:extLst>
            </p:cNvPr>
            <p:cNvGrpSpPr/>
            <p:nvPr/>
          </p:nvGrpSpPr>
          <p:grpSpPr>
            <a:xfrm>
              <a:off x="3939078" y="4430690"/>
              <a:ext cx="812346" cy="369213"/>
              <a:chOff x="4475168" y="4442575"/>
              <a:chExt cx="914314" cy="360625"/>
            </a:xfrm>
          </p:grpSpPr>
          <p:pic>
            <p:nvPicPr>
              <p:cNvPr id="126" name="Picture 125">
                <a:extLst>
                  <a:ext uri="{FF2B5EF4-FFF2-40B4-BE49-F238E27FC236}">
                    <a16:creationId xmlns:a16="http://schemas.microsoft.com/office/drawing/2014/main" id="{F861C1BD-ABDA-704F-A4F9-C055471682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948" y="4450418"/>
                <a:ext cx="333022" cy="344462"/>
              </a:xfrm>
              <a:prstGeom prst="rect">
                <a:avLst/>
              </a:prstGeom>
            </p:spPr>
          </p:pic>
          <p:pic>
            <p:nvPicPr>
              <p:cNvPr id="127" name="Picture 126">
                <a:extLst>
                  <a:ext uri="{FF2B5EF4-FFF2-40B4-BE49-F238E27FC236}">
                    <a16:creationId xmlns:a16="http://schemas.microsoft.com/office/drawing/2014/main" id="{B610715E-E979-3B4C-B257-9EAEB8EAC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168" y="4442575"/>
                <a:ext cx="348615" cy="360590"/>
              </a:xfrm>
              <a:prstGeom prst="rect">
                <a:avLst/>
              </a:prstGeom>
            </p:spPr>
          </p:pic>
          <p:pic>
            <p:nvPicPr>
              <p:cNvPr id="128" name="Picture 127">
                <a:extLst>
                  <a:ext uri="{FF2B5EF4-FFF2-40B4-BE49-F238E27FC236}">
                    <a16:creationId xmlns:a16="http://schemas.microsoft.com/office/drawing/2014/main" id="{BFBE4723-14D8-D247-9681-385C3D7CA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034880" y="4448597"/>
                <a:ext cx="360590" cy="348615"/>
              </a:xfrm>
              <a:prstGeom prst="rect">
                <a:avLst/>
              </a:prstGeom>
            </p:spPr>
          </p:pic>
        </p:grpSp>
        <p:grpSp>
          <p:nvGrpSpPr>
            <p:cNvPr id="119" name="Group 118">
              <a:extLst>
                <a:ext uri="{FF2B5EF4-FFF2-40B4-BE49-F238E27FC236}">
                  <a16:creationId xmlns:a16="http://schemas.microsoft.com/office/drawing/2014/main" id="{2BD8599C-A94A-AA46-AD5E-4F1322C90194}"/>
                </a:ext>
              </a:extLst>
            </p:cNvPr>
            <p:cNvGrpSpPr/>
            <p:nvPr/>
          </p:nvGrpSpPr>
          <p:grpSpPr>
            <a:xfrm>
              <a:off x="4994878" y="4446375"/>
              <a:ext cx="812345" cy="377696"/>
              <a:chOff x="5711527" y="4487165"/>
              <a:chExt cx="1046037" cy="408041"/>
            </a:xfrm>
          </p:grpSpPr>
          <p:pic>
            <p:nvPicPr>
              <p:cNvPr id="123" name="Picture 122">
                <a:extLst>
                  <a:ext uri="{FF2B5EF4-FFF2-40B4-BE49-F238E27FC236}">
                    <a16:creationId xmlns:a16="http://schemas.microsoft.com/office/drawing/2014/main" id="{0168F500-6BF7-6B4D-A792-F9F22BA47A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5283" y="4505004"/>
                <a:ext cx="381000" cy="381000"/>
              </a:xfrm>
              <a:prstGeom prst="rect">
                <a:avLst/>
              </a:prstGeom>
            </p:spPr>
          </p:pic>
          <p:pic>
            <p:nvPicPr>
              <p:cNvPr id="124" name="Picture 123">
                <a:extLst>
                  <a:ext uri="{FF2B5EF4-FFF2-40B4-BE49-F238E27FC236}">
                    <a16:creationId xmlns:a16="http://schemas.microsoft.com/office/drawing/2014/main" id="{BA0A961D-B010-8A4D-8BE2-C4F35A8D0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527" y="4487165"/>
                <a:ext cx="398839" cy="398839"/>
              </a:xfrm>
              <a:prstGeom prst="rect">
                <a:avLst/>
              </a:prstGeom>
            </p:spPr>
          </p:pic>
          <p:pic>
            <p:nvPicPr>
              <p:cNvPr id="125" name="Picture 124">
                <a:extLst>
                  <a:ext uri="{FF2B5EF4-FFF2-40B4-BE49-F238E27FC236}">
                    <a16:creationId xmlns:a16="http://schemas.microsoft.com/office/drawing/2014/main" id="{D15EAFB2-13EA-8846-B965-90931E27D8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358725" y="4496367"/>
                <a:ext cx="398839" cy="398839"/>
              </a:xfrm>
              <a:prstGeom prst="rect">
                <a:avLst/>
              </a:prstGeom>
            </p:spPr>
          </p:pic>
        </p:grpSp>
        <p:grpSp>
          <p:nvGrpSpPr>
            <p:cNvPr id="120" name="Group 119">
              <a:extLst>
                <a:ext uri="{FF2B5EF4-FFF2-40B4-BE49-F238E27FC236}">
                  <a16:creationId xmlns:a16="http://schemas.microsoft.com/office/drawing/2014/main" id="{C76CF039-FCD1-944E-B3FB-4356FDFADB4A}"/>
                </a:ext>
              </a:extLst>
            </p:cNvPr>
            <p:cNvGrpSpPr/>
            <p:nvPr/>
          </p:nvGrpSpPr>
          <p:grpSpPr>
            <a:xfrm>
              <a:off x="2234825" y="4425272"/>
              <a:ext cx="547900" cy="393008"/>
              <a:chOff x="3515665" y="4461420"/>
              <a:chExt cx="705519" cy="424584"/>
            </a:xfrm>
          </p:grpSpPr>
          <p:pic>
            <p:nvPicPr>
              <p:cNvPr id="121" name="Picture 120">
                <a:extLst>
                  <a:ext uri="{FF2B5EF4-FFF2-40B4-BE49-F238E27FC236}">
                    <a16:creationId xmlns:a16="http://schemas.microsoft.com/office/drawing/2014/main" id="{13C1A7BA-8EFD-8A4C-8A68-DE2413E17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5665" y="4461420"/>
                <a:ext cx="398839" cy="398839"/>
              </a:xfrm>
              <a:prstGeom prst="rect">
                <a:avLst/>
              </a:prstGeom>
            </p:spPr>
          </p:pic>
          <p:pic>
            <p:nvPicPr>
              <p:cNvPr id="122" name="Picture 121">
                <a:extLst>
                  <a:ext uri="{FF2B5EF4-FFF2-40B4-BE49-F238E27FC236}">
                    <a16:creationId xmlns:a16="http://schemas.microsoft.com/office/drawing/2014/main" id="{34E9099D-46ED-D044-87F0-05DA2D4B2A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0184" y="4505004"/>
                <a:ext cx="381000" cy="381000"/>
              </a:xfrm>
              <a:prstGeom prst="rect">
                <a:avLst/>
              </a:prstGeom>
            </p:spPr>
          </p:pic>
        </p:grpSp>
      </p:grpSp>
    </p:spTree>
    <p:extLst>
      <p:ext uri="{BB962C8B-B14F-4D97-AF65-F5344CB8AC3E}">
        <p14:creationId xmlns:p14="http://schemas.microsoft.com/office/powerpoint/2010/main" val="803572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Title 1"/>
          <p:cNvSpPr txBox="1">
            <a:spLocks noGrp="1"/>
          </p:cNvSpPr>
          <p:nvPr>
            <p:ph type="title"/>
          </p:nvPr>
        </p:nvSpPr>
        <p:spPr>
          <a:prstGeom prst="rect">
            <a:avLst/>
          </a:prstGeom>
        </p:spPr>
        <p:txBody>
          <a:bodyPr/>
          <a:lstStyle>
            <a:lvl1pPr>
              <a:defRPr b="0">
                <a:latin typeface="Cambria"/>
                <a:ea typeface="Cambria"/>
                <a:cs typeface="Cambria"/>
                <a:sym typeface="Cambria"/>
              </a:defRPr>
            </a:lvl1pPr>
          </a:lstStyle>
          <a:p>
            <a:pPr algn="ctr"/>
            <a:r>
              <a:rPr lang="en-US" dirty="0"/>
              <a:t>“</a:t>
            </a:r>
            <a:r>
              <a:rPr dirty="0"/>
              <a:t>Mosaic</a:t>
            </a:r>
            <a:r>
              <a:rPr lang="en-US" dirty="0"/>
              <a:t>"</a:t>
            </a:r>
            <a:r>
              <a:rPr dirty="0"/>
              <a:t> Vaccines</a:t>
            </a:r>
          </a:p>
        </p:txBody>
      </p:sp>
      <p:sp>
        <p:nvSpPr>
          <p:cNvPr id="500" name="Content Placeholder 2"/>
          <p:cNvSpPr txBox="1">
            <a:spLocks noGrp="1"/>
          </p:cNvSpPr>
          <p:nvPr>
            <p:ph type="body" idx="1"/>
          </p:nvPr>
        </p:nvSpPr>
        <p:spPr>
          <a:xfrm>
            <a:off x="92990" y="1188204"/>
            <a:ext cx="4812224" cy="5507064"/>
          </a:xfrm>
          <a:prstGeom prst="rect">
            <a:avLst/>
          </a:prstGeom>
        </p:spPr>
        <p:txBody>
          <a:bodyPr>
            <a:normAutofit/>
          </a:bodyPr>
          <a:lstStyle/>
          <a:p>
            <a:pPr>
              <a:spcBef>
                <a:spcPts val="600"/>
              </a:spcBef>
              <a:buClr>
                <a:srgbClr val="909090"/>
              </a:buClr>
              <a:buFont typeface="Wingdings" pitchFamily="2" charset="2"/>
              <a:buChar char="§"/>
              <a:defRPr sz="2600">
                <a:latin typeface="Cambria"/>
                <a:ea typeface="Cambria"/>
                <a:cs typeface="Cambria"/>
                <a:sym typeface="Cambria"/>
              </a:defRPr>
            </a:pPr>
            <a:r>
              <a:rPr sz="2800" dirty="0">
                <a:latin typeface="Arial Narrow" panose="020B0604020202020204" pitchFamily="34" charset="0"/>
                <a:cs typeface="Arial Narrow" panose="020B0604020202020204" pitchFamily="34" charset="0"/>
              </a:rPr>
              <a:t>A </a:t>
            </a:r>
            <a:r>
              <a:rPr lang="en-US" sz="2800" dirty="0">
                <a:latin typeface="Arial Narrow" panose="020B0604020202020204" pitchFamily="34" charset="0"/>
                <a:cs typeface="Arial Narrow" panose="020B0604020202020204" pitchFamily="34" charset="0"/>
              </a:rPr>
              <a:t>so-called “</a:t>
            </a:r>
            <a:r>
              <a:rPr sz="2800" dirty="0">
                <a:latin typeface="Arial Narrow" panose="020B0604020202020204" pitchFamily="34" charset="0"/>
                <a:cs typeface="Arial Narrow" panose="020B0604020202020204" pitchFamily="34" charset="0"/>
              </a:rPr>
              <a:t>mosaic</a:t>
            </a:r>
            <a:r>
              <a:rPr lang="en-US" sz="2800" dirty="0">
                <a:latin typeface="Arial Narrow" panose="020B0604020202020204" pitchFamily="34" charset="0"/>
                <a:cs typeface="Arial Narrow" panose="020B0604020202020204" pitchFamily="34" charset="0"/>
              </a:rPr>
              <a:t>-based vaccine regimen” </a:t>
            </a:r>
            <a:r>
              <a:rPr sz="2800" dirty="0">
                <a:latin typeface="Arial Narrow" panose="020B0604020202020204" pitchFamily="34" charset="0"/>
                <a:cs typeface="Arial Narrow" panose="020B0604020202020204" pitchFamily="34" charset="0"/>
              </a:rPr>
              <a:t>is designed to </a:t>
            </a:r>
            <a:r>
              <a:rPr lang="en-US" sz="2800" dirty="0">
                <a:latin typeface="Arial Narrow" panose="020B0604020202020204" pitchFamily="34" charset="0"/>
                <a:cs typeface="Arial Narrow" panose="020B0604020202020204" pitchFamily="34" charset="0"/>
              </a:rPr>
              <a:t>create immune responses to multiple clades</a:t>
            </a:r>
          </a:p>
          <a:p>
            <a:pPr>
              <a:spcBef>
                <a:spcPts val="600"/>
              </a:spcBef>
              <a:buClr>
                <a:srgbClr val="909090"/>
              </a:buClr>
              <a:buFont typeface="Wingdings" pitchFamily="2" charset="2"/>
              <a:buChar char="§"/>
              <a:defRPr sz="2600">
                <a:latin typeface="Cambria"/>
                <a:ea typeface="Cambria"/>
                <a:cs typeface="Cambria"/>
                <a:sym typeface="Cambria"/>
              </a:defRPr>
            </a:pPr>
            <a:r>
              <a:rPr lang="en-US" sz="2800" dirty="0">
                <a:latin typeface="Arial Narrow" panose="020B0604020202020204" pitchFamily="34" charset="0"/>
                <a:cs typeface="Arial Narrow" panose="020B0604020202020204" pitchFamily="34" charset="0"/>
              </a:rPr>
              <a:t>Mosaics use the parts of proteins that cause the strongest immune response– a sort of “greatest hits”</a:t>
            </a:r>
          </a:p>
          <a:p>
            <a:pPr>
              <a:spcBef>
                <a:spcPts val="600"/>
              </a:spcBef>
              <a:buClr>
                <a:srgbClr val="909090"/>
              </a:buClr>
              <a:buFont typeface="Wingdings" pitchFamily="2" charset="2"/>
              <a:buChar char="§"/>
              <a:defRPr sz="2600">
                <a:latin typeface="Cambria"/>
                <a:ea typeface="Cambria"/>
                <a:cs typeface="Cambria"/>
                <a:sym typeface="Cambria"/>
              </a:defRPr>
            </a:pPr>
            <a:r>
              <a:rPr sz="2800" dirty="0">
                <a:latin typeface="Arial Narrow" panose="020B0604020202020204" pitchFamily="34" charset="0"/>
                <a:cs typeface="Arial Narrow" panose="020B0604020202020204" pitchFamily="34" charset="0"/>
              </a:rPr>
              <a:t>Several mosaics used together in a vaccine could provide broader coverage</a:t>
            </a:r>
          </a:p>
        </p:txBody>
      </p:sp>
      <p:pic>
        <p:nvPicPr>
          <p:cNvPr id="501" name="Picture 6" descr="Picture 6"/>
          <p:cNvPicPr>
            <a:picLocks noChangeAspect="1"/>
          </p:cNvPicPr>
          <p:nvPr/>
        </p:nvPicPr>
        <p:blipFill>
          <a:blip r:embed="rId3">
            <a:extLst/>
          </a:blip>
          <a:srcRect t="1501"/>
          <a:stretch>
            <a:fillRect/>
          </a:stretch>
        </p:blipFill>
        <p:spPr>
          <a:xfrm>
            <a:off x="5687878" y="1371600"/>
            <a:ext cx="3151322" cy="4281031"/>
          </a:xfrm>
          <a:prstGeom prst="rect">
            <a:avLst/>
          </a:prstGeom>
          <a:ln>
            <a:solidFill>
              <a:srgbClr val="404041"/>
            </a:solidFill>
          </a:ln>
        </p:spPr>
      </p:pic>
      <p:sp>
        <p:nvSpPr>
          <p:cNvPr id="2" name="TextBox 1">
            <a:extLst>
              <a:ext uri="{FF2B5EF4-FFF2-40B4-BE49-F238E27FC236}">
                <a16:creationId xmlns:a16="http://schemas.microsoft.com/office/drawing/2014/main" id="{DDED4AC8-8701-1942-B5C2-4688ED6ACB0A}"/>
              </a:ext>
            </a:extLst>
          </p:cNvPr>
          <p:cNvSpPr txBox="1"/>
          <p:nvPr/>
        </p:nvSpPr>
        <p:spPr>
          <a:xfrm>
            <a:off x="4905214" y="6088561"/>
            <a:ext cx="4238786"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kumimoji="0" lang="en-US" sz="1100" b="0" i="1" u="none" strike="noStrike" cap="none" spc="0" normalizeH="0" baseline="0" dirty="0">
                <a:ln>
                  <a:noFill/>
                </a:ln>
                <a:solidFill>
                  <a:srgbClr val="909090"/>
                </a:solidFill>
                <a:effectLst/>
                <a:uFillTx/>
                <a:latin typeface="+mn-lt"/>
                <a:ea typeface="+mn-ea"/>
                <a:cs typeface="+mn-cs"/>
                <a:sym typeface="Calibri"/>
              </a:rPr>
              <a:t>Adapted from ‘An Introduction to Mosaic Vaccines for HIV Prevention’, presented by Gail B. Broder, MHS, of the HVTN. Available here: </a:t>
            </a:r>
            <a:r>
              <a:rPr lang="en-US" sz="1100" i="1" dirty="0">
                <a:solidFill>
                  <a:srgbClr val="909090"/>
                </a:solidFill>
                <a:hlinkClick r:id="rId4">
                  <a:extLst>
                    <a:ext uri="{A12FA001-AC4F-418D-AE19-62706E023703}">
                      <ahyp:hlinkClr xmlns:ahyp="http://schemas.microsoft.com/office/drawing/2018/hyperlinkcolor" val="tx"/>
                    </a:ext>
                  </a:extLst>
                </a:hlinkClick>
              </a:rPr>
              <a:t>https://www.avac.org/sites/default/files/resource-files/THIS%20IntroMosaicVaxx_AVACposting_notes%5B1%5D.pdf</a:t>
            </a:r>
            <a:endParaRPr kumimoji="0" lang="en-US" sz="1100" b="0" i="1" u="none" strike="noStrike" cap="none" spc="0" normalizeH="0" baseline="0" dirty="0">
              <a:ln>
                <a:noFill/>
              </a:ln>
              <a:solidFill>
                <a:srgbClr val="909090"/>
              </a:solidFill>
              <a:effectLst/>
              <a:uFillTx/>
              <a:sym typeface="Calibri"/>
            </a:endParaRPr>
          </a:p>
        </p:txBody>
      </p:sp>
    </p:spTree>
    <p:extLst>
      <p:ext uri="{BB962C8B-B14F-4D97-AF65-F5344CB8AC3E}">
        <p14:creationId xmlns:p14="http://schemas.microsoft.com/office/powerpoint/2010/main" val="3334610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0"/>
            <a:ext cx="9144000" cy="838200"/>
          </a:xfrm>
        </p:spPr>
        <p:txBody>
          <a:bodyPr/>
          <a:lstStyle/>
          <a:p>
            <a:pPr algn="ctr"/>
            <a:r>
              <a:rPr lang="en-US" altLang="en-US" dirty="0">
                <a:latin typeface="Cambria" pitchFamily="18" charset="0"/>
                <a:cs typeface="Cambria" pitchFamily="18" charset="0"/>
              </a:rPr>
              <a:t>Ad26 Mosaic Vaccine Candidate</a:t>
            </a:r>
            <a:endParaRPr lang="en-US" altLang="en-US" dirty="0">
              <a:latin typeface="Cambria" pitchFamily="18" charset="0"/>
            </a:endParaRPr>
          </a:p>
        </p:txBody>
      </p:sp>
      <p:sp>
        <p:nvSpPr>
          <p:cNvPr id="4" name="Content Placeholder 2"/>
          <p:cNvSpPr txBox="1">
            <a:spLocks/>
          </p:cNvSpPr>
          <p:nvPr/>
        </p:nvSpPr>
        <p:spPr bwMode="auto">
          <a:xfrm>
            <a:off x="1" y="1143000"/>
            <a:ext cx="456206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909090"/>
              </a:buClr>
              <a:buFont typeface="Wingdings" charset="2"/>
              <a:buChar char="§"/>
            </a:pPr>
            <a:r>
              <a:rPr lang="en-US" sz="2800" dirty="0"/>
              <a:t>Pharmaceutical company Janssen developed an Ad26 vector-based mosaic vaccine, based on HIV genes Gag, Pol and </a:t>
            </a:r>
            <a:r>
              <a:rPr lang="en-US" sz="2800" dirty="0" err="1"/>
              <a:t>Env</a:t>
            </a:r>
            <a:r>
              <a:rPr lang="en-US" sz="2800" dirty="0"/>
              <a:t> for coverage of globally circulating HIV-1 strain</a:t>
            </a:r>
          </a:p>
        </p:txBody>
      </p:sp>
      <p:sp>
        <p:nvSpPr>
          <p:cNvPr id="6" name="Content Placeholder 2">
            <a:extLst>
              <a:ext uri="{FF2B5EF4-FFF2-40B4-BE49-F238E27FC236}">
                <a16:creationId xmlns:a16="http://schemas.microsoft.com/office/drawing/2014/main" id="{62094287-EF21-B04B-A2CB-D8B4A5018F64}"/>
              </a:ext>
            </a:extLst>
          </p:cNvPr>
          <p:cNvSpPr txBox="1">
            <a:spLocks/>
          </p:cNvSpPr>
          <p:nvPr/>
        </p:nvSpPr>
        <p:spPr bwMode="auto">
          <a:xfrm>
            <a:off x="4572000" y="1219200"/>
            <a:ext cx="419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909090"/>
              </a:buClr>
              <a:buFont typeface="Wingdings" charset="2"/>
              <a:buChar char="§"/>
            </a:pPr>
            <a:r>
              <a:rPr lang="en-US" sz="2800" dirty="0"/>
              <a:t>Currently in Phase IIb proof of concept trial (see next slide)</a:t>
            </a:r>
          </a:p>
          <a:p>
            <a:pPr>
              <a:spcAft>
                <a:spcPts val="600"/>
              </a:spcAft>
              <a:buClr>
                <a:srgbClr val="909090"/>
              </a:buClr>
              <a:buFont typeface="Wingdings" charset="2"/>
              <a:buChar char="§"/>
            </a:pPr>
            <a:r>
              <a:rPr lang="en-US" sz="2800" dirty="0"/>
              <a:t>As of May 2019, additional Phase III efficacy trial among key populations is in the planning stage</a:t>
            </a:r>
          </a:p>
        </p:txBody>
      </p:sp>
      <p:grpSp>
        <p:nvGrpSpPr>
          <p:cNvPr id="2" name="Group 1">
            <a:extLst>
              <a:ext uri="{FF2B5EF4-FFF2-40B4-BE49-F238E27FC236}">
                <a16:creationId xmlns:a16="http://schemas.microsoft.com/office/drawing/2014/main" id="{D387930C-2C1A-1148-AAF4-BC092CD23DC1}"/>
              </a:ext>
            </a:extLst>
          </p:cNvPr>
          <p:cNvGrpSpPr/>
          <p:nvPr/>
        </p:nvGrpSpPr>
        <p:grpSpPr>
          <a:xfrm>
            <a:off x="3276600" y="4419600"/>
            <a:ext cx="5951883" cy="2199860"/>
            <a:chOff x="3192117" y="4552123"/>
            <a:chExt cx="5951883" cy="2199860"/>
          </a:xfrm>
        </p:grpSpPr>
        <p:pic>
          <p:nvPicPr>
            <p:cNvPr id="12" name="Picture 11">
              <a:extLst>
                <a:ext uri="{FF2B5EF4-FFF2-40B4-BE49-F238E27FC236}">
                  <a16:creationId xmlns:a16="http://schemas.microsoft.com/office/drawing/2014/main" id="{1B56ED32-FCA8-654F-8BE8-6AC8FCA0E92E}"/>
                </a:ext>
              </a:extLst>
            </p:cNvPr>
            <p:cNvPicPr>
              <a:picLocks noChangeAspect="1"/>
            </p:cNvPicPr>
            <p:nvPr/>
          </p:nvPicPr>
          <p:blipFill rotWithShape="1">
            <a:blip r:embed="rId3">
              <a:extLst>
                <a:ext uri="{28A0092B-C50C-407E-A947-70E740481C1C}">
                  <a14:useLocalDpi xmlns:a14="http://schemas.microsoft.com/office/drawing/2010/main" val="0"/>
                </a:ext>
              </a:extLst>
            </a:blip>
            <a:srcRect t="41317" b="31500"/>
            <a:stretch/>
          </p:blipFill>
          <p:spPr>
            <a:xfrm>
              <a:off x="3192117" y="4846983"/>
              <a:ext cx="5951883" cy="1905000"/>
            </a:xfrm>
            <a:prstGeom prst="rect">
              <a:avLst/>
            </a:prstGeom>
          </p:spPr>
        </p:pic>
        <p:pic>
          <p:nvPicPr>
            <p:cNvPr id="13" name="Picture 12">
              <a:extLst>
                <a:ext uri="{FF2B5EF4-FFF2-40B4-BE49-F238E27FC236}">
                  <a16:creationId xmlns:a16="http://schemas.microsoft.com/office/drawing/2014/main" id="{F8D93718-0853-5B4D-BBAA-70B729EE6152}"/>
                </a:ext>
              </a:extLst>
            </p:cNvPr>
            <p:cNvPicPr>
              <a:picLocks noChangeAspect="1"/>
            </p:cNvPicPr>
            <p:nvPr/>
          </p:nvPicPr>
          <p:blipFill rotWithShape="1">
            <a:blip r:embed="rId3">
              <a:extLst>
                <a:ext uri="{28A0092B-C50C-407E-A947-70E740481C1C}">
                  <a14:useLocalDpi xmlns:a14="http://schemas.microsoft.com/office/drawing/2010/main" val="0"/>
                </a:ext>
              </a:extLst>
            </a:blip>
            <a:srcRect b="94563"/>
            <a:stretch/>
          </p:blipFill>
          <p:spPr>
            <a:xfrm>
              <a:off x="3192117" y="4552123"/>
              <a:ext cx="5951883" cy="381000"/>
            </a:xfrm>
            <a:prstGeom prst="rect">
              <a:avLst/>
            </a:prstGeom>
          </p:spPr>
        </p:pic>
      </p:grpSp>
      <p:sp>
        <p:nvSpPr>
          <p:cNvPr id="7" name="Content Placeholder 2">
            <a:extLst>
              <a:ext uri="{FF2B5EF4-FFF2-40B4-BE49-F238E27FC236}">
                <a16:creationId xmlns:a16="http://schemas.microsoft.com/office/drawing/2014/main" id="{109EC835-121E-1F41-9FC1-3D51FF2C7CF1}"/>
              </a:ext>
            </a:extLst>
          </p:cNvPr>
          <p:cNvSpPr txBox="1">
            <a:spLocks/>
          </p:cNvSpPr>
          <p:nvPr/>
        </p:nvSpPr>
        <p:spPr bwMode="auto">
          <a:xfrm>
            <a:off x="76200" y="3810000"/>
            <a:ext cx="381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Clr>
                <a:srgbClr val="AE1835"/>
              </a:buClr>
              <a:buFont typeface="Arial" pitchFamily="34" charset="0"/>
              <a:buChar char="•"/>
              <a:defRPr sz="3200" kern="1200">
                <a:solidFill>
                  <a:schemeClr val="tx1"/>
                </a:solidFill>
                <a:latin typeface="Arial Narrow"/>
                <a:ea typeface="MS PGothic" pitchFamily="34" charset="-128"/>
                <a:cs typeface="Arial Narrow"/>
              </a:defRPr>
            </a:lvl1pPr>
            <a:lvl2pPr marL="742950" indent="-285750" algn="l" defTabSz="457200" rtl="0" eaLnBrk="0" fontAlgn="base" hangingPunct="0">
              <a:spcBef>
                <a:spcPct val="20000"/>
              </a:spcBef>
              <a:spcAft>
                <a:spcPct val="0"/>
              </a:spcAft>
              <a:buClr>
                <a:srgbClr val="AE1835"/>
              </a:buClr>
              <a:buFont typeface="Arial" pitchFamily="34" charset="0"/>
              <a:buChar char="–"/>
              <a:defRPr sz="2800" kern="1200">
                <a:solidFill>
                  <a:schemeClr val="tx1"/>
                </a:solidFill>
                <a:latin typeface="Arial Narrow"/>
                <a:ea typeface="MS PGothic" pitchFamily="34" charset="-128"/>
                <a:cs typeface="Arial Narrow"/>
              </a:defRPr>
            </a:lvl2pPr>
            <a:lvl3pPr marL="1143000" indent="-228600" algn="l" defTabSz="457200" rtl="0" eaLnBrk="0" fontAlgn="base" hangingPunct="0">
              <a:spcBef>
                <a:spcPct val="20000"/>
              </a:spcBef>
              <a:spcAft>
                <a:spcPct val="0"/>
              </a:spcAft>
              <a:buClr>
                <a:srgbClr val="AE1835"/>
              </a:buClr>
              <a:buFont typeface="Wingdings" pitchFamily="2" charset="2"/>
              <a:buChar char="§"/>
              <a:defRPr sz="2400" kern="1200">
                <a:solidFill>
                  <a:schemeClr val="tx1"/>
                </a:solidFill>
                <a:latin typeface="Arial Narrow"/>
                <a:ea typeface="MS PGothic" pitchFamily="34" charset="-128"/>
                <a:cs typeface="Arial Narrow"/>
              </a:defRPr>
            </a:lvl3pPr>
            <a:lvl4pPr marL="1600200" indent="-228600" algn="l" defTabSz="457200" rtl="0" eaLnBrk="0" fontAlgn="base" hangingPunct="0">
              <a:spcBef>
                <a:spcPct val="20000"/>
              </a:spcBef>
              <a:spcAft>
                <a:spcPct val="0"/>
              </a:spcAft>
              <a:buClr>
                <a:srgbClr val="AE1835"/>
              </a:buClr>
              <a:buFont typeface="Courier New" pitchFamily="49" charset="0"/>
              <a:buChar char="o"/>
              <a:defRPr sz="2000" kern="1200">
                <a:solidFill>
                  <a:schemeClr val="tx1"/>
                </a:solidFill>
                <a:latin typeface="Arial Narrow"/>
                <a:ea typeface="MS PGothic" pitchFamily="34" charset="-128"/>
                <a:cs typeface="Arial Narrow"/>
              </a:defRPr>
            </a:lvl4pPr>
            <a:lvl5pPr marL="2057400" indent="-228600" algn="l" defTabSz="457200" rtl="0" eaLnBrk="0" fontAlgn="base" hangingPunct="0">
              <a:spcBef>
                <a:spcPct val="20000"/>
              </a:spcBef>
              <a:spcAft>
                <a:spcPct val="0"/>
              </a:spcAft>
              <a:buClr>
                <a:srgbClr val="AE1835"/>
              </a:buClr>
              <a:defRPr sz="2000" kern="1200">
                <a:solidFill>
                  <a:schemeClr val="tx1"/>
                </a:solidFill>
                <a:latin typeface="Arial Narrow"/>
                <a:ea typeface="MS PGothic" pitchFamily="34" charset="-128"/>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909090"/>
              </a:buClr>
              <a:buFont typeface="Wingdings" charset="2"/>
              <a:buChar char="§"/>
            </a:pPr>
            <a:r>
              <a:rPr lang="en-US" sz="2800" dirty="0"/>
              <a:t>Development program involved a series of Phase I and I/</a:t>
            </a:r>
            <a:r>
              <a:rPr lang="en-US" sz="2800"/>
              <a:t>IIa </a:t>
            </a:r>
            <a:r>
              <a:rPr lang="en-US" sz="2800" dirty="0"/>
              <a:t>trials to determine the optimal vaccine components   and regimen for efficacy testing</a:t>
            </a:r>
          </a:p>
        </p:txBody>
      </p:sp>
    </p:spTree>
    <p:extLst>
      <p:ext uri="{BB962C8B-B14F-4D97-AF65-F5344CB8AC3E}">
        <p14:creationId xmlns:p14="http://schemas.microsoft.com/office/powerpoint/2010/main" val="184150532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41279</TotalTime>
  <Words>3534</Words>
  <Application>Microsoft Macintosh PowerPoint</Application>
  <PresentationFormat>On-screen Show (4:3)</PresentationFormat>
  <Paragraphs>348</Paragraphs>
  <Slides>19</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19</vt:i4>
      </vt:variant>
    </vt:vector>
  </HeadingPairs>
  <TitlesOfParts>
    <vt:vector size="34" baseType="lpstr">
      <vt:lpstr>ＭＳ Ｐゴシック</vt:lpstr>
      <vt:lpstr>ＭＳ Ｐゴシック</vt:lpstr>
      <vt:lpstr>Arial</vt:lpstr>
      <vt:lpstr>Arial Narrow</vt:lpstr>
      <vt:lpstr>Bookman Old Style</vt:lpstr>
      <vt:lpstr>Calibri</vt:lpstr>
      <vt:lpstr>Cambria</vt:lpstr>
      <vt:lpstr>Courier New</vt:lpstr>
      <vt:lpstr>Garamond</vt:lpstr>
      <vt:lpstr>Helvetica</vt:lpstr>
      <vt:lpstr>System Font Regular</vt:lpstr>
      <vt:lpstr>Times New Roman</vt:lpstr>
      <vt:lpstr>Wingdings</vt:lpstr>
      <vt:lpstr>1_Office Theme</vt:lpstr>
      <vt:lpstr>5_Office Theme</vt:lpstr>
      <vt:lpstr>HIV Vaccine  Research and Development  Pipeline:  2019 Supplement</vt:lpstr>
      <vt:lpstr>Overview</vt:lpstr>
      <vt:lpstr>HIV Vaccine Efficacy Results to Date</vt:lpstr>
      <vt:lpstr>Efficacy Trials Pipeline</vt:lpstr>
      <vt:lpstr>Pox-Protein Strategies</vt:lpstr>
      <vt:lpstr>The Journey to HVTN 702</vt:lpstr>
      <vt:lpstr>HVTN 702</vt:lpstr>
      <vt:lpstr>“Mosaic" Vaccines</vt:lpstr>
      <vt:lpstr>Ad26 Mosaic Vaccine Candidate</vt:lpstr>
      <vt:lpstr>HVTN 705/HPX2008/Imbokodo</vt:lpstr>
      <vt:lpstr>PrEPVacc</vt:lpstr>
      <vt:lpstr>Antibody Research</vt:lpstr>
      <vt:lpstr>Antibody Research</vt:lpstr>
      <vt:lpstr>The AMP Studies</vt:lpstr>
      <vt:lpstr>Antibody Research Pipeline</vt:lpstr>
      <vt:lpstr>Combo Antibody Research Pipeline</vt:lpstr>
      <vt:lpstr>Advocates’ Checklist</vt:lpstr>
      <vt:lpstr>Key Resources</vt:lpstr>
      <vt:lpstr>Connect with AVAC</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AIDS Vaccines:  The basics</dc:title>
  <dc:creator>Emily Donaldson</dc:creator>
  <cp:lastModifiedBy>Stacey Hannah</cp:lastModifiedBy>
  <cp:revision>427</cp:revision>
  <cp:lastPrinted>2018-04-27T14:58:21Z</cp:lastPrinted>
  <dcterms:created xsi:type="dcterms:W3CDTF">2014-05-01T16:06:06Z</dcterms:created>
  <dcterms:modified xsi:type="dcterms:W3CDTF">2019-05-21T21:37:27Z</dcterms:modified>
</cp:coreProperties>
</file>