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266" r:id="rId2"/>
    <p:sldId id="270" r:id="rId3"/>
    <p:sldId id="315" r:id="rId4"/>
    <p:sldId id="329" r:id="rId5"/>
    <p:sldId id="316" r:id="rId6"/>
    <p:sldId id="277" r:id="rId7"/>
    <p:sldId id="330" r:id="rId8"/>
    <p:sldId id="331" r:id="rId9"/>
    <p:sldId id="332" r:id="rId10"/>
    <p:sldId id="312" r:id="rId11"/>
    <p:sldId id="313" r:id="rId12"/>
    <p:sldId id="285" r:id="rId13"/>
    <p:sldId id="322" r:id="rId14"/>
    <p:sldId id="333" r:id="rId15"/>
    <p:sldId id="334" r:id="rId16"/>
    <p:sldId id="335" r:id="rId17"/>
    <p:sldId id="292" r:id="rId18"/>
    <p:sldId id="324" r:id="rId19"/>
    <p:sldId id="346" r:id="rId20"/>
    <p:sldId id="337" r:id="rId21"/>
    <p:sldId id="338" r:id="rId22"/>
    <p:sldId id="339" r:id="rId23"/>
    <p:sldId id="341" r:id="rId24"/>
    <p:sldId id="310" r:id="rId25"/>
    <p:sldId id="295" r:id="rId26"/>
    <p:sldId id="342" r:id="rId27"/>
    <p:sldId id="311" r:id="rId28"/>
    <p:sldId id="343" r:id="rId29"/>
    <p:sldId id="344" r:id="rId30"/>
    <p:sldId id="345" r:id="rId31"/>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64"/>
    <p:restoredTop sz="77097" autoAdjust="0"/>
  </p:normalViewPr>
  <p:slideViewPr>
    <p:cSldViewPr snapToGrid="0" snapToObjects="1">
      <p:cViewPr varScale="1">
        <p:scale>
          <a:sx n="99" d="100"/>
          <a:sy n="99" d="100"/>
        </p:scale>
        <p:origin x="1552" y="184"/>
      </p:cViewPr>
      <p:guideLst/>
    </p:cSldViewPr>
  </p:slideViewPr>
  <p:notesTextViewPr>
    <p:cViewPr>
      <p:scale>
        <a:sx n="1" d="1"/>
        <a:sy n="1" d="1"/>
      </p:scale>
      <p:origin x="0" y="0"/>
    </p:cViewPr>
  </p:notesTextViewPr>
  <p:sorterViewPr>
    <p:cViewPr>
      <p:scale>
        <a:sx n="125" d="100"/>
        <a:sy n="125" d="100"/>
      </p:scale>
      <p:origin x="0" y="0"/>
    </p:cViewPr>
  </p:sorterViewPr>
  <p:notesViewPr>
    <p:cSldViewPr snapToGrid="0" snapToObjects="1">
      <p:cViewPr varScale="1">
        <p:scale>
          <a:sx n="53" d="100"/>
          <a:sy n="53" d="100"/>
        </p:scale>
        <p:origin x="2826"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2388835E-B5E7-5F40-96AE-7AB660EB9DB8}" type="datetimeFigureOut">
              <a:rPr lang="en-US" smtClean="0"/>
              <a:t>5/28/21</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D4B5531C-44D1-7D4D-A496-D80AD777EFDA}" type="slidenum">
              <a:rPr lang="en-US" smtClean="0"/>
              <a:t>‹#›</a:t>
            </a:fld>
            <a:endParaRPr lang="en-US"/>
          </a:p>
        </p:txBody>
      </p:sp>
    </p:spTree>
    <p:extLst>
      <p:ext uri="{BB962C8B-B14F-4D97-AF65-F5344CB8AC3E}">
        <p14:creationId xmlns:p14="http://schemas.microsoft.com/office/powerpoint/2010/main" val="133362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DEB0DBE2-5A56-46D1-8CA2-812A9E9C3CB8}" type="datetimeFigureOut">
              <a:rPr lang="en-US" smtClean="0"/>
              <a:t>5/28/21</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B6385102-306F-4FCB-9BA5-04CB0CACFA86}" type="slidenum">
              <a:rPr lang="en-US" smtClean="0"/>
              <a:t>‹#›</a:t>
            </a:fld>
            <a:endParaRPr lang="en-US"/>
          </a:p>
        </p:txBody>
      </p:sp>
    </p:spTree>
    <p:extLst>
      <p:ext uri="{BB962C8B-B14F-4D97-AF65-F5344CB8AC3E}">
        <p14:creationId xmlns:p14="http://schemas.microsoft.com/office/powerpoint/2010/main" val="1791900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85102-306F-4FCB-9BA5-04CB0CACFA86}" type="slidenum">
              <a:rPr lang="en-US" smtClean="0"/>
              <a:t>1</a:t>
            </a:fld>
            <a:endParaRPr lang="en-US"/>
          </a:p>
        </p:txBody>
      </p:sp>
    </p:spTree>
    <p:extLst>
      <p:ext uri="{BB962C8B-B14F-4D97-AF65-F5344CB8AC3E}">
        <p14:creationId xmlns:p14="http://schemas.microsoft.com/office/powerpoint/2010/main" val="2254169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Article on germline targeting: https://www.thebody.com/article/new-research-findings-could-lead-to-hiv-vaccine </a:t>
            </a:r>
          </a:p>
          <a:p>
            <a:endParaRPr lang="en-US" dirty="0"/>
          </a:p>
        </p:txBody>
      </p:sp>
      <p:sp>
        <p:nvSpPr>
          <p:cNvPr id="4" name="Slide Number Placeholder 3"/>
          <p:cNvSpPr>
            <a:spLocks noGrp="1"/>
          </p:cNvSpPr>
          <p:nvPr>
            <p:ph type="sldNum" sz="quarter" idx="5"/>
          </p:nvPr>
        </p:nvSpPr>
        <p:spPr/>
        <p:txBody>
          <a:bodyPr/>
          <a:lstStyle/>
          <a:p>
            <a:fld id="{B6385102-306F-4FCB-9BA5-04CB0CACFA86}" type="slidenum">
              <a:rPr lang="en-US" smtClean="0"/>
              <a:t>12</a:t>
            </a:fld>
            <a:endParaRPr lang="en-US"/>
          </a:p>
        </p:txBody>
      </p:sp>
    </p:spTree>
    <p:extLst>
      <p:ext uri="{BB962C8B-B14F-4D97-AF65-F5344CB8AC3E}">
        <p14:creationId xmlns:p14="http://schemas.microsoft.com/office/powerpoint/2010/main" val="2583700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Pct val="100000"/>
              <a:buFont typeface="Calibri" panose="020F050202020403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S PGothic" pitchFamily="34" charset="-128"/>
              </a:rPr>
              <a:t>Mosaic vaccines offer one strategy for overcoming the challenge of constantly mutating HIV. Mosaic vaccines are currently under investigation in vaccine research trials. </a:t>
            </a:r>
          </a:p>
          <a:p>
            <a:pPr marL="171450" marR="0" lvl="0" indent="-171450" algn="l" defTabSz="914400" rtl="0" eaLnBrk="0" fontAlgn="base" latinLnBrk="0" hangingPunct="0">
              <a:lnSpc>
                <a:spcPct val="100000"/>
              </a:lnSpc>
              <a:spcBef>
                <a:spcPct val="30000"/>
              </a:spcBef>
              <a:spcAft>
                <a:spcPct val="0"/>
              </a:spcAft>
              <a:buClrTx/>
              <a:buSzPct val="100000"/>
              <a:buFont typeface="Calibri" panose="020F050202020403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S PGothic" pitchFamily="34" charset="-128"/>
            </a:endParaRPr>
          </a:p>
          <a:p>
            <a:pPr marL="171450" marR="0" lvl="0" indent="-171450" algn="l" defTabSz="914400" rtl="0" eaLnBrk="0" fontAlgn="base" latinLnBrk="0" hangingPunct="0">
              <a:lnSpc>
                <a:spcPct val="100000"/>
              </a:lnSpc>
              <a:spcBef>
                <a:spcPct val="30000"/>
              </a:spcBef>
              <a:spcAft>
                <a:spcPct val="0"/>
              </a:spcAft>
              <a:buClrTx/>
              <a:buSzPct val="100000"/>
              <a:buFont typeface="Calibri" panose="020F050202020403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S PGothic" pitchFamily="34" charset="-128"/>
              </a:rPr>
              <a:t>Proteins are made from chains of amino acids. These amino acids have to be assembled in just the right order to make the proper protein. With a mosaic vaccine, the idea is that the chain of amino acids represented by the mosaic will look like the most common features of HIV that your body might be exposed to in a natural infection. </a:t>
            </a:r>
          </a:p>
          <a:p>
            <a:pPr marL="171450" marR="0" lvl="0" indent="-171450" algn="l" defTabSz="914400" rtl="0" eaLnBrk="0" fontAlgn="base" latinLnBrk="0" hangingPunct="0">
              <a:lnSpc>
                <a:spcPct val="100000"/>
              </a:lnSpc>
              <a:spcBef>
                <a:spcPct val="30000"/>
              </a:spcBef>
              <a:spcAft>
                <a:spcPct val="0"/>
              </a:spcAft>
              <a:buClrTx/>
              <a:buSzPct val="100000"/>
              <a:buFont typeface="Calibri" panose="020F050202020403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S PGothic" pitchFamily="34" charset="-128"/>
            </a:endParaRPr>
          </a:p>
          <a:p>
            <a:pPr marL="171450" marR="0" lvl="0" indent="-171450" algn="l" defTabSz="914400" rtl="0" eaLnBrk="0" fontAlgn="base" latinLnBrk="0" hangingPunct="0">
              <a:lnSpc>
                <a:spcPct val="100000"/>
              </a:lnSpc>
              <a:spcBef>
                <a:spcPct val="30000"/>
              </a:spcBef>
              <a:spcAft>
                <a:spcPct val="0"/>
              </a:spcAft>
              <a:buClrTx/>
              <a:buSzPct val="100000"/>
              <a:buFont typeface="Calibri" panose="020F050202020403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S PGothic" pitchFamily="34" charset="-128"/>
              </a:rPr>
              <a:t>At the bottom of this graphic you can see six chains of proteins taken from different people who are infected with HIV. The mosaic sequences at the top are formed by taking the most common pieces of protein found at each position in the chain when many versions of a naturally occurring HIV protein are compared. (i.e. blue rectangles are the most common in position 1 and 2, red circles in position 3, and red triangles in position 4).</a:t>
            </a:r>
          </a:p>
          <a:p>
            <a:pPr marL="171450" marR="0" lvl="0" indent="-171450" algn="l" defTabSz="914400" rtl="0" eaLnBrk="0" fontAlgn="base" latinLnBrk="0" hangingPunct="0">
              <a:lnSpc>
                <a:spcPct val="100000"/>
              </a:lnSpc>
              <a:spcBef>
                <a:spcPct val="30000"/>
              </a:spcBef>
              <a:spcAft>
                <a:spcPct val="0"/>
              </a:spcAft>
              <a:buClrTx/>
              <a:buSzPct val="100000"/>
              <a:buFont typeface="Calibri" panose="020F050202020403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S PGothic" pitchFamily="34" charset="-128"/>
            </a:endParaRPr>
          </a:p>
          <a:p>
            <a:pPr marL="171450" marR="0" lvl="0" indent="-171450" algn="l" defTabSz="914400" rtl="0" eaLnBrk="0" fontAlgn="base" latinLnBrk="0" hangingPunct="0">
              <a:lnSpc>
                <a:spcPct val="100000"/>
              </a:lnSpc>
              <a:spcBef>
                <a:spcPct val="30000"/>
              </a:spcBef>
              <a:spcAft>
                <a:spcPct val="0"/>
              </a:spcAft>
              <a:buClrTx/>
              <a:buSzPct val="100000"/>
              <a:buFont typeface="Calibri" panose="020F050202020403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S PGothic" pitchFamily="34" charset="-128"/>
              </a:rPr>
              <a:t>The hope is that through this design, a mosaic vaccine will help the body recognize and produce a strong immune response against all clades of HIV– likely a key necessity for a global vaccine.</a:t>
            </a:r>
          </a:p>
          <a:p>
            <a:endParaRPr lang="en-US" dirty="0"/>
          </a:p>
        </p:txBody>
      </p:sp>
      <p:sp>
        <p:nvSpPr>
          <p:cNvPr id="4" name="Slide Number Placeholder 3"/>
          <p:cNvSpPr>
            <a:spLocks noGrp="1"/>
          </p:cNvSpPr>
          <p:nvPr>
            <p:ph type="sldNum" sz="quarter" idx="5"/>
          </p:nvPr>
        </p:nvSpPr>
        <p:spPr/>
        <p:txBody>
          <a:bodyPr/>
          <a:lstStyle/>
          <a:p>
            <a:fld id="{B6385102-306F-4FCB-9BA5-04CB0CACFA86}" type="slidenum">
              <a:rPr lang="en-US" smtClean="0"/>
              <a:t>13</a:t>
            </a:fld>
            <a:endParaRPr lang="en-US"/>
          </a:p>
        </p:txBody>
      </p:sp>
    </p:spTree>
    <p:extLst>
      <p:ext uri="{BB962C8B-B14F-4D97-AF65-F5344CB8AC3E}">
        <p14:creationId xmlns:p14="http://schemas.microsoft.com/office/powerpoint/2010/main" val="1055037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0"/>
              </a:spcBef>
              <a:spcAft>
                <a:spcPct val="0"/>
              </a:spcAft>
              <a:buClrTx/>
              <a:buSzTx/>
              <a:buFont typeface="Calibri" panose="020F0502020204030204" pitchFamily="34" charset="0"/>
              <a:buChar char="–"/>
              <a:tabLst/>
              <a:defRPr/>
            </a:pPr>
            <a:r>
              <a:rPr kumimoji="0" lang="en-US" altLang="en-US" sz="1200" b="1" i="0" u="none" strike="noStrike" kern="1200" cap="none" spc="0" normalizeH="0" baseline="0" noProof="0" dirty="0">
                <a:ln>
                  <a:noFill/>
                </a:ln>
                <a:solidFill>
                  <a:prstClr val="black"/>
                </a:solidFill>
                <a:effectLst/>
                <a:uLnTx/>
                <a:uFillTx/>
                <a:latin typeface="+mn-lt"/>
                <a:ea typeface="MS PGothic" pitchFamily="34" charset="-128"/>
              </a:rPr>
              <a:t>Preventive vaccines seek to stimulate one or two parts of the immune system.</a:t>
            </a:r>
          </a:p>
          <a:p>
            <a:pPr marL="171450" marR="0" lvl="0" indent="-171450" algn="l" defTabSz="914400" rtl="0" eaLnBrk="1" fontAlgn="base" latinLnBrk="0" hangingPunct="1">
              <a:lnSpc>
                <a:spcPct val="100000"/>
              </a:lnSpc>
              <a:spcBef>
                <a:spcPct val="0"/>
              </a:spcBef>
              <a:spcAft>
                <a:spcPct val="0"/>
              </a:spcAft>
              <a:buClrTx/>
              <a:buSzTx/>
              <a:buFont typeface="Calibri" panose="020F0502020204030204" pitchFamily="34" charset="0"/>
              <a:buChar char="–"/>
              <a:tabLst/>
              <a:defRPr/>
            </a:pPr>
            <a:endParaRPr kumimoji="0" lang="en-US" altLang="en-US" sz="1200" b="1" i="0" u="none" strike="noStrike" kern="1200" cap="none" spc="0" normalizeH="0" baseline="0" noProof="0" dirty="0">
              <a:ln>
                <a:noFill/>
              </a:ln>
              <a:solidFill>
                <a:prstClr val="black"/>
              </a:solidFill>
              <a:effectLst/>
              <a:uLnTx/>
              <a:uFillTx/>
              <a:latin typeface="+mn-lt"/>
              <a:ea typeface="MS PGothic" pitchFamily="34" charset="-128"/>
            </a:endParaRPr>
          </a:p>
          <a:p>
            <a:pPr marL="171450" marR="0" lvl="0" indent="-171450" algn="l" defTabSz="914400" rtl="0" eaLnBrk="1" fontAlgn="base" latinLnBrk="0" hangingPunct="1">
              <a:lnSpc>
                <a:spcPct val="100000"/>
              </a:lnSpc>
              <a:spcBef>
                <a:spcPct val="0"/>
              </a:spcBef>
              <a:spcAft>
                <a:spcPct val="0"/>
              </a:spcAft>
              <a:buClrTx/>
              <a:buSzTx/>
              <a:buFont typeface="Calibri" panose="020F0502020204030204" pitchFamily="34" charset="0"/>
              <a:buChar char="–"/>
              <a:tabLst/>
              <a:defRPr/>
            </a:pPr>
            <a:r>
              <a:rPr kumimoji="0" lang="en-US" altLang="en-US" sz="1200" b="1" i="0" u="none" strike="noStrike" kern="1200" cap="none" spc="0" normalizeH="0" baseline="0" noProof="0" dirty="0">
                <a:ln>
                  <a:noFill/>
                </a:ln>
                <a:solidFill>
                  <a:prstClr val="black"/>
                </a:solidFill>
                <a:effectLst/>
                <a:uLnTx/>
                <a:uFillTx/>
                <a:latin typeface="+mn-lt"/>
                <a:ea typeface="MS PGothic" pitchFamily="34" charset="-128"/>
              </a:rPr>
              <a:t>The first line is the humoral. </a:t>
            </a:r>
            <a:r>
              <a:rPr kumimoji="0" lang="en-US" altLang="en-US" sz="1200" b="0" i="0" u="none" strike="noStrike" kern="1200" cap="none" spc="0" normalizeH="0" baseline="0" noProof="0" dirty="0">
                <a:ln>
                  <a:noFill/>
                </a:ln>
                <a:solidFill>
                  <a:prstClr val="black"/>
                </a:solidFill>
                <a:effectLst/>
                <a:uLnTx/>
                <a:uFillTx/>
                <a:latin typeface="+mn-lt"/>
                <a:ea typeface="MS PGothic" pitchFamily="34" charset="-128"/>
              </a:rPr>
              <a:t>The part of your acquired immune system that creates antibodies (mainly B cells). These are proteins shaped to attach to a specific part of invaders like HIV. They lock onto the outside of the pathogen/invader and coat it, making it inactive and marking it so other immune cells can come and kill it. Antibodies also prevent the virus from entering the host cells, preventing infection altogether (neutralization) and call other cells into action to help block and/or limit the activity of pathogens. </a:t>
            </a:r>
          </a:p>
          <a:p>
            <a:pPr marL="171450" marR="0" lvl="0" indent="-171450" algn="l" defTabSz="914400" rtl="0" eaLnBrk="1" fontAlgn="base" latinLnBrk="0" hangingPunct="1">
              <a:lnSpc>
                <a:spcPct val="100000"/>
              </a:lnSpc>
              <a:spcBef>
                <a:spcPct val="0"/>
              </a:spcBef>
              <a:spcAft>
                <a:spcPct val="0"/>
              </a:spcAft>
              <a:buClrTx/>
              <a:buSzTx/>
              <a:buFont typeface="Calibri" panose="020F0502020204030204" pitchFamily="34" charset="0"/>
              <a:buChar char="–"/>
              <a:tabLst/>
              <a:defRPr/>
            </a:pPr>
            <a:endParaRPr kumimoji="0" lang="en-US" altLang="en-US" sz="1200" b="0" i="0" u="none" strike="noStrike" kern="1200" cap="none" spc="0" normalizeH="0" baseline="0" noProof="0" dirty="0">
              <a:ln>
                <a:noFill/>
              </a:ln>
              <a:solidFill>
                <a:prstClr val="black"/>
              </a:solidFill>
              <a:effectLst/>
              <a:uLnTx/>
              <a:uFillTx/>
              <a:latin typeface="+mn-lt"/>
              <a:ea typeface="MS PGothic" pitchFamily="34" charset="-128"/>
            </a:endParaRPr>
          </a:p>
          <a:p>
            <a:pPr marL="171450" marR="0" lvl="0" indent="-171450" algn="l" defTabSz="914400" rtl="0" eaLnBrk="1" fontAlgn="base" latinLnBrk="0" hangingPunct="1">
              <a:lnSpc>
                <a:spcPct val="100000"/>
              </a:lnSpc>
              <a:spcBef>
                <a:spcPct val="0"/>
              </a:spcBef>
              <a:spcAft>
                <a:spcPct val="0"/>
              </a:spcAft>
              <a:buClrTx/>
              <a:buSzTx/>
              <a:buFont typeface="Calibri" panose="020F0502020204030204" pitchFamily="34" charset="0"/>
              <a:buChar char="–"/>
              <a:tabLst/>
              <a:defRPr/>
            </a:pPr>
            <a:r>
              <a:rPr kumimoji="0" lang="en-US" altLang="en-US" sz="1200" b="1" i="0" u="none" strike="noStrike" kern="1200" cap="none" spc="0" normalizeH="0" baseline="0" noProof="0" dirty="0">
                <a:ln>
                  <a:noFill/>
                </a:ln>
                <a:solidFill>
                  <a:prstClr val="black"/>
                </a:solidFill>
                <a:effectLst/>
                <a:uLnTx/>
                <a:uFillTx/>
                <a:latin typeface="+mn-lt"/>
                <a:ea typeface="MS PGothic" pitchFamily="34" charset="-128"/>
              </a:rPr>
              <a:t>How does this relate to HIV? </a:t>
            </a:r>
            <a:r>
              <a:rPr kumimoji="0" lang="en-US" altLang="en-US" sz="1200" b="0" i="0" u="none" strike="noStrike" kern="1200" cap="none" spc="0" normalizeH="0" baseline="0" noProof="0" dirty="0">
                <a:ln>
                  <a:noFill/>
                </a:ln>
                <a:solidFill>
                  <a:prstClr val="black"/>
                </a:solidFill>
                <a:effectLst/>
                <a:uLnTx/>
                <a:uFillTx/>
                <a:latin typeface="+mn-lt"/>
                <a:ea typeface="MS PGothic" pitchFamily="34" charset="-128"/>
              </a:rPr>
              <a:t>Our immune system has a hard time fighting off HIV because the virus can change its outer layer to avoid recognition of antibodies. </a:t>
            </a:r>
            <a:endParaRPr kumimoji="0" lang="en-US" altLang="en-US" sz="1200" b="0" i="1" u="none" strike="noStrike" kern="1200" cap="none" spc="0" normalizeH="0" baseline="0" noProof="0" dirty="0">
              <a:ln>
                <a:noFill/>
              </a:ln>
              <a:solidFill>
                <a:prstClr val="black"/>
              </a:solidFill>
              <a:effectLst/>
              <a:uLnTx/>
              <a:uFillTx/>
              <a:latin typeface="+mn-lt"/>
              <a:ea typeface="MS PGothic" pitchFamily="34" charset="-128"/>
            </a:endParaRPr>
          </a:p>
        </p:txBody>
      </p:sp>
      <p:sp>
        <p:nvSpPr>
          <p:cNvPr id="4" name="Slide Number Placeholder 3"/>
          <p:cNvSpPr>
            <a:spLocks noGrp="1"/>
          </p:cNvSpPr>
          <p:nvPr>
            <p:ph type="sldNum" sz="quarter" idx="5"/>
          </p:nvPr>
        </p:nvSpPr>
        <p:spPr/>
        <p:txBody>
          <a:bodyPr/>
          <a:lstStyle/>
          <a:p>
            <a:fld id="{B6385102-306F-4FCB-9BA5-04CB0CACFA86}" type="slidenum">
              <a:rPr lang="en-US" smtClean="0"/>
              <a:t>14</a:t>
            </a:fld>
            <a:endParaRPr lang="en-US"/>
          </a:p>
        </p:txBody>
      </p:sp>
    </p:spTree>
    <p:extLst>
      <p:ext uri="{BB962C8B-B14F-4D97-AF65-F5344CB8AC3E}">
        <p14:creationId xmlns:p14="http://schemas.microsoft.com/office/powerpoint/2010/main" val="1995816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0"/>
              </a:spcBef>
              <a:spcAft>
                <a:spcPct val="0"/>
              </a:spcAft>
              <a:buClrTx/>
              <a:buSzTx/>
              <a:buFont typeface="Calibri" panose="020F0502020204030204" pitchFamily="34" charset="0"/>
              <a:buChar char="–"/>
              <a:tabLst/>
              <a:defRPr/>
            </a:pPr>
            <a:r>
              <a:rPr kumimoji="0" lang="en-US" altLang="en-US" sz="1200" b="1" i="0" u="none" strike="noStrike" kern="1200" cap="none" spc="0" normalizeH="0" baseline="0" noProof="0" dirty="0">
                <a:ln>
                  <a:noFill/>
                </a:ln>
                <a:solidFill>
                  <a:prstClr val="black"/>
                </a:solidFill>
                <a:effectLst/>
                <a:uLnTx/>
                <a:uFillTx/>
                <a:latin typeface="+mn-lt"/>
                <a:ea typeface="MS PGothic" pitchFamily="34" charset="-128"/>
              </a:rPr>
              <a:t>Cellular immunity </a:t>
            </a:r>
            <a:r>
              <a:rPr kumimoji="0" lang="en-US" altLang="en-US" sz="1200" b="0" i="0" u="none" strike="noStrike" kern="1200" cap="none" spc="0" normalizeH="0" baseline="0" noProof="0" dirty="0">
                <a:ln>
                  <a:noFill/>
                </a:ln>
                <a:solidFill>
                  <a:prstClr val="black"/>
                </a:solidFill>
                <a:effectLst/>
                <a:uLnTx/>
                <a:uFillTx/>
                <a:latin typeface="+mn-lt"/>
                <a:ea typeface="MS PGothic" pitchFamily="34" charset="-128"/>
              </a:rPr>
              <a:t>seeks out already infected cells to kill them, helping to control the foreign invader that has already taken hold in the body</a:t>
            </a:r>
            <a:r>
              <a:rPr kumimoji="0" lang="ja-JP" altLang="en-US" sz="1200" b="0" i="0" u="none" strike="noStrike" kern="1200" cap="none" spc="0" normalizeH="0" baseline="0" noProof="0" dirty="0">
                <a:ln>
                  <a:noFill/>
                </a:ln>
                <a:solidFill>
                  <a:prstClr val="black"/>
                </a:solidFill>
                <a:effectLst/>
                <a:uLnTx/>
                <a:uFillTx/>
                <a:latin typeface="+mn-lt"/>
                <a:ea typeface="MS PGothic" pitchFamily="34" charset="-128"/>
              </a:rPr>
              <a:t>’</a:t>
            </a:r>
            <a:r>
              <a:rPr kumimoji="0" lang="en-US" altLang="ja-JP" sz="1200" b="0" i="0" u="none" strike="noStrike" kern="1200" cap="none" spc="0" normalizeH="0" baseline="0" noProof="0" dirty="0">
                <a:ln>
                  <a:noFill/>
                </a:ln>
                <a:solidFill>
                  <a:prstClr val="black"/>
                </a:solidFill>
                <a:effectLst/>
                <a:uLnTx/>
                <a:uFillTx/>
                <a:latin typeface="+mn-lt"/>
                <a:ea typeface="MS PGothic" pitchFamily="34" charset="-128"/>
              </a:rPr>
              <a:t>s cells. This process is </a:t>
            </a:r>
            <a:r>
              <a:rPr kumimoji="0" lang="en-US" altLang="en-US" sz="1200" b="0" i="0" u="none" strike="noStrike" kern="1200" cap="none" spc="0" normalizeH="0" baseline="0" noProof="0" dirty="0">
                <a:ln>
                  <a:noFill/>
                </a:ln>
                <a:solidFill>
                  <a:prstClr val="black"/>
                </a:solidFill>
                <a:effectLst/>
                <a:uLnTx/>
                <a:uFillTx/>
                <a:latin typeface="+mn-lt"/>
                <a:ea typeface="MS PGothic" pitchFamily="34" charset="-128"/>
              </a:rPr>
              <a:t>coordinated by T cells (cytotoxic/killer T cells and helper T cells). </a:t>
            </a:r>
            <a:endParaRPr kumimoji="0" lang="en-US" altLang="ja-JP" sz="1200" b="0" i="0" u="none" strike="noStrike" kern="1200" cap="none" spc="0" normalizeH="0" baseline="0" noProof="0" dirty="0">
              <a:ln>
                <a:noFill/>
              </a:ln>
              <a:solidFill>
                <a:prstClr val="black"/>
              </a:solidFill>
              <a:effectLst/>
              <a:uLnTx/>
              <a:uFillTx/>
              <a:latin typeface="+mn-lt"/>
              <a:ea typeface="MS PGothic" pitchFamily="34" charset="-128"/>
            </a:endParaRPr>
          </a:p>
          <a:p>
            <a:pPr marL="171450" marR="0" lvl="0" indent="-171450" algn="l" defTabSz="914400" rtl="0" eaLnBrk="1" fontAlgn="base" latinLnBrk="0" hangingPunct="1">
              <a:lnSpc>
                <a:spcPct val="100000"/>
              </a:lnSpc>
              <a:spcBef>
                <a:spcPct val="0"/>
              </a:spcBef>
              <a:spcAft>
                <a:spcPct val="0"/>
              </a:spcAft>
              <a:buClrTx/>
              <a:buSzTx/>
              <a:buFont typeface="Calibri" panose="020F0502020204030204" pitchFamily="34" charset="0"/>
              <a:buChar char="–"/>
              <a:tabLst/>
              <a:defRPr/>
            </a:pPr>
            <a:endParaRPr kumimoji="0" lang="en-US" altLang="ja-JP" sz="1200" b="0" i="0" u="none" strike="noStrike" kern="1200" cap="none" spc="0" normalizeH="0" baseline="0" noProof="0" dirty="0">
              <a:ln>
                <a:noFill/>
              </a:ln>
              <a:solidFill>
                <a:prstClr val="black"/>
              </a:solidFill>
              <a:effectLst/>
              <a:uLnTx/>
              <a:uFillTx/>
              <a:latin typeface="+mn-lt"/>
              <a:ea typeface="MS PGothic" pitchFamily="34" charset="-128"/>
            </a:endParaRPr>
          </a:p>
          <a:p>
            <a:pPr marL="171450" marR="0" lvl="0" indent="-171450" algn="l" defTabSz="914400" rtl="0" eaLnBrk="1" fontAlgn="base" latinLnBrk="0" hangingPunct="1">
              <a:lnSpc>
                <a:spcPct val="100000"/>
              </a:lnSpc>
              <a:spcBef>
                <a:spcPct val="0"/>
              </a:spcBef>
              <a:spcAft>
                <a:spcPct val="0"/>
              </a:spcAft>
              <a:buClrTx/>
              <a:buSzTx/>
              <a:buFont typeface="Calibri" panose="020F0502020204030204" pitchFamily="34" charset="0"/>
              <a:buChar char="–"/>
              <a:tabLst/>
              <a:defRPr/>
            </a:pPr>
            <a:r>
              <a:rPr kumimoji="0" lang="en-US" altLang="ja-JP" sz="1200" b="0" i="0" u="none" strike="noStrike" kern="1200" cap="none" spc="0" normalizeH="0" baseline="0" noProof="0" dirty="0">
                <a:ln>
                  <a:noFill/>
                </a:ln>
                <a:solidFill>
                  <a:prstClr val="black"/>
                </a:solidFill>
                <a:effectLst/>
                <a:uLnTx/>
                <a:uFillTx/>
                <a:latin typeface="+mn-lt"/>
                <a:ea typeface="MS PGothic" pitchFamily="34" charset="-128"/>
              </a:rPr>
              <a:t>T-helper cells coordinate the immune response and prompt other parts of the immune system to act. Cytotoxic T lymphocytes (CTLs) kill infected cells.  Because the HIV virus needs to be inside human cells to make more copies of itself, killing these infected cells helps to control the replication of the virus. Vaccines using this part of the immune system are referred to as </a:t>
            </a:r>
            <a:r>
              <a:rPr kumimoji="0" lang="ja-JP" altLang="en-US" sz="1200" b="0" i="0" u="none" strike="noStrike" kern="1200" cap="none" spc="0" normalizeH="0" baseline="0" noProof="0" dirty="0">
                <a:ln>
                  <a:noFill/>
                </a:ln>
                <a:solidFill>
                  <a:prstClr val="black"/>
                </a:solidFill>
                <a:effectLst/>
                <a:uLnTx/>
                <a:uFillTx/>
                <a:latin typeface="+mn-lt"/>
                <a:ea typeface="MS PGothic" pitchFamily="34" charset="-128"/>
              </a:rPr>
              <a:t>“</a:t>
            </a:r>
            <a:r>
              <a:rPr kumimoji="0" lang="en-US" altLang="ja-JP" sz="1200" b="0" i="0" u="none" strike="noStrike" kern="1200" cap="none" spc="0" normalizeH="0" baseline="0" noProof="0" dirty="0">
                <a:ln>
                  <a:noFill/>
                </a:ln>
                <a:solidFill>
                  <a:prstClr val="black"/>
                </a:solidFill>
                <a:effectLst/>
                <a:uLnTx/>
                <a:uFillTx/>
                <a:latin typeface="+mn-lt"/>
                <a:ea typeface="MS PGothic" pitchFamily="34" charset="-128"/>
              </a:rPr>
              <a:t>T cell based”.</a:t>
            </a:r>
          </a:p>
          <a:p>
            <a:pPr marL="171450" marR="0" lvl="0" indent="-171450" algn="l" defTabSz="914400" rtl="0" eaLnBrk="1" fontAlgn="base" latinLnBrk="0" hangingPunct="1">
              <a:lnSpc>
                <a:spcPct val="100000"/>
              </a:lnSpc>
              <a:spcBef>
                <a:spcPct val="0"/>
              </a:spcBef>
              <a:spcAft>
                <a:spcPct val="0"/>
              </a:spcAft>
              <a:buClrTx/>
              <a:buSzTx/>
              <a:buFont typeface="Calibri" panose="020F0502020204030204" pitchFamily="34" charset="0"/>
              <a:buChar char="–"/>
              <a:tabLst/>
              <a:defRPr/>
            </a:pPr>
            <a:endParaRPr kumimoji="0" lang="en-US" altLang="en-US" sz="1200" b="0" i="0" u="none" strike="noStrike" kern="1200" cap="none" spc="0" normalizeH="0" baseline="0" noProof="0" dirty="0">
              <a:ln>
                <a:noFill/>
              </a:ln>
              <a:solidFill>
                <a:prstClr val="black"/>
              </a:solidFill>
              <a:effectLst/>
              <a:uLnTx/>
              <a:uFillTx/>
              <a:latin typeface="+mn-lt"/>
              <a:ea typeface="MS PGothic" pitchFamily="34" charset="-128"/>
            </a:endParaRPr>
          </a:p>
          <a:p>
            <a:pPr marL="171450" marR="0" lvl="0" indent="-171450" algn="l" defTabSz="914400" rtl="0" eaLnBrk="1" fontAlgn="base" latinLnBrk="0" hangingPunct="1">
              <a:lnSpc>
                <a:spcPct val="100000"/>
              </a:lnSpc>
              <a:spcBef>
                <a:spcPct val="0"/>
              </a:spcBef>
              <a:spcAft>
                <a:spcPct val="0"/>
              </a:spcAft>
              <a:buClrTx/>
              <a:buSzTx/>
              <a:buFont typeface="Calibri" panose="020F0502020204030204" pitchFamily="34" charset="0"/>
              <a:buChar char="–"/>
              <a:tabLst/>
              <a:defRPr/>
            </a:pPr>
            <a:r>
              <a:rPr kumimoji="0" lang="en-US" altLang="en-US" sz="1200" b="1" i="0" u="none" strike="noStrike" kern="1200" cap="none" spc="0" normalizeH="0" baseline="0" noProof="0" dirty="0">
                <a:ln>
                  <a:noFill/>
                </a:ln>
                <a:solidFill>
                  <a:prstClr val="black"/>
                </a:solidFill>
                <a:effectLst/>
                <a:uLnTx/>
                <a:uFillTx/>
                <a:latin typeface="+mn-lt"/>
                <a:ea typeface="MS PGothic" pitchFamily="34" charset="-128"/>
              </a:rPr>
              <a:t>How does this relate to HIV? </a:t>
            </a:r>
            <a:r>
              <a:rPr kumimoji="0" lang="en-US" altLang="en-US" sz="1200" b="0" i="0" u="none" strike="noStrike" kern="1200" cap="none" spc="0" normalizeH="0" baseline="0" noProof="0" dirty="0">
                <a:ln>
                  <a:noFill/>
                </a:ln>
                <a:solidFill>
                  <a:prstClr val="black"/>
                </a:solidFill>
                <a:effectLst/>
                <a:uLnTx/>
                <a:uFillTx/>
                <a:latin typeface="+mn-lt"/>
                <a:ea typeface="MS PGothic" pitchFamily="34" charset="-128"/>
              </a:rPr>
              <a:t>T cells recognize HIV-infected cells. T cells are also the targets of HIV, so they become infected themselves. HIV hijacks the very immune cells used to fight the virus. </a:t>
            </a:r>
          </a:p>
          <a:p>
            <a:endParaRPr lang="en-US" dirty="0"/>
          </a:p>
        </p:txBody>
      </p:sp>
      <p:sp>
        <p:nvSpPr>
          <p:cNvPr id="4" name="Slide Number Placeholder 3"/>
          <p:cNvSpPr>
            <a:spLocks noGrp="1"/>
          </p:cNvSpPr>
          <p:nvPr>
            <p:ph type="sldNum" sz="quarter" idx="5"/>
          </p:nvPr>
        </p:nvSpPr>
        <p:spPr/>
        <p:txBody>
          <a:bodyPr/>
          <a:lstStyle/>
          <a:p>
            <a:fld id="{B6385102-306F-4FCB-9BA5-04CB0CACFA86}" type="slidenum">
              <a:rPr lang="en-US" smtClean="0"/>
              <a:t>15</a:t>
            </a:fld>
            <a:endParaRPr lang="en-US"/>
          </a:p>
        </p:txBody>
      </p:sp>
    </p:spTree>
    <p:extLst>
      <p:ext uri="{BB962C8B-B14F-4D97-AF65-F5344CB8AC3E}">
        <p14:creationId xmlns:p14="http://schemas.microsoft.com/office/powerpoint/2010/main" val="358649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System Font Regular"/>
              <a:buChar char="-"/>
              <a:tabLst/>
              <a:defRPr/>
            </a:pPr>
            <a:r>
              <a:rPr kumimoji="0" lang="en-US" sz="1200" b="0" i="0" u="none" strike="noStrike" kern="1200" cap="none" spc="0" normalizeH="0" baseline="0" noProof="0" dirty="0">
                <a:ln>
                  <a:noFill/>
                </a:ln>
                <a:solidFill>
                  <a:prstClr val="black"/>
                </a:solidFill>
                <a:effectLst/>
                <a:uLnTx/>
                <a:uFillTx/>
                <a:latin typeface="+mn-lt"/>
                <a:ea typeface="MS PGothic" pitchFamily="34" charset="-128"/>
              </a:rPr>
              <a:t>Because we </a:t>
            </a:r>
            <a:r>
              <a:rPr kumimoji="0" lang="en-US" sz="1200" b="0" i="0" u="none" strike="noStrike" kern="1200" cap="none" spc="0" normalizeH="0" baseline="0" noProof="0" dirty="0">
                <a:ln>
                  <a:noFill/>
                </a:ln>
                <a:solidFill>
                  <a:prstClr val="black"/>
                </a:solidFill>
                <a:effectLst/>
                <a:uLnTx/>
                <a:uFillTx/>
                <a:latin typeface="+mn-lt"/>
                <a:ea typeface="MS PGothic" pitchFamily="34" charset="-128"/>
                <a:cs typeface="ＭＳ Ｐゴシック" charset="0"/>
              </a:rPr>
              <a:t>don’t yet know which immune response will protect against HIV, scientists are exploring many types of vaccines designed to elicit different immune responses:</a:t>
            </a:r>
          </a:p>
          <a:p>
            <a:pPr marL="628650" marR="0" lvl="1" indent="-171450" algn="l" defTabSz="914400" rtl="0" eaLnBrk="0" fontAlgn="base" latinLnBrk="0" hangingPunct="0">
              <a:lnSpc>
                <a:spcPct val="100000"/>
              </a:lnSpc>
              <a:spcBef>
                <a:spcPct val="30000"/>
              </a:spcBef>
              <a:spcAft>
                <a:spcPct val="0"/>
              </a:spcAft>
              <a:buClrTx/>
              <a:buSzTx/>
              <a:buFont typeface="System Font Regular"/>
              <a:buChar char="-"/>
              <a:tabLst/>
              <a:defRPr/>
            </a:pPr>
            <a:r>
              <a:rPr kumimoji="0" lang="en-US" sz="1200" b="0" i="0" u="none" strike="noStrike" kern="1200" cap="none" spc="0" normalizeH="0" baseline="0" noProof="0" dirty="0">
                <a:ln>
                  <a:noFill/>
                </a:ln>
                <a:solidFill>
                  <a:prstClr val="black"/>
                </a:solidFill>
                <a:effectLst/>
                <a:uLnTx/>
                <a:uFillTx/>
                <a:latin typeface="+mn-lt"/>
                <a:ea typeface="MS PGothic" pitchFamily="34" charset="-128"/>
                <a:cs typeface="+mn-cs"/>
              </a:rPr>
              <a:t>T-cell mediated response: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Stimulate branch of immune system (mainly T cells) that recognizes and destroys cells infected with HIV so it cannot multiply and spread.</a:t>
            </a:r>
          </a:p>
          <a:p>
            <a:pPr marL="628650" marR="0" lvl="1" indent="-171450" algn="l" defTabSz="914400" rtl="0" eaLnBrk="0" fontAlgn="base" latinLnBrk="0" hangingPunct="0">
              <a:lnSpc>
                <a:spcPct val="100000"/>
              </a:lnSpc>
              <a:spcBef>
                <a:spcPct val="30000"/>
              </a:spcBef>
              <a:spcAft>
                <a:spcPct val="0"/>
              </a:spcAft>
              <a:buClrTx/>
              <a:buSzTx/>
              <a:buFont typeface="System Font Regular"/>
              <a:buChar char="-"/>
              <a:tabLst/>
              <a:defRPr/>
            </a:pPr>
            <a:r>
              <a:rPr kumimoji="0" lang="en-US" sz="1200" b="0" i="0" u="none" strike="noStrike" kern="1200" cap="none" spc="0" normalizeH="0" baseline="0" noProof="0" dirty="0">
                <a:ln>
                  <a:noFill/>
                </a:ln>
                <a:solidFill>
                  <a:prstClr val="black"/>
                </a:solidFill>
                <a:effectLst/>
                <a:uLnTx/>
                <a:uFillTx/>
                <a:latin typeface="+mn-lt"/>
                <a:ea typeface="MS PGothic" pitchFamily="34" charset="-128"/>
                <a:cs typeface="+mn-cs"/>
              </a:rPr>
              <a:t>Neutralizing antibody response: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Induce antibodies that block HIV in the blood, preventing HIV from infecting the body’s cells.</a:t>
            </a:r>
          </a:p>
          <a:p>
            <a:pPr marL="628650" marR="0" lvl="1" indent="-171450" algn="l" defTabSz="914400" rtl="0" eaLnBrk="0" fontAlgn="base" latinLnBrk="0" hangingPunct="0">
              <a:lnSpc>
                <a:spcPct val="100000"/>
              </a:lnSpc>
              <a:spcBef>
                <a:spcPct val="30000"/>
              </a:spcBef>
              <a:spcAft>
                <a:spcPct val="0"/>
              </a:spcAft>
              <a:buClrTx/>
              <a:buSzTx/>
              <a:buFont typeface="System Font Regular"/>
              <a:buChar char="-"/>
              <a:tabLst/>
              <a:defRPr/>
            </a:pPr>
            <a:r>
              <a:rPr kumimoji="0" lang="en-US" sz="1200" b="0" i="0" u="none" strike="noStrike" kern="1200" cap="none" spc="0" normalizeH="0" baseline="0" noProof="0" dirty="0">
                <a:ln>
                  <a:noFill/>
                </a:ln>
                <a:solidFill>
                  <a:prstClr val="black"/>
                </a:solidFill>
                <a:effectLst/>
                <a:uLnTx/>
                <a:uFillTx/>
                <a:latin typeface="+mn-lt"/>
                <a:ea typeface="MS PGothic" pitchFamily="34" charset="-128"/>
                <a:cs typeface="+mn-cs"/>
              </a:rPr>
              <a:t>Non-neutralizing antibody response: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Induce antibodies that recognize HIV and recruit other immune cells to help destroy the virus.</a:t>
            </a:r>
          </a:p>
          <a:p>
            <a:pPr marL="628650" marR="0" lvl="1" indent="-171450" algn="l" defTabSz="914400" rtl="0" eaLnBrk="0" fontAlgn="base" latinLnBrk="0" hangingPunct="0">
              <a:lnSpc>
                <a:spcPct val="100000"/>
              </a:lnSpc>
              <a:spcBef>
                <a:spcPct val="30000"/>
              </a:spcBef>
              <a:spcAft>
                <a:spcPct val="0"/>
              </a:spcAft>
              <a:buClrTx/>
              <a:buSzTx/>
              <a:buFont typeface="System Font Regular"/>
              <a:buChar char="-"/>
              <a:tabLst/>
              <a:defRPr/>
            </a:pPr>
            <a:r>
              <a:rPr kumimoji="0" lang="en-US" sz="1200" b="0" i="0" u="none" strike="noStrike" kern="1200" cap="none" spc="0" normalizeH="0" baseline="0" noProof="0" dirty="0">
                <a:ln>
                  <a:noFill/>
                </a:ln>
                <a:solidFill>
                  <a:prstClr val="black"/>
                </a:solidFill>
                <a:effectLst/>
                <a:uLnTx/>
                <a:uFillTx/>
                <a:latin typeface="+mn-lt"/>
                <a:ea typeface="MS PGothic" pitchFamily="34" charset="-128"/>
                <a:cs typeface="+mn-cs"/>
              </a:rPr>
              <a:t>Combination responses: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Stimulate multiple parts of the adaptive immune system to recognize and defend the body against HIV.</a:t>
            </a:r>
          </a:p>
          <a:p>
            <a:endParaRPr lang="en-US" dirty="0"/>
          </a:p>
        </p:txBody>
      </p:sp>
      <p:sp>
        <p:nvSpPr>
          <p:cNvPr id="4" name="Slide Number Placeholder 3"/>
          <p:cNvSpPr>
            <a:spLocks noGrp="1"/>
          </p:cNvSpPr>
          <p:nvPr>
            <p:ph type="sldNum" sz="quarter" idx="5"/>
          </p:nvPr>
        </p:nvSpPr>
        <p:spPr/>
        <p:txBody>
          <a:bodyPr/>
          <a:lstStyle/>
          <a:p>
            <a:fld id="{B6385102-306F-4FCB-9BA5-04CB0CACFA86}" type="slidenum">
              <a:rPr lang="en-US" smtClean="0"/>
              <a:t>16</a:t>
            </a:fld>
            <a:endParaRPr lang="en-US"/>
          </a:p>
        </p:txBody>
      </p:sp>
    </p:spTree>
    <p:extLst>
      <p:ext uri="{BB962C8B-B14F-4D97-AF65-F5344CB8AC3E}">
        <p14:creationId xmlns:p14="http://schemas.microsoft.com/office/powerpoint/2010/main" val="183669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Pct val="100000"/>
              <a:buFontTx/>
              <a:buChar char="-"/>
              <a:tabLst/>
              <a:defRPr>
                <a:latin typeface="Garamond"/>
                <a:ea typeface="Garamond"/>
                <a:cs typeface="Garamond"/>
                <a:sym typeface="Garamond"/>
              </a:defRPr>
            </a:pPr>
            <a:r>
              <a:rPr kumimoji="0" lang="en-US" sz="1200" b="0" i="0" u="none" strike="noStrike" kern="1200" cap="none" spc="0" normalizeH="0" baseline="0" noProof="0" dirty="0">
                <a:ln>
                  <a:noFill/>
                </a:ln>
                <a:solidFill>
                  <a:prstClr val="black"/>
                </a:solidFill>
                <a:effectLst/>
                <a:uLnTx/>
                <a:uFillTx/>
                <a:latin typeface="Garamond"/>
                <a:sym typeface="Garamond"/>
              </a:rPr>
              <a:t>Another strategy that has shown great potential is the use of broadly neutralizing antibodies (bNAbs). (As a reminder, antibodies bind to the surface of pathogens to defend the host against them).</a:t>
            </a:r>
          </a:p>
          <a:p>
            <a:pPr marL="171450" marR="0" lvl="0" indent="-171450" algn="l" defTabSz="914400" rtl="0" eaLnBrk="0" fontAlgn="base" latinLnBrk="0" hangingPunct="0">
              <a:lnSpc>
                <a:spcPct val="100000"/>
              </a:lnSpc>
              <a:spcBef>
                <a:spcPct val="30000"/>
              </a:spcBef>
              <a:spcAft>
                <a:spcPct val="0"/>
              </a:spcAft>
              <a:buClrTx/>
              <a:buSzPct val="100000"/>
              <a:buFontTx/>
              <a:buChar char="-"/>
              <a:tabLst/>
              <a:defRPr>
                <a:latin typeface="Garamond"/>
                <a:ea typeface="Garamond"/>
                <a:cs typeface="Garamond"/>
                <a:sym typeface="Garamond"/>
              </a:defRPr>
            </a:pPr>
            <a:endParaRPr kumimoji="0" lang="en-US" sz="1200" b="0" i="0" u="none" strike="noStrike" kern="1200" cap="none" spc="0" normalizeH="0" baseline="0" noProof="0" dirty="0">
              <a:ln>
                <a:noFill/>
              </a:ln>
              <a:solidFill>
                <a:prstClr val="black"/>
              </a:solidFill>
              <a:effectLst/>
              <a:uLnTx/>
              <a:uFillTx/>
              <a:latin typeface="Garamond"/>
              <a:sym typeface="Garamond"/>
            </a:endParaRPr>
          </a:p>
          <a:p>
            <a:pPr marL="171450" marR="0" lvl="0" indent="-171450" algn="l" defTabSz="914400" rtl="0" eaLnBrk="0" fontAlgn="base" latinLnBrk="0" hangingPunct="0">
              <a:lnSpc>
                <a:spcPct val="100000"/>
              </a:lnSpc>
              <a:spcBef>
                <a:spcPct val="30000"/>
              </a:spcBef>
              <a:spcAft>
                <a:spcPct val="0"/>
              </a:spcAft>
              <a:buClrTx/>
              <a:buSzPct val="100000"/>
              <a:buFontTx/>
              <a:buChar char="-"/>
              <a:tabLst/>
              <a:defRPr/>
            </a:pPr>
            <a:r>
              <a:rPr kumimoji="0" lang="en-US" sz="1200" b="0" i="0" u="none" strike="noStrike" kern="1200" cap="none" spc="0" normalizeH="0" baseline="0" noProof="0" dirty="0">
                <a:ln>
                  <a:noFill/>
                </a:ln>
                <a:solidFill>
                  <a:prstClr val="black"/>
                </a:solidFill>
                <a:effectLst/>
                <a:uLnTx/>
                <a:uFillTx/>
                <a:latin typeface="+mn-lt"/>
                <a:ea typeface="MS PGothic" pitchFamily="34" charset="-128"/>
              </a:rPr>
              <a:t>Scientists have mapped the shape and structure of these bNAbs and identified the points of contact (binding sites, shown in the graphic) between the antibody and the virus. Understanding the shape of the binding sites for bNAbs is thought to be key to developing a preventive vaccine. An effective immune response will generate bNAbs that can bind to those sites. (A person’s immune system does not make anti-HIV bNAbs until after they have </a:t>
            </a:r>
            <a:r>
              <a:rPr kumimoji="0" lang="en-US" sz="1200" b="0" i="0" u="none" strike="noStrike" kern="1200" cap="none" spc="0" normalizeH="0" baseline="0" noProof="0" dirty="0">
                <a:ln>
                  <a:noFill/>
                </a:ln>
                <a:solidFill>
                  <a:srgbClr val="C0504D">
                    <a:satOff val="-4966"/>
                    <a:lumOff val="-10549"/>
                  </a:srgbClr>
                </a:solidFill>
                <a:effectLst/>
                <a:uLnTx/>
                <a:uFillTx/>
                <a:latin typeface="+mn-lt"/>
                <a:ea typeface="MS PGothic" pitchFamily="34" charset="-128"/>
              </a:rPr>
              <a:t>acquired HIV</a:t>
            </a:r>
            <a:r>
              <a:rPr kumimoji="0" lang="en-US" sz="1200" b="0" i="0" u="none" strike="noStrike" kern="1200" cap="none" spc="0" normalizeH="0" baseline="0" noProof="0" dirty="0">
                <a:ln>
                  <a:noFill/>
                </a:ln>
                <a:solidFill>
                  <a:prstClr val="black"/>
                </a:solidFill>
                <a:effectLst/>
                <a:uLnTx/>
                <a:uFillTx/>
                <a:latin typeface="+mn-lt"/>
                <a:ea typeface="MS PGothic" pitchFamily="34" charset="-128"/>
              </a:rPr>
              <a:t>. Most often, it takes a long time after infection for a person’s body to produce bNAbs.)</a:t>
            </a:r>
          </a:p>
          <a:p>
            <a:pPr marL="171450" marR="0" lvl="0" indent="-171450" algn="l" defTabSz="914400" rtl="0" eaLnBrk="0" fontAlgn="base" latinLnBrk="0" hangingPunct="0">
              <a:lnSpc>
                <a:spcPct val="100000"/>
              </a:lnSpc>
              <a:spcBef>
                <a:spcPct val="30000"/>
              </a:spcBef>
              <a:spcAft>
                <a:spcPct val="0"/>
              </a:spcAft>
              <a:buClrTx/>
              <a:buSzPct val="100000"/>
              <a:buFontTx/>
              <a:buChar char="-"/>
              <a:tabLst/>
              <a:defRPr/>
            </a:pPr>
            <a:endParaRPr kumimoji="0" lang="en-US" sz="1200" b="0" i="0" u="none" strike="noStrike" kern="1200" cap="none" spc="0" normalizeH="0" baseline="0" noProof="0" dirty="0">
              <a:ln>
                <a:noFill/>
              </a:ln>
              <a:solidFill>
                <a:prstClr val="black"/>
              </a:solidFill>
              <a:effectLst/>
              <a:uLnTx/>
              <a:uFillTx/>
              <a:latin typeface="+mn-lt"/>
              <a:ea typeface="MS PGothic" pitchFamily="34" charset="-128"/>
            </a:endParaRPr>
          </a:p>
          <a:p>
            <a:pPr marL="171450" marR="0" lvl="0" indent="-171450" algn="l" defTabSz="914400" rtl="0" eaLnBrk="0" fontAlgn="base" latinLnBrk="0" hangingPunct="0">
              <a:lnSpc>
                <a:spcPct val="100000"/>
              </a:lnSpc>
              <a:spcBef>
                <a:spcPct val="30000"/>
              </a:spcBef>
              <a:spcAft>
                <a:spcPct val="0"/>
              </a:spcAft>
              <a:buClrTx/>
              <a:buSzPct val="100000"/>
              <a:buFontTx/>
              <a:buChar char="-"/>
              <a:tabLst/>
              <a:defRPr/>
            </a:pPr>
            <a:r>
              <a:rPr kumimoji="0" lang="en-US" sz="1200" b="0" i="0" u="none" strike="noStrike" kern="1200" cap="none" spc="0" normalizeH="0" baseline="0" noProof="0" dirty="0">
                <a:ln>
                  <a:noFill/>
                </a:ln>
                <a:solidFill>
                  <a:prstClr val="black"/>
                </a:solidFill>
                <a:effectLst/>
                <a:uLnTx/>
                <a:uFillTx/>
                <a:latin typeface="+mn-lt"/>
                <a:ea typeface="MS PGothic" pitchFamily="34" charset="-128"/>
              </a:rPr>
              <a:t>In addition to informing vaccine design, scientists are also studying whether direct transfer (through intravenous drip) of bNAbs could provide protection to HIV-uninfected individuals and help infected individuals control the virus. This strategy is called passive immunization. </a:t>
            </a:r>
          </a:p>
          <a:p>
            <a:pPr marL="171450" marR="0" lvl="0" indent="-171450" algn="l" defTabSz="914400" rtl="0" eaLnBrk="0" fontAlgn="base" latinLnBrk="0" hangingPunct="0">
              <a:lnSpc>
                <a:spcPct val="100000"/>
              </a:lnSpc>
              <a:spcBef>
                <a:spcPct val="30000"/>
              </a:spcBef>
              <a:spcAft>
                <a:spcPct val="0"/>
              </a:spcAft>
              <a:buClrTx/>
              <a:buSzPct val="100000"/>
              <a:buFontTx/>
              <a:buChar char="-"/>
              <a:tabLst/>
              <a:defRPr/>
            </a:pPr>
            <a:endParaRPr kumimoji="0" lang="en-US" sz="1200" b="0" i="0" u="none" strike="noStrike" kern="1200" cap="none" spc="0" normalizeH="0" baseline="0" noProof="0" dirty="0">
              <a:ln>
                <a:noFill/>
              </a:ln>
              <a:solidFill>
                <a:prstClr val="black"/>
              </a:solidFill>
              <a:effectLst/>
              <a:uLnTx/>
              <a:uFillTx/>
              <a:latin typeface="+mn-lt"/>
              <a:ea typeface="MS PGothic" pitchFamily="34" charset="-128"/>
            </a:endParaRPr>
          </a:p>
          <a:p>
            <a:pPr marL="171450" marR="0" lvl="0" indent="-171450" algn="l" defTabSz="914400" rtl="0" eaLnBrk="0" fontAlgn="base" latinLnBrk="0" hangingPunct="0">
              <a:lnSpc>
                <a:spcPct val="100000"/>
              </a:lnSpc>
              <a:spcBef>
                <a:spcPct val="30000"/>
              </a:spcBef>
              <a:spcAft>
                <a:spcPct val="0"/>
              </a:spcAft>
              <a:buClrTx/>
              <a:buSzPct val="100000"/>
              <a:buFontTx/>
              <a:buChar char="-"/>
              <a:tabLst/>
              <a:defRPr>
                <a:solidFill>
                  <a:srgbClr val="C0504D">
                    <a:satOff val="-4966"/>
                    <a:lumOff val="-10549"/>
                  </a:srgbClr>
                </a:solidFill>
              </a:defRPr>
            </a:pPr>
            <a:r>
              <a:rPr kumimoji="0" lang="en-US" sz="1200" b="0" i="0" u="none" strike="noStrike" kern="1200" cap="none" spc="0" normalizeH="0" baseline="0" noProof="0" dirty="0">
                <a:ln>
                  <a:noFill/>
                </a:ln>
                <a:solidFill>
                  <a:srgbClr val="C0504D">
                    <a:satOff val="-4966"/>
                    <a:lumOff val="-10549"/>
                  </a:srgbClr>
                </a:solidFill>
                <a:effectLst/>
                <a:uLnTx/>
                <a:uFillTx/>
                <a:latin typeface="+mn-lt"/>
                <a:ea typeface="MS PGothic" pitchFamily="34" charset="-128"/>
              </a:rPr>
              <a:t>Scientists are also studying whether directly giving </a:t>
            </a:r>
            <a:r>
              <a:rPr kumimoji="0" lang="en-US" sz="1200" b="0" i="0" u="none" strike="noStrike" kern="1200" cap="none" spc="0" normalizeH="0" baseline="0" noProof="0" dirty="0" err="1">
                <a:ln>
                  <a:noFill/>
                </a:ln>
                <a:solidFill>
                  <a:srgbClr val="C0504D">
                    <a:satOff val="-4966"/>
                    <a:lumOff val="-10549"/>
                  </a:srgbClr>
                </a:solidFill>
                <a:effectLst/>
                <a:uLnTx/>
                <a:uFillTx/>
                <a:latin typeface="+mn-lt"/>
                <a:ea typeface="MS PGothic" pitchFamily="34" charset="-128"/>
              </a:rPr>
              <a:t>bNAb</a:t>
            </a:r>
            <a:r>
              <a:rPr kumimoji="0" lang="en-US" sz="1200" b="0" i="0" u="none" strike="noStrike" kern="1200" cap="none" spc="0" normalizeH="0" baseline="0" noProof="0" dirty="0">
                <a:ln>
                  <a:noFill/>
                </a:ln>
                <a:solidFill>
                  <a:srgbClr val="C0504D">
                    <a:satOff val="-4966"/>
                    <a:lumOff val="-10549"/>
                  </a:srgbClr>
                </a:solidFill>
                <a:effectLst/>
                <a:uLnTx/>
                <a:uFillTx/>
                <a:latin typeface="+mn-lt"/>
                <a:ea typeface="MS PGothic" pitchFamily="34" charset="-128"/>
              </a:rPr>
              <a:t> genes (instead of the bNAbs as the final protein products) by immunization could provide protection. This strategy is called gene transfer. </a:t>
            </a:r>
          </a:p>
          <a:p>
            <a:endParaRPr lang="en-US" dirty="0"/>
          </a:p>
        </p:txBody>
      </p:sp>
      <p:sp>
        <p:nvSpPr>
          <p:cNvPr id="4" name="Slide Number Placeholder 3"/>
          <p:cNvSpPr>
            <a:spLocks noGrp="1"/>
          </p:cNvSpPr>
          <p:nvPr>
            <p:ph type="sldNum" sz="quarter" idx="5"/>
          </p:nvPr>
        </p:nvSpPr>
        <p:spPr/>
        <p:txBody>
          <a:bodyPr/>
          <a:lstStyle/>
          <a:p>
            <a:fld id="{B6385102-306F-4FCB-9BA5-04CB0CACFA86}" type="slidenum">
              <a:rPr lang="en-US" smtClean="0"/>
              <a:t>17</a:t>
            </a:fld>
            <a:endParaRPr lang="en-US"/>
          </a:p>
        </p:txBody>
      </p:sp>
    </p:spTree>
    <p:extLst>
      <p:ext uri="{BB962C8B-B14F-4D97-AF65-F5344CB8AC3E}">
        <p14:creationId xmlns:p14="http://schemas.microsoft.com/office/powerpoint/2010/main" val="3566383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Pct val="100000"/>
              <a:buFontTx/>
              <a:buChar char="-"/>
              <a:tabLst/>
              <a:defRPr>
                <a:latin typeface="Garamond"/>
                <a:ea typeface="Garamond"/>
                <a:cs typeface="Garamond"/>
                <a:sym typeface="Garamond"/>
              </a:defRPr>
            </a:pPr>
            <a:r>
              <a:rPr kumimoji="0" lang="en-US" sz="1200" b="0" i="0" u="none" strike="noStrike" kern="1200" cap="none" spc="0" normalizeH="0" baseline="0" noProof="0" dirty="0">
                <a:ln>
                  <a:noFill/>
                </a:ln>
                <a:solidFill>
                  <a:prstClr val="black"/>
                </a:solidFill>
                <a:effectLst/>
                <a:uLnTx/>
                <a:uFillTx/>
                <a:latin typeface="Garamond"/>
                <a:sym typeface="Garamond"/>
              </a:rPr>
              <a:t>This video shows how an antibody is designed to work, by attaching to the spikes of the HIV virus</a:t>
            </a:r>
            <a:endParaRPr kumimoji="0" lang="en-US" sz="1200" b="0" i="0" u="none" strike="noStrike" kern="1200" cap="none" spc="0" normalizeH="0" baseline="0" noProof="0" dirty="0">
              <a:ln>
                <a:noFill/>
              </a:ln>
              <a:solidFill>
                <a:srgbClr val="C0504D">
                  <a:satOff val="-4966"/>
                  <a:lumOff val="-10549"/>
                </a:srgbClr>
              </a:solidFill>
              <a:effectLst/>
              <a:uLnTx/>
              <a:uFillTx/>
              <a:latin typeface="+mn-lt"/>
              <a:ea typeface="MS PGothic" pitchFamily="34" charset="-128"/>
            </a:endParaRPr>
          </a:p>
          <a:p>
            <a:endParaRPr lang="en-US" dirty="0"/>
          </a:p>
        </p:txBody>
      </p:sp>
      <p:sp>
        <p:nvSpPr>
          <p:cNvPr id="4" name="Slide Number Placeholder 3"/>
          <p:cNvSpPr>
            <a:spLocks noGrp="1"/>
          </p:cNvSpPr>
          <p:nvPr>
            <p:ph type="sldNum" sz="quarter" idx="5"/>
          </p:nvPr>
        </p:nvSpPr>
        <p:spPr/>
        <p:txBody>
          <a:bodyPr/>
          <a:lstStyle/>
          <a:p>
            <a:fld id="{B6385102-306F-4FCB-9BA5-04CB0CACFA86}" type="slidenum">
              <a:rPr lang="en-US" smtClean="0"/>
              <a:t>18</a:t>
            </a:fld>
            <a:endParaRPr lang="en-US"/>
          </a:p>
        </p:txBody>
      </p:sp>
    </p:spTree>
    <p:extLst>
      <p:ext uri="{BB962C8B-B14F-4D97-AF65-F5344CB8AC3E}">
        <p14:creationId xmlns:p14="http://schemas.microsoft.com/office/powerpoint/2010/main" val="879692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Pct val="100000"/>
              <a:buFontTx/>
              <a:buChar char="-"/>
              <a:tabLst/>
              <a:defRPr>
                <a:latin typeface="Garamond"/>
                <a:ea typeface="Garamond"/>
                <a:cs typeface="Garamond"/>
                <a:sym typeface="Garamond"/>
              </a:defRPr>
            </a:pPr>
            <a:r>
              <a:rPr kumimoji="0" lang="en-US" sz="1200" b="0" i="0" u="none" strike="noStrike" kern="1200" cap="none" spc="0" normalizeH="0" baseline="0" noProof="0" dirty="0">
                <a:ln>
                  <a:noFill/>
                </a:ln>
                <a:solidFill>
                  <a:prstClr val="black"/>
                </a:solidFill>
                <a:effectLst/>
                <a:uLnTx/>
                <a:uFillTx/>
                <a:latin typeface="Garamond"/>
                <a:sym typeface="Garamond"/>
              </a:rPr>
              <a:t>Another strategy that has shown great potential is the use of broadly neutralizing antibodies (bNAbs). (As a reminder, antibodies bind to the surface of pathogens to defend the host against them).</a:t>
            </a:r>
          </a:p>
          <a:p>
            <a:pPr marL="171450" marR="0" lvl="0" indent="-171450" algn="l" defTabSz="914400" rtl="0" eaLnBrk="0" fontAlgn="base" latinLnBrk="0" hangingPunct="0">
              <a:lnSpc>
                <a:spcPct val="100000"/>
              </a:lnSpc>
              <a:spcBef>
                <a:spcPct val="30000"/>
              </a:spcBef>
              <a:spcAft>
                <a:spcPct val="0"/>
              </a:spcAft>
              <a:buClrTx/>
              <a:buSzPct val="100000"/>
              <a:buFontTx/>
              <a:buChar char="-"/>
              <a:tabLst/>
              <a:defRPr>
                <a:latin typeface="Garamond"/>
                <a:ea typeface="Garamond"/>
                <a:cs typeface="Garamond"/>
                <a:sym typeface="Garamond"/>
              </a:defRPr>
            </a:pPr>
            <a:endParaRPr kumimoji="0" lang="en-US" sz="1200" b="0" i="0" u="none" strike="noStrike" kern="1200" cap="none" spc="0" normalizeH="0" baseline="0" noProof="0" dirty="0">
              <a:ln>
                <a:noFill/>
              </a:ln>
              <a:solidFill>
                <a:prstClr val="black"/>
              </a:solidFill>
              <a:effectLst/>
              <a:uLnTx/>
              <a:uFillTx/>
              <a:latin typeface="Garamond"/>
              <a:sym typeface="Garamond"/>
            </a:endParaRPr>
          </a:p>
          <a:p>
            <a:pPr marL="171450" marR="0" lvl="0" indent="-171450" algn="l" defTabSz="914400" rtl="0" eaLnBrk="0" fontAlgn="base" latinLnBrk="0" hangingPunct="0">
              <a:lnSpc>
                <a:spcPct val="100000"/>
              </a:lnSpc>
              <a:spcBef>
                <a:spcPct val="30000"/>
              </a:spcBef>
              <a:spcAft>
                <a:spcPct val="0"/>
              </a:spcAft>
              <a:buClrTx/>
              <a:buSzPct val="100000"/>
              <a:buFontTx/>
              <a:buChar char="-"/>
              <a:tabLst/>
              <a:defRPr/>
            </a:pPr>
            <a:r>
              <a:rPr kumimoji="0" lang="en-US" sz="1200" b="0" i="0" u="none" strike="noStrike" kern="1200" cap="none" spc="0" normalizeH="0" baseline="0" noProof="0" dirty="0">
                <a:ln>
                  <a:noFill/>
                </a:ln>
                <a:solidFill>
                  <a:prstClr val="black"/>
                </a:solidFill>
                <a:effectLst/>
                <a:uLnTx/>
                <a:uFillTx/>
                <a:latin typeface="+mn-lt"/>
                <a:ea typeface="MS PGothic" pitchFamily="34" charset="-128"/>
              </a:rPr>
              <a:t>Scientists have mapped the shape and structure of these bNAbs and identified the points of contact (binding sites, shown in the graphic) between the antibody and the virus. Understanding the shape of the binding sites for bNAbs is thought to be key to developing a preventive vaccine. An effective immune response will generate bNAbs that can bind to those sites. (A person’s immune system does not make anti-HIV bNAbs until after they have </a:t>
            </a:r>
            <a:r>
              <a:rPr kumimoji="0" lang="en-US" sz="1200" b="0" i="0" u="none" strike="noStrike" kern="1200" cap="none" spc="0" normalizeH="0" baseline="0" noProof="0" dirty="0">
                <a:ln>
                  <a:noFill/>
                </a:ln>
                <a:solidFill>
                  <a:srgbClr val="C0504D">
                    <a:satOff val="-4966"/>
                    <a:lumOff val="-10549"/>
                  </a:srgbClr>
                </a:solidFill>
                <a:effectLst/>
                <a:uLnTx/>
                <a:uFillTx/>
                <a:latin typeface="+mn-lt"/>
                <a:ea typeface="MS PGothic" pitchFamily="34" charset="-128"/>
              </a:rPr>
              <a:t>acquired HIV</a:t>
            </a:r>
            <a:r>
              <a:rPr kumimoji="0" lang="en-US" sz="1200" b="0" i="0" u="none" strike="noStrike" kern="1200" cap="none" spc="0" normalizeH="0" baseline="0" noProof="0" dirty="0">
                <a:ln>
                  <a:noFill/>
                </a:ln>
                <a:solidFill>
                  <a:prstClr val="black"/>
                </a:solidFill>
                <a:effectLst/>
                <a:uLnTx/>
                <a:uFillTx/>
                <a:latin typeface="+mn-lt"/>
                <a:ea typeface="MS PGothic" pitchFamily="34" charset="-128"/>
              </a:rPr>
              <a:t>. Most often, it takes a long time after infection for a person’s body to produce bNAbs.)</a:t>
            </a:r>
          </a:p>
          <a:p>
            <a:pPr marL="171450" marR="0" lvl="0" indent="-171450" algn="l" defTabSz="914400" rtl="0" eaLnBrk="0" fontAlgn="base" latinLnBrk="0" hangingPunct="0">
              <a:lnSpc>
                <a:spcPct val="100000"/>
              </a:lnSpc>
              <a:spcBef>
                <a:spcPct val="30000"/>
              </a:spcBef>
              <a:spcAft>
                <a:spcPct val="0"/>
              </a:spcAft>
              <a:buClrTx/>
              <a:buSzPct val="100000"/>
              <a:buFontTx/>
              <a:buChar char="-"/>
              <a:tabLst/>
              <a:defRPr/>
            </a:pPr>
            <a:endParaRPr kumimoji="0" lang="en-US" sz="1200" b="0" i="0" u="none" strike="noStrike" kern="1200" cap="none" spc="0" normalizeH="0" baseline="0" noProof="0" dirty="0">
              <a:ln>
                <a:noFill/>
              </a:ln>
              <a:solidFill>
                <a:prstClr val="black"/>
              </a:solidFill>
              <a:effectLst/>
              <a:uLnTx/>
              <a:uFillTx/>
              <a:latin typeface="+mn-lt"/>
              <a:ea typeface="MS PGothic" pitchFamily="34" charset="-128"/>
            </a:endParaRPr>
          </a:p>
          <a:p>
            <a:pPr marL="171450" marR="0" lvl="0" indent="-171450" algn="l" defTabSz="914400" rtl="0" eaLnBrk="0" fontAlgn="base" latinLnBrk="0" hangingPunct="0">
              <a:lnSpc>
                <a:spcPct val="100000"/>
              </a:lnSpc>
              <a:spcBef>
                <a:spcPct val="30000"/>
              </a:spcBef>
              <a:spcAft>
                <a:spcPct val="0"/>
              </a:spcAft>
              <a:buClrTx/>
              <a:buSzPct val="100000"/>
              <a:buFontTx/>
              <a:buChar char="-"/>
              <a:tabLst/>
              <a:defRPr/>
            </a:pPr>
            <a:r>
              <a:rPr kumimoji="0" lang="en-US" sz="1200" b="0" i="0" u="none" strike="noStrike" kern="1200" cap="none" spc="0" normalizeH="0" baseline="0" noProof="0" dirty="0">
                <a:ln>
                  <a:noFill/>
                </a:ln>
                <a:solidFill>
                  <a:prstClr val="black"/>
                </a:solidFill>
                <a:effectLst/>
                <a:uLnTx/>
                <a:uFillTx/>
                <a:latin typeface="+mn-lt"/>
                <a:ea typeface="MS PGothic" pitchFamily="34" charset="-128"/>
              </a:rPr>
              <a:t>In addition to informing vaccine design, scientists are also studying whether direct transfer (through intravenous drip) of bNAbs could provide protection to HIV-uninfected individuals and help infected individuals control the virus. This strategy is called passive immunization. </a:t>
            </a:r>
          </a:p>
          <a:p>
            <a:pPr marL="171450" marR="0" lvl="0" indent="-171450" algn="l" defTabSz="914400" rtl="0" eaLnBrk="0" fontAlgn="base" latinLnBrk="0" hangingPunct="0">
              <a:lnSpc>
                <a:spcPct val="100000"/>
              </a:lnSpc>
              <a:spcBef>
                <a:spcPct val="30000"/>
              </a:spcBef>
              <a:spcAft>
                <a:spcPct val="0"/>
              </a:spcAft>
              <a:buClrTx/>
              <a:buSzPct val="100000"/>
              <a:buFontTx/>
              <a:buChar char="-"/>
              <a:tabLst/>
              <a:defRPr/>
            </a:pPr>
            <a:endParaRPr kumimoji="0" lang="en-US" sz="1200" b="0" i="0" u="none" strike="noStrike" kern="1200" cap="none" spc="0" normalizeH="0" baseline="0" noProof="0" dirty="0">
              <a:ln>
                <a:noFill/>
              </a:ln>
              <a:solidFill>
                <a:prstClr val="black"/>
              </a:solidFill>
              <a:effectLst/>
              <a:uLnTx/>
              <a:uFillTx/>
              <a:latin typeface="+mn-lt"/>
              <a:ea typeface="MS PGothic" pitchFamily="34" charset="-128"/>
            </a:endParaRPr>
          </a:p>
          <a:p>
            <a:pPr marL="171450" marR="0" lvl="0" indent="-171450" algn="l" defTabSz="914400" rtl="0" eaLnBrk="0" fontAlgn="base" latinLnBrk="0" hangingPunct="0">
              <a:lnSpc>
                <a:spcPct val="100000"/>
              </a:lnSpc>
              <a:spcBef>
                <a:spcPct val="30000"/>
              </a:spcBef>
              <a:spcAft>
                <a:spcPct val="0"/>
              </a:spcAft>
              <a:buClrTx/>
              <a:buSzPct val="100000"/>
              <a:buFontTx/>
              <a:buChar char="-"/>
              <a:tabLst/>
              <a:defRPr>
                <a:solidFill>
                  <a:srgbClr val="C0504D">
                    <a:satOff val="-4966"/>
                    <a:lumOff val="-10549"/>
                  </a:srgbClr>
                </a:solidFill>
              </a:defRPr>
            </a:pPr>
            <a:r>
              <a:rPr kumimoji="0" lang="en-US" sz="1200" b="0" i="0" u="none" strike="noStrike" kern="1200" cap="none" spc="0" normalizeH="0" baseline="0" noProof="0" dirty="0">
                <a:ln>
                  <a:noFill/>
                </a:ln>
                <a:solidFill>
                  <a:srgbClr val="C0504D">
                    <a:satOff val="-4966"/>
                    <a:lumOff val="-10549"/>
                  </a:srgbClr>
                </a:solidFill>
                <a:effectLst/>
                <a:uLnTx/>
                <a:uFillTx/>
                <a:latin typeface="+mn-lt"/>
                <a:ea typeface="MS PGothic" pitchFamily="34" charset="-128"/>
              </a:rPr>
              <a:t>Scientists are also studying whether directly giving </a:t>
            </a:r>
            <a:r>
              <a:rPr kumimoji="0" lang="en-US" sz="1200" b="0" i="0" u="none" strike="noStrike" kern="1200" cap="none" spc="0" normalizeH="0" baseline="0" noProof="0" dirty="0" err="1">
                <a:ln>
                  <a:noFill/>
                </a:ln>
                <a:solidFill>
                  <a:srgbClr val="C0504D">
                    <a:satOff val="-4966"/>
                    <a:lumOff val="-10549"/>
                  </a:srgbClr>
                </a:solidFill>
                <a:effectLst/>
                <a:uLnTx/>
                <a:uFillTx/>
                <a:latin typeface="+mn-lt"/>
                <a:ea typeface="MS PGothic" pitchFamily="34" charset="-128"/>
              </a:rPr>
              <a:t>bNAb</a:t>
            </a:r>
            <a:r>
              <a:rPr kumimoji="0" lang="en-US" sz="1200" b="0" i="0" u="none" strike="noStrike" kern="1200" cap="none" spc="0" normalizeH="0" baseline="0" noProof="0" dirty="0">
                <a:ln>
                  <a:noFill/>
                </a:ln>
                <a:solidFill>
                  <a:srgbClr val="C0504D">
                    <a:satOff val="-4966"/>
                    <a:lumOff val="-10549"/>
                  </a:srgbClr>
                </a:solidFill>
                <a:effectLst/>
                <a:uLnTx/>
                <a:uFillTx/>
                <a:latin typeface="+mn-lt"/>
                <a:ea typeface="MS PGothic" pitchFamily="34" charset="-128"/>
              </a:rPr>
              <a:t> genes (instead of the bNAbs as the final protein products) by immunization could provide protection. This strategy is called gene transfer. </a:t>
            </a:r>
          </a:p>
          <a:p>
            <a:endParaRPr lang="en-US" dirty="0"/>
          </a:p>
        </p:txBody>
      </p:sp>
      <p:sp>
        <p:nvSpPr>
          <p:cNvPr id="4" name="Slide Number Placeholder 3"/>
          <p:cNvSpPr>
            <a:spLocks noGrp="1"/>
          </p:cNvSpPr>
          <p:nvPr>
            <p:ph type="sldNum" sz="quarter" idx="5"/>
          </p:nvPr>
        </p:nvSpPr>
        <p:spPr/>
        <p:txBody>
          <a:bodyPr/>
          <a:lstStyle/>
          <a:p>
            <a:fld id="{B6385102-306F-4FCB-9BA5-04CB0CACFA86}" type="slidenum">
              <a:rPr lang="en-US" smtClean="0"/>
              <a:t>19</a:t>
            </a:fld>
            <a:endParaRPr lang="en-US"/>
          </a:p>
        </p:txBody>
      </p:sp>
    </p:spTree>
    <p:extLst>
      <p:ext uri="{BB962C8B-B14F-4D97-AF65-F5344CB8AC3E}">
        <p14:creationId xmlns:p14="http://schemas.microsoft.com/office/powerpoint/2010/main" val="1541696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Calibri" panose="020F0502020204030204" pitchFamily="34" charset="0"/>
              <a:buChar char="–"/>
              <a:tabLst/>
              <a:defRPr/>
            </a:pPr>
            <a:r>
              <a:rPr kumimoji="0" lang="en-US" altLang="en-US" sz="1200" b="0" i="0" u="none" strike="noStrike" kern="1200" cap="none" spc="0" normalizeH="0" baseline="0" noProof="0" dirty="0">
                <a:ln>
                  <a:noFill/>
                </a:ln>
                <a:solidFill>
                  <a:prstClr val="black"/>
                </a:solidFill>
                <a:effectLst/>
                <a:uLnTx/>
                <a:uFillTx/>
                <a:latin typeface="+mn-lt"/>
                <a:ea typeface="MS PGothic" pitchFamily="34" charset="-128"/>
              </a:rPr>
              <a:t>While other interventions are rolling out, HIV vaccine research must continue, and we must advocate for research to continue to ensure sustained decline in infections and a durable end to the epidemic. </a:t>
            </a:r>
          </a:p>
          <a:p>
            <a:pPr marL="171450" marR="0" lvl="0" indent="-171450" algn="l" defTabSz="914400" rtl="0" eaLnBrk="0" fontAlgn="base" latinLnBrk="0" hangingPunct="0">
              <a:lnSpc>
                <a:spcPct val="100000"/>
              </a:lnSpc>
              <a:spcBef>
                <a:spcPct val="30000"/>
              </a:spcBef>
              <a:spcAft>
                <a:spcPct val="0"/>
              </a:spcAft>
              <a:buClrTx/>
              <a:buSzTx/>
              <a:buFont typeface="Calibri" panose="020F0502020204030204" pitchFamily="34" charset="0"/>
              <a:buChar char="–"/>
              <a:tabLst/>
              <a:defRPr/>
            </a:pPr>
            <a:endParaRPr kumimoji="0" lang="en-US" altLang="en-US" sz="1200" b="0" i="0" u="none" strike="noStrike" kern="1200" cap="none" spc="0" normalizeH="0" baseline="0" noProof="0" dirty="0">
              <a:ln>
                <a:noFill/>
              </a:ln>
              <a:solidFill>
                <a:prstClr val="black"/>
              </a:solidFill>
              <a:effectLst/>
              <a:uLnTx/>
              <a:uFillTx/>
              <a:latin typeface="+mn-lt"/>
              <a:ea typeface="MS PGothic" pitchFamily="34" charset="-128"/>
            </a:endParaRPr>
          </a:p>
          <a:p>
            <a:pPr marL="171450" marR="0" lvl="0" indent="-171450" algn="l" defTabSz="914400" rtl="0" eaLnBrk="0" fontAlgn="base" latinLnBrk="0" hangingPunct="0">
              <a:lnSpc>
                <a:spcPct val="100000"/>
              </a:lnSpc>
              <a:spcBef>
                <a:spcPct val="30000"/>
              </a:spcBef>
              <a:spcAft>
                <a:spcPct val="0"/>
              </a:spcAft>
              <a:buClrTx/>
              <a:buSzTx/>
              <a:buFont typeface="Calibri" panose="020F050202020403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S PGothic" pitchFamily="34" charset="-128"/>
              </a:rPr>
              <a:t>A successful response to the HIV epidemic requires a range of prevention methods; there is no silver bullet. </a:t>
            </a:r>
          </a:p>
          <a:p>
            <a:pPr marL="171450" marR="0" lvl="0" indent="-171450" algn="l" defTabSz="914400" rtl="0" eaLnBrk="0" fontAlgn="base" latinLnBrk="0" hangingPunct="0">
              <a:lnSpc>
                <a:spcPct val="100000"/>
              </a:lnSpc>
              <a:spcBef>
                <a:spcPct val="30000"/>
              </a:spcBef>
              <a:spcAft>
                <a:spcPct val="0"/>
              </a:spcAft>
              <a:buClrTx/>
              <a:buSzTx/>
              <a:buFont typeface="Calibri" panose="020F050202020403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S PGothic" pitchFamily="34" charset="-128"/>
            </a:endParaRPr>
          </a:p>
          <a:p>
            <a:pPr marL="171450" marR="0" lvl="0" indent="-171450" algn="l" defTabSz="914400" rtl="0" eaLnBrk="0" fontAlgn="base" latinLnBrk="0" hangingPunct="0">
              <a:lnSpc>
                <a:spcPct val="100000"/>
              </a:lnSpc>
              <a:spcBef>
                <a:spcPct val="30000"/>
              </a:spcBef>
              <a:spcAft>
                <a:spcPct val="0"/>
              </a:spcAft>
              <a:buClrTx/>
              <a:buSzTx/>
              <a:buFont typeface="Calibri" panose="020F050202020403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S PGothic" pitchFamily="34" charset="-128"/>
              </a:rPr>
              <a:t>Other HIV prevention options are needed in tandem with a vaccine for a number of reasons:</a:t>
            </a:r>
          </a:p>
          <a:p>
            <a:pPr marL="628650" marR="0" lvl="1" indent="-171450" algn="l" defTabSz="914400" rtl="0" eaLnBrk="0" fontAlgn="base" latinLnBrk="0" hangingPunct="0">
              <a:lnSpc>
                <a:spcPct val="100000"/>
              </a:lnSpc>
              <a:spcBef>
                <a:spcPct val="30000"/>
              </a:spcBef>
              <a:spcAft>
                <a:spcPct val="0"/>
              </a:spcAft>
              <a:buClrTx/>
              <a:buSzTx/>
              <a:buFont typeface="Calibri" panose="020F050202020403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S PGothic" pitchFamily="34" charset="-128"/>
                <a:cs typeface="+mn-cs"/>
              </a:rPr>
              <a:t>An HIV vaccine will likely be delivered through a series of shots. An individual won’t experience full protection until receiving the final shot in the series, and will therefore need another prevention method to provide protection in the interim.</a:t>
            </a:r>
          </a:p>
          <a:p>
            <a:pPr marL="628650" marR="0" lvl="1" indent="-171450" algn="l" defTabSz="914400" rtl="0" eaLnBrk="0" fontAlgn="base" latinLnBrk="0" hangingPunct="0">
              <a:lnSpc>
                <a:spcPct val="100000"/>
              </a:lnSpc>
              <a:spcBef>
                <a:spcPct val="30000"/>
              </a:spcBef>
              <a:spcAft>
                <a:spcPct val="0"/>
              </a:spcAft>
              <a:buClrTx/>
              <a:buSzTx/>
              <a:buFont typeface="Calibri" panose="020F050202020403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S PGothic" pitchFamily="34" charset="-128"/>
                <a:cs typeface="+mn-cs"/>
              </a:rPr>
              <a:t>If an HIV vaccine does not achieve adequately high efficacy, other prevention options might be recommended for individuals at particularly high risk.</a:t>
            </a:r>
          </a:p>
          <a:p>
            <a:pPr marL="628650" marR="0" lvl="1" indent="-171450" algn="l" defTabSz="914400" rtl="0" eaLnBrk="0" fontAlgn="base" latinLnBrk="0" hangingPunct="0">
              <a:lnSpc>
                <a:spcPct val="100000"/>
              </a:lnSpc>
              <a:spcBef>
                <a:spcPct val="30000"/>
              </a:spcBef>
              <a:spcAft>
                <a:spcPct val="0"/>
              </a:spcAft>
              <a:buClrTx/>
              <a:buSzTx/>
              <a:buFont typeface="Calibri" panose="020F050202020403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S PGothic" pitchFamily="34" charset="-128"/>
                <a:cs typeface="+mn-cs"/>
              </a:rPr>
              <a:t>Even if an adequately efficacious vaccine is discovered, alternative prevention methods will likely be needed until the vaccine can be fully scaled up and sustainably accessible (available and affordable) in all parts of the world. This requires sustainable investments, effective health delivery systems, health worker training, education campaigns and buy-in and collaboration of global partnerships, governments and public and private stakeholders.</a:t>
            </a:r>
          </a:p>
          <a:p>
            <a:pPr marL="628650" marR="0" lvl="1" indent="-171450" algn="l" defTabSz="914400" rtl="0" eaLnBrk="0" fontAlgn="base" latinLnBrk="0" hangingPunct="0">
              <a:lnSpc>
                <a:spcPct val="100000"/>
              </a:lnSpc>
              <a:spcBef>
                <a:spcPct val="30000"/>
              </a:spcBef>
              <a:spcAft>
                <a:spcPct val="0"/>
              </a:spcAft>
              <a:buClrTx/>
              <a:buSzTx/>
              <a:buFont typeface="Calibri" panose="020F050202020403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S PGothic" pitchFamily="34" charset="-128"/>
                <a:cs typeface="+mn-cs"/>
              </a:rPr>
              <a:t>Not everyone may choose a vaccine for prevention. Investigation has shown that some individuals, especially those who go through periods of risk in their lives, may prefer to have something that would clear the system and/or that they could control, like an ARV-based product that is delivered on a more regular basis.</a:t>
            </a:r>
          </a:p>
          <a:p>
            <a:endParaRPr lang="en-US" dirty="0"/>
          </a:p>
        </p:txBody>
      </p:sp>
      <p:sp>
        <p:nvSpPr>
          <p:cNvPr id="4" name="Slide Number Placeholder 3"/>
          <p:cNvSpPr>
            <a:spLocks noGrp="1"/>
          </p:cNvSpPr>
          <p:nvPr>
            <p:ph type="sldNum" sz="quarter" idx="5"/>
          </p:nvPr>
        </p:nvSpPr>
        <p:spPr/>
        <p:txBody>
          <a:bodyPr/>
          <a:lstStyle/>
          <a:p>
            <a:fld id="{B6385102-306F-4FCB-9BA5-04CB0CACFA86}" type="slidenum">
              <a:rPr lang="en-US" smtClean="0"/>
              <a:t>20</a:t>
            </a:fld>
            <a:endParaRPr lang="en-US"/>
          </a:p>
        </p:txBody>
      </p:sp>
    </p:spTree>
    <p:extLst>
      <p:ext uri="{BB962C8B-B14F-4D97-AF65-F5344CB8AC3E}">
        <p14:creationId xmlns:p14="http://schemas.microsoft.com/office/powerpoint/2010/main" val="934204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graphic shows the updated status of large-scale prevention trials through 2024. The</a:t>
            </a:r>
            <a:r>
              <a:rPr lang="en-US" baseline="0" dirty="0"/>
              <a:t> research pipeline is robust, with trials of new, long-acting PrEP agents (monthly pill, monthly injection (for cis-women), 6-monthly injection, and two large vaccine studies.</a:t>
            </a:r>
            <a:endParaRPr lang="en-US" dirty="0"/>
          </a:p>
          <a:p>
            <a:endParaRPr lang="en-US" dirty="0"/>
          </a:p>
        </p:txBody>
      </p:sp>
      <p:sp>
        <p:nvSpPr>
          <p:cNvPr id="4" name="Slide Number Placeholder 3"/>
          <p:cNvSpPr>
            <a:spLocks noGrp="1"/>
          </p:cNvSpPr>
          <p:nvPr>
            <p:ph type="sldNum" sz="quarter" idx="5"/>
          </p:nvPr>
        </p:nvSpPr>
        <p:spPr/>
        <p:txBody>
          <a:bodyPr/>
          <a:lstStyle/>
          <a:p>
            <a:fld id="{B6385102-306F-4FCB-9BA5-04CB0CACFA86}" type="slidenum">
              <a:rPr lang="en-US" smtClean="0"/>
              <a:t>21</a:t>
            </a:fld>
            <a:endParaRPr lang="en-US"/>
          </a:p>
        </p:txBody>
      </p:sp>
    </p:spTree>
    <p:extLst>
      <p:ext uri="{BB962C8B-B14F-4D97-AF65-F5344CB8AC3E}">
        <p14:creationId xmlns:p14="http://schemas.microsoft.com/office/powerpoint/2010/main" val="2111276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panose="020F0502020204030204" pitchFamily="34" charset="0"/>
              <a:buChar char="–"/>
            </a:pPr>
            <a:r>
              <a:rPr lang="en-US" dirty="0"/>
              <a:t>Vaccines that protect people from getting infected are powerful and effective tools to control and even eradicate diseases. We hope one day an HIV vaccine will be added to the list of successful vaccines.</a:t>
            </a:r>
          </a:p>
          <a:p>
            <a:pPr marL="171450" indent="-171450">
              <a:buFont typeface="Calibri" panose="020F0502020204030204" pitchFamily="34" charset="0"/>
              <a:buChar char="–"/>
            </a:pPr>
            <a:endParaRPr lang="en-US" dirty="0"/>
          </a:p>
          <a:p>
            <a:pPr marL="171450" indent="-171450">
              <a:buFont typeface="Calibri" panose="020F0502020204030204" pitchFamily="34" charset="0"/>
              <a:buChar char="–"/>
            </a:pPr>
            <a:r>
              <a:rPr lang="en-US" dirty="0"/>
              <a:t>In 1980 there were 4 million cases of measles. Due to widespread global vaccination with the measles vaccine (standalone or in combination with rubella and mumps vaccine), cases of measles dropped substantially to less than 200,000 in 2016.</a:t>
            </a:r>
          </a:p>
          <a:p>
            <a:pPr marL="171450" indent="-171450">
              <a:buFont typeface="Calibri" panose="020F0502020204030204" pitchFamily="34" charset="0"/>
              <a:buChar char="–"/>
            </a:pPr>
            <a:endParaRPr lang="en-US" dirty="0"/>
          </a:p>
          <a:p>
            <a:pPr marL="171450" indent="-171450">
              <a:buFont typeface="Calibri" panose="020F0502020204030204" pitchFamily="34" charset="0"/>
              <a:buChar char="–"/>
            </a:pPr>
            <a:r>
              <a:rPr lang="en-US" dirty="0"/>
              <a:t>The polio epidemic has been successfully controlled because of the development of a polio vaccine and global vaccination efforts, which began in 1988. Cases of polio dramatically reduced from 400,000 in 1980 to 37 in 2016. </a:t>
            </a:r>
          </a:p>
          <a:p>
            <a:endParaRPr lang="en-US" dirty="0"/>
          </a:p>
        </p:txBody>
      </p:sp>
      <p:sp>
        <p:nvSpPr>
          <p:cNvPr id="4" name="Slide Number Placeholder 3"/>
          <p:cNvSpPr>
            <a:spLocks noGrp="1"/>
          </p:cNvSpPr>
          <p:nvPr>
            <p:ph type="sldNum" sz="quarter" idx="5"/>
          </p:nvPr>
        </p:nvSpPr>
        <p:spPr/>
        <p:txBody>
          <a:bodyPr/>
          <a:lstStyle/>
          <a:p>
            <a:fld id="{B6385102-306F-4FCB-9BA5-04CB0CACFA86}" type="slidenum">
              <a:rPr lang="en-US" smtClean="0"/>
              <a:t>4</a:t>
            </a:fld>
            <a:endParaRPr lang="en-US"/>
          </a:p>
        </p:txBody>
      </p:sp>
    </p:spTree>
    <p:extLst>
      <p:ext uri="{BB962C8B-B14F-4D97-AF65-F5344CB8AC3E}">
        <p14:creationId xmlns:p14="http://schemas.microsoft.com/office/powerpoint/2010/main" val="838705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graphic also shows the updated status of large-scale prevention trials through 2024,</a:t>
            </a:r>
            <a:r>
              <a:rPr lang="en-US" baseline="0" dirty="0"/>
              <a:t> focusing in on the vaccine efficacy trials</a:t>
            </a:r>
            <a:endParaRPr lang="en-US" dirty="0"/>
          </a:p>
          <a:p>
            <a:endParaRPr lang="en-US" dirty="0"/>
          </a:p>
        </p:txBody>
      </p:sp>
      <p:sp>
        <p:nvSpPr>
          <p:cNvPr id="4" name="Slide Number Placeholder 3"/>
          <p:cNvSpPr>
            <a:spLocks noGrp="1"/>
          </p:cNvSpPr>
          <p:nvPr>
            <p:ph type="sldNum" sz="quarter" idx="5"/>
          </p:nvPr>
        </p:nvSpPr>
        <p:spPr/>
        <p:txBody>
          <a:bodyPr/>
          <a:lstStyle/>
          <a:p>
            <a:fld id="{B6385102-306F-4FCB-9BA5-04CB0CACFA86}" type="slidenum">
              <a:rPr lang="en-US" smtClean="0"/>
              <a:t>22</a:t>
            </a:fld>
            <a:endParaRPr lang="en-US"/>
          </a:p>
        </p:txBody>
      </p:sp>
    </p:spTree>
    <p:extLst>
      <p:ext uri="{BB962C8B-B14F-4D97-AF65-F5344CB8AC3E}">
        <p14:creationId xmlns:p14="http://schemas.microsoft.com/office/powerpoint/2010/main" val="1053253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graphic </a:t>
            </a:r>
            <a:r>
              <a:rPr lang="en-US" baseline="0" dirty="0"/>
              <a:t>focuses in on the vaccine efficacy trials</a:t>
            </a:r>
            <a:endParaRPr lang="en-US" dirty="0"/>
          </a:p>
          <a:p>
            <a:endParaRPr lang="en-US" dirty="0"/>
          </a:p>
        </p:txBody>
      </p:sp>
      <p:sp>
        <p:nvSpPr>
          <p:cNvPr id="4" name="Slide Number Placeholder 3"/>
          <p:cNvSpPr>
            <a:spLocks noGrp="1"/>
          </p:cNvSpPr>
          <p:nvPr>
            <p:ph type="sldNum" sz="quarter" idx="5"/>
          </p:nvPr>
        </p:nvSpPr>
        <p:spPr/>
        <p:txBody>
          <a:bodyPr/>
          <a:lstStyle/>
          <a:p>
            <a:fld id="{B6385102-306F-4FCB-9BA5-04CB0CACFA86}" type="slidenum">
              <a:rPr lang="en-US" smtClean="0"/>
              <a:t>23</a:t>
            </a:fld>
            <a:endParaRPr lang="en-US"/>
          </a:p>
        </p:txBody>
      </p:sp>
    </p:spTree>
    <p:extLst>
      <p:ext uri="{BB962C8B-B14F-4D97-AF65-F5344CB8AC3E}">
        <p14:creationId xmlns:p14="http://schemas.microsoft.com/office/powerpoint/2010/main" val="191990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a:t>
            </a:r>
            <a:r>
              <a:rPr lang="en-US" baseline="0" dirty="0"/>
              <a:t>focuses in on current HIV vaccine efficacy trials</a:t>
            </a:r>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5"/>
          </p:nvPr>
        </p:nvSpPr>
        <p:spPr/>
        <p:txBody>
          <a:bodyPr/>
          <a:lstStyle/>
          <a:p>
            <a:fld id="{B6385102-306F-4FCB-9BA5-04CB0CACFA86}" type="slidenum">
              <a:rPr lang="en-US" smtClean="0"/>
              <a:t>24</a:t>
            </a:fld>
            <a:endParaRPr lang="en-US"/>
          </a:p>
        </p:txBody>
      </p:sp>
    </p:spTree>
    <p:extLst>
      <p:ext uri="{BB962C8B-B14F-4D97-AF65-F5344CB8AC3E}">
        <p14:creationId xmlns:p14="http://schemas.microsoft.com/office/powerpoint/2010/main" val="1105896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85102-306F-4FCB-9BA5-04CB0CACFA86}" type="slidenum">
              <a:rPr lang="en-US" smtClean="0"/>
              <a:t>25</a:t>
            </a:fld>
            <a:endParaRPr lang="en-US"/>
          </a:p>
        </p:txBody>
      </p:sp>
    </p:spTree>
    <p:extLst>
      <p:ext uri="{BB962C8B-B14F-4D97-AF65-F5344CB8AC3E}">
        <p14:creationId xmlns:p14="http://schemas.microsoft.com/office/powerpoint/2010/main" val="33561567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System Font Regular"/>
              <a:buChar char="-"/>
              <a:tabLst/>
              <a:defRPr/>
            </a:pPr>
            <a:r>
              <a:rPr kumimoji="0" lang="en-US" altLang="ja-JP" sz="1200" b="0" i="0" u="none" strike="noStrike" kern="1200" cap="none" spc="0" normalizeH="0" baseline="0" noProof="0" dirty="0">
                <a:ln>
                  <a:noFill/>
                </a:ln>
                <a:solidFill>
                  <a:prstClr val="black"/>
                </a:solidFill>
                <a:effectLst/>
                <a:uLnTx/>
                <a:uFillTx/>
                <a:latin typeface="+mn-lt"/>
                <a:ea typeface="MS PGothic" pitchFamily="34" charset="-128"/>
              </a:rPr>
              <a:t>Not everyone believes in the power of vaccines, which has led to serious consequences.</a:t>
            </a:r>
          </a:p>
          <a:p>
            <a:pPr marL="171450" marR="0" lvl="0" indent="-171450" algn="l" defTabSz="914400" rtl="0" eaLnBrk="0" fontAlgn="base" latinLnBrk="0" hangingPunct="0">
              <a:lnSpc>
                <a:spcPct val="100000"/>
              </a:lnSpc>
              <a:spcBef>
                <a:spcPct val="30000"/>
              </a:spcBef>
              <a:spcAft>
                <a:spcPct val="0"/>
              </a:spcAft>
              <a:buClrTx/>
              <a:buSzTx/>
              <a:buFont typeface="System Font Regular"/>
              <a:buChar char="-"/>
              <a:tabLst/>
              <a:defRPr/>
            </a:pPr>
            <a:endParaRPr kumimoji="0" lang="en-US" altLang="ja-JP" sz="1200" b="0" i="0" u="none" strike="noStrike" kern="1200" cap="none" spc="0" normalizeH="0" baseline="0" noProof="0" dirty="0">
              <a:ln>
                <a:noFill/>
              </a:ln>
              <a:solidFill>
                <a:prstClr val="black"/>
              </a:solidFill>
              <a:effectLst/>
              <a:uLnTx/>
              <a:uFillTx/>
              <a:latin typeface="+mn-lt"/>
              <a:ea typeface="MS PGothic" pitchFamily="34" charset="-128"/>
            </a:endParaRPr>
          </a:p>
          <a:p>
            <a:pPr marL="171450" marR="0" lvl="0" indent="-171450" algn="l" defTabSz="914400" rtl="0" eaLnBrk="0" fontAlgn="base" latinLnBrk="0" hangingPunct="0">
              <a:lnSpc>
                <a:spcPct val="100000"/>
              </a:lnSpc>
              <a:spcBef>
                <a:spcPct val="30000"/>
              </a:spcBef>
              <a:spcAft>
                <a:spcPct val="0"/>
              </a:spcAft>
              <a:buClrTx/>
              <a:buSzTx/>
              <a:buFont typeface="System Font Regular"/>
              <a:buChar char="-"/>
              <a:tabLst/>
              <a:defRPr/>
            </a:pPr>
            <a:r>
              <a:rPr kumimoji="0" lang="en-US" altLang="ja-JP" sz="1200" b="0" i="0" u="none" strike="noStrike" kern="1200" cap="none" spc="0" normalizeH="0" baseline="0" noProof="0" dirty="0">
                <a:ln>
                  <a:noFill/>
                </a:ln>
                <a:solidFill>
                  <a:prstClr val="black"/>
                </a:solidFill>
                <a:effectLst/>
                <a:uLnTx/>
                <a:uFillTx/>
                <a:latin typeface="+mn-lt"/>
                <a:ea typeface="MS PGothic" pitchFamily="34" charset="-128"/>
              </a:rPr>
              <a:t>In 2000, measles was considered eliminated in the US. Around 2018, vaccine hesitancy began causing a resurgence of measles, both in the US and globally. </a:t>
            </a:r>
          </a:p>
          <a:p>
            <a:pPr marL="171450" marR="0" lvl="0" indent="-171450" algn="l" defTabSz="914400" rtl="0" eaLnBrk="0" fontAlgn="base" latinLnBrk="0" hangingPunct="0">
              <a:lnSpc>
                <a:spcPct val="100000"/>
              </a:lnSpc>
              <a:spcBef>
                <a:spcPct val="30000"/>
              </a:spcBef>
              <a:spcAft>
                <a:spcPct val="0"/>
              </a:spcAft>
              <a:buClrTx/>
              <a:buSzTx/>
              <a:buFont typeface="System Font Regular"/>
              <a:buChar char="-"/>
              <a:tabLst/>
              <a:defRPr/>
            </a:pPr>
            <a:endParaRPr kumimoji="0" lang="en-US" altLang="ja-JP" sz="1200" b="0" i="0" u="none" strike="noStrike" kern="1200" cap="none" spc="0" normalizeH="0" baseline="0" noProof="0" dirty="0">
              <a:ln>
                <a:noFill/>
              </a:ln>
              <a:solidFill>
                <a:prstClr val="black"/>
              </a:solidFill>
              <a:effectLst/>
              <a:uLnTx/>
              <a:uFillTx/>
              <a:latin typeface="+mn-lt"/>
              <a:ea typeface="MS PGothic" pitchFamily="34" charset="-128"/>
            </a:endParaRPr>
          </a:p>
          <a:p>
            <a:pPr marL="171450" marR="0" lvl="0" indent="-171450" algn="l" defTabSz="914400" rtl="0" eaLnBrk="0" fontAlgn="base" latinLnBrk="0" hangingPunct="0">
              <a:lnSpc>
                <a:spcPct val="100000"/>
              </a:lnSpc>
              <a:spcBef>
                <a:spcPct val="30000"/>
              </a:spcBef>
              <a:spcAft>
                <a:spcPct val="0"/>
              </a:spcAft>
              <a:buClrTx/>
              <a:buSzTx/>
              <a:buFont typeface="System Font Regular"/>
              <a:buChar char="-"/>
              <a:tabLst/>
              <a:defRPr/>
            </a:pPr>
            <a:r>
              <a:rPr kumimoji="0" lang="en-US" altLang="ja-JP" sz="1200" b="0" i="0" u="none" strike="noStrike" kern="1200" cap="none" spc="0" normalizeH="0" baseline="0" noProof="0" dirty="0">
                <a:ln>
                  <a:noFill/>
                </a:ln>
                <a:solidFill>
                  <a:prstClr val="black"/>
                </a:solidFill>
                <a:effectLst/>
                <a:uLnTx/>
                <a:uFillTx/>
                <a:latin typeface="+mn-lt"/>
                <a:ea typeface="MS PGothic" pitchFamily="34" charset="-128"/>
              </a:rPr>
              <a:t>The WHO named vaccine hesitancy as one of the top 10 threats to global health in 2019, further making the case for the importance of vaccines for sustainable disease control.</a:t>
            </a:r>
          </a:p>
        </p:txBody>
      </p:sp>
      <p:sp>
        <p:nvSpPr>
          <p:cNvPr id="4" name="Slide Number Placeholder 3"/>
          <p:cNvSpPr>
            <a:spLocks noGrp="1"/>
          </p:cNvSpPr>
          <p:nvPr>
            <p:ph type="sldNum" sz="quarter" idx="5"/>
          </p:nvPr>
        </p:nvSpPr>
        <p:spPr/>
        <p:txBody>
          <a:bodyPr/>
          <a:lstStyle/>
          <a:p>
            <a:fld id="{B6385102-306F-4FCB-9BA5-04CB0CACFA86}" type="slidenum">
              <a:rPr lang="en-US" smtClean="0"/>
              <a:t>26</a:t>
            </a:fld>
            <a:endParaRPr lang="en-US"/>
          </a:p>
        </p:txBody>
      </p:sp>
    </p:spTree>
    <p:extLst>
      <p:ext uri="{BB962C8B-B14F-4D97-AF65-F5344CB8AC3E}">
        <p14:creationId xmlns:p14="http://schemas.microsoft.com/office/powerpoint/2010/main" val="8409224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though and an effective HIV vaccine may be years away, these lessons from COVID can help support and speed up the search for a safe and effective HIV vaccine:</a:t>
            </a:r>
          </a:p>
          <a:p>
            <a:r>
              <a:rPr lang="en-US" dirty="0"/>
              <a:t> </a:t>
            </a:r>
          </a:p>
          <a:p>
            <a:pPr marL="0" marR="0" lvl="0" indent="0" algn="l" defTabSz="914400" rtl="0" eaLnBrk="1" fontAlgn="auto" latinLnBrk="0" hangingPunct="1">
              <a:lnSpc>
                <a:spcPct val="100000"/>
              </a:lnSpc>
              <a:spcBef>
                <a:spcPts val="1000"/>
              </a:spcBef>
              <a:spcAft>
                <a:spcPts val="600"/>
              </a:spcAft>
              <a:buClrTx/>
              <a:buSzTx/>
              <a:buFont typeface="Wingdings" pitchFamily="2" charset="2"/>
              <a:buNone/>
              <a:tabLst/>
              <a:defRPr/>
            </a:pPr>
            <a:r>
              <a:rPr kumimoji="0" lang="en-US" sz="3200" b="0" i="0" u="none" strike="noStrike" kern="1200" cap="none" spc="0" normalizeH="0" baseline="0" noProof="0" dirty="0">
                <a:ln>
                  <a:noFill/>
                </a:ln>
                <a:solidFill>
                  <a:srgbClr val="E7E6E6">
                    <a:lumMod val="25000"/>
                  </a:srgbClr>
                </a:solidFill>
                <a:effectLst/>
                <a:uLnTx/>
                <a:uFillTx/>
                <a:latin typeface="Arial" panose="020B0604020202020204"/>
                <a:ea typeface="+mn-ea"/>
                <a:cs typeface="+mn-cs"/>
              </a:rPr>
              <a:t>1.	Sufficient and diversified research funding</a:t>
            </a:r>
          </a:p>
          <a:p>
            <a:pPr marL="0" marR="0" lvl="0" indent="0" algn="l" defTabSz="914400" rtl="0" eaLnBrk="1" fontAlgn="auto" latinLnBrk="0" hangingPunct="1">
              <a:lnSpc>
                <a:spcPct val="100000"/>
              </a:lnSpc>
              <a:spcBef>
                <a:spcPts val="1000"/>
              </a:spcBef>
              <a:spcAft>
                <a:spcPts val="600"/>
              </a:spcAft>
              <a:buClrTx/>
              <a:buSzTx/>
              <a:buFont typeface="Wingdings" pitchFamily="2" charset="2"/>
              <a:buNone/>
              <a:tabLst/>
              <a:defRPr/>
            </a:pPr>
            <a:r>
              <a:rPr kumimoji="0" lang="en-US" sz="3200" b="0" i="0" u="none" strike="noStrike" kern="1200" cap="none" spc="0" normalizeH="0" baseline="0" noProof="0" dirty="0">
                <a:ln>
                  <a:noFill/>
                </a:ln>
                <a:solidFill>
                  <a:srgbClr val="E7E6E6">
                    <a:lumMod val="25000"/>
                  </a:srgbClr>
                </a:solidFill>
                <a:effectLst/>
                <a:uLnTx/>
                <a:uFillTx/>
                <a:latin typeface="Arial" panose="020B0604020202020204"/>
                <a:ea typeface="+mn-ea"/>
                <a:cs typeface="+mn-cs"/>
              </a:rPr>
              <a:t>2.	Enhanced global coordination and collaboration</a:t>
            </a:r>
          </a:p>
          <a:p>
            <a:pPr marL="0" marR="0" lvl="0" indent="0" algn="l" defTabSz="914400" rtl="0" eaLnBrk="1" fontAlgn="auto" latinLnBrk="0" hangingPunct="1">
              <a:lnSpc>
                <a:spcPct val="100000"/>
              </a:lnSpc>
              <a:spcBef>
                <a:spcPts val="1000"/>
              </a:spcBef>
              <a:spcAft>
                <a:spcPts val="600"/>
              </a:spcAft>
              <a:buClrTx/>
              <a:buSzTx/>
              <a:buFont typeface="Wingdings" pitchFamily="2" charset="2"/>
              <a:buNone/>
              <a:tabLst/>
              <a:defRPr/>
            </a:pPr>
            <a:r>
              <a:rPr kumimoji="0" lang="en-US" sz="3200" b="0" i="0" u="none" strike="noStrike" kern="1200" cap="none" spc="0" normalizeH="0" baseline="0" noProof="0" dirty="0">
                <a:ln>
                  <a:noFill/>
                </a:ln>
                <a:solidFill>
                  <a:srgbClr val="E7E6E6">
                    <a:lumMod val="25000"/>
                  </a:srgbClr>
                </a:solidFill>
                <a:effectLst/>
                <a:uLnTx/>
                <a:uFillTx/>
                <a:latin typeface="Arial" panose="020B0604020202020204"/>
                <a:ea typeface="+mn-ea"/>
                <a:cs typeface="+mn-cs"/>
              </a:rPr>
              <a:t>3.	Support for research innovation and novel trial designs</a:t>
            </a:r>
          </a:p>
          <a:p>
            <a:pPr marL="0" marR="0" lvl="0" indent="0" algn="l" defTabSz="914400" rtl="0" eaLnBrk="1" fontAlgn="auto" latinLnBrk="0" hangingPunct="1">
              <a:lnSpc>
                <a:spcPct val="100000"/>
              </a:lnSpc>
              <a:spcBef>
                <a:spcPts val="1000"/>
              </a:spcBef>
              <a:spcAft>
                <a:spcPts val="600"/>
              </a:spcAft>
              <a:buClrTx/>
              <a:buSzTx/>
              <a:buFont typeface="Wingdings" pitchFamily="2" charset="2"/>
              <a:buNone/>
              <a:tabLst/>
              <a:defRPr/>
            </a:pPr>
            <a:r>
              <a:rPr kumimoji="0" lang="en-US" sz="3200" b="0" i="0" u="none" strike="noStrike" kern="1200" cap="none" spc="0" normalizeH="0" baseline="0" noProof="0" dirty="0">
                <a:ln>
                  <a:noFill/>
                </a:ln>
                <a:solidFill>
                  <a:srgbClr val="E7E6E6">
                    <a:lumMod val="25000"/>
                  </a:srgbClr>
                </a:solidFill>
                <a:effectLst/>
                <a:uLnTx/>
                <a:uFillTx/>
                <a:latin typeface="Arial" panose="020B0604020202020204"/>
                <a:ea typeface="+mn-ea"/>
                <a:cs typeface="+mn-cs"/>
              </a:rPr>
              <a:t>4.	Strengthened political commitment and urgency</a:t>
            </a:r>
          </a:p>
          <a:p>
            <a:pPr marL="0" marR="0" lvl="0" indent="0" algn="l" defTabSz="914400" rtl="0" eaLnBrk="1" fontAlgn="auto" latinLnBrk="0" hangingPunct="1">
              <a:lnSpc>
                <a:spcPct val="100000"/>
              </a:lnSpc>
              <a:spcBef>
                <a:spcPts val="1000"/>
              </a:spcBef>
              <a:spcAft>
                <a:spcPts val="600"/>
              </a:spcAft>
              <a:buClrTx/>
              <a:buSzTx/>
              <a:buFont typeface="Wingdings" pitchFamily="2" charset="2"/>
              <a:buNone/>
              <a:tabLst/>
              <a:defRPr/>
            </a:pPr>
            <a:r>
              <a:rPr kumimoji="0" lang="en-US" sz="3200" b="0" i="0" u="none" strike="noStrike" kern="1200" cap="none" spc="0" normalizeH="0" baseline="0" noProof="0" dirty="0">
                <a:ln>
                  <a:noFill/>
                </a:ln>
                <a:solidFill>
                  <a:srgbClr val="E7E6E6">
                    <a:lumMod val="25000"/>
                  </a:srgbClr>
                </a:solidFill>
                <a:effectLst/>
                <a:uLnTx/>
                <a:uFillTx/>
                <a:latin typeface="Arial" panose="020B0604020202020204"/>
                <a:ea typeface="+mn-ea"/>
                <a:cs typeface="+mn-cs"/>
              </a:rPr>
              <a:t>5.	Placing communities at the center of vaccine research</a:t>
            </a:r>
          </a:p>
          <a:p>
            <a:pPr marL="0" marR="0" lvl="0" indent="0" algn="l" defTabSz="914400" rtl="0" eaLnBrk="1" fontAlgn="auto" latinLnBrk="0" hangingPunct="1">
              <a:lnSpc>
                <a:spcPct val="100000"/>
              </a:lnSpc>
              <a:spcBef>
                <a:spcPts val="1000"/>
              </a:spcBef>
              <a:spcAft>
                <a:spcPts val="600"/>
              </a:spcAft>
              <a:buClrTx/>
              <a:buSzTx/>
              <a:buFont typeface="Wingdings" pitchFamily="2" charset="2"/>
              <a:buNone/>
              <a:tabLst/>
              <a:defRPr/>
            </a:pPr>
            <a:r>
              <a:rPr kumimoji="0" lang="en-US" sz="3200" b="0" i="0" u="none" strike="noStrike" kern="1200" cap="none" spc="0" normalizeH="0" baseline="0" noProof="0" dirty="0">
                <a:ln>
                  <a:noFill/>
                </a:ln>
                <a:solidFill>
                  <a:srgbClr val="E7E6E6">
                    <a:lumMod val="25000"/>
                  </a:srgbClr>
                </a:solidFill>
                <a:effectLst/>
                <a:uLnTx/>
                <a:uFillTx/>
                <a:latin typeface="Arial" panose="020B0604020202020204"/>
                <a:ea typeface="+mn-ea"/>
                <a:cs typeface="+mn-cs"/>
              </a:rPr>
              <a:t>6.	Planning early for success and equitable access</a:t>
            </a:r>
          </a:p>
          <a:p>
            <a:endParaRPr lang="en-US" dirty="0"/>
          </a:p>
        </p:txBody>
      </p:sp>
      <p:sp>
        <p:nvSpPr>
          <p:cNvPr id="4" name="Slide Number Placeholder 3"/>
          <p:cNvSpPr>
            <a:spLocks noGrp="1"/>
          </p:cNvSpPr>
          <p:nvPr>
            <p:ph type="sldNum" sz="quarter" idx="10"/>
          </p:nvPr>
        </p:nvSpPr>
        <p:spPr/>
        <p:txBody>
          <a:bodyPr/>
          <a:lstStyle/>
          <a:p>
            <a:fld id="{B6385102-306F-4FCB-9BA5-04CB0CACFA86}" type="slidenum">
              <a:rPr lang="en-US" smtClean="0"/>
              <a:t>27</a:t>
            </a:fld>
            <a:endParaRPr lang="en-US"/>
          </a:p>
        </p:txBody>
      </p:sp>
    </p:spTree>
    <p:extLst>
      <p:ext uri="{BB962C8B-B14F-4D97-AF65-F5344CB8AC3E}">
        <p14:creationId xmlns:p14="http://schemas.microsoft.com/office/powerpoint/2010/main" val="550608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85102-306F-4FCB-9BA5-04CB0CACFA86}" type="slidenum">
              <a:rPr lang="en-US" smtClean="0"/>
              <a:t>5</a:t>
            </a:fld>
            <a:endParaRPr lang="en-US"/>
          </a:p>
        </p:txBody>
      </p:sp>
    </p:spTree>
    <p:extLst>
      <p:ext uri="{BB962C8B-B14F-4D97-AF65-F5344CB8AC3E}">
        <p14:creationId xmlns:p14="http://schemas.microsoft.com/office/powerpoint/2010/main" val="579294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panose="020F0502020204030204" pitchFamily="34" charset="0"/>
              <a:buChar char="–"/>
            </a:pPr>
            <a:r>
              <a:rPr lang="en-US" dirty="0"/>
              <a:t>It can take a long time to develop a vaccine, even after we know the cause of a disease. </a:t>
            </a:r>
          </a:p>
          <a:p>
            <a:pPr marL="171450" indent="-171450">
              <a:buFont typeface="Calibri" panose="020F0502020204030204" pitchFamily="34" charset="0"/>
              <a:buChar char="–"/>
            </a:pPr>
            <a:endParaRPr lang="en-US" dirty="0"/>
          </a:p>
          <a:p>
            <a:pPr marL="171450" indent="-171450">
              <a:buFont typeface="Calibri" panose="020F0502020204030204" pitchFamily="34" charset="0"/>
              <a:buChar char="–"/>
            </a:pPr>
            <a:r>
              <a:rPr lang="en-US" dirty="0"/>
              <a:t>While this long time-frame is especially frustrating with HIV, we are actually on par with the timelines seen for other diseases. </a:t>
            </a:r>
          </a:p>
          <a:p>
            <a:pPr marL="171450" indent="-171450">
              <a:buFont typeface="Calibri" panose="020F0502020204030204" pitchFamily="34" charset="0"/>
              <a:buChar char="–"/>
            </a:pPr>
            <a:endParaRPr lang="en-US" dirty="0"/>
          </a:p>
          <a:p>
            <a:pPr marL="171450" indent="-171450">
              <a:buFont typeface="Calibri" panose="020F0502020204030204" pitchFamily="34" charset="0"/>
              <a:buChar char="–"/>
            </a:pPr>
            <a:r>
              <a:rPr lang="en-US" dirty="0"/>
              <a:t>See “Developing an HIV Vaccine is Difficult” slide for further info.</a:t>
            </a:r>
          </a:p>
          <a:p>
            <a:endParaRPr lang="en-US" dirty="0"/>
          </a:p>
        </p:txBody>
      </p:sp>
      <p:sp>
        <p:nvSpPr>
          <p:cNvPr id="4" name="Slide Number Placeholder 3"/>
          <p:cNvSpPr>
            <a:spLocks noGrp="1"/>
          </p:cNvSpPr>
          <p:nvPr>
            <p:ph type="sldNum" sz="quarter" idx="5"/>
          </p:nvPr>
        </p:nvSpPr>
        <p:spPr/>
        <p:txBody>
          <a:bodyPr/>
          <a:lstStyle/>
          <a:p>
            <a:fld id="{B6385102-306F-4FCB-9BA5-04CB0CACFA86}" type="slidenum">
              <a:rPr lang="en-US" smtClean="0"/>
              <a:t>6</a:t>
            </a:fld>
            <a:endParaRPr lang="en-US"/>
          </a:p>
        </p:txBody>
      </p:sp>
    </p:spTree>
    <p:extLst>
      <p:ext uri="{BB962C8B-B14F-4D97-AF65-F5344CB8AC3E}">
        <p14:creationId xmlns:p14="http://schemas.microsoft.com/office/powerpoint/2010/main" val="3372596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panose="020F0502020204030204" pitchFamily="34" charset="0"/>
              <a:buChar char="–"/>
            </a:pPr>
            <a:r>
              <a:rPr lang="en-US" dirty="0"/>
              <a:t>Why is an HIV vaccine needed? Proven HIV prevention options (i.e., oral PrEP, male and female condoms, behavior change counseling, voluntary medical male circumcision, treatment as prevention, needle exchange, harm reduction) have slowed the spread of HIV, but thousands of people continue to get infected daily. </a:t>
            </a:r>
          </a:p>
          <a:p>
            <a:pPr marL="171450" indent="-171450">
              <a:buFont typeface="Calibri" panose="020F0502020204030204" pitchFamily="34" charset="0"/>
              <a:buChar char="–"/>
            </a:pPr>
            <a:endParaRPr lang="en-US" dirty="0"/>
          </a:p>
          <a:p>
            <a:pPr marL="171450" indent="-171450">
              <a:buFont typeface="Calibri" panose="020F0502020204030204" pitchFamily="34" charset="0"/>
              <a:buChar char="–"/>
            </a:pPr>
            <a:r>
              <a:rPr lang="en-US" dirty="0"/>
              <a:t>Many of today’s HIV prevention methods require daily use or regular adherence. A vaccine requiring just several shots to provide long-lasting protection might be easier to deliver than many current HIV prevention strategies, and when used in combination with other proven options, could help end the epidemic.</a:t>
            </a:r>
          </a:p>
          <a:p>
            <a:pPr marL="171450" indent="-171450">
              <a:buFont typeface="Calibri" panose="020F0502020204030204" pitchFamily="34" charset="0"/>
              <a:buChar char="–"/>
            </a:pPr>
            <a:endParaRPr lang="en-US" dirty="0"/>
          </a:p>
          <a:p>
            <a:pPr marL="171450" indent="-171450">
              <a:buFont typeface="Calibri" panose="020F0502020204030204" pitchFamily="34" charset="0"/>
              <a:buChar char="–"/>
            </a:pPr>
            <a:r>
              <a:rPr lang="en-US" dirty="0"/>
              <a:t>Vaccines are the world’s most effective public health tools.</a:t>
            </a:r>
          </a:p>
          <a:p>
            <a:pPr marL="171450" indent="-171450">
              <a:buFont typeface="Calibri" panose="020F0502020204030204" pitchFamily="34" charset="0"/>
              <a:buChar char="–"/>
            </a:pPr>
            <a:endParaRPr lang="en-US" dirty="0"/>
          </a:p>
          <a:p>
            <a:pPr marL="171450" indent="-171450">
              <a:buFont typeface="Calibri" panose="020F0502020204030204" pitchFamily="34" charset="0"/>
              <a:buChar char="–"/>
            </a:pPr>
            <a:r>
              <a:rPr lang="en-US" dirty="0"/>
              <a:t>Because a single or several doses can provide protection for years, they are usually very cost-effective compared to treatment. But, we won’t know actual cost for an HIV vaccine until we have one.</a:t>
            </a:r>
          </a:p>
          <a:p>
            <a:endParaRPr lang="en-US" dirty="0"/>
          </a:p>
        </p:txBody>
      </p:sp>
      <p:sp>
        <p:nvSpPr>
          <p:cNvPr id="4" name="Slide Number Placeholder 3"/>
          <p:cNvSpPr>
            <a:spLocks noGrp="1"/>
          </p:cNvSpPr>
          <p:nvPr>
            <p:ph type="sldNum" sz="quarter" idx="5"/>
          </p:nvPr>
        </p:nvSpPr>
        <p:spPr/>
        <p:txBody>
          <a:bodyPr/>
          <a:lstStyle/>
          <a:p>
            <a:fld id="{B6385102-306F-4FCB-9BA5-04CB0CACFA86}" type="slidenum">
              <a:rPr lang="en-US" smtClean="0"/>
              <a:t>7</a:t>
            </a:fld>
            <a:endParaRPr lang="en-US"/>
          </a:p>
        </p:txBody>
      </p:sp>
    </p:spTree>
    <p:extLst>
      <p:ext uri="{BB962C8B-B14F-4D97-AF65-F5344CB8AC3E}">
        <p14:creationId xmlns:p14="http://schemas.microsoft.com/office/powerpoint/2010/main" val="1663461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panose="020F0502020204030204" pitchFamily="34" charset="0"/>
              <a:buChar char="–"/>
            </a:pPr>
            <a:r>
              <a:rPr lang="en-US" dirty="0"/>
              <a:t>Most research focuses on preventive HIV vaccines to lower the risk of infection for people who are not infected with HIV. </a:t>
            </a:r>
          </a:p>
          <a:p>
            <a:pPr marL="171450" indent="-171450">
              <a:buFont typeface="Calibri" panose="020F0502020204030204" pitchFamily="34" charset="0"/>
              <a:buChar char="–"/>
            </a:pPr>
            <a:endParaRPr lang="en-US" dirty="0"/>
          </a:p>
          <a:p>
            <a:pPr marL="171450" indent="-171450">
              <a:buFont typeface="Calibri" panose="020F0502020204030204" pitchFamily="34" charset="0"/>
              <a:buChar char="–"/>
            </a:pPr>
            <a:r>
              <a:rPr lang="en-US" dirty="0"/>
              <a:t>The viral load set point is the amount of virus (measured by HIV RNA) that the body settles at within a few weeks to months after infection with HIV. Immediately after infection, HIV multiplies rapidly and a person’s viral load is typically very high. After a few weeks to months, this rapid replication of HIV declines and the person's viral load drops to its set point. </a:t>
            </a:r>
          </a:p>
          <a:p>
            <a:pPr marL="171450" indent="-171450">
              <a:buFont typeface="Calibri" panose="020F0502020204030204" pitchFamily="34" charset="0"/>
              <a:buChar char="–"/>
            </a:pPr>
            <a:endParaRPr lang="en-US" dirty="0"/>
          </a:p>
          <a:p>
            <a:pPr marL="171450" indent="-171450">
              <a:buFont typeface="Calibri" panose="020F0502020204030204" pitchFamily="34" charset="0"/>
              <a:buChar char="–"/>
            </a:pPr>
            <a:r>
              <a:rPr lang="en-US" dirty="0"/>
              <a:t>Therapeutic vaccines are relatively newer; they are being explored for various diseases, including HIV and certain cancers. The first therapeutic cancer vaccine was licensed by the US Food and Drug Administration in 2010.</a:t>
            </a:r>
          </a:p>
          <a:p>
            <a:pPr marL="171450" indent="-171450">
              <a:buFont typeface="Calibri" panose="020F050202020403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B6385102-306F-4FCB-9BA5-04CB0CACFA86}" type="slidenum">
              <a:rPr lang="en-US" smtClean="0"/>
              <a:t>8</a:t>
            </a:fld>
            <a:endParaRPr lang="en-US"/>
          </a:p>
        </p:txBody>
      </p:sp>
    </p:spTree>
    <p:extLst>
      <p:ext uri="{BB962C8B-B14F-4D97-AF65-F5344CB8AC3E}">
        <p14:creationId xmlns:p14="http://schemas.microsoft.com/office/powerpoint/2010/main" val="270975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panose="020F0502020204030204" pitchFamily="34" charset="0"/>
              <a:buChar char="–"/>
            </a:pPr>
            <a:r>
              <a:rPr lang="en-US" dirty="0"/>
              <a:t>When you are vaccinated, a small piece of the virus or a copy of the virus is introduced into your blood in a weakened, killed or simulated version. </a:t>
            </a:r>
          </a:p>
          <a:p>
            <a:pPr marL="171450" indent="-171450">
              <a:buFont typeface="Calibri" panose="020F0502020204030204" pitchFamily="34" charset="0"/>
              <a:buChar char="–"/>
            </a:pPr>
            <a:endParaRPr lang="en-US" dirty="0"/>
          </a:p>
          <a:p>
            <a:pPr marL="171450" indent="-171450">
              <a:buFont typeface="Calibri" panose="020F0502020204030204" pitchFamily="34" charset="0"/>
              <a:buChar char="–"/>
            </a:pPr>
            <a:r>
              <a:rPr lang="en-US" dirty="0"/>
              <a:t>In making HIV vaccines, pieces of the virus are copied; the whole virus is not being used, which is one of the reasons we can confidently say that HIV vaccines cannot cause infection. Many different parts of the HIV virus are currently being explored to form a vaccine (including some of the key proteins that make up the envelope, DNA fragments and more). </a:t>
            </a:r>
          </a:p>
          <a:p>
            <a:pPr marL="171450" indent="-171450">
              <a:buFont typeface="Calibri" panose="020F0502020204030204" pitchFamily="34" charset="0"/>
              <a:buChar char="–"/>
            </a:pPr>
            <a:endParaRPr lang="en-US" dirty="0"/>
          </a:p>
          <a:p>
            <a:pPr marL="171450" indent="-171450">
              <a:buFont typeface="Calibri" panose="020F0502020204030204" pitchFamily="34" charset="0"/>
              <a:buChar char="–"/>
            </a:pPr>
            <a:r>
              <a:rPr lang="en-US" dirty="0"/>
              <a:t>An HIV vaccine would introduce these virus copies into your bloodstream to generate an immune response. Your body would then react by creating the right antibodies or killer cells. These stay in your bloodstream. </a:t>
            </a:r>
          </a:p>
          <a:p>
            <a:pPr marL="171450" indent="-171450">
              <a:buFont typeface="Calibri" panose="020F0502020204030204" pitchFamily="34" charset="0"/>
              <a:buChar char="–"/>
            </a:pPr>
            <a:endParaRPr lang="en-US" dirty="0"/>
          </a:p>
          <a:p>
            <a:pPr marL="171450" indent="-171450">
              <a:buFont typeface="Calibri" panose="020F0502020204030204" pitchFamily="34" charset="0"/>
              <a:buChar char="–"/>
            </a:pPr>
            <a:r>
              <a:rPr lang="en-US" dirty="0"/>
              <a:t>Your body is now primed to fight HIV because these antibodies and killer cells stay in your bloodstream. As a result, if you were to be exposed to the real virus, the antibodies and killer cells would be there already, waiting to attack it.</a:t>
            </a:r>
          </a:p>
          <a:p>
            <a:endParaRPr lang="en-US" dirty="0"/>
          </a:p>
        </p:txBody>
      </p:sp>
      <p:sp>
        <p:nvSpPr>
          <p:cNvPr id="4" name="Slide Number Placeholder 3"/>
          <p:cNvSpPr>
            <a:spLocks noGrp="1"/>
          </p:cNvSpPr>
          <p:nvPr>
            <p:ph type="sldNum" sz="quarter" idx="5"/>
          </p:nvPr>
        </p:nvSpPr>
        <p:spPr/>
        <p:txBody>
          <a:bodyPr/>
          <a:lstStyle/>
          <a:p>
            <a:fld id="{B6385102-306F-4FCB-9BA5-04CB0CACFA86}" type="slidenum">
              <a:rPr lang="en-US" smtClean="0"/>
              <a:t>9</a:t>
            </a:fld>
            <a:endParaRPr lang="en-US"/>
          </a:p>
        </p:txBody>
      </p:sp>
    </p:spTree>
    <p:extLst>
      <p:ext uri="{BB962C8B-B14F-4D97-AF65-F5344CB8AC3E}">
        <p14:creationId xmlns:p14="http://schemas.microsoft.com/office/powerpoint/2010/main" val="1406299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0"/>
              </a:spcBef>
              <a:spcAft>
                <a:spcPct val="0"/>
              </a:spcAft>
              <a:buClrTx/>
              <a:buSzTx/>
              <a:buFontTx/>
              <a:buChar char="-"/>
              <a:tabLst/>
              <a:defRPr/>
            </a:pPr>
            <a:r>
              <a:rPr kumimoji="0" lang="en-US" altLang="en-US" sz="1200" b="0" i="0" u="none" strike="noStrike" kern="1200" cap="none" spc="0" normalizeH="0" baseline="0" noProof="0" dirty="0">
                <a:ln>
                  <a:noFill/>
                </a:ln>
                <a:solidFill>
                  <a:prstClr val="black"/>
                </a:solidFill>
                <a:effectLst/>
                <a:uLnTx/>
                <a:uFillTx/>
                <a:latin typeface="+mn-lt"/>
                <a:ea typeface="MS PGothic" pitchFamily="34" charset="-128"/>
              </a:rPr>
              <a:t>Developing an HIV vaccine is challenging for a number of reasons:</a:t>
            </a:r>
          </a:p>
          <a:p>
            <a:pPr marL="171450" marR="0" lvl="0" indent="-171450" algn="l" defTabSz="914400" rtl="0" eaLnBrk="1" fontAlgn="base" latinLnBrk="0" hangingPunct="1">
              <a:lnSpc>
                <a:spcPct val="100000"/>
              </a:lnSpc>
              <a:spcBef>
                <a:spcPct val="0"/>
              </a:spcBef>
              <a:spcAft>
                <a:spcPct val="0"/>
              </a:spcAft>
              <a:buClrTx/>
              <a:buSzTx/>
              <a:buFontTx/>
              <a:buChar char="-"/>
              <a:tabLst/>
              <a:defRPr/>
            </a:pPr>
            <a:endParaRPr kumimoji="0" lang="en-US" altLang="en-US" sz="1200" b="0" i="0" u="none" strike="noStrike" kern="1200" cap="none" spc="0" normalizeH="0" baseline="0" noProof="0" dirty="0">
              <a:ln>
                <a:noFill/>
              </a:ln>
              <a:solidFill>
                <a:prstClr val="black"/>
              </a:solidFill>
              <a:effectLst/>
              <a:uLnTx/>
              <a:uFillTx/>
              <a:latin typeface="+mn-lt"/>
              <a:ea typeface="MS PGothic" pitchFamily="34" charset="-128"/>
            </a:endParaRPr>
          </a:p>
          <a:p>
            <a:pPr marL="171450" marR="0" lvl="0" indent="-171450" algn="l" defTabSz="914400" rtl="0" eaLnBrk="1" fontAlgn="base" latinLnBrk="0" hangingPunct="1">
              <a:lnSpc>
                <a:spcPct val="100000"/>
              </a:lnSpc>
              <a:spcBef>
                <a:spcPct val="0"/>
              </a:spcBef>
              <a:spcAft>
                <a:spcPct val="0"/>
              </a:spcAft>
              <a:buClrTx/>
              <a:buSzTx/>
              <a:buFontTx/>
              <a:buChar char="-"/>
              <a:tabLst/>
              <a:defRPr/>
            </a:pPr>
            <a:r>
              <a:rPr kumimoji="0" lang="en-US" altLang="en-US" sz="1200" b="0" i="0" u="none" strike="noStrike" kern="1200" cap="none" spc="0" normalizeH="0" baseline="0" noProof="0" dirty="0">
                <a:ln>
                  <a:noFill/>
                </a:ln>
                <a:solidFill>
                  <a:prstClr val="black"/>
                </a:solidFill>
                <a:effectLst/>
                <a:uLnTx/>
                <a:uFillTx/>
                <a:latin typeface="+mn-lt"/>
                <a:ea typeface="MS PGothic" pitchFamily="34" charset="-128"/>
              </a:rPr>
              <a:t>Our bodies are not able to mount an effective immune response and clear HIV on their own. When making an HIV vaccine, this means scientists are in uncharted territory. They must develop a vaccine that stimulates a stronger immune response than what the body can do on its own. </a:t>
            </a:r>
          </a:p>
          <a:p>
            <a:pPr marL="171450" marR="0" lvl="0" indent="-171450" algn="l" defTabSz="914400" rtl="0" eaLnBrk="1" fontAlgn="base" latinLnBrk="0" hangingPunct="1">
              <a:lnSpc>
                <a:spcPct val="100000"/>
              </a:lnSpc>
              <a:spcBef>
                <a:spcPct val="0"/>
              </a:spcBef>
              <a:spcAft>
                <a:spcPct val="0"/>
              </a:spcAft>
              <a:buClrTx/>
              <a:buSzTx/>
              <a:buFontTx/>
              <a:buChar char="-"/>
              <a:tabLst/>
              <a:defRPr/>
            </a:pPr>
            <a:endParaRPr kumimoji="0" lang="en-US" altLang="en-US" sz="1200" b="0" i="0" u="none" strike="noStrike" kern="1200" cap="none" spc="0" normalizeH="0" baseline="0" noProof="0" dirty="0">
              <a:ln>
                <a:noFill/>
              </a:ln>
              <a:solidFill>
                <a:prstClr val="black"/>
              </a:solidFill>
              <a:effectLst/>
              <a:uLnTx/>
              <a:uFillTx/>
              <a:latin typeface="+mn-lt"/>
              <a:ea typeface="MS PGothic" pitchFamily="34" charset="-128"/>
            </a:endParaRPr>
          </a:p>
          <a:p>
            <a:pPr marL="171450" marR="0" lvl="0" indent="-171450" algn="l" defTabSz="914400" rtl="0" eaLnBrk="1" fontAlgn="base" latinLnBrk="0" hangingPunct="1">
              <a:lnSpc>
                <a:spcPct val="100000"/>
              </a:lnSpc>
              <a:spcBef>
                <a:spcPct val="0"/>
              </a:spcBef>
              <a:spcAft>
                <a:spcPct val="0"/>
              </a:spcAft>
              <a:buClrTx/>
              <a:buSzTx/>
              <a:buFontTx/>
              <a:buChar char="-"/>
              <a:tabLst/>
              <a:defRPr/>
            </a:pPr>
            <a:r>
              <a:rPr kumimoji="0" lang="en-US" altLang="en-US" sz="1200" b="0" i="0" u="none" strike="noStrike" kern="1200" cap="none" spc="0" normalizeH="0" baseline="0" noProof="0" dirty="0">
                <a:ln>
                  <a:noFill/>
                </a:ln>
                <a:solidFill>
                  <a:prstClr val="black"/>
                </a:solidFill>
                <a:effectLst/>
                <a:uLnTx/>
                <a:uFillTx/>
                <a:latin typeface="+mn-lt"/>
                <a:ea typeface="MS PGothic" pitchFamily="34" charset="-128"/>
              </a:rPr>
              <a:t>The virus is extremely effective at evading the immune system because it can mutate (change its outer layer) within an individual, meaning it can learn how to avoid the effects of a vaccine. Mutation also leads to different subtypes (or clades) of the virus throughout the world. Each subtype reacts differently to different vaccine candidates. For this reason, testing in many countries is necessary.</a:t>
            </a:r>
          </a:p>
          <a:p>
            <a:pPr marL="171450" marR="0" lvl="0" indent="-171450" algn="l" defTabSz="914400" rtl="0" eaLnBrk="1" fontAlgn="base" latinLnBrk="0" hangingPunct="1">
              <a:lnSpc>
                <a:spcPct val="100000"/>
              </a:lnSpc>
              <a:spcBef>
                <a:spcPct val="0"/>
              </a:spcBef>
              <a:spcAft>
                <a:spcPct val="0"/>
              </a:spcAft>
              <a:buClrTx/>
              <a:buSzTx/>
              <a:buFontTx/>
              <a:buChar char="-"/>
              <a:tabLst/>
              <a:defRPr/>
            </a:pPr>
            <a:endParaRPr kumimoji="0" lang="en-US" altLang="en-US" sz="1200" b="0" i="0" u="none" strike="noStrike" kern="1200" cap="none" spc="0" normalizeH="0" baseline="0" noProof="0" dirty="0">
              <a:ln>
                <a:noFill/>
              </a:ln>
              <a:solidFill>
                <a:prstClr val="black"/>
              </a:solidFill>
              <a:effectLst/>
              <a:uLnTx/>
              <a:uFillTx/>
              <a:latin typeface="+mn-lt"/>
              <a:ea typeface="MS PGothic" pitchFamily="34" charset="-128"/>
            </a:endParaRPr>
          </a:p>
          <a:p>
            <a:pPr marL="171450" marR="0" lvl="0" indent="-171450" algn="l" defTabSz="914400" rtl="0" eaLnBrk="1" fontAlgn="base" latinLnBrk="0" hangingPunct="1">
              <a:lnSpc>
                <a:spcPct val="100000"/>
              </a:lnSpc>
              <a:spcBef>
                <a:spcPct val="0"/>
              </a:spcBef>
              <a:spcAft>
                <a:spcPct val="0"/>
              </a:spcAft>
              <a:buClrTx/>
              <a:buSzTx/>
              <a:buFontTx/>
              <a:buChar char="-"/>
              <a:tabLst/>
              <a:defRPr/>
            </a:pPr>
            <a:r>
              <a:rPr kumimoji="0" lang="en-US" altLang="en-US" sz="1200" b="0" i="0" u="none" strike="noStrike" kern="1200" cap="none" spc="0" normalizeH="0" baseline="0" noProof="0" dirty="0">
                <a:ln>
                  <a:noFill/>
                </a:ln>
                <a:solidFill>
                  <a:prstClr val="black"/>
                </a:solidFill>
                <a:effectLst/>
                <a:uLnTx/>
                <a:uFillTx/>
                <a:latin typeface="+mn-lt"/>
                <a:ea typeface="MS PGothic" pitchFamily="34" charset="-128"/>
              </a:rPr>
              <a:t>HIV kills the very immune cells (T Cells) the body uses to defend against disease.</a:t>
            </a:r>
          </a:p>
          <a:p>
            <a:pPr marL="171450" marR="0" lvl="0" indent="-171450" algn="l" defTabSz="914400" rtl="0" eaLnBrk="1" fontAlgn="base" latinLnBrk="0" hangingPunct="1">
              <a:lnSpc>
                <a:spcPct val="100000"/>
              </a:lnSpc>
              <a:spcBef>
                <a:spcPct val="0"/>
              </a:spcBef>
              <a:spcAft>
                <a:spcPct val="0"/>
              </a:spcAft>
              <a:buClrTx/>
              <a:buSzTx/>
              <a:buFontTx/>
              <a:buChar char="-"/>
              <a:tabLst/>
              <a:defRPr/>
            </a:pPr>
            <a:endParaRPr kumimoji="0" lang="en-US" altLang="en-US" sz="1200" b="0" i="0" u="none" strike="noStrike" kern="1200" cap="none" spc="0" normalizeH="0" baseline="0" noProof="0" dirty="0">
              <a:ln>
                <a:noFill/>
              </a:ln>
              <a:solidFill>
                <a:prstClr val="black"/>
              </a:solidFill>
              <a:effectLst/>
              <a:uLnTx/>
              <a:uFillTx/>
              <a:latin typeface="+mn-lt"/>
              <a:ea typeface="MS PGothic" pitchFamily="34" charset="-128"/>
            </a:endParaRPr>
          </a:p>
          <a:p>
            <a:pPr marL="171450" marR="0" lvl="0" indent="-171450" algn="l" defTabSz="914400" rtl="0" eaLnBrk="1" fontAlgn="base" latinLnBrk="0" hangingPunct="1">
              <a:lnSpc>
                <a:spcPct val="100000"/>
              </a:lnSpc>
              <a:spcBef>
                <a:spcPct val="0"/>
              </a:spcBef>
              <a:spcAft>
                <a:spcPct val="0"/>
              </a:spcAft>
              <a:buClrTx/>
              <a:buSzTx/>
              <a:buFontTx/>
              <a:buChar char="-"/>
              <a:tabLst/>
              <a:defRPr/>
            </a:pPr>
            <a:r>
              <a:rPr kumimoji="0" lang="en-US" altLang="en-US" sz="1200" b="0" i="0" u="none" strike="noStrike" kern="1200" cap="none" spc="0" normalizeH="0" baseline="0" noProof="0" dirty="0">
                <a:ln>
                  <a:noFill/>
                </a:ln>
                <a:solidFill>
                  <a:prstClr val="black"/>
                </a:solidFill>
                <a:effectLst/>
                <a:uLnTx/>
                <a:uFillTx/>
                <a:latin typeface="+mn-lt"/>
                <a:ea typeface="MS PGothic" pitchFamily="34" charset="-128"/>
              </a:rPr>
              <a:t>HIV is transmitted in various ways.</a:t>
            </a:r>
          </a:p>
        </p:txBody>
      </p:sp>
      <p:sp>
        <p:nvSpPr>
          <p:cNvPr id="4" name="Slide Number Placeholder 3"/>
          <p:cNvSpPr>
            <a:spLocks noGrp="1"/>
          </p:cNvSpPr>
          <p:nvPr>
            <p:ph type="sldNum" sz="quarter" idx="5"/>
          </p:nvPr>
        </p:nvSpPr>
        <p:spPr/>
        <p:txBody>
          <a:bodyPr/>
          <a:lstStyle/>
          <a:p>
            <a:fld id="{B6385102-306F-4FCB-9BA5-04CB0CACFA86}" type="slidenum">
              <a:rPr lang="en-US" smtClean="0"/>
              <a:t>10</a:t>
            </a:fld>
            <a:endParaRPr lang="en-US"/>
          </a:p>
        </p:txBody>
      </p:sp>
    </p:spTree>
    <p:extLst>
      <p:ext uri="{BB962C8B-B14F-4D97-AF65-F5344CB8AC3E}">
        <p14:creationId xmlns:p14="http://schemas.microsoft.com/office/powerpoint/2010/main" val="912556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a:t>
            </a:r>
            <a:r>
              <a:rPr lang="en-US" baseline="0" dirty="0"/>
              <a:t> vaccine platforms generally. HIV vaccine research is currently using only DNA and viral vector platforms. Plans are underway to apply mRNA technology.</a:t>
            </a:r>
            <a:endParaRPr lang="en-US" dirty="0"/>
          </a:p>
        </p:txBody>
      </p:sp>
      <p:sp>
        <p:nvSpPr>
          <p:cNvPr id="4" name="Slide Number Placeholder 3"/>
          <p:cNvSpPr>
            <a:spLocks noGrp="1"/>
          </p:cNvSpPr>
          <p:nvPr>
            <p:ph type="sldNum" sz="quarter" idx="5"/>
          </p:nvPr>
        </p:nvSpPr>
        <p:spPr/>
        <p:txBody>
          <a:bodyPr/>
          <a:lstStyle/>
          <a:p>
            <a:fld id="{B6385102-306F-4FCB-9BA5-04CB0CACFA86}" type="slidenum">
              <a:rPr lang="en-US" smtClean="0"/>
              <a:t>11</a:t>
            </a:fld>
            <a:endParaRPr lang="en-US"/>
          </a:p>
        </p:txBody>
      </p:sp>
    </p:spTree>
    <p:extLst>
      <p:ext uri="{BB962C8B-B14F-4D97-AF65-F5344CB8AC3E}">
        <p14:creationId xmlns:p14="http://schemas.microsoft.com/office/powerpoint/2010/main" val="17716360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l">
              <a:defRPr sz="5400" b="1" i="0" baseline="0"/>
            </a:lvl1pPr>
          </a:lstStyle>
          <a:p>
            <a:r>
              <a:rPr lang="en-US" dirty="0"/>
              <a:t>AVAC Template</a:t>
            </a:r>
          </a:p>
        </p:txBody>
      </p:sp>
      <p:sp>
        <p:nvSpPr>
          <p:cNvPr id="3" name="Subtitle 2">
            <a:extLst>
              <a:ext uri="{FF2B5EF4-FFF2-40B4-BE49-F238E27FC236}">
                <a16:creationId xmlns:a16="http://schemas.microsoft.com/office/drawing/2014/main" id="{8A5C0CCE-7552-A341-BCD0-8A3B493EA9B5}"/>
              </a:ext>
            </a:extLst>
          </p:cNvPr>
          <p:cNvSpPr>
            <a:spLocks noGrp="1"/>
          </p:cNvSpPr>
          <p:nvPr>
            <p:ph type="subTitle" idx="1" hasCustomPrompt="1"/>
          </p:nvPr>
        </p:nvSpPr>
        <p:spPr>
          <a:xfrm>
            <a:off x="1524000" y="3602038"/>
            <a:ext cx="9144000" cy="1655762"/>
          </a:xfrm>
          <a:prstGeom prst="rect">
            <a:avLst/>
          </a:prstGeom>
        </p:spPr>
        <p:txBody>
          <a:bodyPr/>
          <a:lstStyle>
            <a:lvl1pPr marL="0" indent="0" algn="l">
              <a:buNone/>
              <a:defRPr sz="3200" baseline="0">
                <a:solidFill>
                  <a:srgbClr val="FF84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Duis </a:t>
            </a:r>
            <a:r>
              <a:rPr lang="en-US" dirty="0" err="1"/>
              <a:t>aute</a:t>
            </a:r>
            <a:r>
              <a:rPr lang="en-US" dirty="0"/>
              <a:t> </a:t>
            </a:r>
            <a:r>
              <a:rPr lang="en-US" dirty="0" err="1"/>
              <a:t>irure</a:t>
            </a:r>
            <a:r>
              <a:rPr lang="en-US" dirty="0"/>
              <a:t> dolor in </a:t>
            </a:r>
            <a:r>
              <a:rPr lang="en-US" dirty="0" err="1"/>
              <a:t>reprehenderit</a:t>
            </a:r>
            <a:r>
              <a:rPr lang="en-US" dirty="0"/>
              <a:t> </a:t>
            </a:r>
            <a:br>
              <a:rPr lang="en-US" dirty="0"/>
            </a:br>
            <a:r>
              <a:rPr lang="en-US" dirty="0"/>
              <a:t>in </a:t>
            </a:r>
            <a:r>
              <a:rPr lang="en-US" dirty="0" err="1"/>
              <a:t>voluptate</a:t>
            </a:r>
            <a:endParaRPr lang="en-US" dirty="0"/>
          </a:p>
        </p:txBody>
      </p:sp>
      <p:sp>
        <p:nvSpPr>
          <p:cNvPr id="22" name="Text Placeholder 21">
            <a:extLst>
              <a:ext uri="{FF2B5EF4-FFF2-40B4-BE49-F238E27FC236}">
                <a16:creationId xmlns:a16="http://schemas.microsoft.com/office/drawing/2014/main" id="{F7154F93-3658-EC4E-B6B0-6982B218CD58}"/>
              </a:ext>
            </a:extLst>
          </p:cNvPr>
          <p:cNvSpPr>
            <a:spLocks noGrp="1"/>
          </p:cNvSpPr>
          <p:nvPr>
            <p:ph type="body" sz="quarter" idx="12" hasCustomPrompt="1"/>
          </p:nvPr>
        </p:nvSpPr>
        <p:spPr>
          <a:xfrm>
            <a:off x="1524000" y="5447506"/>
            <a:ext cx="3338513" cy="576262"/>
          </a:xfrm>
          <a:prstGeom prst="rect">
            <a:avLst/>
          </a:prstGeom>
        </p:spPr>
        <p:txBody>
          <a:bodyPr/>
          <a:lstStyle>
            <a:lvl1pPr>
              <a:buFontTx/>
              <a:buNone/>
              <a:defRPr sz="1800" b="1" i="0" baseline="0">
                <a:solidFill>
                  <a:schemeClr val="accent5"/>
                </a:solidFill>
              </a:defRPr>
            </a:lvl1pPr>
          </a:lstStyle>
          <a:p>
            <a:pPr lvl="0"/>
            <a:r>
              <a:rPr lang="en-US" dirty="0"/>
              <a:t>Author/Date</a:t>
            </a:r>
          </a:p>
        </p:txBody>
      </p:sp>
      <p:pic>
        <p:nvPicPr>
          <p:cNvPr id="5" name="Picture 4">
            <a:extLst>
              <a:ext uri="{FF2B5EF4-FFF2-40B4-BE49-F238E27FC236}">
                <a16:creationId xmlns:a16="http://schemas.microsoft.com/office/drawing/2014/main" id="{0F304BEE-0789-224B-8EF0-A6BE9553B25E}"/>
              </a:ext>
            </a:extLst>
          </p:cNvPr>
          <p:cNvPicPr>
            <a:picLocks noChangeAspect="1"/>
          </p:cNvPicPr>
          <p:nvPr userDrawn="1"/>
        </p:nvPicPr>
        <p:blipFill>
          <a:blip r:embed="rId2"/>
          <a:stretch>
            <a:fillRect/>
          </a:stretch>
        </p:blipFill>
        <p:spPr>
          <a:xfrm>
            <a:off x="11000508" y="6225984"/>
            <a:ext cx="1092695" cy="543312"/>
          </a:xfrm>
          <a:prstGeom prst="rect">
            <a:avLst/>
          </a:prstGeom>
        </p:spPr>
      </p:pic>
    </p:spTree>
    <p:extLst>
      <p:ext uri="{BB962C8B-B14F-4D97-AF65-F5344CB8AC3E}">
        <p14:creationId xmlns:p14="http://schemas.microsoft.com/office/powerpoint/2010/main" val="3822427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ctr">
              <a:defRPr sz="5400" b="0" i="0" baseline="0"/>
            </a:lvl1pPr>
          </a:lstStyle>
          <a:p>
            <a:r>
              <a:rPr lang="en-US" dirty="0"/>
              <a:t>Transition Red.</a:t>
            </a:r>
          </a:p>
        </p:txBody>
      </p:sp>
      <p:pic>
        <p:nvPicPr>
          <p:cNvPr id="4" name="Picture 3">
            <a:extLst>
              <a:ext uri="{FF2B5EF4-FFF2-40B4-BE49-F238E27FC236}">
                <a16:creationId xmlns:a16="http://schemas.microsoft.com/office/drawing/2014/main" id="{28D842B6-FB8E-3B42-B280-C73B829DA362}"/>
              </a:ext>
            </a:extLst>
          </p:cNvPr>
          <p:cNvPicPr>
            <a:picLocks noChangeAspect="1"/>
          </p:cNvPicPr>
          <p:nvPr userDrawn="1"/>
        </p:nvPicPr>
        <p:blipFill>
          <a:blip r:embed="rId2"/>
          <a:stretch>
            <a:fillRect/>
          </a:stretch>
        </p:blipFill>
        <p:spPr>
          <a:xfrm>
            <a:off x="11000508" y="6225984"/>
            <a:ext cx="1092695" cy="543312"/>
          </a:xfrm>
          <a:prstGeom prst="rect">
            <a:avLst/>
          </a:prstGeom>
        </p:spPr>
      </p:pic>
    </p:spTree>
    <p:extLst>
      <p:ext uri="{BB962C8B-B14F-4D97-AF65-F5344CB8AC3E}">
        <p14:creationId xmlns:p14="http://schemas.microsoft.com/office/powerpoint/2010/main" val="2972348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D41-30EB-1D41-AD2F-532F491D6C6A}"/>
              </a:ext>
            </a:extLst>
          </p:cNvPr>
          <p:cNvSpPr>
            <a:spLocks noGrp="1"/>
          </p:cNvSpPr>
          <p:nvPr>
            <p:ph type="title" hasCustomPrompt="1"/>
          </p:nvPr>
        </p:nvSpPr>
        <p:spPr>
          <a:xfrm>
            <a:off x="835742" y="365126"/>
            <a:ext cx="10885202" cy="750077"/>
          </a:xfrm>
          <a:prstGeom prst="rect">
            <a:avLst/>
          </a:prstGeom>
        </p:spPr>
        <p:txBody>
          <a:bodyPr/>
          <a:lstStyle>
            <a:lvl1pPr>
              <a:defRPr sz="3600" baseline="0"/>
            </a:lvl1pPr>
          </a:lstStyle>
          <a:p>
            <a:r>
              <a:rPr lang="en-US" dirty="0"/>
              <a:t>Click to edit headline</a:t>
            </a:r>
          </a:p>
        </p:txBody>
      </p:sp>
      <p:sp>
        <p:nvSpPr>
          <p:cNvPr id="6" name="Text Placeholder 5">
            <a:extLst>
              <a:ext uri="{FF2B5EF4-FFF2-40B4-BE49-F238E27FC236}">
                <a16:creationId xmlns:a16="http://schemas.microsoft.com/office/drawing/2014/main" id="{9BCC0C8D-95BF-DA46-8962-2211D94EA8F2}"/>
              </a:ext>
            </a:extLst>
          </p:cNvPr>
          <p:cNvSpPr>
            <a:spLocks noGrp="1"/>
          </p:cNvSpPr>
          <p:nvPr>
            <p:ph type="body" sz="quarter" idx="10" hasCustomPrompt="1"/>
          </p:nvPr>
        </p:nvSpPr>
        <p:spPr>
          <a:xfrm>
            <a:off x="838200" y="1143443"/>
            <a:ext cx="10882744" cy="547098"/>
          </a:xfrm>
          <a:prstGeom prst="rect">
            <a:avLst/>
          </a:prstGeom>
        </p:spPr>
        <p:txBody>
          <a:bodyPr/>
          <a:lstStyle>
            <a:lvl1pPr>
              <a:buFontTx/>
              <a:buNone/>
              <a:defRPr sz="2400" baseline="0">
                <a:solidFill>
                  <a:schemeClr val="accent2"/>
                </a:solidFill>
              </a:defRPr>
            </a:lvl1pPr>
          </a:lstStyle>
          <a:p>
            <a:pPr lvl="0"/>
            <a:r>
              <a:rPr lang="en-US" dirty="0"/>
              <a:t>Subhead yellow</a:t>
            </a:r>
          </a:p>
        </p:txBody>
      </p:sp>
      <p:pic>
        <p:nvPicPr>
          <p:cNvPr id="10" name="Picture 9">
            <a:extLst>
              <a:ext uri="{FF2B5EF4-FFF2-40B4-BE49-F238E27FC236}">
                <a16:creationId xmlns:a16="http://schemas.microsoft.com/office/drawing/2014/main" id="{889DFA2F-AB90-384E-A747-0BF903882E59}"/>
              </a:ext>
            </a:extLst>
          </p:cNvPr>
          <p:cNvPicPr>
            <a:picLocks noChangeAspect="1"/>
          </p:cNvPicPr>
          <p:nvPr userDrawn="1"/>
        </p:nvPicPr>
        <p:blipFill>
          <a:blip r:embed="rId2"/>
          <a:stretch>
            <a:fillRect/>
          </a:stretch>
        </p:blipFill>
        <p:spPr>
          <a:xfrm>
            <a:off x="832665" y="1049586"/>
            <a:ext cx="11066836" cy="77323"/>
          </a:xfrm>
          <a:prstGeom prst="rect">
            <a:avLst/>
          </a:prstGeom>
        </p:spPr>
      </p:pic>
      <p:pic>
        <p:nvPicPr>
          <p:cNvPr id="9" name="Picture 8">
            <a:extLst>
              <a:ext uri="{FF2B5EF4-FFF2-40B4-BE49-F238E27FC236}">
                <a16:creationId xmlns:a16="http://schemas.microsoft.com/office/drawing/2014/main" id="{6D8C5E3B-C1C7-1448-9B0E-E1B9F8AB9801}"/>
              </a:ext>
            </a:extLst>
          </p:cNvPr>
          <p:cNvPicPr>
            <a:picLocks noChangeAspect="1"/>
          </p:cNvPicPr>
          <p:nvPr userDrawn="1"/>
        </p:nvPicPr>
        <p:blipFill>
          <a:blip r:embed="rId3"/>
          <a:stretch>
            <a:fillRect/>
          </a:stretch>
        </p:blipFill>
        <p:spPr>
          <a:xfrm>
            <a:off x="11000508" y="6225984"/>
            <a:ext cx="1092695" cy="543312"/>
          </a:xfrm>
          <a:prstGeom prst="rect">
            <a:avLst/>
          </a:prstGeom>
        </p:spPr>
      </p:pic>
      <p:sp>
        <p:nvSpPr>
          <p:cNvPr id="8" name="Text Placeholder 7">
            <a:extLst>
              <a:ext uri="{FF2B5EF4-FFF2-40B4-BE49-F238E27FC236}">
                <a16:creationId xmlns:a16="http://schemas.microsoft.com/office/drawing/2014/main" id="{0F80D226-CB07-C345-971D-753C3597FE4D}"/>
              </a:ext>
            </a:extLst>
          </p:cNvPr>
          <p:cNvSpPr>
            <a:spLocks noGrp="1"/>
          </p:cNvSpPr>
          <p:nvPr>
            <p:ph type="body" sz="quarter" idx="11"/>
          </p:nvPr>
        </p:nvSpPr>
        <p:spPr>
          <a:xfrm>
            <a:off x="833438" y="1690688"/>
            <a:ext cx="10887075" cy="2506662"/>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597236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D41-30EB-1D41-AD2F-532F491D6C6A}"/>
              </a:ext>
            </a:extLst>
          </p:cNvPr>
          <p:cNvSpPr>
            <a:spLocks noGrp="1"/>
          </p:cNvSpPr>
          <p:nvPr>
            <p:ph type="title" hasCustomPrompt="1"/>
          </p:nvPr>
        </p:nvSpPr>
        <p:spPr>
          <a:xfrm>
            <a:off x="838200" y="365126"/>
            <a:ext cx="10882744" cy="750077"/>
          </a:xfrm>
          <a:prstGeom prst="rect">
            <a:avLst/>
          </a:prstGeom>
        </p:spPr>
        <p:txBody>
          <a:bodyPr/>
          <a:lstStyle>
            <a:lvl1pPr>
              <a:defRPr sz="3600" baseline="0"/>
            </a:lvl1pPr>
          </a:lstStyle>
          <a:p>
            <a:r>
              <a:rPr lang="en-US" dirty="0"/>
              <a:t>Click to edit headline</a:t>
            </a:r>
          </a:p>
        </p:txBody>
      </p:sp>
      <p:sp>
        <p:nvSpPr>
          <p:cNvPr id="6" name="Text Placeholder 5">
            <a:extLst>
              <a:ext uri="{FF2B5EF4-FFF2-40B4-BE49-F238E27FC236}">
                <a16:creationId xmlns:a16="http://schemas.microsoft.com/office/drawing/2014/main" id="{9BCC0C8D-95BF-DA46-8962-2211D94EA8F2}"/>
              </a:ext>
            </a:extLst>
          </p:cNvPr>
          <p:cNvSpPr>
            <a:spLocks noGrp="1"/>
          </p:cNvSpPr>
          <p:nvPr>
            <p:ph type="body" sz="quarter" idx="10" hasCustomPrompt="1"/>
          </p:nvPr>
        </p:nvSpPr>
        <p:spPr>
          <a:xfrm>
            <a:off x="838200" y="1143443"/>
            <a:ext cx="10882744" cy="547098"/>
          </a:xfrm>
          <a:prstGeom prst="rect">
            <a:avLst/>
          </a:prstGeom>
        </p:spPr>
        <p:txBody>
          <a:bodyPr/>
          <a:lstStyle>
            <a:lvl1pPr>
              <a:buFontTx/>
              <a:buNone/>
              <a:defRPr sz="2400" baseline="0">
                <a:solidFill>
                  <a:schemeClr val="accent2"/>
                </a:solidFill>
              </a:defRPr>
            </a:lvl1pPr>
          </a:lstStyle>
          <a:p>
            <a:pPr lvl="0"/>
            <a:r>
              <a:rPr lang="en-US" dirty="0"/>
              <a:t>Subhead yellow</a:t>
            </a:r>
          </a:p>
        </p:txBody>
      </p:sp>
      <p:pic>
        <p:nvPicPr>
          <p:cNvPr id="10" name="Picture 9">
            <a:extLst>
              <a:ext uri="{FF2B5EF4-FFF2-40B4-BE49-F238E27FC236}">
                <a16:creationId xmlns:a16="http://schemas.microsoft.com/office/drawing/2014/main" id="{889DFA2F-AB90-384E-A747-0BF903882E59}"/>
              </a:ext>
            </a:extLst>
          </p:cNvPr>
          <p:cNvPicPr>
            <a:picLocks noChangeAspect="1"/>
          </p:cNvPicPr>
          <p:nvPr userDrawn="1"/>
        </p:nvPicPr>
        <p:blipFill>
          <a:blip r:embed="rId2"/>
          <a:stretch>
            <a:fillRect/>
          </a:stretch>
        </p:blipFill>
        <p:spPr>
          <a:xfrm>
            <a:off x="832665" y="1049586"/>
            <a:ext cx="11066836" cy="77323"/>
          </a:xfrm>
          <a:prstGeom prst="rect">
            <a:avLst/>
          </a:prstGeom>
        </p:spPr>
      </p:pic>
      <p:pic>
        <p:nvPicPr>
          <p:cNvPr id="9" name="Picture 8">
            <a:extLst>
              <a:ext uri="{FF2B5EF4-FFF2-40B4-BE49-F238E27FC236}">
                <a16:creationId xmlns:a16="http://schemas.microsoft.com/office/drawing/2014/main" id="{6D8C5E3B-C1C7-1448-9B0E-E1B9F8AB9801}"/>
              </a:ext>
            </a:extLst>
          </p:cNvPr>
          <p:cNvPicPr>
            <a:picLocks noChangeAspect="1"/>
          </p:cNvPicPr>
          <p:nvPr userDrawn="1"/>
        </p:nvPicPr>
        <p:blipFill>
          <a:blip r:embed="rId3"/>
          <a:stretch>
            <a:fillRect/>
          </a:stretch>
        </p:blipFill>
        <p:spPr>
          <a:xfrm>
            <a:off x="11000508" y="6225984"/>
            <a:ext cx="1092695" cy="543312"/>
          </a:xfrm>
          <a:prstGeom prst="rect">
            <a:avLst/>
          </a:prstGeom>
        </p:spPr>
      </p:pic>
      <p:sp>
        <p:nvSpPr>
          <p:cNvPr id="8" name="Text Placeholder 7">
            <a:extLst>
              <a:ext uri="{FF2B5EF4-FFF2-40B4-BE49-F238E27FC236}">
                <a16:creationId xmlns:a16="http://schemas.microsoft.com/office/drawing/2014/main" id="{0F80D226-CB07-C345-971D-753C3597FE4D}"/>
              </a:ext>
            </a:extLst>
          </p:cNvPr>
          <p:cNvSpPr>
            <a:spLocks noGrp="1"/>
          </p:cNvSpPr>
          <p:nvPr>
            <p:ph type="body" sz="quarter" idx="11" hasCustomPrompt="1"/>
          </p:nvPr>
        </p:nvSpPr>
        <p:spPr>
          <a:xfrm>
            <a:off x="832665" y="1690688"/>
            <a:ext cx="10887848" cy="4117726"/>
          </a:xfrm>
        </p:spPr>
        <p:txBody>
          <a:bodyPr/>
          <a:lstStyle>
            <a:lvl1pPr marL="0" indent="0">
              <a:buFontTx/>
              <a:buNone/>
              <a:defRPr/>
            </a:lvl1pPr>
            <a:lvl2pPr marL="457200" indent="0">
              <a:buFontTx/>
              <a:buNone/>
              <a:defRPr/>
            </a:lvl2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pPr lvl="0"/>
            <a:r>
              <a:rPr lang="en-US" dirty="0"/>
              <a:t>At </a:t>
            </a:r>
            <a:r>
              <a:rPr lang="en-US" dirty="0" err="1"/>
              <a:t>vero</a:t>
            </a:r>
            <a:r>
              <a:rPr lang="en-US" dirty="0"/>
              <a:t> </a:t>
            </a:r>
            <a:r>
              <a:rPr lang="en-US" dirty="0" err="1"/>
              <a:t>eos</a:t>
            </a:r>
            <a:r>
              <a:rPr lang="en-US" dirty="0"/>
              <a:t> et </a:t>
            </a:r>
            <a:r>
              <a:rPr lang="en-US" dirty="0" err="1"/>
              <a:t>accusamus</a:t>
            </a:r>
            <a:r>
              <a:rPr lang="en-US" dirty="0"/>
              <a:t> et </a:t>
            </a:r>
            <a:r>
              <a:rPr lang="en-US" dirty="0" err="1"/>
              <a:t>iusto</a:t>
            </a:r>
            <a:r>
              <a:rPr lang="en-US" dirty="0"/>
              <a:t> </a:t>
            </a:r>
            <a:r>
              <a:rPr lang="en-US" dirty="0" err="1"/>
              <a:t>odio</a:t>
            </a:r>
            <a:r>
              <a:rPr lang="en-US" dirty="0"/>
              <a:t> </a:t>
            </a:r>
            <a:r>
              <a:rPr lang="en-US" dirty="0" err="1"/>
              <a:t>dignissimos</a:t>
            </a:r>
            <a:r>
              <a:rPr lang="en-US" dirty="0"/>
              <a:t> </a:t>
            </a:r>
            <a:r>
              <a:rPr lang="en-US" dirty="0" err="1"/>
              <a:t>ducimus</a:t>
            </a:r>
            <a:r>
              <a:rPr lang="en-US" dirty="0"/>
              <a:t> qui </a:t>
            </a:r>
            <a:r>
              <a:rPr lang="en-US" dirty="0" err="1"/>
              <a:t>blanditiis</a:t>
            </a:r>
            <a:r>
              <a:rPr lang="en-US" dirty="0"/>
              <a:t> </a:t>
            </a:r>
            <a:r>
              <a:rPr lang="en-US" dirty="0" err="1"/>
              <a:t>praesentium</a:t>
            </a:r>
            <a:r>
              <a:rPr lang="en-US" dirty="0"/>
              <a:t> </a:t>
            </a:r>
            <a:r>
              <a:rPr lang="en-US" dirty="0" err="1"/>
              <a:t>voluptatum</a:t>
            </a:r>
            <a:r>
              <a:rPr lang="en-US" dirty="0"/>
              <a:t> </a:t>
            </a:r>
            <a:r>
              <a:rPr lang="en-US" dirty="0" err="1"/>
              <a:t>deleniti</a:t>
            </a:r>
            <a:r>
              <a:rPr lang="en-US" dirty="0"/>
              <a:t> </a:t>
            </a:r>
            <a:r>
              <a:rPr lang="en-US" dirty="0" err="1"/>
              <a:t>atque</a:t>
            </a:r>
            <a:r>
              <a:rPr lang="en-US" dirty="0"/>
              <a:t> </a:t>
            </a:r>
            <a:r>
              <a:rPr lang="en-US" dirty="0" err="1"/>
              <a:t>corrupti</a:t>
            </a:r>
            <a:r>
              <a:rPr lang="en-US" dirty="0"/>
              <a:t> quos </a:t>
            </a:r>
            <a:r>
              <a:rPr lang="en-US" dirty="0" err="1"/>
              <a:t>dolores</a:t>
            </a:r>
            <a:r>
              <a:rPr lang="en-US" dirty="0"/>
              <a:t> et </a:t>
            </a:r>
            <a:r>
              <a:rPr lang="en-US" dirty="0" err="1"/>
              <a:t>quas</a:t>
            </a:r>
            <a:r>
              <a:rPr lang="en-US" dirty="0"/>
              <a:t> </a:t>
            </a:r>
            <a:r>
              <a:rPr lang="en-US" dirty="0" err="1"/>
              <a:t>molestias</a:t>
            </a:r>
            <a:r>
              <a:rPr lang="en-US" dirty="0"/>
              <a:t> </a:t>
            </a:r>
            <a:r>
              <a:rPr lang="en-US" dirty="0" err="1"/>
              <a:t>excepturi</a:t>
            </a:r>
            <a:r>
              <a:rPr lang="en-US" dirty="0"/>
              <a:t> </a:t>
            </a:r>
            <a:r>
              <a:rPr lang="en-US" dirty="0" err="1"/>
              <a:t>sint</a:t>
            </a:r>
            <a:r>
              <a:rPr lang="en-US" dirty="0"/>
              <a:t> </a:t>
            </a:r>
            <a:r>
              <a:rPr lang="en-US" dirty="0" err="1"/>
              <a:t>occaecati</a:t>
            </a:r>
            <a:r>
              <a:rPr lang="en-US" dirty="0"/>
              <a:t> </a:t>
            </a:r>
            <a:r>
              <a:rPr lang="en-US" dirty="0" err="1"/>
              <a:t>cupiditate</a:t>
            </a:r>
            <a:r>
              <a:rPr lang="en-US" dirty="0"/>
              <a:t> non provident, </a:t>
            </a:r>
            <a:r>
              <a:rPr lang="en-US" dirty="0" err="1"/>
              <a:t>similique</a:t>
            </a:r>
            <a:r>
              <a:rPr lang="en-US" dirty="0"/>
              <a:t> sunt in culpa qui </a:t>
            </a:r>
            <a:r>
              <a:rPr lang="en-US" dirty="0" err="1"/>
              <a:t>officia</a:t>
            </a:r>
            <a:r>
              <a:rPr lang="en-US" dirty="0"/>
              <a:t> </a:t>
            </a:r>
            <a:r>
              <a:rPr lang="en-US" dirty="0" err="1"/>
              <a:t>deserunt</a:t>
            </a:r>
            <a:r>
              <a:rPr lang="en-US" dirty="0"/>
              <a:t> </a:t>
            </a:r>
            <a:r>
              <a:rPr lang="en-US" dirty="0" err="1"/>
              <a:t>mollitia</a:t>
            </a:r>
            <a:r>
              <a:rPr lang="en-US" dirty="0"/>
              <a:t> animi, id </a:t>
            </a:r>
            <a:r>
              <a:rPr lang="en-US" dirty="0" err="1"/>
              <a:t>est</a:t>
            </a:r>
            <a:r>
              <a:rPr lang="en-US" dirty="0"/>
              <a:t> </a:t>
            </a:r>
            <a:r>
              <a:rPr lang="en-US" dirty="0" err="1"/>
              <a:t>laborum</a:t>
            </a:r>
            <a:r>
              <a:rPr lang="en-US" dirty="0"/>
              <a:t> et </a:t>
            </a:r>
            <a:r>
              <a:rPr lang="en-US" dirty="0" err="1"/>
              <a:t>dolorum</a:t>
            </a:r>
            <a:r>
              <a:rPr lang="en-US" dirty="0"/>
              <a:t> </a:t>
            </a:r>
            <a:r>
              <a:rPr lang="en-US" dirty="0" err="1"/>
              <a:t>fuga</a:t>
            </a:r>
            <a:r>
              <a:rPr lang="en-US" dirty="0"/>
              <a:t>.</a:t>
            </a:r>
          </a:p>
        </p:txBody>
      </p:sp>
    </p:spTree>
    <p:extLst>
      <p:ext uri="{BB962C8B-B14F-4D97-AF65-F5344CB8AC3E}">
        <p14:creationId xmlns:p14="http://schemas.microsoft.com/office/powerpoint/2010/main" val="3619632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ctr">
              <a:defRPr sz="5400" b="0" i="0" baseline="0">
                <a:solidFill>
                  <a:srgbClr val="FF8400"/>
                </a:solidFill>
              </a:defRPr>
            </a:lvl1pPr>
          </a:lstStyle>
          <a:p>
            <a:r>
              <a:rPr lang="en-US" dirty="0"/>
              <a:t>Transition Yellow.</a:t>
            </a:r>
          </a:p>
        </p:txBody>
      </p:sp>
      <p:pic>
        <p:nvPicPr>
          <p:cNvPr id="5" name="Picture 4">
            <a:extLst>
              <a:ext uri="{FF2B5EF4-FFF2-40B4-BE49-F238E27FC236}">
                <a16:creationId xmlns:a16="http://schemas.microsoft.com/office/drawing/2014/main" id="{B8D7FD03-EA96-9149-A89F-5250783CB438}"/>
              </a:ext>
            </a:extLst>
          </p:cNvPr>
          <p:cNvPicPr>
            <a:picLocks noChangeAspect="1"/>
          </p:cNvPicPr>
          <p:nvPr userDrawn="1"/>
        </p:nvPicPr>
        <p:blipFill>
          <a:blip r:embed="rId2"/>
          <a:stretch>
            <a:fillRect/>
          </a:stretch>
        </p:blipFill>
        <p:spPr>
          <a:xfrm>
            <a:off x="11000508" y="6225984"/>
            <a:ext cx="1092695" cy="543312"/>
          </a:xfrm>
          <a:prstGeom prst="rect">
            <a:avLst/>
          </a:prstGeom>
        </p:spPr>
      </p:pic>
    </p:spTree>
    <p:extLst>
      <p:ext uri="{BB962C8B-B14F-4D97-AF65-F5344CB8AC3E}">
        <p14:creationId xmlns:p14="http://schemas.microsoft.com/office/powerpoint/2010/main" val="2650089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538867"/>
            <a:ext cx="9144000" cy="2816335"/>
          </a:xfrm>
          <a:prstGeom prst="rect">
            <a:avLst/>
          </a:prstGeom>
        </p:spPr>
        <p:txBody>
          <a:bodyPr anchor="t" anchorCtr="0">
            <a:normAutofit/>
          </a:bodyPr>
          <a:lstStyle>
            <a:lvl1pPr marL="137160" indent="-457200" algn="l">
              <a:lnSpc>
                <a:spcPct val="100000"/>
              </a:lnSpc>
              <a:spcAft>
                <a:spcPts val="600"/>
              </a:spcAft>
              <a:defRPr sz="2500" b="0" i="0" baseline="0">
                <a:solidFill>
                  <a:schemeClr val="bg2">
                    <a:lumMod val="25000"/>
                  </a:schemeClr>
                </a:solidFill>
              </a:defRPr>
            </a:lvl1pPr>
          </a:lstStyle>
          <a:p>
            <a:r>
              <a:rPr lang="en-US" dirty="0"/>
              <a:t>“Quote 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 </a:t>
            </a:r>
            <a:r>
              <a:rPr lang="en-US" dirty="0" err="1"/>
              <a:t>laudantium</a:t>
            </a:r>
            <a:r>
              <a:rPr lang="en-US" dirty="0"/>
              <a:t>, </a:t>
            </a:r>
            <a:r>
              <a:rPr lang="en-US" dirty="0" err="1"/>
              <a:t>totam</a:t>
            </a:r>
            <a:r>
              <a:rPr lang="en-US" dirty="0"/>
              <a:t> rem </a:t>
            </a:r>
            <a:r>
              <a:rPr lang="en-US" dirty="0" err="1"/>
              <a:t>aperiam</a:t>
            </a:r>
            <a:r>
              <a:rPr lang="en-US" dirty="0"/>
              <a:t>, </a:t>
            </a:r>
            <a:r>
              <a:rPr lang="en-US" dirty="0" err="1"/>
              <a:t>eaque</a:t>
            </a:r>
            <a:r>
              <a:rPr lang="en-US" dirty="0"/>
              <a:t> </a:t>
            </a:r>
            <a:r>
              <a:rPr lang="en-US" dirty="0" err="1"/>
              <a:t>ipsa</a:t>
            </a:r>
            <a:r>
              <a:rPr lang="en-US" dirty="0"/>
              <a:t> </a:t>
            </a:r>
            <a:r>
              <a:rPr lang="en-US" dirty="0" err="1"/>
              <a:t>quae</a:t>
            </a:r>
            <a:r>
              <a:rPr lang="en-US" dirty="0"/>
              <a:t> ab </a:t>
            </a:r>
            <a:r>
              <a:rPr lang="en-US" dirty="0" err="1"/>
              <a:t>illo</a:t>
            </a:r>
            <a:r>
              <a:rPr lang="en-US" dirty="0"/>
              <a:t> </a:t>
            </a:r>
            <a:r>
              <a:rPr lang="en-US" dirty="0" err="1"/>
              <a:t>inventore</a:t>
            </a:r>
            <a:r>
              <a:rPr lang="en-US" dirty="0"/>
              <a:t> </a:t>
            </a:r>
            <a:r>
              <a:rPr lang="en-US" dirty="0" err="1"/>
              <a:t>veritatis</a:t>
            </a:r>
            <a:r>
              <a:rPr lang="en-US" dirty="0"/>
              <a:t> et quasi </a:t>
            </a:r>
            <a:r>
              <a:rPr lang="en-US" dirty="0" err="1"/>
              <a:t>architecto</a:t>
            </a:r>
            <a:r>
              <a:rPr lang="en-US" dirty="0"/>
              <a:t> </a:t>
            </a:r>
            <a:r>
              <a:rPr lang="en-US" dirty="0" err="1"/>
              <a:t>beatae</a:t>
            </a:r>
            <a:r>
              <a:rPr lang="en-US" dirty="0"/>
              <a:t> vitae dicta sunt </a:t>
            </a:r>
            <a:r>
              <a:rPr lang="en-US" dirty="0" err="1"/>
              <a:t>explicabo</a:t>
            </a:r>
            <a:r>
              <a:rPr lang="en-US" dirty="0"/>
              <a:t>. Nemo </a:t>
            </a:r>
            <a:r>
              <a:rPr lang="en-US" dirty="0" err="1"/>
              <a:t>enim</a:t>
            </a:r>
            <a:r>
              <a:rPr lang="en-US" dirty="0"/>
              <a:t> </a:t>
            </a:r>
            <a:r>
              <a:rPr lang="en-US" dirty="0" err="1"/>
              <a:t>ipsam</a:t>
            </a:r>
            <a:r>
              <a:rPr lang="en-US" dirty="0"/>
              <a:t> </a:t>
            </a:r>
            <a:r>
              <a:rPr lang="en-US" dirty="0" err="1"/>
              <a:t>voluptatem</a:t>
            </a:r>
            <a:r>
              <a:rPr lang="en-US" dirty="0"/>
              <a:t> </a:t>
            </a:r>
            <a:r>
              <a:rPr lang="en-US" dirty="0" err="1"/>
              <a:t>quia</a:t>
            </a:r>
            <a:r>
              <a:rPr lang="en-US" dirty="0"/>
              <a:t> </a:t>
            </a:r>
            <a:r>
              <a:rPr lang="en-US" dirty="0" err="1"/>
              <a:t>voluptas</a:t>
            </a:r>
            <a:r>
              <a:rPr lang="en-US" dirty="0"/>
              <a:t> sit </a:t>
            </a:r>
            <a:r>
              <a:rPr lang="en-US" dirty="0" err="1"/>
              <a:t>aspernatur</a:t>
            </a:r>
            <a:r>
              <a:rPr lang="en-US" dirty="0"/>
              <a:t> </a:t>
            </a:r>
            <a:r>
              <a:rPr lang="en-US" dirty="0" err="1"/>
              <a:t>aut</a:t>
            </a:r>
            <a:r>
              <a:rPr lang="en-US" dirty="0"/>
              <a:t> </a:t>
            </a:r>
            <a:r>
              <a:rPr lang="en-US" dirty="0" err="1"/>
              <a:t>odit</a:t>
            </a:r>
            <a:r>
              <a:rPr lang="en-US" dirty="0"/>
              <a:t> </a:t>
            </a:r>
            <a:r>
              <a:rPr lang="en-US" dirty="0" err="1"/>
              <a:t>aut</a:t>
            </a:r>
            <a:r>
              <a:rPr lang="en-US" dirty="0"/>
              <a:t> fugit, sed </a:t>
            </a:r>
            <a:r>
              <a:rPr lang="en-US" dirty="0" err="1"/>
              <a:t>quia</a:t>
            </a:r>
            <a:r>
              <a:rPr lang="en-US" dirty="0"/>
              <a:t> </a:t>
            </a:r>
            <a:r>
              <a:rPr lang="en-US" dirty="0" err="1"/>
              <a:t>consequuntur</a:t>
            </a:r>
            <a:r>
              <a:rPr lang="en-US" dirty="0"/>
              <a:t> </a:t>
            </a:r>
            <a:r>
              <a:rPr lang="en-US" dirty="0" err="1"/>
              <a:t>magni</a:t>
            </a:r>
            <a:r>
              <a:rPr lang="en-US" dirty="0"/>
              <a:t> </a:t>
            </a:r>
            <a:r>
              <a:rPr lang="en-US" dirty="0" err="1"/>
              <a:t>dolores</a:t>
            </a:r>
            <a:r>
              <a:rPr lang="en-US" dirty="0"/>
              <a:t> </a:t>
            </a:r>
            <a:r>
              <a:rPr lang="en-US" dirty="0" err="1"/>
              <a:t>eos</a:t>
            </a:r>
            <a:r>
              <a:rPr lang="en-US" dirty="0"/>
              <a:t> qui </a:t>
            </a:r>
            <a:r>
              <a:rPr lang="en-US" dirty="0" err="1"/>
              <a:t>ratione</a:t>
            </a:r>
            <a:r>
              <a:rPr lang="en-US" dirty="0"/>
              <a:t> </a:t>
            </a:r>
            <a:r>
              <a:rPr lang="en-US" dirty="0" err="1"/>
              <a:t>voluptatem</a:t>
            </a:r>
            <a:r>
              <a:rPr lang="en-US" dirty="0"/>
              <a:t> </a:t>
            </a:r>
            <a:r>
              <a:rPr lang="en-US" dirty="0" err="1"/>
              <a:t>sequi</a:t>
            </a:r>
            <a:r>
              <a:rPr lang="en-US" dirty="0"/>
              <a:t> </a:t>
            </a:r>
            <a:r>
              <a:rPr lang="en-US" dirty="0" err="1"/>
              <a:t>nesciunt</a:t>
            </a:r>
            <a:r>
              <a:rPr lang="en-US" dirty="0"/>
              <a:t>.” </a:t>
            </a:r>
          </a:p>
        </p:txBody>
      </p:sp>
      <p:sp>
        <p:nvSpPr>
          <p:cNvPr id="5" name="Text Placeholder 4">
            <a:extLst>
              <a:ext uri="{FF2B5EF4-FFF2-40B4-BE49-F238E27FC236}">
                <a16:creationId xmlns:a16="http://schemas.microsoft.com/office/drawing/2014/main" id="{A0E32B49-4274-D64C-854E-20B50BAD0A35}"/>
              </a:ext>
            </a:extLst>
          </p:cNvPr>
          <p:cNvSpPr>
            <a:spLocks noGrp="1"/>
          </p:cNvSpPr>
          <p:nvPr>
            <p:ph type="body" sz="quarter" idx="10" hasCustomPrompt="1"/>
          </p:nvPr>
        </p:nvSpPr>
        <p:spPr>
          <a:xfrm>
            <a:off x="1682750" y="4808104"/>
            <a:ext cx="2979738" cy="712788"/>
          </a:xfrm>
          <a:prstGeom prst="rect">
            <a:avLst/>
          </a:prstGeom>
        </p:spPr>
        <p:txBody>
          <a:bodyPr/>
          <a:lstStyle>
            <a:lvl1pPr>
              <a:buFontTx/>
              <a:buNone/>
              <a:defRPr sz="1600" b="0" i="1" baseline="0">
                <a:solidFill>
                  <a:schemeClr val="tx1"/>
                </a:solidFill>
              </a:defRPr>
            </a:lvl1pPr>
          </a:lstStyle>
          <a:p>
            <a:pPr lvl="0"/>
            <a:r>
              <a:rPr lang="en-US" dirty="0" err="1"/>
              <a:t>Lorum</a:t>
            </a:r>
            <a:r>
              <a:rPr lang="en-US" dirty="0"/>
              <a:t> Ipsum dolor </a:t>
            </a:r>
            <a:r>
              <a:rPr lang="en-US" dirty="0" err="1"/>
              <a:t>todo</a:t>
            </a:r>
            <a:endParaRPr lang="en-US" dirty="0"/>
          </a:p>
        </p:txBody>
      </p:sp>
      <p:pic>
        <p:nvPicPr>
          <p:cNvPr id="6" name="Picture 5">
            <a:extLst>
              <a:ext uri="{FF2B5EF4-FFF2-40B4-BE49-F238E27FC236}">
                <a16:creationId xmlns:a16="http://schemas.microsoft.com/office/drawing/2014/main" id="{69412060-8522-454E-9940-7D3FB9B08621}"/>
              </a:ext>
            </a:extLst>
          </p:cNvPr>
          <p:cNvPicPr>
            <a:picLocks noChangeAspect="1"/>
          </p:cNvPicPr>
          <p:nvPr userDrawn="1"/>
        </p:nvPicPr>
        <p:blipFill>
          <a:blip r:embed="rId2"/>
          <a:stretch>
            <a:fillRect/>
          </a:stretch>
        </p:blipFill>
        <p:spPr>
          <a:xfrm>
            <a:off x="11000508" y="6225984"/>
            <a:ext cx="1092695" cy="543312"/>
          </a:xfrm>
          <a:prstGeom prst="rect">
            <a:avLst/>
          </a:prstGeom>
        </p:spPr>
      </p:pic>
    </p:spTree>
    <p:extLst>
      <p:ext uri="{BB962C8B-B14F-4D97-AF65-F5344CB8AC3E}">
        <p14:creationId xmlns:p14="http://schemas.microsoft.com/office/powerpoint/2010/main" val="242346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D41-30EB-1D41-AD2F-532F491D6C6A}"/>
              </a:ext>
            </a:extLst>
          </p:cNvPr>
          <p:cNvSpPr>
            <a:spLocks noGrp="1"/>
          </p:cNvSpPr>
          <p:nvPr>
            <p:ph type="title" hasCustomPrompt="1"/>
          </p:nvPr>
        </p:nvSpPr>
        <p:spPr>
          <a:xfrm>
            <a:off x="838200" y="2036267"/>
            <a:ext cx="4794197" cy="1319707"/>
          </a:xfrm>
          <a:prstGeom prst="rect">
            <a:avLst/>
          </a:prstGeom>
        </p:spPr>
        <p:txBody>
          <a:bodyPr/>
          <a:lstStyle>
            <a:lvl1pPr>
              <a:defRPr baseline="0">
                <a:solidFill>
                  <a:srgbClr val="FF8400"/>
                </a:solidFill>
              </a:defRPr>
            </a:lvl1pPr>
          </a:lstStyle>
          <a:p>
            <a:r>
              <a:rPr lang="en-US" dirty="0"/>
              <a:t>Click to edit yellow room for graphic</a:t>
            </a:r>
          </a:p>
        </p:txBody>
      </p:sp>
      <p:pic>
        <p:nvPicPr>
          <p:cNvPr id="6" name="Picture 5">
            <a:extLst>
              <a:ext uri="{FF2B5EF4-FFF2-40B4-BE49-F238E27FC236}">
                <a16:creationId xmlns:a16="http://schemas.microsoft.com/office/drawing/2014/main" id="{69CDDD31-E1D3-5A41-96C2-0B912C58B1B1}"/>
              </a:ext>
            </a:extLst>
          </p:cNvPr>
          <p:cNvPicPr>
            <a:picLocks noChangeAspect="1"/>
          </p:cNvPicPr>
          <p:nvPr userDrawn="1"/>
        </p:nvPicPr>
        <p:blipFill>
          <a:blip r:embed="rId2"/>
          <a:stretch>
            <a:fillRect/>
          </a:stretch>
        </p:blipFill>
        <p:spPr>
          <a:xfrm>
            <a:off x="11000508" y="6225984"/>
            <a:ext cx="1092695" cy="543312"/>
          </a:xfrm>
          <a:prstGeom prst="rect">
            <a:avLst/>
          </a:prstGeom>
        </p:spPr>
      </p:pic>
      <p:sp>
        <p:nvSpPr>
          <p:cNvPr id="4" name="Text Placeholder 3">
            <a:extLst>
              <a:ext uri="{FF2B5EF4-FFF2-40B4-BE49-F238E27FC236}">
                <a16:creationId xmlns:a16="http://schemas.microsoft.com/office/drawing/2014/main" id="{AC34168F-DEC5-9343-89DF-5B95C25A1D6C}"/>
              </a:ext>
            </a:extLst>
          </p:cNvPr>
          <p:cNvSpPr>
            <a:spLocks noGrp="1"/>
          </p:cNvSpPr>
          <p:nvPr>
            <p:ph type="body" sz="quarter" idx="10" hasCustomPrompt="1"/>
          </p:nvPr>
        </p:nvSpPr>
        <p:spPr>
          <a:xfrm>
            <a:off x="838199" y="3355975"/>
            <a:ext cx="8294649" cy="825190"/>
          </a:xfrm>
          <a:ln>
            <a:noFill/>
          </a:ln>
        </p:spPr>
        <p:txBody>
          <a:bodyPr/>
          <a:lstStyle>
            <a:lvl1pPr marL="0" indent="0">
              <a:spcBef>
                <a:spcPts val="0"/>
              </a:spcBef>
              <a:buFontTx/>
              <a:buNone/>
              <a:defRPr>
                <a:ln>
                  <a:noFill/>
                </a:ln>
                <a:solidFill>
                  <a:schemeClr val="tx1"/>
                </a:solidFill>
              </a:defRPr>
            </a:lvl1pPr>
          </a:lstStyle>
          <a:p>
            <a:pPr lvl="0"/>
            <a:r>
              <a:rPr lang="en-US" dirty="0"/>
              <a:t>Click to edit subhead</a:t>
            </a:r>
          </a:p>
        </p:txBody>
      </p:sp>
    </p:spTree>
    <p:extLst>
      <p:ext uri="{BB962C8B-B14F-4D97-AF65-F5344CB8AC3E}">
        <p14:creationId xmlns:p14="http://schemas.microsoft.com/office/powerpoint/2010/main" val="2178793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AA23-A7FF-3C4E-89CC-1D3C3AFD913B}"/>
              </a:ext>
            </a:extLst>
          </p:cNvPr>
          <p:cNvSpPr>
            <a:spLocks noGrp="1"/>
          </p:cNvSpPr>
          <p:nvPr>
            <p:ph type="title"/>
          </p:nvPr>
        </p:nvSpPr>
        <p:spPr>
          <a:xfrm>
            <a:off x="871972" y="256104"/>
            <a:ext cx="10881360" cy="749808"/>
          </a:xfrm>
          <a:prstGeom prst="rect">
            <a:avLst/>
          </a:prstGeom>
        </p:spPr>
        <p:txBody>
          <a:bodyPr anchor="b"/>
          <a:lstStyle>
            <a:lvl1pPr>
              <a:defRPr sz="3500" baseline="0"/>
            </a:lvl1pPr>
          </a:lstStyle>
          <a:p>
            <a:r>
              <a:rPr lang="en-US" dirty="0"/>
              <a:t>Click to edit Master title style</a:t>
            </a:r>
          </a:p>
        </p:txBody>
      </p:sp>
      <p:sp>
        <p:nvSpPr>
          <p:cNvPr id="3" name="Picture Placeholder 2">
            <a:extLst>
              <a:ext uri="{FF2B5EF4-FFF2-40B4-BE49-F238E27FC236}">
                <a16:creationId xmlns:a16="http://schemas.microsoft.com/office/drawing/2014/main" id="{85744C01-E4E3-3A4C-B1B1-0E86F6CB415B}"/>
              </a:ext>
            </a:extLst>
          </p:cNvPr>
          <p:cNvSpPr>
            <a:spLocks noGrp="1"/>
          </p:cNvSpPr>
          <p:nvPr>
            <p:ph type="pic" idx="1"/>
          </p:nvPr>
        </p:nvSpPr>
        <p:spPr>
          <a:xfrm>
            <a:off x="5581132" y="114904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5BED899-DE78-2F46-ADF9-57AF2E48F8D7}"/>
              </a:ext>
            </a:extLst>
          </p:cNvPr>
          <p:cNvSpPr>
            <a:spLocks noGrp="1"/>
          </p:cNvSpPr>
          <p:nvPr>
            <p:ph type="body" sz="half" idx="2"/>
          </p:nvPr>
        </p:nvSpPr>
        <p:spPr>
          <a:xfrm>
            <a:off x="888538" y="1149045"/>
            <a:ext cx="4351644" cy="4873625"/>
          </a:xfrm>
          <a:prstGeom prst="rect">
            <a:avLst/>
          </a:prstGeom>
        </p:spPr>
        <p:txBody>
          <a:bodyPr/>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6" name="Picture 5">
            <a:extLst>
              <a:ext uri="{FF2B5EF4-FFF2-40B4-BE49-F238E27FC236}">
                <a16:creationId xmlns:a16="http://schemas.microsoft.com/office/drawing/2014/main" id="{A71307B2-5F03-4348-BC20-9BEA9956A4A0}"/>
              </a:ext>
            </a:extLst>
          </p:cNvPr>
          <p:cNvPicPr>
            <a:picLocks noChangeAspect="1"/>
          </p:cNvPicPr>
          <p:nvPr userDrawn="1"/>
        </p:nvPicPr>
        <p:blipFill>
          <a:blip r:embed="rId2"/>
          <a:stretch>
            <a:fillRect/>
          </a:stretch>
        </p:blipFill>
        <p:spPr>
          <a:xfrm>
            <a:off x="11000508" y="6225984"/>
            <a:ext cx="1092695" cy="543312"/>
          </a:xfrm>
          <a:prstGeom prst="rect">
            <a:avLst/>
          </a:prstGeom>
        </p:spPr>
      </p:pic>
      <p:pic>
        <p:nvPicPr>
          <p:cNvPr id="5" name="Picture 4">
            <a:extLst>
              <a:ext uri="{FF2B5EF4-FFF2-40B4-BE49-F238E27FC236}">
                <a16:creationId xmlns:a16="http://schemas.microsoft.com/office/drawing/2014/main" id="{EB176BA0-6DF2-440B-9698-4D8D02883503}"/>
              </a:ext>
            </a:extLst>
          </p:cNvPr>
          <p:cNvPicPr>
            <a:picLocks noChangeAspect="1"/>
          </p:cNvPicPr>
          <p:nvPr userDrawn="1"/>
        </p:nvPicPr>
        <p:blipFill>
          <a:blip r:embed="rId3"/>
          <a:stretch>
            <a:fillRect/>
          </a:stretch>
        </p:blipFill>
        <p:spPr>
          <a:xfrm>
            <a:off x="871972" y="1048891"/>
            <a:ext cx="11065199" cy="79255"/>
          </a:xfrm>
          <a:prstGeom prst="rect">
            <a:avLst/>
          </a:prstGeom>
        </p:spPr>
      </p:pic>
    </p:spTree>
    <p:extLst>
      <p:ext uri="{BB962C8B-B14F-4D97-AF65-F5344CB8AC3E}">
        <p14:creationId xmlns:p14="http://schemas.microsoft.com/office/powerpoint/2010/main" val="2373211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AA23-A7FF-3C4E-89CC-1D3C3AFD913B}"/>
              </a:ext>
            </a:extLst>
          </p:cNvPr>
          <p:cNvSpPr>
            <a:spLocks noGrp="1"/>
          </p:cNvSpPr>
          <p:nvPr>
            <p:ph type="title"/>
          </p:nvPr>
        </p:nvSpPr>
        <p:spPr>
          <a:xfrm>
            <a:off x="845573" y="286678"/>
            <a:ext cx="10854814" cy="749808"/>
          </a:xfrm>
          <a:prstGeom prst="rect">
            <a:avLst/>
          </a:prstGeom>
        </p:spPr>
        <p:txBody>
          <a:bodyPr anchor="b"/>
          <a:lstStyle>
            <a:lvl1pPr>
              <a:defRPr sz="3500" baseline="0">
                <a:solidFill>
                  <a:srgbClr val="FF8400"/>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85744C01-E4E3-3A4C-B1B1-0E86F6CB415B}"/>
              </a:ext>
            </a:extLst>
          </p:cNvPr>
          <p:cNvSpPr>
            <a:spLocks noGrp="1"/>
          </p:cNvSpPr>
          <p:nvPr>
            <p:ph type="pic" idx="1"/>
          </p:nvPr>
        </p:nvSpPr>
        <p:spPr>
          <a:xfrm>
            <a:off x="5698926" y="1149710"/>
            <a:ext cx="6001461"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BED899-DE78-2F46-ADF9-57AF2E48F8D7}"/>
              </a:ext>
            </a:extLst>
          </p:cNvPr>
          <p:cNvSpPr>
            <a:spLocks noGrp="1"/>
          </p:cNvSpPr>
          <p:nvPr>
            <p:ph type="body" sz="half" idx="2"/>
          </p:nvPr>
        </p:nvSpPr>
        <p:spPr>
          <a:xfrm>
            <a:off x="845573" y="1149709"/>
            <a:ext cx="4525937" cy="4873625"/>
          </a:xfrm>
          <a:prstGeom prst="rect">
            <a:avLst/>
          </a:prstGeom>
        </p:spPr>
        <p:txBody>
          <a:bodyPr/>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6" name="Picture 5">
            <a:extLst>
              <a:ext uri="{FF2B5EF4-FFF2-40B4-BE49-F238E27FC236}">
                <a16:creationId xmlns:a16="http://schemas.microsoft.com/office/drawing/2014/main" id="{4FE4B7AA-A2D3-1C46-BBD9-C803C3DE3B92}"/>
              </a:ext>
            </a:extLst>
          </p:cNvPr>
          <p:cNvPicPr>
            <a:picLocks noChangeAspect="1"/>
          </p:cNvPicPr>
          <p:nvPr userDrawn="1"/>
        </p:nvPicPr>
        <p:blipFill>
          <a:blip r:embed="rId2"/>
          <a:stretch>
            <a:fillRect/>
          </a:stretch>
        </p:blipFill>
        <p:spPr>
          <a:xfrm>
            <a:off x="11000508" y="6225984"/>
            <a:ext cx="1092695" cy="543312"/>
          </a:xfrm>
          <a:prstGeom prst="rect">
            <a:avLst/>
          </a:prstGeom>
        </p:spPr>
      </p:pic>
      <p:pic>
        <p:nvPicPr>
          <p:cNvPr id="7" name="Picture 6">
            <a:extLst>
              <a:ext uri="{FF2B5EF4-FFF2-40B4-BE49-F238E27FC236}">
                <a16:creationId xmlns:a16="http://schemas.microsoft.com/office/drawing/2014/main" id="{ACBD6A34-C3F4-4FBB-838E-8358321EB34D}"/>
              </a:ext>
            </a:extLst>
          </p:cNvPr>
          <p:cNvPicPr>
            <a:picLocks noChangeAspect="1"/>
          </p:cNvPicPr>
          <p:nvPr userDrawn="1"/>
        </p:nvPicPr>
        <p:blipFill>
          <a:blip r:embed="rId3"/>
          <a:stretch>
            <a:fillRect/>
          </a:stretch>
        </p:blipFill>
        <p:spPr>
          <a:xfrm>
            <a:off x="832665" y="1049586"/>
            <a:ext cx="11066836" cy="77323"/>
          </a:xfrm>
          <a:prstGeom prst="rect">
            <a:avLst/>
          </a:prstGeom>
        </p:spPr>
      </p:pic>
    </p:spTree>
    <p:extLst>
      <p:ext uri="{BB962C8B-B14F-4D97-AF65-F5344CB8AC3E}">
        <p14:creationId xmlns:p14="http://schemas.microsoft.com/office/powerpoint/2010/main" val="2126189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F9F0FA-9C4A-5D42-9FB1-60858472F37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Lorum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sed do </a:t>
            </a:r>
            <a:r>
              <a:rPr lang="en-US" dirty="0" err="1"/>
              <a:t>eismod</a:t>
            </a:r>
            <a:r>
              <a:rPr lang="en-US" dirty="0"/>
              <a:t> </a:t>
            </a:r>
            <a:r>
              <a:rPr lang="en-US" dirty="0" err="1"/>
              <a:t>temor</a:t>
            </a:r>
            <a:r>
              <a:rPr lang="en-US" dirty="0"/>
              <a:t> incident un </a:t>
            </a:r>
            <a:r>
              <a:rPr lang="en-US" dirty="0" err="1"/>
              <a:t>labore</a:t>
            </a:r>
            <a:r>
              <a:rPr lang="en-US" dirty="0"/>
              <a:t> et dolor magna</a:t>
            </a:r>
          </a:p>
          <a:p>
            <a:pPr lvl="1"/>
            <a:endParaRPr lang="en-US" sz="2800" dirty="0"/>
          </a:p>
          <a:p>
            <a:pPr lvl="1"/>
            <a:endParaRPr lang="en-US" sz="2800" dirty="0"/>
          </a:p>
        </p:txBody>
      </p:sp>
      <p:sp>
        <p:nvSpPr>
          <p:cNvPr id="4" name="Title Placeholder 3">
            <a:extLst>
              <a:ext uri="{FF2B5EF4-FFF2-40B4-BE49-F238E27FC236}">
                <a16:creationId xmlns:a16="http://schemas.microsoft.com/office/drawing/2014/main" id="{BCA7C99F-E2F2-164F-8FB9-9512A15A19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958651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7" r:id="rId4"/>
    <p:sldLayoutId id="2147483662" r:id="rId5"/>
    <p:sldLayoutId id="2147483664" r:id="rId6"/>
    <p:sldLayoutId id="2147483665" r:id="rId7"/>
    <p:sldLayoutId id="2147483657" r:id="rId8"/>
    <p:sldLayoutId id="2147483666" r:id="rId9"/>
  </p:sldLayoutIdLst>
  <p:txStyles>
    <p:titleStyle>
      <a:lvl1pPr algn="l" defTabSz="914400" rtl="0" eaLnBrk="1" latinLnBrk="0" hangingPunct="1">
        <a:lnSpc>
          <a:spcPct val="90000"/>
        </a:lnSpc>
        <a:spcBef>
          <a:spcPct val="0"/>
        </a:spcBef>
        <a:buNone/>
        <a:defRPr sz="3500" b="1" i="0" kern="1200" baseline="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600"/>
        </a:spcAft>
        <a:buFont typeface="Wingdings" pitchFamily="2" charset="2"/>
        <a:buChar char="§"/>
        <a:defRPr sz="2400" kern="1200" baseline="0">
          <a:solidFill>
            <a:schemeClr val="bg2">
              <a:lumMod val="25000"/>
            </a:schemeClr>
          </a:solidFill>
          <a:latin typeface="+mn-lt"/>
          <a:ea typeface="+mn-ea"/>
          <a:cs typeface="+mn-cs"/>
        </a:defRPr>
      </a:lvl1pPr>
      <a:lvl2pPr marL="742950" indent="-285750" algn="l" defTabSz="457200" rtl="0" eaLnBrk="1" fontAlgn="base" latinLnBrk="0" hangingPunct="1">
        <a:lnSpc>
          <a:spcPct val="100000"/>
        </a:lnSpc>
        <a:spcBef>
          <a:spcPts val="0"/>
        </a:spcBef>
        <a:spcAft>
          <a:spcPts val="600"/>
        </a:spcAft>
        <a:buClr>
          <a:schemeClr val="tx2"/>
        </a:buClr>
        <a:buSzPct val="100000"/>
        <a:buFont typeface="STIXGeneral-Regular" pitchFamily="2" charset="2"/>
        <a:buChar char="⎯"/>
        <a:defRPr sz="2400" kern="1200" baseline="0">
          <a:solidFill>
            <a:schemeClr val="bg2">
              <a:lumMod val="25000"/>
            </a:schemeClr>
          </a:solidFill>
          <a:latin typeface="+mn-lt"/>
          <a:ea typeface="+mn-ea"/>
          <a:cs typeface="+mn-cs"/>
        </a:defRPr>
      </a:lvl2pPr>
      <a:lvl3pPr marL="1143000" indent="-228600" algn="l" defTabSz="914400" rtl="0" eaLnBrk="1" latinLnBrk="0" hangingPunct="1">
        <a:lnSpc>
          <a:spcPct val="100000"/>
        </a:lnSpc>
        <a:spcBef>
          <a:spcPts val="500"/>
        </a:spcBef>
        <a:spcAft>
          <a:spcPts val="600"/>
        </a:spcAft>
        <a:buFont typeface="Wingdings" pitchFamily="2" charset="2"/>
        <a:buChar char="§"/>
        <a:defRPr sz="2800" kern="1200" baseline="0">
          <a:solidFill>
            <a:schemeClr val="bg2">
              <a:lumMod val="25000"/>
            </a:schemeClr>
          </a:solidFill>
          <a:latin typeface="+mn-lt"/>
          <a:ea typeface="+mn-ea"/>
          <a:cs typeface="+mn-cs"/>
        </a:defRPr>
      </a:lvl3pPr>
      <a:lvl4pPr marL="1600200" indent="-228600" algn="l" defTabSz="914400" rtl="0" eaLnBrk="1" latinLnBrk="0" hangingPunct="1">
        <a:lnSpc>
          <a:spcPct val="100000"/>
        </a:lnSpc>
        <a:spcBef>
          <a:spcPts val="500"/>
        </a:spcBef>
        <a:spcAft>
          <a:spcPts val="600"/>
        </a:spcAft>
        <a:buFont typeface="Wingdings" pitchFamily="2" charset="2"/>
        <a:buChar char="§"/>
        <a:defRPr sz="1800" kern="1200" baseline="0">
          <a:solidFill>
            <a:schemeClr val="bg2">
              <a:lumMod val="25000"/>
            </a:schemeClr>
          </a:solidFill>
          <a:latin typeface="+mn-lt"/>
          <a:ea typeface="+mn-ea"/>
          <a:cs typeface="+mn-cs"/>
        </a:defRPr>
      </a:lvl4pPr>
      <a:lvl5pPr marL="2057400" indent="-228600" algn="l" defTabSz="914400" rtl="0" eaLnBrk="1" latinLnBrk="0" hangingPunct="1">
        <a:lnSpc>
          <a:spcPct val="100000"/>
        </a:lnSpc>
        <a:spcBef>
          <a:spcPts val="500"/>
        </a:spcBef>
        <a:spcAft>
          <a:spcPts val="600"/>
        </a:spcAft>
        <a:buFont typeface="Wingdings" pitchFamily="2" charset="2"/>
        <a:buChar char="§"/>
        <a:defRPr sz="1800" kern="1200" baseline="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hyperlink" Target="https://www.avac.org/sites/default/files/resource-files/THIS%20IntroMosaicVaxx_AVACposting_notes%5b1%5d.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s://vimeo.com/138669232"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hyperlink" Target="https://www.avac.org/prevention-option/antibody-related-research"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hyperlink" Target="https://www.avac.org/podcast/amp-trials" TargetMode="External"/><Relationship Id="rId4" Type="http://schemas.openxmlformats.org/officeDocument/2006/relationships/hyperlink" Target="https://www.nejm.org/doi/full/10.1056/NEJMe210113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www.avac.org/infographic/vaccine-pipelin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avac.org/sites/default/files/infographics/YearsAheadHIVPreventionResearch_April15_2021.png"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avac.org/sites/default/files/infographics/BiomedicalHIVpreventTrials_Nov2020.png"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7.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hyperlink" Target="https://www.who.int/immunization/monitoring_surveillance/burden/vpd/surveillance_type/active/measles_monthlydata/en/"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hyperlink" Target="https://www.iasociety.org/Global-HIV-Vaccine-Enterprise" TargetMode="External"/><Relationship Id="rId3" Type="http://schemas.openxmlformats.org/officeDocument/2006/relationships/hyperlink" Target="http://www.chavi-id-duke.org/" TargetMode="External"/><Relationship Id="rId7" Type="http://schemas.openxmlformats.org/officeDocument/2006/relationships/hyperlink" Target="http://www.ehv-a.eu/" TargetMode="External"/><Relationship Id="rId2" Type="http://schemas.openxmlformats.org/officeDocument/2006/relationships/hyperlink" Target="http://www.avac.org/vaccines" TargetMode="External"/><Relationship Id="rId1" Type="http://schemas.openxmlformats.org/officeDocument/2006/relationships/slideLayout" Target="../slideLayouts/slideLayout3.xml"/><Relationship Id="rId6" Type="http://schemas.openxmlformats.org/officeDocument/2006/relationships/hyperlink" Target="http://www.eavi2020.eu/" TargetMode="External"/><Relationship Id="rId5" Type="http://schemas.openxmlformats.org/officeDocument/2006/relationships/hyperlink" Target="http://www.cavd.org/" TargetMode="External"/><Relationship Id="rId4" Type="http://schemas.openxmlformats.org/officeDocument/2006/relationships/hyperlink" Target="http://www.cavi-id.org/" TargetMode="External"/><Relationship Id="rId9" Type="http://schemas.openxmlformats.org/officeDocument/2006/relationships/hyperlink" Target="http://www.avac.org/pxrd"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www.hivresearch.org/media/pnc/9/media.749.pdf" TargetMode="External"/><Relationship Id="rId3" Type="http://schemas.openxmlformats.org/officeDocument/2006/relationships/hyperlink" Target="http://www.hvtn.org/" TargetMode="External"/><Relationship Id="rId7" Type="http://schemas.openxmlformats.org/officeDocument/2006/relationships/hyperlink" Target="https://www.prepvacc.org/" TargetMode="External"/><Relationship Id="rId2" Type="http://schemas.openxmlformats.org/officeDocument/2006/relationships/hyperlink" Target="http://www.hivresourcetracking.org/" TargetMode="External"/><Relationship Id="rId1" Type="http://schemas.openxmlformats.org/officeDocument/2006/relationships/slideLayout" Target="../slideLayouts/slideLayout3.xml"/><Relationship Id="rId6" Type="http://schemas.openxmlformats.org/officeDocument/2006/relationships/hyperlink" Target="http://www.vrc.nih.gov/" TargetMode="External"/><Relationship Id="rId5" Type="http://schemas.openxmlformats.org/officeDocument/2006/relationships/hyperlink" Target="http://www.niaid.nih.gov/topics/hivaids/research/vaccines/Pages/default.aspx" TargetMode="External"/><Relationship Id="rId10" Type="http://schemas.openxmlformats.org/officeDocument/2006/relationships/hyperlink" Target="http://www.thevarg.org/" TargetMode="External"/><Relationship Id="rId4" Type="http://schemas.openxmlformats.org/officeDocument/2006/relationships/hyperlink" Target="http://www.iavi.org/" TargetMode="External"/><Relationship Id="rId9" Type="http://schemas.openxmlformats.org/officeDocument/2006/relationships/hyperlink" Target="http://www.hivresearch.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hyperlink" Target="http://www.avac.org/" TargetMode="External"/><Relationship Id="rId7" Type="http://schemas.openxmlformats.org/officeDocument/2006/relationships/hyperlink" Target="http://www.twitter.com/hivpxresearch" TargetMode="External"/><Relationship Id="rId2" Type="http://schemas.openxmlformats.org/officeDocument/2006/relationships/hyperlink" Target="mailto:avac@avac.org" TargetMode="External"/><Relationship Id="rId1" Type="http://schemas.openxmlformats.org/officeDocument/2006/relationships/slideLayout" Target="../slideLayouts/slideLayout3.xml"/><Relationship Id="rId6" Type="http://schemas.openxmlformats.org/officeDocument/2006/relationships/hyperlink" Target="http://www.facebook.com/hivpxresearch" TargetMode="External"/><Relationship Id="rId5" Type="http://schemas.openxmlformats.org/officeDocument/2006/relationships/hyperlink" Target="http://www.avac.org/signup" TargetMode="External"/><Relationship Id="rId4" Type="http://schemas.openxmlformats.org/officeDocument/2006/relationships/hyperlink" Target="http://www.avac.org/prevention-option/hiv-vaccin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838A4-C1AC-8E4D-B4B0-A9C694280F6B}"/>
              </a:ext>
            </a:extLst>
          </p:cNvPr>
          <p:cNvSpPr>
            <a:spLocks noGrp="1"/>
          </p:cNvSpPr>
          <p:nvPr>
            <p:ph type="ctrTitle"/>
          </p:nvPr>
        </p:nvSpPr>
        <p:spPr>
          <a:xfrm>
            <a:off x="1524000" y="1122363"/>
            <a:ext cx="9144000" cy="2387600"/>
          </a:xfrm>
        </p:spPr>
        <p:txBody>
          <a:bodyPr/>
          <a:lstStyle/>
          <a:p>
            <a:r>
              <a:rPr lang="en-US" dirty="0"/>
              <a:t>HIV Vaccines</a:t>
            </a:r>
          </a:p>
        </p:txBody>
      </p:sp>
      <p:sp>
        <p:nvSpPr>
          <p:cNvPr id="3" name="Subtitle 2">
            <a:extLst>
              <a:ext uri="{FF2B5EF4-FFF2-40B4-BE49-F238E27FC236}">
                <a16:creationId xmlns:a16="http://schemas.microsoft.com/office/drawing/2014/main" id="{643F7EC9-90FD-F246-A349-67D342F87C2A}"/>
              </a:ext>
            </a:extLst>
          </p:cNvPr>
          <p:cNvSpPr>
            <a:spLocks noGrp="1"/>
          </p:cNvSpPr>
          <p:nvPr>
            <p:ph type="subTitle" idx="1"/>
          </p:nvPr>
        </p:nvSpPr>
        <p:spPr>
          <a:xfrm>
            <a:off x="1524000" y="3602038"/>
            <a:ext cx="9144000" cy="1655762"/>
          </a:xfrm>
        </p:spPr>
        <p:txBody>
          <a:bodyPr/>
          <a:lstStyle/>
          <a:p>
            <a:r>
              <a:rPr lang="en-US" dirty="0"/>
              <a:t>The Basics and Status Update</a:t>
            </a:r>
          </a:p>
        </p:txBody>
      </p:sp>
      <p:sp>
        <p:nvSpPr>
          <p:cNvPr id="4" name="Text Placeholder 3">
            <a:extLst>
              <a:ext uri="{FF2B5EF4-FFF2-40B4-BE49-F238E27FC236}">
                <a16:creationId xmlns:a16="http://schemas.microsoft.com/office/drawing/2014/main" id="{C30FECA1-5EE9-664B-A417-88710AF43610}"/>
              </a:ext>
            </a:extLst>
          </p:cNvPr>
          <p:cNvSpPr>
            <a:spLocks noGrp="1"/>
          </p:cNvSpPr>
          <p:nvPr>
            <p:ph type="body" sz="quarter" idx="12"/>
          </p:nvPr>
        </p:nvSpPr>
        <p:spPr>
          <a:xfrm>
            <a:off x="1524000" y="5447505"/>
            <a:ext cx="4267200" cy="1092443"/>
          </a:xfrm>
        </p:spPr>
        <p:txBody>
          <a:bodyPr/>
          <a:lstStyle/>
          <a:p>
            <a:pPr>
              <a:spcBef>
                <a:spcPts val="0"/>
              </a:spcBef>
            </a:pPr>
            <a:r>
              <a:rPr lang="en-US" b="0" i="1" dirty="0"/>
              <a:t>May 18, 2021</a:t>
            </a:r>
          </a:p>
        </p:txBody>
      </p:sp>
    </p:spTree>
    <p:extLst>
      <p:ext uri="{BB962C8B-B14F-4D97-AF65-F5344CB8AC3E}">
        <p14:creationId xmlns:p14="http://schemas.microsoft.com/office/powerpoint/2010/main" val="3590826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A24AE-C3C0-466F-83D4-F7B8AF4CBAF9}"/>
              </a:ext>
            </a:extLst>
          </p:cNvPr>
          <p:cNvSpPr>
            <a:spLocks noGrp="1"/>
          </p:cNvSpPr>
          <p:nvPr>
            <p:ph type="title"/>
          </p:nvPr>
        </p:nvSpPr>
        <p:spPr/>
        <p:txBody>
          <a:bodyPr/>
          <a:lstStyle/>
          <a:p>
            <a:r>
              <a:rPr lang="en-US" dirty="0"/>
              <a:t>Why HIV Vaccine Development is Challenging</a:t>
            </a:r>
          </a:p>
        </p:txBody>
      </p:sp>
      <p:sp>
        <p:nvSpPr>
          <p:cNvPr id="4" name="Text Placeholder 3">
            <a:extLst>
              <a:ext uri="{FF2B5EF4-FFF2-40B4-BE49-F238E27FC236}">
                <a16:creationId xmlns:a16="http://schemas.microsoft.com/office/drawing/2014/main" id="{C81862C6-97F9-4147-B580-001A81617C59}"/>
              </a:ext>
            </a:extLst>
          </p:cNvPr>
          <p:cNvSpPr>
            <a:spLocks noGrp="1"/>
          </p:cNvSpPr>
          <p:nvPr>
            <p:ph type="body" sz="quarter" idx="11"/>
          </p:nvPr>
        </p:nvSpPr>
        <p:spPr>
          <a:xfrm>
            <a:off x="492265" y="2437513"/>
            <a:ext cx="2468880" cy="2506662"/>
          </a:xfrm>
        </p:spPr>
        <p:txBody>
          <a:bodyPr/>
          <a:lstStyle/>
          <a:p>
            <a:pPr marL="0" indent="0" algn="ctr">
              <a:spcBef>
                <a:spcPts val="0"/>
              </a:spcBef>
              <a:buNone/>
            </a:pPr>
            <a:r>
              <a:rPr lang="en-US" sz="2000" b="1" dirty="0">
                <a:solidFill>
                  <a:schemeClr val="bg2">
                    <a:lumMod val="10000"/>
                  </a:schemeClr>
                </a:solidFill>
              </a:rPr>
              <a:t>No roadmap of protection</a:t>
            </a:r>
          </a:p>
          <a:p>
            <a:pPr marL="0" indent="0" algn="ctr">
              <a:spcBef>
                <a:spcPts val="0"/>
              </a:spcBef>
              <a:buNone/>
            </a:pPr>
            <a:endParaRPr lang="en-US" sz="800" dirty="0">
              <a:solidFill>
                <a:schemeClr val="bg2">
                  <a:lumMod val="10000"/>
                </a:schemeClr>
              </a:solidFill>
            </a:endParaRPr>
          </a:p>
          <a:p>
            <a:pPr marL="0" indent="0">
              <a:spcBef>
                <a:spcPts val="0"/>
              </a:spcBef>
              <a:buNone/>
            </a:pPr>
            <a:r>
              <a:rPr lang="en-US" sz="2000" dirty="0">
                <a:solidFill>
                  <a:schemeClr val="bg2">
                    <a:lumMod val="10000"/>
                  </a:schemeClr>
                </a:solidFill>
              </a:rPr>
              <a:t>Nobody has ever eliminated HIV with their own immune system</a:t>
            </a:r>
          </a:p>
        </p:txBody>
      </p:sp>
      <p:sp>
        <p:nvSpPr>
          <p:cNvPr id="3" name="Rectangle 2">
            <a:extLst>
              <a:ext uri="{FF2B5EF4-FFF2-40B4-BE49-F238E27FC236}">
                <a16:creationId xmlns:a16="http://schemas.microsoft.com/office/drawing/2014/main" id="{4F532D46-5BC0-FE4D-83AC-5AA17D714727}"/>
              </a:ext>
            </a:extLst>
          </p:cNvPr>
          <p:cNvSpPr/>
          <p:nvPr/>
        </p:nvSpPr>
        <p:spPr>
          <a:xfrm>
            <a:off x="3416331" y="2437513"/>
            <a:ext cx="2468880" cy="3785652"/>
          </a:xfrm>
          <a:prstGeom prst="rect">
            <a:avLst/>
          </a:prstGeom>
        </p:spPr>
        <p:txBody>
          <a:bodyPr wrap="square">
            <a:spAutoFit/>
          </a:bodyPr>
          <a:lstStyle/>
          <a:p>
            <a:pPr algn="ctr">
              <a:spcBef>
                <a:spcPts val="0"/>
              </a:spcBef>
            </a:pPr>
            <a:r>
              <a:rPr lang="en-US" sz="2000" b="1" dirty="0">
                <a:solidFill>
                  <a:schemeClr val="bg2">
                    <a:lumMod val="10000"/>
                  </a:schemeClr>
                </a:solidFill>
              </a:rPr>
              <a:t>Viral Variability</a:t>
            </a:r>
          </a:p>
          <a:p>
            <a:pPr>
              <a:spcBef>
                <a:spcPts val="0"/>
              </a:spcBef>
            </a:pPr>
            <a:endParaRPr lang="en-US" sz="2000" dirty="0">
              <a:solidFill>
                <a:schemeClr val="bg2">
                  <a:lumMod val="10000"/>
                </a:schemeClr>
              </a:solidFill>
            </a:endParaRPr>
          </a:p>
          <a:p>
            <a:pPr>
              <a:spcBef>
                <a:spcPts val="0"/>
              </a:spcBef>
            </a:pPr>
            <a:endParaRPr lang="en-US" sz="2000" dirty="0">
              <a:solidFill>
                <a:schemeClr val="bg2">
                  <a:lumMod val="10000"/>
                </a:schemeClr>
              </a:solidFill>
            </a:endParaRPr>
          </a:p>
          <a:p>
            <a:pPr>
              <a:spcBef>
                <a:spcPts val="0"/>
              </a:spcBef>
            </a:pPr>
            <a:r>
              <a:rPr lang="en-US" sz="2000" dirty="0">
                <a:solidFill>
                  <a:schemeClr val="bg2">
                    <a:lumMod val="10000"/>
                  </a:schemeClr>
                </a:solidFill>
              </a:rPr>
              <a:t>HIV makes many copies of itself and mutates, making it unrecognizable to the immune system and leading to different subtypes of the virus throughout the world</a:t>
            </a:r>
          </a:p>
        </p:txBody>
      </p:sp>
      <p:sp>
        <p:nvSpPr>
          <p:cNvPr id="5" name="Rectangle 4">
            <a:extLst>
              <a:ext uri="{FF2B5EF4-FFF2-40B4-BE49-F238E27FC236}">
                <a16:creationId xmlns:a16="http://schemas.microsoft.com/office/drawing/2014/main" id="{ECF7D5F3-3669-E448-ABB7-0B8C1FF2E522}"/>
              </a:ext>
            </a:extLst>
          </p:cNvPr>
          <p:cNvSpPr/>
          <p:nvPr/>
        </p:nvSpPr>
        <p:spPr>
          <a:xfrm>
            <a:off x="6340397" y="2437513"/>
            <a:ext cx="2468880" cy="2246769"/>
          </a:xfrm>
          <a:prstGeom prst="rect">
            <a:avLst/>
          </a:prstGeom>
        </p:spPr>
        <p:txBody>
          <a:bodyPr wrap="square">
            <a:spAutoFit/>
          </a:bodyPr>
          <a:lstStyle/>
          <a:p>
            <a:pPr algn="ctr">
              <a:spcBef>
                <a:spcPts val="0"/>
              </a:spcBef>
            </a:pPr>
            <a:r>
              <a:rPr lang="en-US" sz="2000" b="1" dirty="0">
                <a:solidFill>
                  <a:schemeClr val="bg2">
                    <a:lumMod val="10000"/>
                  </a:schemeClr>
                </a:solidFill>
              </a:rPr>
              <a:t>Immune-targetin</a:t>
            </a:r>
            <a:r>
              <a:rPr lang="en-US" sz="2000" dirty="0">
                <a:solidFill>
                  <a:schemeClr val="bg2">
                    <a:lumMod val="10000"/>
                  </a:schemeClr>
                </a:solidFill>
              </a:rPr>
              <a:t>g</a:t>
            </a:r>
          </a:p>
          <a:p>
            <a:pPr>
              <a:spcBef>
                <a:spcPts val="0"/>
              </a:spcBef>
            </a:pPr>
            <a:endParaRPr lang="en-US" sz="2000" dirty="0">
              <a:solidFill>
                <a:schemeClr val="bg2">
                  <a:lumMod val="10000"/>
                </a:schemeClr>
              </a:solidFill>
            </a:endParaRPr>
          </a:p>
          <a:p>
            <a:pPr>
              <a:spcBef>
                <a:spcPts val="0"/>
              </a:spcBef>
            </a:pPr>
            <a:endParaRPr lang="en-US" sz="2000" dirty="0">
              <a:solidFill>
                <a:schemeClr val="bg2">
                  <a:lumMod val="10000"/>
                </a:schemeClr>
              </a:solidFill>
            </a:endParaRPr>
          </a:p>
          <a:p>
            <a:pPr>
              <a:spcBef>
                <a:spcPts val="0"/>
              </a:spcBef>
            </a:pPr>
            <a:r>
              <a:rPr lang="en-US" sz="2000" dirty="0">
                <a:solidFill>
                  <a:schemeClr val="bg2">
                    <a:lumMod val="10000"/>
                  </a:schemeClr>
                </a:solidFill>
              </a:rPr>
              <a:t>HIV kills the very immune cells the body uses to defend against disease</a:t>
            </a:r>
          </a:p>
        </p:txBody>
      </p:sp>
      <p:sp>
        <p:nvSpPr>
          <p:cNvPr id="6" name="Rectangle 5">
            <a:extLst>
              <a:ext uri="{FF2B5EF4-FFF2-40B4-BE49-F238E27FC236}">
                <a16:creationId xmlns:a16="http://schemas.microsoft.com/office/drawing/2014/main" id="{E1B7DB4D-0BBB-224F-89B3-DB717AE91C30}"/>
              </a:ext>
            </a:extLst>
          </p:cNvPr>
          <p:cNvSpPr/>
          <p:nvPr/>
        </p:nvSpPr>
        <p:spPr>
          <a:xfrm>
            <a:off x="9264462" y="2437513"/>
            <a:ext cx="2468880" cy="1938992"/>
          </a:xfrm>
          <a:prstGeom prst="rect">
            <a:avLst/>
          </a:prstGeom>
        </p:spPr>
        <p:txBody>
          <a:bodyPr wrap="square">
            <a:spAutoFit/>
          </a:bodyPr>
          <a:lstStyle/>
          <a:p>
            <a:pPr algn="ctr">
              <a:spcBef>
                <a:spcPts val="0"/>
              </a:spcBef>
            </a:pPr>
            <a:r>
              <a:rPr lang="en-US" sz="2000" b="1" dirty="0">
                <a:solidFill>
                  <a:schemeClr val="bg2">
                    <a:lumMod val="10000"/>
                  </a:schemeClr>
                </a:solidFill>
              </a:rPr>
              <a:t>Transmission</a:t>
            </a:r>
          </a:p>
          <a:p>
            <a:pPr>
              <a:spcBef>
                <a:spcPts val="0"/>
              </a:spcBef>
            </a:pPr>
            <a:endParaRPr lang="en-US" sz="2000" dirty="0">
              <a:solidFill>
                <a:schemeClr val="bg2">
                  <a:lumMod val="10000"/>
                </a:schemeClr>
              </a:solidFill>
            </a:endParaRPr>
          </a:p>
          <a:p>
            <a:pPr>
              <a:spcBef>
                <a:spcPts val="0"/>
              </a:spcBef>
            </a:pPr>
            <a:endParaRPr lang="en-US" sz="2000" dirty="0">
              <a:solidFill>
                <a:schemeClr val="bg2">
                  <a:lumMod val="10000"/>
                </a:schemeClr>
              </a:solidFill>
            </a:endParaRPr>
          </a:p>
          <a:p>
            <a:pPr>
              <a:spcBef>
                <a:spcPts val="0"/>
              </a:spcBef>
            </a:pPr>
            <a:r>
              <a:rPr lang="en-US" sz="2000" dirty="0">
                <a:solidFill>
                  <a:schemeClr val="bg2">
                    <a:lumMod val="10000"/>
                  </a:schemeClr>
                </a:solidFill>
              </a:rPr>
              <a:t>Transmission of HIV happens in multiple different ways</a:t>
            </a:r>
          </a:p>
        </p:txBody>
      </p:sp>
      <p:pic>
        <p:nvPicPr>
          <p:cNvPr id="1026" name="Picture 2" descr="roadmap Icon 1545881">
            <a:extLst>
              <a:ext uri="{FF2B5EF4-FFF2-40B4-BE49-F238E27FC236}">
                <a16:creationId xmlns:a16="http://schemas.microsoft.com/office/drawing/2014/main" id="{6987D382-FCA0-1A44-9C59-838AC2A245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6665" y="1666819"/>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irus Icon 3924357">
            <a:extLst>
              <a:ext uri="{FF2B5EF4-FFF2-40B4-BE49-F238E27FC236}">
                <a16:creationId xmlns:a16="http://schemas.microsoft.com/office/drawing/2014/main" id="{52B7511A-78E2-0543-B936-92AB2F7599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0731" y="1666819"/>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arget Icon 3604960">
            <a:extLst>
              <a:ext uri="{FF2B5EF4-FFF2-40B4-BE49-F238E27FC236}">
                <a16:creationId xmlns:a16="http://schemas.microsoft.com/office/drawing/2014/main" id="{FAB12BE5-C552-654F-9995-10356831D7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4797" y="1716390"/>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ransmission Icon 3331461">
            <a:extLst>
              <a:ext uri="{FF2B5EF4-FFF2-40B4-BE49-F238E27FC236}">
                <a16:creationId xmlns:a16="http://schemas.microsoft.com/office/drawing/2014/main" id="{8352BA76-F612-B24C-B1C9-C480901518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78862" y="1716390"/>
            <a:ext cx="640080" cy="64008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587E0204-435D-AB4A-92E3-CB6F622F626F}"/>
              </a:ext>
            </a:extLst>
          </p:cNvPr>
          <p:cNvCxnSpPr/>
          <p:nvPr/>
        </p:nvCxnSpPr>
        <p:spPr>
          <a:xfrm>
            <a:off x="492265" y="3177880"/>
            <a:ext cx="10914488"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6103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EEFAA-F00D-5246-8999-9B1612C38882}"/>
              </a:ext>
            </a:extLst>
          </p:cNvPr>
          <p:cNvSpPr>
            <a:spLocks noGrp="1"/>
          </p:cNvSpPr>
          <p:nvPr>
            <p:ph type="title"/>
          </p:nvPr>
        </p:nvSpPr>
        <p:spPr/>
        <p:txBody>
          <a:bodyPr/>
          <a:lstStyle/>
          <a:p>
            <a:r>
              <a:rPr lang="en-US" dirty="0"/>
              <a:t>Types of Vaccines</a:t>
            </a:r>
          </a:p>
        </p:txBody>
      </p:sp>
      <p:sp>
        <p:nvSpPr>
          <p:cNvPr id="3" name="Text Placeholder 2">
            <a:extLst>
              <a:ext uri="{FF2B5EF4-FFF2-40B4-BE49-F238E27FC236}">
                <a16:creationId xmlns:a16="http://schemas.microsoft.com/office/drawing/2014/main" id="{B7516068-B495-8641-B52D-ECF79BADEF04}"/>
              </a:ext>
            </a:extLst>
          </p:cNvPr>
          <p:cNvSpPr>
            <a:spLocks noGrp="1"/>
          </p:cNvSpPr>
          <p:nvPr>
            <p:ph type="body" sz="quarter" idx="10"/>
          </p:nvPr>
        </p:nvSpPr>
        <p:spPr/>
        <p:txBody>
          <a:bodyPr/>
          <a:lstStyle/>
          <a:p>
            <a:r>
              <a:rPr lang="en-US" dirty="0"/>
              <a:t>Vaccines are developed using various ‘platforms’ </a:t>
            </a:r>
          </a:p>
        </p:txBody>
      </p:sp>
      <p:grpSp>
        <p:nvGrpSpPr>
          <p:cNvPr id="52" name="Group 51"/>
          <p:cNvGrpSpPr/>
          <p:nvPr/>
        </p:nvGrpSpPr>
        <p:grpSpPr>
          <a:xfrm>
            <a:off x="-8468" y="1764286"/>
            <a:ext cx="12192000" cy="4666659"/>
            <a:chOff x="-8468" y="1764286"/>
            <a:chExt cx="12192000" cy="4666659"/>
          </a:xfrm>
        </p:grpSpPr>
        <p:sp>
          <p:nvSpPr>
            <p:cNvPr id="6" name="Rectangle 5">
              <a:extLst>
                <a:ext uri="{FF2B5EF4-FFF2-40B4-BE49-F238E27FC236}">
                  <a16:creationId xmlns:a16="http://schemas.microsoft.com/office/drawing/2014/main" id="{364827B4-2772-CF41-AF25-40F5ADDDF93F}"/>
                </a:ext>
              </a:extLst>
            </p:cNvPr>
            <p:cNvSpPr/>
            <p:nvPr/>
          </p:nvSpPr>
          <p:spPr>
            <a:xfrm>
              <a:off x="-8468" y="3345296"/>
              <a:ext cx="12192000" cy="16986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10000"/>
                  </a:schemeClr>
                </a:solidFill>
              </a:endParaRPr>
            </a:p>
          </p:txBody>
        </p:sp>
        <p:grpSp>
          <p:nvGrpSpPr>
            <p:cNvPr id="5" name="Group 4"/>
            <p:cNvGrpSpPr/>
            <p:nvPr/>
          </p:nvGrpSpPr>
          <p:grpSpPr>
            <a:xfrm>
              <a:off x="174930" y="1764286"/>
              <a:ext cx="11933174" cy="4666659"/>
              <a:chOff x="174930" y="1764286"/>
              <a:chExt cx="11933174" cy="4666659"/>
            </a:xfrm>
          </p:grpSpPr>
          <p:cxnSp>
            <p:nvCxnSpPr>
              <p:cNvPr id="7" name="Straight Connector 6">
                <a:extLst>
                  <a:ext uri="{FF2B5EF4-FFF2-40B4-BE49-F238E27FC236}">
                    <a16:creationId xmlns:a16="http://schemas.microsoft.com/office/drawing/2014/main" id="{08035802-6BD4-7249-BCE4-1E52ED88F42D}"/>
                  </a:ext>
                </a:extLst>
              </p:cNvPr>
              <p:cNvCxnSpPr>
                <a:cxnSpLocks/>
                <a:stCxn id="23" idx="2"/>
                <a:endCxn id="38" idx="6"/>
              </p:cNvCxnSpPr>
              <p:nvPr/>
            </p:nvCxnSpPr>
            <p:spPr>
              <a:xfrm flipH="1" flipV="1">
                <a:off x="4545870" y="4359062"/>
                <a:ext cx="2028162" cy="1226147"/>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4FDF23F-DA80-DD45-9F59-AB1E795A9C22}"/>
                  </a:ext>
                </a:extLst>
              </p:cNvPr>
              <p:cNvCxnSpPr>
                <a:cxnSpLocks/>
              </p:cNvCxnSpPr>
              <p:nvPr/>
            </p:nvCxnSpPr>
            <p:spPr>
              <a:xfrm flipH="1" flipV="1">
                <a:off x="5215952" y="5601953"/>
                <a:ext cx="1445280" cy="1"/>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D84D9D9-E7BE-2D42-B991-AE6349D2936D}"/>
                  </a:ext>
                </a:extLst>
              </p:cNvPr>
              <p:cNvCxnSpPr>
                <a:cxnSpLocks/>
                <a:stCxn id="26" idx="2"/>
                <a:endCxn id="35" idx="6"/>
              </p:cNvCxnSpPr>
              <p:nvPr/>
            </p:nvCxnSpPr>
            <p:spPr>
              <a:xfrm flipH="1">
                <a:off x="5275048" y="4359063"/>
                <a:ext cx="1823995" cy="122614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3AC679C-D1D8-9E46-979F-8EE91EDA6799}"/>
                  </a:ext>
                </a:extLst>
              </p:cNvPr>
              <p:cNvCxnSpPr>
                <a:cxnSpLocks/>
                <a:stCxn id="26" idx="0"/>
                <a:endCxn id="29" idx="5"/>
              </p:cNvCxnSpPr>
              <p:nvPr/>
            </p:nvCxnSpPr>
            <p:spPr>
              <a:xfrm flipH="1" flipV="1">
                <a:off x="6927224" y="3043153"/>
                <a:ext cx="421564" cy="106616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7A2448C-FF34-9B43-A933-AF74536C80D2}"/>
                  </a:ext>
                </a:extLst>
              </p:cNvPr>
              <p:cNvCxnSpPr>
                <a:cxnSpLocks/>
                <a:stCxn id="35" idx="7"/>
                <a:endCxn id="29" idx="3"/>
              </p:cNvCxnSpPr>
              <p:nvPr/>
            </p:nvCxnSpPr>
            <p:spPr>
              <a:xfrm flipV="1">
                <a:off x="5201900" y="3043153"/>
                <a:ext cx="1372132" cy="2365459"/>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2EE2BAE-E111-7444-A8F1-507CAF219C06}"/>
                  </a:ext>
                </a:extLst>
              </p:cNvPr>
              <p:cNvCxnSpPr>
                <a:cxnSpLocks/>
                <a:stCxn id="23" idx="0"/>
                <a:endCxn id="29" idx="4"/>
              </p:cNvCxnSpPr>
              <p:nvPr/>
            </p:nvCxnSpPr>
            <p:spPr>
              <a:xfrm flipH="1" flipV="1">
                <a:off x="6750628" y="3116301"/>
                <a:ext cx="73149" cy="2219163"/>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4D52D51-1DB0-7C48-A017-A82CF057A41B}"/>
                  </a:ext>
                </a:extLst>
              </p:cNvPr>
              <p:cNvCxnSpPr>
                <a:cxnSpLocks/>
                <a:stCxn id="42" idx="3"/>
                <a:endCxn id="26" idx="2"/>
              </p:cNvCxnSpPr>
              <p:nvPr/>
            </p:nvCxnSpPr>
            <p:spPr>
              <a:xfrm>
                <a:off x="5272819" y="2869721"/>
                <a:ext cx="1826224" cy="1489342"/>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22E83C-5CE0-ED4F-899F-48EC5D3F2068}"/>
                  </a:ext>
                </a:extLst>
              </p:cNvPr>
              <p:cNvCxnSpPr>
                <a:cxnSpLocks/>
                <a:stCxn id="29" idx="2"/>
                <a:endCxn id="38" idx="6"/>
              </p:cNvCxnSpPr>
              <p:nvPr/>
            </p:nvCxnSpPr>
            <p:spPr>
              <a:xfrm flipH="1">
                <a:off x="4545870" y="2866557"/>
                <a:ext cx="1955014" cy="149250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2E0C016-6ACF-CE4D-A9E3-0FC7C1DF1BDE}"/>
                  </a:ext>
                </a:extLst>
              </p:cNvPr>
              <p:cNvCxnSpPr>
                <a:cxnSpLocks/>
                <a:stCxn id="23" idx="1"/>
                <a:endCxn id="32" idx="5"/>
              </p:cNvCxnSpPr>
              <p:nvPr/>
            </p:nvCxnSpPr>
            <p:spPr>
              <a:xfrm flipH="1" flipV="1">
                <a:off x="5253623" y="3043095"/>
                <a:ext cx="1393557" cy="2365517"/>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F5F9A56-08F6-F84F-99AA-1829A7E0C2B6}"/>
                  </a:ext>
                </a:extLst>
              </p:cNvPr>
              <p:cNvCxnSpPr>
                <a:cxnSpLocks/>
                <a:stCxn id="32" idx="4"/>
                <a:endCxn id="35" idx="0"/>
              </p:cNvCxnSpPr>
              <p:nvPr/>
            </p:nvCxnSpPr>
            <p:spPr>
              <a:xfrm flipH="1">
                <a:off x="5025304" y="3116243"/>
                <a:ext cx="51723" cy="2219221"/>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FFFEC1-C9AF-4A45-952A-01D852C9F3DF}"/>
                  </a:ext>
                </a:extLst>
              </p:cNvPr>
              <p:cNvCxnSpPr>
                <a:cxnSpLocks/>
                <a:stCxn id="26" idx="2"/>
                <a:endCxn id="38" idx="6"/>
              </p:cNvCxnSpPr>
              <p:nvPr/>
            </p:nvCxnSpPr>
            <p:spPr>
              <a:xfrm flipH="1" flipV="1">
                <a:off x="4545870" y="4359062"/>
                <a:ext cx="2553173" cy="1"/>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B34114F-F015-AE4F-A9A4-9680B7B09DB2}"/>
                  </a:ext>
                </a:extLst>
              </p:cNvPr>
              <p:cNvCxnSpPr>
                <a:cxnSpLocks/>
                <a:stCxn id="32" idx="3"/>
                <a:endCxn id="38" idx="0"/>
              </p:cNvCxnSpPr>
              <p:nvPr/>
            </p:nvCxnSpPr>
            <p:spPr>
              <a:xfrm flipH="1">
                <a:off x="4296126" y="3043095"/>
                <a:ext cx="604304" cy="1066223"/>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EC69E23-7427-1C46-9091-2FFA0C79F00D}"/>
                  </a:ext>
                </a:extLst>
              </p:cNvPr>
              <p:cNvCxnSpPr>
                <a:cxnSpLocks/>
                <a:stCxn id="23" idx="7"/>
                <a:endCxn id="26" idx="4"/>
              </p:cNvCxnSpPr>
              <p:nvPr/>
            </p:nvCxnSpPr>
            <p:spPr>
              <a:xfrm flipV="1">
                <a:off x="7000373" y="4608807"/>
                <a:ext cx="348415" cy="79980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07BB6EE-F8F1-B54F-B70B-50C73E66411B}"/>
                  </a:ext>
                </a:extLst>
              </p:cNvPr>
              <p:cNvCxnSpPr>
                <a:cxnSpLocks/>
                <a:stCxn id="35" idx="1"/>
                <a:endCxn id="38" idx="4"/>
              </p:cNvCxnSpPr>
              <p:nvPr/>
            </p:nvCxnSpPr>
            <p:spPr>
              <a:xfrm flipH="1" flipV="1">
                <a:off x="4296126" y="4608806"/>
                <a:ext cx="552581" cy="799806"/>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0995B8A-6881-F54F-AE33-732A8E6A0A0C}"/>
                  </a:ext>
                </a:extLst>
              </p:cNvPr>
              <p:cNvCxnSpPr>
                <a:stCxn id="32" idx="6"/>
                <a:endCxn id="29" idx="2"/>
              </p:cNvCxnSpPr>
              <p:nvPr/>
            </p:nvCxnSpPr>
            <p:spPr>
              <a:xfrm>
                <a:off x="5326771" y="2866499"/>
                <a:ext cx="1174113" cy="58"/>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E968F8C6-D656-B043-9830-2292C26D733F}"/>
                  </a:ext>
                </a:extLst>
              </p:cNvPr>
              <p:cNvGrpSpPr/>
              <p:nvPr/>
            </p:nvGrpSpPr>
            <p:grpSpPr>
              <a:xfrm>
                <a:off x="6574032" y="5335464"/>
                <a:ext cx="499489" cy="499489"/>
                <a:chOff x="9606492" y="5088433"/>
                <a:chExt cx="525980" cy="525980"/>
              </a:xfrm>
            </p:grpSpPr>
            <p:sp>
              <p:nvSpPr>
                <p:cNvPr id="23" name="Oval 22">
                  <a:extLst>
                    <a:ext uri="{FF2B5EF4-FFF2-40B4-BE49-F238E27FC236}">
                      <a16:creationId xmlns:a16="http://schemas.microsoft.com/office/drawing/2014/main" id="{6A8D260F-A3D1-5A45-9D34-0965E5811259}"/>
                    </a:ext>
                  </a:extLst>
                </p:cNvPr>
                <p:cNvSpPr/>
                <p:nvPr/>
              </p:nvSpPr>
              <p:spPr>
                <a:xfrm>
                  <a:off x="9606492" y="5088433"/>
                  <a:ext cx="525980" cy="525980"/>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10000"/>
                      </a:schemeClr>
                    </a:solidFill>
                  </a:endParaRPr>
                </a:p>
              </p:txBody>
            </p:sp>
            <p:sp>
              <p:nvSpPr>
                <p:cNvPr id="24" name="Oval 23">
                  <a:extLst>
                    <a:ext uri="{FF2B5EF4-FFF2-40B4-BE49-F238E27FC236}">
                      <a16:creationId xmlns:a16="http://schemas.microsoft.com/office/drawing/2014/main" id="{69F60881-A129-434D-9731-3BFDBF0B4E2A}"/>
                    </a:ext>
                  </a:extLst>
                </p:cNvPr>
                <p:cNvSpPr/>
                <p:nvPr/>
              </p:nvSpPr>
              <p:spPr>
                <a:xfrm>
                  <a:off x="9666009" y="5147950"/>
                  <a:ext cx="406947" cy="406947"/>
                </a:xfrm>
                <a:prstGeom prst="ellipse">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10000"/>
                      </a:schemeClr>
                    </a:solidFill>
                  </a:endParaRPr>
                </a:p>
              </p:txBody>
            </p:sp>
          </p:grpSp>
          <p:grpSp>
            <p:nvGrpSpPr>
              <p:cNvPr id="25" name="Group 24">
                <a:extLst>
                  <a:ext uri="{FF2B5EF4-FFF2-40B4-BE49-F238E27FC236}">
                    <a16:creationId xmlns:a16="http://schemas.microsoft.com/office/drawing/2014/main" id="{E1D61E84-3454-AC48-A63C-4D998E5D3775}"/>
                  </a:ext>
                </a:extLst>
              </p:cNvPr>
              <p:cNvGrpSpPr/>
              <p:nvPr/>
            </p:nvGrpSpPr>
            <p:grpSpPr>
              <a:xfrm>
                <a:off x="7099043" y="4109318"/>
                <a:ext cx="499489" cy="499489"/>
                <a:chOff x="10395325" y="3630580"/>
                <a:chExt cx="525980" cy="525980"/>
              </a:xfrm>
            </p:grpSpPr>
            <p:sp>
              <p:nvSpPr>
                <p:cNvPr id="26" name="Oval 25">
                  <a:extLst>
                    <a:ext uri="{FF2B5EF4-FFF2-40B4-BE49-F238E27FC236}">
                      <a16:creationId xmlns:a16="http://schemas.microsoft.com/office/drawing/2014/main" id="{09D815EC-4BDD-E649-AF99-C90EA4642E76}"/>
                    </a:ext>
                  </a:extLst>
                </p:cNvPr>
                <p:cNvSpPr/>
                <p:nvPr/>
              </p:nvSpPr>
              <p:spPr>
                <a:xfrm>
                  <a:off x="10395325" y="3630580"/>
                  <a:ext cx="525980" cy="525980"/>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10000"/>
                      </a:schemeClr>
                    </a:solidFill>
                  </a:endParaRPr>
                </a:p>
              </p:txBody>
            </p:sp>
            <p:sp>
              <p:nvSpPr>
                <p:cNvPr id="27" name="Oval 26">
                  <a:extLst>
                    <a:ext uri="{FF2B5EF4-FFF2-40B4-BE49-F238E27FC236}">
                      <a16:creationId xmlns:a16="http://schemas.microsoft.com/office/drawing/2014/main" id="{71DCB94C-E0FF-4A4F-B342-2EDA971AED6A}"/>
                    </a:ext>
                  </a:extLst>
                </p:cNvPr>
                <p:cNvSpPr/>
                <p:nvPr/>
              </p:nvSpPr>
              <p:spPr>
                <a:xfrm>
                  <a:off x="10454842" y="3690097"/>
                  <a:ext cx="406947" cy="406947"/>
                </a:xfrm>
                <a:prstGeom prst="ellipse">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10000"/>
                      </a:schemeClr>
                    </a:solidFill>
                  </a:endParaRPr>
                </a:p>
              </p:txBody>
            </p:sp>
          </p:grpSp>
          <p:grpSp>
            <p:nvGrpSpPr>
              <p:cNvPr id="28" name="Group 27">
                <a:extLst>
                  <a:ext uri="{FF2B5EF4-FFF2-40B4-BE49-F238E27FC236}">
                    <a16:creationId xmlns:a16="http://schemas.microsoft.com/office/drawing/2014/main" id="{56C7C174-3FC3-5649-A086-F2261757F6CF}"/>
                  </a:ext>
                </a:extLst>
              </p:cNvPr>
              <p:cNvGrpSpPr/>
              <p:nvPr/>
            </p:nvGrpSpPr>
            <p:grpSpPr>
              <a:xfrm>
                <a:off x="6500884" y="2616813"/>
                <a:ext cx="499488" cy="499488"/>
                <a:chOff x="8361804" y="1185461"/>
                <a:chExt cx="525980" cy="525980"/>
              </a:xfrm>
            </p:grpSpPr>
            <p:sp>
              <p:nvSpPr>
                <p:cNvPr id="29" name="Oval 28">
                  <a:extLst>
                    <a:ext uri="{FF2B5EF4-FFF2-40B4-BE49-F238E27FC236}">
                      <a16:creationId xmlns:a16="http://schemas.microsoft.com/office/drawing/2014/main" id="{4644FF1B-E794-0147-9226-1A4652B3BCE1}"/>
                    </a:ext>
                  </a:extLst>
                </p:cNvPr>
                <p:cNvSpPr/>
                <p:nvPr/>
              </p:nvSpPr>
              <p:spPr>
                <a:xfrm>
                  <a:off x="8361804" y="1185461"/>
                  <a:ext cx="525980" cy="525980"/>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10000"/>
                      </a:schemeClr>
                    </a:solidFill>
                  </a:endParaRPr>
                </a:p>
              </p:txBody>
            </p:sp>
            <p:sp>
              <p:nvSpPr>
                <p:cNvPr id="30" name="Oval 29">
                  <a:extLst>
                    <a:ext uri="{FF2B5EF4-FFF2-40B4-BE49-F238E27FC236}">
                      <a16:creationId xmlns:a16="http://schemas.microsoft.com/office/drawing/2014/main" id="{AF2A6F90-E3A1-BB45-A53E-83FCEB61FAA8}"/>
                    </a:ext>
                  </a:extLst>
                </p:cNvPr>
                <p:cNvSpPr/>
                <p:nvPr/>
              </p:nvSpPr>
              <p:spPr>
                <a:xfrm>
                  <a:off x="8421321" y="1244977"/>
                  <a:ext cx="406947" cy="406947"/>
                </a:xfrm>
                <a:prstGeom prst="ellipse">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10000"/>
                      </a:schemeClr>
                    </a:solidFill>
                  </a:endParaRPr>
                </a:p>
              </p:txBody>
            </p:sp>
          </p:grpSp>
          <p:grpSp>
            <p:nvGrpSpPr>
              <p:cNvPr id="31" name="Group 30">
                <a:extLst>
                  <a:ext uri="{FF2B5EF4-FFF2-40B4-BE49-F238E27FC236}">
                    <a16:creationId xmlns:a16="http://schemas.microsoft.com/office/drawing/2014/main" id="{952D86A6-96BD-C047-9A6B-AA9FD3CC8F86}"/>
                  </a:ext>
                </a:extLst>
              </p:cNvPr>
              <p:cNvGrpSpPr/>
              <p:nvPr/>
            </p:nvGrpSpPr>
            <p:grpSpPr>
              <a:xfrm>
                <a:off x="4827282" y="2616755"/>
                <a:ext cx="499489" cy="499488"/>
                <a:chOff x="6896810" y="1181619"/>
                <a:chExt cx="525980" cy="525980"/>
              </a:xfrm>
            </p:grpSpPr>
            <p:sp>
              <p:nvSpPr>
                <p:cNvPr id="32" name="Oval 31">
                  <a:extLst>
                    <a:ext uri="{FF2B5EF4-FFF2-40B4-BE49-F238E27FC236}">
                      <a16:creationId xmlns:a16="http://schemas.microsoft.com/office/drawing/2014/main" id="{9A44ED06-F948-274D-9757-B5CC6C636737}"/>
                    </a:ext>
                  </a:extLst>
                </p:cNvPr>
                <p:cNvSpPr/>
                <p:nvPr/>
              </p:nvSpPr>
              <p:spPr>
                <a:xfrm>
                  <a:off x="6896810" y="1181619"/>
                  <a:ext cx="525980" cy="525980"/>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10000"/>
                      </a:schemeClr>
                    </a:solidFill>
                  </a:endParaRPr>
                </a:p>
              </p:txBody>
            </p:sp>
            <p:sp>
              <p:nvSpPr>
                <p:cNvPr id="33" name="Oval 32">
                  <a:extLst>
                    <a:ext uri="{FF2B5EF4-FFF2-40B4-BE49-F238E27FC236}">
                      <a16:creationId xmlns:a16="http://schemas.microsoft.com/office/drawing/2014/main" id="{CE1E6E2A-F892-1D46-BE14-CF11F9344FA5}"/>
                    </a:ext>
                  </a:extLst>
                </p:cNvPr>
                <p:cNvSpPr/>
                <p:nvPr/>
              </p:nvSpPr>
              <p:spPr>
                <a:xfrm>
                  <a:off x="6956327" y="1241136"/>
                  <a:ext cx="406947" cy="406947"/>
                </a:xfrm>
                <a:prstGeom prst="ellipse">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10000"/>
                      </a:schemeClr>
                    </a:solidFill>
                  </a:endParaRPr>
                </a:p>
              </p:txBody>
            </p:sp>
          </p:grpSp>
          <p:grpSp>
            <p:nvGrpSpPr>
              <p:cNvPr id="34" name="Group 33">
                <a:extLst>
                  <a:ext uri="{FF2B5EF4-FFF2-40B4-BE49-F238E27FC236}">
                    <a16:creationId xmlns:a16="http://schemas.microsoft.com/office/drawing/2014/main" id="{6266B644-6B74-534F-9788-CE8BB398EC08}"/>
                  </a:ext>
                </a:extLst>
              </p:cNvPr>
              <p:cNvGrpSpPr/>
              <p:nvPr/>
            </p:nvGrpSpPr>
            <p:grpSpPr>
              <a:xfrm>
                <a:off x="4775559" y="5335464"/>
                <a:ext cx="499489" cy="499488"/>
                <a:chOff x="5302163" y="5075005"/>
                <a:chExt cx="525980" cy="525980"/>
              </a:xfrm>
            </p:grpSpPr>
            <p:sp>
              <p:nvSpPr>
                <p:cNvPr id="35" name="Oval 34">
                  <a:extLst>
                    <a:ext uri="{FF2B5EF4-FFF2-40B4-BE49-F238E27FC236}">
                      <a16:creationId xmlns:a16="http://schemas.microsoft.com/office/drawing/2014/main" id="{4C7F3105-BE8F-3B45-9DB6-7D0BD77ECD18}"/>
                    </a:ext>
                  </a:extLst>
                </p:cNvPr>
                <p:cNvSpPr/>
                <p:nvPr/>
              </p:nvSpPr>
              <p:spPr>
                <a:xfrm>
                  <a:off x="5302163" y="5075005"/>
                  <a:ext cx="525980" cy="525980"/>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10000"/>
                      </a:schemeClr>
                    </a:solidFill>
                  </a:endParaRPr>
                </a:p>
              </p:txBody>
            </p:sp>
            <p:sp>
              <p:nvSpPr>
                <p:cNvPr id="36" name="Oval 35">
                  <a:extLst>
                    <a:ext uri="{FF2B5EF4-FFF2-40B4-BE49-F238E27FC236}">
                      <a16:creationId xmlns:a16="http://schemas.microsoft.com/office/drawing/2014/main" id="{4AA547CF-191D-4348-9F3B-C671894C9433}"/>
                    </a:ext>
                  </a:extLst>
                </p:cNvPr>
                <p:cNvSpPr/>
                <p:nvPr/>
              </p:nvSpPr>
              <p:spPr>
                <a:xfrm>
                  <a:off x="5361680" y="5134521"/>
                  <a:ext cx="406947" cy="406947"/>
                </a:xfrm>
                <a:prstGeom prst="ellipse">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10000"/>
                      </a:schemeClr>
                    </a:solidFill>
                  </a:endParaRPr>
                </a:p>
              </p:txBody>
            </p:sp>
          </p:grpSp>
          <p:grpSp>
            <p:nvGrpSpPr>
              <p:cNvPr id="37" name="Group 36">
                <a:extLst>
                  <a:ext uri="{FF2B5EF4-FFF2-40B4-BE49-F238E27FC236}">
                    <a16:creationId xmlns:a16="http://schemas.microsoft.com/office/drawing/2014/main" id="{C63D59BD-8DCA-E049-8B26-57F861DE68DA}"/>
                  </a:ext>
                </a:extLst>
              </p:cNvPr>
              <p:cNvGrpSpPr/>
              <p:nvPr/>
            </p:nvGrpSpPr>
            <p:grpSpPr>
              <a:xfrm>
                <a:off x="4046381" y="4109318"/>
                <a:ext cx="499489" cy="499488"/>
                <a:chOff x="4854053" y="3630580"/>
                <a:chExt cx="525980" cy="525980"/>
              </a:xfrm>
            </p:grpSpPr>
            <p:sp>
              <p:nvSpPr>
                <p:cNvPr id="38" name="Oval 37">
                  <a:extLst>
                    <a:ext uri="{FF2B5EF4-FFF2-40B4-BE49-F238E27FC236}">
                      <a16:creationId xmlns:a16="http://schemas.microsoft.com/office/drawing/2014/main" id="{2999E3B8-6BC3-1A44-BADF-453EAB1EE96D}"/>
                    </a:ext>
                  </a:extLst>
                </p:cNvPr>
                <p:cNvSpPr/>
                <p:nvPr/>
              </p:nvSpPr>
              <p:spPr>
                <a:xfrm>
                  <a:off x="4854053" y="3630580"/>
                  <a:ext cx="525980" cy="525980"/>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10000"/>
                      </a:schemeClr>
                    </a:solidFill>
                  </a:endParaRPr>
                </a:p>
              </p:txBody>
            </p:sp>
            <p:sp>
              <p:nvSpPr>
                <p:cNvPr id="39" name="Oval 38">
                  <a:extLst>
                    <a:ext uri="{FF2B5EF4-FFF2-40B4-BE49-F238E27FC236}">
                      <a16:creationId xmlns:a16="http://schemas.microsoft.com/office/drawing/2014/main" id="{FA185257-6A8A-1748-A240-E07F4AFFA77A}"/>
                    </a:ext>
                  </a:extLst>
                </p:cNvPr>
                <p:cNvSpPr/>
                <p:nvPr/>
              </p:nvSpPr>
              <p:spPr>
                <a:xfrm>
                  <a:off x="4913570" y="3690097"/>
                  <a:ext cx="406947" cy="406947"/>
                </a:xfrm>
                <a:prstGeom prst="ellipse">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10000"/>
                      </a:schemeClr>
                    </a:solidFill>
                  </a:endParaRPr>
                </a:p>
              </p:txBody>
            </p:sp>
          </p:grpSp>
          <p:sp>
            <p:nvSpPr>
              <p:cNvPr id="40" name="Rectangle 39">
                <a:extLst>
                  <a:ext uri="{FF2B5EF4-FFF2-40B4-BE49-F238E27FC236}">
                    <a16:creationId xmlns:a16="http://schemas.microsoft.com/office/drawing/2014/main" id="{5FFFA64C-D831-894F-89F2-E51C9C9801A4}"/>
                  </a:ext>
                </a:extLst>
              </p:cNvPr>
              <p:cNvSpPr/>
              <p:nvPr/>
            </p:nvSpPr>
            <p:spPr>
              <a:xfrm>
                <a:off x="643028" y="5738448"/>
                <a:ext cx="4059684" cy="692497"/>
              </a:xfrm>
              <a:prstGeom prst="rect">
                <a:avLst/>
              </a:prstGeom>
            </p:spPr>
            <p:txBody>
              <a:bodyPr wrap="square">
                <a:spAutoFit/>
              </a:bodyPr>
              <a:lstStyle/>
              <a:p>
                <a:pPr algn="r"/>
                <a:r>
                  <a:rPr lang="en-US" sz="1300" b="1" dirty="0">
                    <a:solidFill>
                      <a:schemeClr val="bg2">
                        <a:lumMod val="10000"/>
                      </a:schemeClr>
                    </a:solidFill>
                  </a:rPr>
                  <a:t>Inactivated vaccines</a:t>
                </a:r>
                <a:r>
                  <a:rPr lang="en-US" sz="1300" dirty="0">
                    <a:solidFill>
                      <a:schemeClr val="bg2">
                        <a:lumMod val="10000"/>
                      </a:schemeClr>
                    </a:solidFill>
                  </a:rPr>
                  <a:t> consist of the whole virus, which has been killed with heat or chemicals so it can't cause illness. </a:t>
                </a:r>
              </a:p>
            </p:txBody>
          </p:sp>
          <p:pic>
            <p:nvPicPr>
              <p:cNvPr id="41" name="Picture 40" descr="rna Icon 1512059">
                <a:extLst>
                  <a:ext uri="{FF2B5EF4-FFF2-40B4-BE49-F238E27FC236}">
                    <a16:creationId xmlns:a16="http://schemas.microsoft.com/office/drawing/2014/main" id="{B4DD172C-96F0-404B-A133-20A3D31451AC}"/>
                  </a:ext>
                </a:extLst>
              </p:cNvPr>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78396" y="4221902"/>
                <a:ext cx="274320" cy="274320"/>
              </a:xfrm>
              <a:prstGeom prst="rect">
                <a:avLst/>
              </a:prstGeom>
              <a:noFill/>
              <a:ln>
                <a:noFill/>
              </a:ln>
            </p:spPr>
          </p:pic>
          <p:pic>
            <p:nvPicPr>
              <p:cNvPr id="42" name="Picture 41" descr="DNA Icon 1089454">
                <a:extLst>
                  <a:ext uri="{FF2B5EF4-FFF2-40B4-BE49-F238E27FC236}">
                    <a16:creationId xmlns:a16="http://schemas.microsoft.com/office/drawing/2014/main" id="{14B742D8-5C35-F549-8848-0F139AC01EFB}"/>
                  </a:ext>
                </a:extLst>
              </p:cNvPr>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07059" y="2686841"/>
                <a:ext cx="365760" cy="365760"/>
              </a:xfrm>
              <a:prstGeom prst="rect">
                <a:avLst/>
              </a:prstGeom>
              <a:noFill/>
              <a:ln>
                <a:noFill/>
              </a:ln>
            </p:spPr>
          </p:pic>
          <p:pic>
            <p:nvPicPr>
              <p:cNvPr id="43" name="Picture 42" descr="virus Icon 3364075">
                <a:extLst>
                  <a:ext uri="{FF2B5EF4-FFF2-40B4-BE49-F238E27FC236}">
                    <a16:creationId xmlns:a16="http://schemas.microsoft.com/office/drawing/2014/main" id="{5B9C1D82-8EAD-B14B-AE42-4C80537D13B2}"/>
                  </a:ext>
                </a:extLst>
              </p:cNvPr>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76063" y="2707710"/>
                <a:ext cx="365760" cy="365760"/>
              </a:xfrm>
              <a:prstGeom prst="rect">
                <a:avLst/>
              </a:prstGeom>
              <a:noFill/>
              <a:ln>
                <a:noFill/>
              </a:ln>
            </p:spPr>
          </p:pic>
          <p:pic>
            <p:nvPicPr>
              <p:cNvPr id="44" name="Picture 43" descr="virus Icon 705078">
                <a:extLst>
                  <a:ext uri="{FF2B5EF4-FFF2-40B4-BE49-F238E27FC236}">
                    <a16:creationId xmlns:a16="http://schemas.microsoft.com/office/drawing/2014/main" id="{40A34DB8-49D6-0147-B761-B414217607B8}"/>
                  </a:ext>
                </a:extLst>
              </p:cNvPr>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76253" y="4185962"/>
                <a:ext cx="365760" cy="365760"/>
              </a:xfrm>
              <a:prstGeom prst="rect">
                <a:avLst/>
              </a:prstGeom>
              <a:noFill/>
              <a:ln>
                <a:noFill/>
              </a:ln>
            </p:spPr>
          </p:pic>
          <p:pic>
            <p:nvPicPr>
              <p:cNvPr id="45" name="Picture 44" descr="coronavirus kill Icon 3409375">
                <a:extLst>
                  <a:ext uri="{FF2B5EF4-FFF2-40B4-BE49-F238E27FC236}">
                    <a16:creationId xmlns:a16="http://schemas.microsoft.com/office/drawing/2014/main" id="{1BC985A2-A429-7044-984A-75CC71BDDDD3}"/>
                  </a:ext>
                </a:extLst>
              </p:cNvPr>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54800" y="5408729"/>
                <a:ext cx="365760" cy="365760"/>
              </a:xfrm>
              <a:prstGeom prst="rect">
                <a:avLst/>
              </a:prstGeom>
              <a:noFill/>
              <a:ln>
                <a:noFill/>
              </a:ln>
            </p:spPr>
          </p:pic>
          <p:pic>
            <p:nvPicPr>
              <p:cNvPr id="46" name="Picture 45" descr="virus Icon 2068592">
                <a:extLst>
                  <a:ext uri="{FF2B5EF4-FFF2-40B4-BE49-F238E27FC236}">
                    <a16:creationId xmlns:a16="http://schemas.microsoft.com/office/drawing/2014/main" id="{67CFCA9B-1919-FF42-A61C-6878B98FFC21}"/>
                  </a:ext>
                </a:extLst>
              </p:cNvPr>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36435" y="5408046"/>
                <a:ext cx="365760" cy="365760"/>
              </a:xfrm>
              <a:prstGeom prst="rect">
                <a:avLst/>
              </a:prstGeom>
              <a:noFill/>
              <a:ln>
                <a:noFill/>
              </a:ln>
            </p:spPr>
          </p:pic>
          <p:sp>
            <p:nvSpPr>
              <p:cNvPr id="47" name="Rectangle 46">
                <a:extLst>
                  <a:ext uri="{FF2B5EF4-FFF2-40B4-BE49-F238E27FC236}">
                    <a16:creationId xmlns:a16="http://schemas.microsoft.com/office/drawing/2014/main" id="{84F90F2D-50CC-A840-BF9E-DBB147FE63AD}"/>
                  </a:ext>
                </a:extLst>
              </p:cNvPr>
              <p:cNvSpPr/>
              <p:nvPr/>
            </p:nvSpPr>
            <p:spPr>
              <a:xfrm>
                <a:off x="7138006" y="5674603"/>
                <a:ext cx="4731272" cy="692497"/>
              </a:xfrm>
              <a:prstGeom prst="rect">
                <a:avLst/>
              </a:prstGeom>
            </p:spPr>
            <p:txBody>
              <a:bodyPr wrap="square">
                <a:spAutoFit/>
              </a:bodyPr>
              <a:lstStyle/>
              <a:p>
                <a:r>
                  <a:rPr lang="en-US" sz="1300" b="1" dirty="0">
                    <a:solidFill>
                      <a:schemeClr val="bg2">
                        <a:lumMod val="10000"/>
                      </a:schemeClr>
                    </a:solidFill>
                  </a:rPr>
                  <a:t>Live attenuated vaccines </a:t>
                </a:r>
                <a:r>
                  <a:rPr lang="en-US" sz="1300" dirty="0">
                    <a:solidFill>
                      <a:schemeClr val="bg2">
                        <a:lumMod val="10000"/>
                      </a:schemeClr>
                    </a:solidFill>
                  </a:rPr>
                  <a:t>are made up of whole viruses that have weakened in a lab.  They tend to elicit a stronger immune response than inactivated vaccines. </a:t>
                </a:r>
              </a:p>
            </p:txBody>
          </p:sp>
          <p:sp>
            <p:nvSpPr>
              <p:cNvPr id="48" name="Rectangle 47">
                <a:extLst>
                  <a:ext uri="{FF2B5EF4-FFF2-40B4-BE49-F238E27FC236}">
                    <a16:creationId xmlns:a16="http://schemas.microsoft.com/office/drawing/2014/main" id="{890D3601-DDD3-6043-9DCF-E03FD6171EFA}"/>
                  </a:ext>
                </a:extLst>
              </p:cNvPr>
              <p:cNvSpPr/>
              <p:nvPr/>
            </p:nvSpPr>
            <p:spPr>
              <a:xfrm>
                <a:off x="7697202" y="3975915"/>
                <a:ext cx="4410902" cy="692497"/>
              </a:xfrm>
              <a:prstGeom prst="rect">
                <a:avLst/>
              </a:prstGeom>
            </p:spPr>
            <p:txBody>
              <a:bodyPr wrap="square">
                <a:spAutoFit/>
              </a:bodyPr>
              <a:lstStyle/>
              <a:p>
                <a:r>
                  <a:rPr lang="en-US" sz="1300" b="1" dirty="0">
                    <a:solidFill>
                      <a:schemeClr val="bg2">
                        <a:lumMod val="10000"/>
                      </a:schemeClr>
                    </a:solidFill>
                  </a:rPr>
                  <a:t>Subunit vaccines</a:t>
                </a:r>
                <a:r>
                  <a:rPr lang="en-US" sz="1300" dirty="0">
                    <a:solidFill>
                      <a:schemeClr val="bg2">
                        <a:lumMod val="10000"/>
                      </a:schemeClr>
                    </a:solidFill>
                  </a:rPr>
                  <a:t> introduce a fragment of the virus into the body.  This fragment is enough to be recognized by the immune response and stimulate immunity. </a:t>
                </a:r>
              </a:p>
            </p:txBody>
          </p:sp>
          <p:sp>
            <p:nvSpPr>
              <p:cNvPr id="49" name="Rectangle 48">
                <a:extLst>
                  <a:ext uri="{FF2B5EF4-FFF2-40B4-BE49-F238E27FC236}">
                    <a16:creationId xmlns:a16="http://schemas.microsoft.com/office/drawing/2014/main" id="{BD4C75B9-2D3E-1A40-A669-D5CBC4C44C69}"/>
                  </a:ext>
                </a:extLst>
              </p:cNvPr>
              <p:cNvSpPr/>
              <p:nvPr/>
            </p:nvSpPr>
            <p:spPr>
              <a:xfrm>
                <a:off x="7073521" y="1852552"/>
                <a:ext cx="4174080" cy="892552"/>
              </a:xfrm>
              <a:prstGeom prst="rect">
                <a:avLst/>
              </a:prstGeom>
            </p:spPr>
            <p:txBody>
              <a:bodyPr wrap="square">
                <a:spAutoFit/>
              </a:bodyPr>
              <a:lstStyle/>
              <a:p>
                <a:r>
                  <a:rPr lang="en-US" sz="1300" b="1" dirty="0">
                    <a:solidFill>
                      <a:schemeClr val="tx1">
                        <a:lumMod val="75000"/>
                      </a:schemeClr>
                    </a:solidFill>
                  </a:rPr>
                  <a:t>Viral vector vaccines </a:t>
                </a:r>
                <a:r>
                  <a:rPr lang="en-US" sz="1300" dirty="0">
                    <a:solidFill>
                      <a:schemeClr val="bg2">
                        <a:lumMod val="10000"/>
                      </a:schemeClr>
                    </a:solidFill>
                  </a:rPr>
                  <a:t>insert a gene for a viral protein into another, harmless virus (replicating or non-replicating), which delivers the viral protein to the vaccine recipient, triggering  an immune response.</a:t>
                </a:r>
              </a:p>
            </p:txBody>
          </p:sp>
          <p:sp>
            <p:nvSpPr>
              <p:cNvPr id="50" name="Rectangle 49">
                <a:extLst>
                  <a:ext uri="{FF2B5EF4-FFF2-40B4-BE49-F238E27FC236}">
                    <a16:creationId xmlns:a16="http://schemas.microsoft.com/office/drawing/2014/main" id="{ADE8526D-6922-EC45-A64C-258BD0E2C112}"/>
                  </a:ext>
                </a:extLst>
              </p:cNvPr>
              <p:cNvSpPr/>
              <p:nvPr/>
            </p:nvSpPr>
            <p:spPr>
              <a:xfrm>
                <a:off x="205968" y="3850896"/>
                <a:ext cx="3754504" cy="892552"/>
              </a:xfrm>
              <a:prstGeom prst="rect">
                <a:avLst/>
              </a:prstGeom>
            </p:spPr>
            <p:txBody>
              <a:bodyPr wrap="square">
                <a:spAutoFit/>
              </a:bodyPr>
              <a:lstStyle/>
              <a:p>
                <a:pPr algn="r"/>
                <a:r>
                  <a:rPr lang="en-US" sz="1300" b="1" dirty="0">
                    <a:solidFill>
                      <a:schemeClr val="bg2">
                        <a:lumMod val="10000"/>
                      </a:schemeClr>
                    </a:solidFill>
                  </a:rPr>
                  <a:t>RNA vaccines</a:t>
                </a:r>
                <a:r>
                  <a:rPr lang="en-US" sz="1300" dirty="0">
                    <a:solidFill>
                      <a:schemeClr val="bg2">
                        <a:lumMod val="10000"/>
                      </a:schemeClr>
                    </a:solidFill>
                  </a:rPr>
                  <a:t> introduce an mRNA sequence coded for a disease-specific antigen.  Once this antigen is reproduced within the body, it is recognized and triggers an immune response</a:t>
                </a:r>
              </a:p>
            </p:txBody>
          </p:sp>
          <p:sp>
            <p:nvSpPr>
              <p:cNvPr id="51" name="Rectangle 50">
                <a:extLst>
                  <a:ext uri="{FF2B5EF4-FFF2-40B4-BE49-F238E27FC236}">
                    <a16:creationId xmlns:a16="http://schemas.microsoft.com/office/drawing/2014/main" id="{9C6D2A46-2750-E94C-B110-79C300EF6F4B}"/>
                  </a:ext>
                </a:extLst>
              </p:cNvPr>
              <p:cNvSpPr/>
              <p:nvPr/>
            </p:nvSpPr>
            <p:spPr>
              <a:xfrm>
                <a:off x="174930" y="1764286"/>
                <a:ext cx="4552081" cy="1092607"/>
              </a:xfrm>
              <a:prstGeom prst="rect">
                <a:avLst/>
              </a:prstGeom>
            </p:spPr>
            <p:txBody>
              <a:bodyPr wrap="square">
                <a:spAutoFit/>
              </a:bodyPr>
              <a:lstStyle/>
              <a:p>
                <a:pPr algn="r"/>
                <a:r>
                  <a:rPr lang="en-US" sz="1300" b="1" dirty="0">
                    <a:solidFill>
                      <a:schemeClr val="tx1">
                        <a:lumMod val="75000"/>
                      </a:schemeClr>
                    </a:solidFill>
                  </a:rPr>
                  <a:t>DNA-based vaccines </a:t>
                </a:r>
                <a:r>
                  <a:rPr lang="en-US" sz="1300" dirty="0">
                    <a:solidFill>
                      <a:schemeClr val="bg2">
                        <a:lumMod val="10000"/>
                      </a:schemeClr>
                    </a:solidFill>
                  </a:rPr>
                  <a:t>work by inserting synthetic DNA of viral gene(s) into small DNA molecules (called plasmids). Cells take in the DNA plasmids and follow their instructions to build viral proteins, which are recognized by the immune system, and prepare it to respond to disease exposure</a:t>
                </a:r>
              </a:p>
            </p:txBody>
          </p:sp>
          <p:pic>
            <p:nvPicPr>
              <p:cNvPr id="57" name="Picture 4" descr="coronavirus Icon 3307213">
                <a:extLst>
                  <a:ext uri="{FF2B5EF4-FFF2-40B4-BE49-F238E27FC236}">
                    <a16:creationId xmlns:a16="http://schemas.microsoft.com/office/drawing/2014/main" id="{3D3FAA33-B719-234A-8BFF-789C57A04809}"/>
                  </a:ext>
                </a:extLst>
              </p:cNvPr>
              <p:cNvPicPr>
                <a:picLocks noChangeAspect="1" noChangeArrowheads="1"/>
              </p:cNvPicPr>
              <p:nvPr/>
            </p:nvPicPr>
            <p:blipFill>
              <a:blip r:embed="rId9">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67505" y="3771970"/>
                <a:ext cx="1039704" cy="1039704"/>
              </a:xfrm>
              <a:prstGeom prst="rect">
                <a:avLst/>
              </a:prstGeom>
              <a:noFill/>
              <a:ln>
                <a:noFill/>
              </a:ln>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729898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81B89-44DD-43BA-A522-E48326A3538F}"/>
              </a:ext>
            </a:extLst>
          </p:cNvPr>
          <p:cNvSpPr>
            <a:spLocks noGrp="1"/>
          </p:cNvSpPr>
          <p:nvPr>
            <p:ph type="title"/>
          </p:nvPr>
        </p:nvSpPr>
        <p:spPr/>
        <p:txBody>
          <a:bodyPr/>
          <a:lstStyle/>
          <a:p>
            <a:r>
              <a:rPr lang="en-US" dirty="0"/>
              <a:t>HIV Vaccine Strategies</a:t>
            </a:r>
          </a:p>
        </p:txBody>
      </p:sp>
      <p:sp>
        <p:nvSpPr>
          <p:cNvPr id="4" name="Text Placeholder 3">
            <a:extLst>
              <a:ext uri="{FF2B5EF4-FFF2-40B4-BE49-F238E27FC236}">
                <a16:creationId xmlns:a16="http://schemas.microsoft.com/office/drawing/2014/main" id="{EB5628EC-6ABD-4ABE-AB6D-2D0ED8FF5C2A}"/>
              </a:ext>
            </a:extLst>
          </p:cNvPr>
          <p:cNvSpPr>
            <a:spLocks noGrp="1"/>
          </p:cNvSpPr>
          <p:nvPr>
            <p:ph type="body" sz="quarter" idx="11"/>
          </p:nvPr>
        </p:nvSpPr>
        <p:spPr>
          <a:xfrm>
            <a:off x="835742" y="1115203"/>
            <a:ext cx="10887075" cy="2506662"/>
          </a:xfrm>
        </p:spPr>
        <p:txBody>
          <a:bodyPr/>
          <a:lstStyle/>
          <a:p>
            <a:pPr>
              <a:spcBef>
                <a:spcPts val="0"/>
              </a:spcBef>
            </a:pPr>
            <a:r>
              <a:rPr lang="en-US" dirty="0"/>
              <a:t>Viral vector </a:t>
            </a:r>
          </a:p>
          <a:p>
            <a:pPr lvl="1"/>
            <a:r>
              <a:rPr lang="en-US" dirty="0"/>
              <a:t>Viral vector vaccines insert a gene for a viral protein into another, harmless virus (replicating or non-replicating). The viral protein triggers an immune response. Replicating viral vectors are able to produce copies of the viral protein, potentially triggering an enhanced immune response </a:t>
            </a:r>
          </a:p>
          <a:p>
            <a:pPr>
              <a:spcBef>
                <a:spcPts val="0"/>
              </a:spcBef>
            </a:pPr>
            <a:r>
              <a:rPr lang="en-US" dirty="0"/>
              <a:t>DNA-based</a:t>
            </a:r>
          </a:p>
          <a:p>
            <a:pPr lvl="1"/>
            <a:r>
              <a:rPr lang="en-US" dirty="0"/>
              <a:t>Work by inserting synthetic DNA of viral gene(s) into small DNA molecules called plasmids. DNA cells take in the DNA plasmids and follow their instructions to build HIV viral proteins, which are recognized by the immune system, and prepare it to fight the disease. </a:t>
            </a:r>
          </a:p>
          <a:p>
            <a:pPr>
              <a:spcBef>
                <a:spcPts val="0"/>
              </a:spcBef>
            </a:pPr>
            <a:r>
              <a:rPr lang="en-US" dirty="0"/>
              <a:t>Germline targeting</a:t>
            </a:r>
          </a:p>
          <a:p>
            <a:pPr lvl="1"/>
            <a:r>
              <a:rPr lang="en-US" dirty="0"/>
              <a:t>An approach where the immune system is manipulated to elicit a very specific antibody response, through a process known as ‘affinity maturation’.</a:t>
            </a:r>
          </a:p>
          <a:p>
            <a:endParaRPr lang="en-US" dirty="0"/>
          </a:p>
        </p:txBody>
      </p:sp>
    </p:spTree>
    <p:extLst>
      <p:ext uri="{BB962C8B-B14F-4D97-AF65-F5344CB8AC3E}">
        <p14:creationId xmlns:p14="http://schemas.microsoft.com/office/powerpoint/2010/main" val="2821921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F7A36-1F50-4FE8-9B71-D5685DA98E27}"/>
              </a:ext>
            </a:extLst>
          </p:cNvPr>
          <p:cNvSpPr>
            <a:spLocks noGrp="1"/>
          </p:cNvSpPr>
          <p:nvPr>
            <p:ph type="title"/>
          </p:nvPr>
        </p:nvSpPr>
        <p:spPr/>
        <p:txBody>
          <a:bodyPr/>
          <a:lstStyle/>
          <a:p>
            <a:r>
              <a:rPr lang="en-US" dirty="0"/>
              <a:t>“Mosaic" Vaccines</a:t>
            </a:r>
          </a:p>
        </p:txBody>
      </p:sp>
      <p:sp>
        <p:nvSpPr>
          <p:cNvPr id="4" name="Text Placeholder 3">
            <a:extLst>
              <a:ext uri="{FF2B5EF4-FFF2-40B4-BE49-F238E27FC236}">
                <a16:creationId xmlns:a16="http://schemas.microsoft.com/office/drawing/2014/main" id="{E86F0A68-722E-4C51-B62B-571352A26E2E}"/>
              </a:ext>
            </a:extLst>
          </p:cNvPr>
          <p:cNvSpPr>
            <a:spLocks noGrp="1"/>
          </p:cNvSpPr>
          <p:nvPr>
            <p:ph type="body" sz="half" idx="2"/>
          </p:nvPr>
        </p:nvSpPr>
        <p:spPr/>
        <p:txBody>
          <a:bodyPr/>
          <a:lstStyle/>
          <a:p>
            <a:pPr marL="342900" indent="-342900">
              <a:buFont typeface="Wingdings" panose="05000000000000000000" pitchFamily="2" charset="2"/>
              <a:buChar char="§"/>
            </a:pPr>
            <a:r>
              <a:rPr lang="en-US" sz="2400" dirty="0"/>
              <a:t>A so-called “mosaic" vaccine is designed to create immune responses to multiple HIV clades</a:t>
            </a:r>
          </a:p>
          <a:p>
            <a:pPr marL="342900" indent="-342900">
              <a:buFont typeface="Wingdings" panose="05000000000000000000" pitchFamily="2" charset="2"/>
              <a:buChar char="§"/>
            </a:pPr>
            <a:r>
              <a:rPr lang="en-US" sz="2400" dirty="0"/>
              <a:t>A mosaic will not look anything like a natural virus</a:t>
            </a:r>
          </a:p>
          <a:p>
            <a:pPr marL="342900" indent="-342900">
              <a:buFont typeface="Wingdings" panose="05000000000000000000" pitchFamily="2" charset="2"/>
              <a:buChar char="§"/>
            </a:pPr>
            <a:r>
              <a:rPr lang="en-US" sz="2400" dirty="0"/>
              <a:t>Several mosaics used together in a vaccine could provide broader coverage</a:t>
            </a:r>
          </a:p>
          <a:p>
            <a:pPr marL="342900" indent="-342900">
              <a:buFont typeface="Wingdings" panose="05000000000000000000" pitchFamily="2" charset="2"/>
              <a:buChar char="§"/>
            </a:pPr>
            <a:r>
              <a:rPr lang="en-US" sz="2400" dirty="0"/>
              <a:t>Mosaic immunogens can be inserted into viral vectors, e.g. Adenoviruses</a:t>
            </a:r>
          </a:p>
        </p:txBody>
      </p:sp>
      <p:grpSp>
        <p:nvGrpSpPr>
          <p:cNvPr id="5" name="Group 4">
            <a:extLst>
              <a:ext uri="{FF2B5EF4-FFF2-40B4-BE49-F238E27FC236}">
                <a16:creationId xmlns:a16="http://schemas.microsoft.com/office/drawing/2014/main" id="{F19B757C-6616-4695-A4D7-A45564E70BC9}"/>
              </a:ext>
            </a:extLst>
          </p:cNvPr>
          <p:cNvGrpSpPr/>
          <p:nvPr/>
        </p:nvGrpSpPr>
        <p:grpSpPr>
          <a:xfrm>
            <a:off x="5966846" y="1281057"/>
            <a:ext cx="4491603" cy="5396286"/>
            <a:chOff x="5157060" y="1537161"/>
            <a:chExt cx="4491603" cy="5396286"/>
          </a:xfrm>
        </p:grpSpPr>
        <p:pic>
          <p:nvPicPr>
            <p:cNvPr id="6" name="Picture 6" descr="Picture 6">
              <a:extLst>
                <a:ext uri="{FF2B5EF4-FFF2-40B4-BE49-F238E27FC236}">
                  <a16:creationId xmlns:a16="http://schemas.microsoft.com/office/drawing/2014/main" id="{1A3024D9-EB91-40FB-9807-F61770767348}"/>
                </a:ext>
              </a:extLst>
            </p:cNvPr>
            <p:cNvPicPr>
              <a:picLocks noChangeAspect="1"/>
            </p:cNvPicPr>
            <p:nvPr/>
          </p:nvPicPr>
          <p:blipFill>
            <a:blip r:embed="rId3"/>
            <a:srcRect t="1501"/>
            <a:stretch>
              <a:fillRect/>
            </a:stretch>
          </p:blipFill>
          <p:spPr>
            <a:xfrm>
              <a:off x="6142034" y="1537161"/>
              <a:ext cx="3393186" cy="4609600"/>
            </a:xfrm>
            <a:prstGeom prst="rect">
              <a:avLst/>
            </a:prstGeom>
            <a:ln>
              <a:solidFill>
                <a:srgbClr val="404041"/>
              </a:solidFill>
            </a:ln>
          </p:spPr>
        </p:pic>
        <p:sp>
          <p:nvSpPr>
            <p:cNvPr id="7" name="TextBox 6">
              <a:extLst>
                <a:ext uri="{FF2B5EF4-FFF2-40B4-BE49-F238E27FC236}">
                  <a16:creationId xmlns:a16="http://schemas.microsoft.com/office/drawing/2014/main" id="{B8AF449E-DA5F-45C6-9FD6-4B36C93C0A21}"/>
                </a:ext>
              </a:extLst>
            </p:cNvPr>
            <p:cNvSpPr txBox="1"/>
            <p:nvPr/>
          </p:nvSpPr>
          <p:spPr>
            <a:xfrm>
              <a:off x="5157060" y="6164008"/>
              <a:ext cx="4491603" cy="769439"/>
            </a:xfrm>
            <a:prstGeom prst="rect">
              <a:avLst/>
            </a:prstGeom>
            <a:no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US" sz="1100" b="0" i="1" u="none" strike="noStrike" kern="0" cap="none" spc="0" normalizeH="0" baseline="0" noProof="0" dirty="0">
                  <a:ln>
                    <a:noFill/>
                  </a:ln>
                  <a:solidFill>
                    <a:srgbClr val="909090"/>
                  </a:solidFill>
                  <a:effectLst/>
                  <a:uLnTx/>
                  <a:uFillTx/>
                  <a:latin typeface="Calibri"/>
                  <a:ea typeface="MS PGothic" pitchFamily="34" charset="-128"/>
                  <a:sym typeface="Calibri"/>
                </a:rPr>
                <a:t>Adapted from ‘An Introduction to Mosaic Vaccines for HIV Prevention’, presented by Gail B. Broder, MHS, of the HVTN. Available here: </a:t>
              </a:r>
              <a:r>
                <a:rPr kumimoji="0" lang="en-US" sz="1100" b="0" i="1" u="none" strike="noStrike" kern="0" cap="none" spc="0" normalizeH="0" baseline="0" noProof="0" dirty="0">
                  <a:ln>
                    <a:noFill/>
                  </a:ln>
                  <a:solidFill>
                    <a:srgbClr val="909090"/>
                  </a:solidFill>
                  <a:effectLst/>
                  <a:uLnTx/>
                  <a:uFillTx/>
                  <a:latin typeface="Calibri" pitchFamily="34" charset="0"/>
                  <a:ea typeface="MS PGothic" pitchFamily="34" charset="-128"/>
                  <a:hlinkClick r:id="rId4" invalidUrl="https://www.avac.org/sites/default/files/resource-files/THIS IntroMosaicVaxx_AVACposting_notes[1].pdf">
                    <a:extLst>
                      <a:ext uri="{A12FA001-AC4F-418D-AE19-62706E023703}">
                        <ahyp:hlinkClr xmlns:ahyp="http://schemas.microsoft.com/office/drawing/2018/hyperlinkcolor" val="tx"/>
                      </a:ext>
                    </a:extLst>
                  </a:hlinkClick>
                </a:rPr>
                <a:t>https://www.avac.org/sites/default/files/resource-files/THIS%20IntroMosaicVaxx_AVACposting_notes%5B1%5D.pdf</a:t>
              </a:r>
              <a:endParaRPr kumimoji="0" lang="en-US" sz="1100" b="0" i="1" u="none" strike="noStrike" kern="0" cap="none" spc="0" normalizeH="0" baseline="0" noProof="0" dirty="0">
                <a:ln>
                  <a:noFill/>
                </a:ln>
                <a:solidFill>
                  <a:srgbClr val="909090"/>
                </a:solidFill>
                <a:effectLst/>
                <a:uLnTx/>
                <a:uFillTx/>
                <a:latin typeface="Calibri" pitchFamily="34" charset="0"/>
                <a:ea typeface="MS PGothic" pitchFamily="34" charset="-128"/>
                <a:sym typeface="Calibri"/>
              </a:endParaRPr>
            </a:p>
          </p:txBody>
        </p:sp>
      </p:grpSp>
    </p:spTree>
    <p:extLst>
      <p:ext uri="{BB962C8B-B14F-4D97-AF65-F5344CB8AC3E}">
        <p14:creationId xmlns:p14="http://schemas.microsoft.com/office/powerpoint/2010/main" val="2032915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D8E14-F0FD-4489-9BE5-B84F350578D7}"/>
              </a:ext>
            </a:extLst>
          </p:cNvPr>
          <p:cNvSpPr>
            <a:spLocks noGrp="1"/>
          </p:cNvSpPr>
          <p:nvPr>
            <p:ph type="title"/>
          </p:nvPr>
        </p:nvSpPr>
        <p:spPr/>
        <p:txBody>
          <a:bodyPr/>
          <a:lstStyle/>
          <a:p>
            <a:r>
              <a:rPr lang="en-US" dirty="0"/>
              <a:t>Immune Responses: Humoral</a:t>
            </a:r>
          </a:p>
        </p:txBody>
      </p:sp>
      <p:sp>
        <p:nvSpPr>
          <p:cNvPr id="4" name="Text Placeholder 3">
            <a:extLst>
              <a:ext uri="{FF2B5EF4-FFF2-40B4-BE49-F238E27FC236}">
                <a16:creationId xmlns:a16="http://schemas.microsoft.com/office/drawing/2014/main" id="{EB5CDD1F-8163-4809-B087-777591EF3ED9}"/>
              </a:ext>
            </a:extLst>
          </p:cNvPr>
          <p:cNvSpPr>
            <a:spLocks noGrp="1"/>
          </p:cNvSpPr>
          <p:nvPr>
            <p:ph type="body" sz="half" idx="2"/>
          </p:nvPr>
        </p:nvSpPr>
        <p:spPr>
          <a:xfrm>
            <a:off x="888537" y="1304315"/>
            <a:ext cx="7435495" cy="4873625"/>
          </a:xfrm>
        </p:spPr>
        <p:txBody>
          <a:bodyPr/>
          <a:lstStyle/>
          <a:p>
            <a:r>
              <a:rPr lang="en-US" sz="2400" dirty="0"/>
              <a:t>Preventive HIV vaccines are designed to elicit two arms of the immune system – </a:t>
            </a:r>
            <a:r>
              <a:rPr lang="en-US" sz="2400" b="1" dirty="0"/>
              <a:t>humoral</a:t>
            </a:r>
            <a:r>
              <a:rPr lang="en-US" sz="2400" dirty="0"/>
              <a:t> and cellular</a:t>
            </a:r>
          </a:p>
          <a:p>
            <a:endParaRPr lang="en-US" sz="2400" dirty="0"/>
          </a:p>
          <a:p>
            <a:r>
              <a:rPr lang="en-US" sz="2400" b="1" dirty="0"/>
              <a:t>Humoral immunity</a:t>
            </a:r>
          </a:p>
          <a:p>
            <a:pPr marL="285750" indent="-285750">
              <a:buFont typeface="Wingdings" panose="05000000000000000000" pitchFamily="2" charset="2"/>
              <a:buChar char="§"/>
            </a:pPr>
            <a:r>
              <a:rPr lang="en-US" sz="2400" dirty="0"/>
              <a:t>Primary action of humoral arm is creating antibodies: Y-shaped proteins produced by B cells in response to a pathogen to prevent infection  </a:t>
            </a:r>
          </a:p>
          <a:p>
            <a:pPr marL="285750" indent="-285750">
              <a:buFont typeface="Wingdings" panose="05000000000000000000" pitchFamily="2" charset="2"/>
              <a:buChar char="§"/>
            </a:pPr>
            <a:r>
              <a:rPr lang="en-US" sz="2400" dirty="0"/>
              <a:t>Antibodies have multiple functions: attaching to and helping destroy pathogens (opsonization), keeping the pathogens from entering host cells (neutralization) and calling other cells into action (sensitization). </a:t>
            </a:r>
          </a:p>
          <a:p>
            <a:endParaRPr lang="en-US" dirty="0"/>
          </a:p>
        </p:txBody>
      </p:sp>
      <p:grpSp>
        <p:nvGrpSpPr>
          <p:cNvPr id="5" name="Group 4">
            <a:extLst>
              <a:ext uri="{FF2B5EF4-FFF2-40B4-BE49-F238E27FC236}">
                <a16:creationId xmlns:a16="http://schemas.microsoft.com/office/drawing/2014/main" id="{39547BB6-D86B-41F1-A3E8-347606A1561A}"/>
              </a:ext>
            </a:extLst>
          </p:cNvPr>
          <p:cNvGrpSpPr/>
          <p:nvPr/>
        </p:nvGrpSpPr>
        <p:grpSpPr>
          <a:xfrm>
            <a:off x="8429633" y="1298270"/>
            <a:ext cx="2873829" cy="4724400"/>
            <a:chOff x="21771" y="2133600"/>
            <a:chExt cx="2873829" cy="4724400"/>
          </a:xfrm>
        </p:grpSpPr>
        <p:pic>
          <p:nvPicPr>
            <p:cNvPr id="6" name="Picture 11">
              <a:extLst>
                <a:ext uri="{FF2B5EF4-FFF2-40B4-BE49-F238E27FC236}">
                  <a16:creationId xmlns:a16="http://schemas.microsoft.com/office/drawing/2014/main" id="{1B1E0779-23A1-43E5-8C58-87A4D560A4E4}"/>
                </a:ext>
              </a:extLst>
            </p:cNvPr>
            <p:cNvPicPr>
              <a:picLocks noChangeAspect="1"/>
            </p:cNvPicPr>
            <p:nvPr/>
          </p:nvPicPr>
          <p:blipFill rotWithShape="1">
            <a:blip r:embed="rId3">
              <a:extLst>
                <a:ext uri="{28A0092B-C50C-407E-A947-70E740481C1C}">
                  <a14:useLocalDpi xmlns:a14="http://schemas.microsoft.com/office/drawing/2010/main" val="0"/>
                </a:ext>
              </a:extLst>
            </a:blip>
            <a:srcRect l="-803" t="-3697" r="42689" b="-1219"/>
            <a:stretch/>
          </p:blipFill>
          <p:spPr bwMode="auto">
            <a:xfrm>
              <a:off x="478971" y="2133600"/>
              <a:ext cx="2416629"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1BF3C2E-3ACE-416D-9390-8B120CC99EF4}"/>
                </a:ext>
              </a:extLst>
            </p:cNvPr>
            <p:cNvSpPr txBox="1"/>
            <p:nvPr/>
          </p:nvSpPr>
          <p:spPr>
            <a:xfrm>
              <a:off x="21771" y="2618065"/>
              <a:ext cx="1752600" cy="369332"/>
            </a:xfrm>
            <a:prstGeom prst="rect">
              <a:avLst/>
            </a:prstGeom>
            <a:noFill/>
          </p:spPr>
          <p:txBody>
            <a:bodyPr wrap="square" rtlCol="0">
              <a:spAutoFit/>
            </a:bodyPr>
            <a:lstStyle/>
            <a:p>
              <a:pPr fontAlgn="base">
                <a:spcBef>
                  <a:spcPct val="0"/>
                </a:spcBef>
                <a:spcAft>
                  <a:spcPct val="0"/>
                </a:spcAft>
              </a:pPr>
              <a:r>
                <a:rPr lang="en-US" b="1" dirty="0">
                  <a:solidFill>
                    <a:prstClr val="white">
                      <a:lumMod val="50000"/>
                    </a:prstClr>
                  </a:solidFill>
                  <a:latin typeface="Calibri" pitchFamily="34" charset="0"/>
                  <a:ea typeface="MS PGothic" pitchFamily="34" charset="-128"/>
                </a:rPr>
                <a:t>Antibody</a:t>
              </a:r>
            </a:p>
          </p:txBody>
        </p:sp>
        <p:sp>
          <p:nvSpPr>
            <p:cNvPr id="8" name="TextBox 7">
              <a:extLst>
                <a:ext uri="{FF2B5EF4-FFF2-40B4-BE49-F238E27FC236}">
                  <a16:creationId xmlns:a16="http://schemas.microsoft.com/office/drawing/2014/main" id="{904156ED-941C-4815-AA5C-B6B9579210D0}"/>
                </a:ext>
              </a:extLst>
            </p:cNvPr>
            <p:cNvSpPr txBox="1"/>
            <p:nvPr/>
          </p:nvSpPr>
          <p:spPr>
            <a:xfrm>
              <a:off x="936171" y="3429833"/>
              <a:ext cx="1045400" cy="369332"/>
            </a:xfrm>
            <a:prstGeom prst="rect">
              <a:avLst/>
            </a:prstGeom>
            <a:noFill/>
          </p:spPr>
          <p:txBody>
            <a:bodyPr wrap="square" rtlCol="0">
              <a:spAutoFit/>
            </a:bodyPr>
            <a:lstStyle/>
            <a:p>
              <a:pPr fontAlgn="base">
                <a:spcBef>
                  <a:spcPct val="0"/>
                </a:spcBef>
                <a:spcAft>
                  <a:spcPct val="0"/>
                </a:spcAft>
              </a:pPr>
              <a:r>
                <a:rPr lang="en-US" b="1" dirty="0">
                  <a:solidFill>
                    <a:prstClr val="white">
                      <a:lumMod val="50000"/>
                    </a:prstClr>
                  </a:solidFill>
                  <a:latin typeface="Calibri" pitchFamily="34" charset="0"/>
                  <a:ea typeface="MS PGothic" pitchFamily="34" charset="-128"/>
                </a:rPr>
                <a:t>HIV virus</a:t>
              </a:r>
            </a:p>
          </p:txBody>
        </p:sp>
        <p:sp>
          <p:nvSpPr>
            <p:cNvPr id="9" name="TextBox 8">
              <a:extLst>
                <a:ext uri="{FF2B5EF4-FFF2-40B4-BE49-F238E27FC236}">
                  <a16:creationId xmlns:a16="http://schemas.microsoft.com/office/drawing/2014/main" id="{851097B2-B863-4351-A0B8-80DFE3B0B382}"/>
                </a:ext>
              </a:extLst>
            </p:cNvPr>
            <p:cNvSpPr txBox="1"/>
            <p:nvPr/>
          </p:nvSpPr>
          <p:spPr>
            <a:xfrm>
              <a:off x="1604900" y="4495800"/>
              <a:ext cx="727900" cy="369332"/>
            </a:xfrm>
            <a:prstGeom prst="rect">
              <a:avLst/>
            </a:prstGeom>
            <a:noFill/>
          </p:spPr>
          <p:txBody>
            <a:bodyPr wrap="square" rtlCol="0">
              <a:spAutoFit/>
            </a:bodyPr>
            <a:lstStyle/>
            <a:p>
              <a:pPr fontAlgn="base">
                <a:spcBef>
                  <a:spcPct val="0"/>
                </a:spcBef>
                <a:spcAft>
                  <a:spcPct val="0"/>
                </a:spcAft>
              </a:pPr>
              <a:r>
                <a:rPr lang="en-US" b="1" dirty="0">
                  <a:solidFill>
                    <a:prstClr val="white">
                      <a:lumMod val="50000"/>
                    </a:prstClr>
                  </a:solidFill>
                  <a:latin typeface="Calibri" pitchFamily="34" charset="0"/>
                  <a:ea typeface="MS PGothic" pitchFamily="34" charset="-128"/>
                </a:rPr>
                <a:t>B cell</a:t>
              </a:r>
            </a:p>
          </p:txBody>
        </p:sp>
      </p:grpSp>
    </p:spTree>
    <p:extLst>
      <p:ext uri="{BB962C8B-B14F-4D97-AF65-F5344CB8AC3E}">
        <p14:creationId xmlns:p14="http://schemas.microsoft.com/office/powerpoint/2010/main" val="895042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C3A20-8813-4B07-AC35-502EBCE19B1C}"/>
              </a:ext>
            </a:extLst>
          </p:cNvPr>
          <p:cNvSpPr>
            <a:spLocks noGrp="1"/>
          </p:cNvSpPr>
          <p:nvPr>
            <p:ph type="title"/>
          </p:nvPr>
        </p:nvSpPr>
        <p:spPr/>
        <p:txBody>
          <a:bodyPr/>
          <a:lstStyle/>
          <a:p>
            <a:r>
              <a:rPr lang="en-US" dirty="0"/>
              <a:t>Immune Responses: Cellular</a:t>
            </a:r>
          </a:p>
        </p:txBody>
      </p:sp>
      <p:sp>
        <p:nvSpPr>
          <p:cNvPr id="4" name="Text Placeholder 3">
            <a:extLst>
              <a:ext uri="{FF2B5EF4-FFF2-40B4-BE49-F238E27FC236}">
                <a16:creationId xmlns:a16="http://schemas.microsoft.com/office/drawing/2014/main" id="{C6C0D7D5-7538-4B39-A136-51A5D37DF7B1}"/>
              </a:ext>
            </a:extLst>
          </p:cNvPr>
          <p:cNvSpPr>
            <a:spLocks noGrp="1"/>
          </p:cNvSpPr>
          <p:nvPr>
            <p:ph type="body" sz="half" idx="2"/>
          </p:nvPr>
        </p:nvSpPr>
        <p:spPr>
          <a:xfrm>
            <a:off x="888538" y="1149045"/>
            <a:ext cx="5740862" cy="4873625"/>
          </a:xfrm>
        </p:spPr>
        <p:txBody>
          <a:bodyPr/>
          <a:lstStyle/>
          <a:p>
            <a:r>
              <a:rPr lang="en-US" sz="2400" dirty="0"/>
              <a:t>Preventive HIV vaccines are designed to elicit two arms of the immune system – humoral and </a:t>
            </a:r>
            <a:r>
              <a:rPr lang="en-US" sz="2400" b="1" dirty="0"/>
              <a:t>cellular</a:t>
            </a:r>
          </a:p>
          <a:p>
            <a:endParaRPr lang="en-US" sz="2400" b="1" dirty="0"/>
          </a:p>
          <a:p>
            <a:r>
              <a:rPr lang="en-US" sz="2400" b="1" dirty="0"/>
              <a:t>Cellular immunity</a:t>
            </a:r>
          </a:p>
          <a:p>
            <a:pPr marL="342900" indent="-342900">
              <a:buFont typeface="Wingdings" panose="05000000000000000000" pitchFamily="2" charset="2"/>
              <a:buChar char="§"/>
            </a:pPr>
            <a:r>
              <a:rPr lang="en-US" sz="2400" dirty="0"/>
              <a:t>T cells recognize HIV-infected cells. There are two types:</a:t>
            </a:r>
          </a:p>
          <a:p>
            <a:pPr marL="342900" indent="-342900">
              <a:buFont typeface="Wingdings" panose="05000000000000000000" pitchFamily="2" charset="2"/>
              <a:buChar char="§"/>
            </a:pPr>
            <a:r>
              <a:rPr lang="en-US" sz="2400" dirty="0"/>
              <a:t>T-helper cells coordinate the immune response</a:t>
            </a:r>
          </a:p>
          <a:p>
            <a:pPr marL="342900" indent="-342900">
              <a:buFont typeface="Wingdings" panose="05000000000000000000" pitchFamily="2" charset="2"/>
              <a:buChar char="§"/>
            </a:pPr>
            <a:r>
              <a:rPr lang="en-US" sz="2400" dirty="0"/>
              <a:t>Cytotoxic T lymphocytes (CTLs) kill infected cells</a:t>
            </a:r>
          </a:p>
          <a:p>
            <a:endParaRPr lang="en-US" dirty="0"/>
          </a:p>
        </p:txBody>
      </p:sp>
      <p:grpSp>
        <p:nvGrpSpPr>
          <p:cNvPr id="5" name="Group 4">
            <a:extLst>
              <a:ext uri="{FF2B5EF4-FFF2-40B4-BE49-F238E27FC236}">
                <a16:creationId xmlns:a16="http://schemas.microsoft.com/office/drawing/2014/main" id="{6CF352EA-E94E-42CD-87B1-565292843E36}"/>
              </a:ext>
            </a:extLst>
          </p:cNvPr>
          <p:cNvGrpSpPr/>
          <p:nvPr/>
        </p:nvGrpSpPr>
        <p:grpSpPr>
          <a:xfrm>
            <a:off x="7295406" y="1496708"/>
            <a:ext cx="4457926" cy="4525962"/>
            <a:chOff x="4351412" y="2260001"/>
            <a:chExt cx="4457926" cy="4525962"/>
          </a:xfrm>
        </p:grpSpPr>
        <p:pic>
          <p:nvPicPr>
            <p:cNvPr id="6" name="Picture 6">
              <a:extLst>
                <a:ext uri="{FF2B5EF4-FFF2-40B4-BE49-F238E27FC236}">
                  <a16:creationId xmlns:a16="http://schemas.microsoft.com/office/drawing/2014/main" id="{9BAF7D52-85E7-4665-8176-DCD960CB1F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501" y="2260001"/>
              <a:ext cx="4160837"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9FDC13EC-D867-404E-99C0-43AF6AED74D7}"/>
                </a:ext>
              </a:extLst>
            </p:cNvPr>
            <p:cNvSpPr txBox="1"/>
            <p:nvPr/>
          </p:nvSpPr>
          <p:spPr>
            <a:xfrm>
              <a:off x="4351412" y="4383265"/>
              <a:ext cx="1752600" cy="369332"/>
            </a:xfrm>
            <a:prstGeom prst="rect">
              <a:avLst/>
            </a:prstGeom>
            <a:noFill/>
          </p:spPr>
          <p:txBody>
            <a:bodyPr wrap="square" rtlCol="0">
              <a:spAutoFit/>
            </a:bodyPr>
            <a:lstStyle/>
            <a:p>
              <a:pPr fontAlgn="base">
                <a:spcBef>
                  <a:spcPct val="0"/>
                </a:spcBef>
                <a:spcAft>
                  <a:spcPct val="0"/>
                </a:spcAft>
              </a:pPr>
              <a:r>
                <a:rPr lang="en-US" b="1" dirty="0">
                  <a:solidFill>
                    <a:prstClr val="white">
                      <a:lumMod val="50000"/>
                    </a:prstClr>
                  </a:solidFill>
                  <a:latin typeface="Calibri" pitchFamily="34" charset="0"/>
                  <a:ea typeface="MS PGothic" pitchFamily="34" charset="-128"/>
                </a:rPr>
                <a:t>HIV virus</a:t>
              </a:r>
            </a:p>
          </p:txBody>
        </p:sp>
        <p:sp>
          <p:nvSpPr>
            <p:cNvPr id="8" name="TextBox 7">
              <a:extLst>
                <a:ext uri="{FF2B5EF4-FFF2-40B4-BE49-F238E27FC236}">
                  <a16:creationId xmlns:a16="http://schemas.microsoft.com/office/drawing/2014/main" id="{0F12B85F-5063-4A0E-9068-1B650AF6EB03}"/>
                </a:ext>
              </a:extLst>
            </p:cNvPr>
            <p:cNvSpPr txBox="1"/>
            <p:nvPr/>
          </p:nvSpPr>
          <p:spPr>
            <a:xfrm>
              <a:off x="6728919" y="5943600"/>
              <a:ext cx="1752600" cy="369332"/>
            </a:xfrm>
            <a:prstGeom prst="rect">
              <a:avLst/>
            </a:prstGeom>
            <a:noFill/>
          </p:spPr>
          <p:txBody>
            <a:bodyPr wrap="square" rtlCol="0">
              <a:spAutoFit/>
            </a:bodyPr>
            <a:lstStyle/>
            <a:p>
              <a:pPr fontAlgn="base">
                <a:spcBef>
                  <a:spcPct val="0"/>
                </a:spcBef>
                <a:spcAft>
                  <a:spcPct val="0"/>
                </a:spcAft>
              </a:pPr>
              <a:r>
                <a:rPr lang="en-US" b="1" dirty="0">
                  <a:solidFill>
                    <a:prstClr val="white">
                      <a:lumMod val="50000"/>
                    </a:prstClr>
                  </a:solidFill>
                  <a:latin typeface="Calibri" pitchFamily="34" charset="0"/>
                  <a:ea typeface="MS PGothic" pitchFamily="34" charset="-128"/>
                </a:rPr>
                <a:t>B cells</a:t>
              </a:r>
            </a:p>
          </p:txBody>
        </p:sp>
      </p:grpSp>
    </p:spTree>
    <p:extLst>
      <p:ext uri="{BB962C8B-B14F-4D97-AF65-F5344CB8AC3E}">
        <p14:creationId xmlns:p14="http://schemas.microsoft.com/office/powerpoint/2010/main" val="1299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89A83-4609-4331-B554-944B2483D5E2}"/>
              </a:ext>
            </a:extLst>
          </p:cNvPr>
          <p:cNvSpPr>
            <a:spLocks noGrp="1"/>
          </p:cNvSpPr>
          <p:nvPr>
            <p:ph type="title"/>
          </p:nvPr>
        </p:nvSpPr>
        <p:spPr/>
        <p:txBody>
          <a:bodyPr/>
          <a:lstStyle/>
          <a:p>
            <a:r>
              <a:rPr lang="en-US" dirty="0"/>
              <a:t>Eliciting HIV Immune Responses </a:t>
            </a:r>
          </a:p>
        </p:txBody>
      </p:sp>
      <p:sp>
        <p:nvSpPr>
          <p:cNvPr id="4" name="Text Placeholder 3">
            <a:extLst>
              <a:ext uri="{FF2B5EF4-FFF2-40B4-BE49-F238E27FC236}">
                <a16:creationId xmlns:a16="http://schemas.microsoft.com/office/drawing/2014/main" id="{EC356B5B-3987-4378-9690-1BB8FE6D45B1}"/>
              </a:ext>
            </a:extLst>
          </p:cNvPr>
          <p:cNvSpPr>
            <a:spLocks noGrp="1"/>
          </p:cNvSpPr>
          <p:nvPr>
            <p:ph type="body" sz="quarter" idx="11"/>
          </p:nvPr>
        </p:nvSpPr>
        <p:spPr>
          <a:xfrm>
            <a:off x="833438" y="1272895"/>
            <a:ext cx="10887075" cy="2506662"/>
          </a:xfrm>
        </p:spPr>
        <p:txBody>
          <a:bodyPr/>
          <a:lstStyle/>
          <a:p>
            <a:pPr marL="0" indent="0">
              <a:buNone/>
            </a:pPr>
            <a:r>
              <a:rPr lang="en-US" dirty="0"/>
              <a:t>Scientists are exploring many types of HIV vaccines designed to elicit different immune responses</a:t>
            </a:r>
          </a:p>
          <a:p>
            <a:endParaRPr lang="en-US" dirty="0"/>
          </a:p>
        </p:txBody>
      </p:sp>
      <p:grpSp>
        <p:nvGrpSpPr>
          <p:cNvPr id="6" name="Group 5">
            <a:extLst>
              <a:ext uri="{FF2B5EF4-FFF2-40B4-BE49-F238E27FC236}">
                <a16:creationId xmlns:a16="http://schemas.microsoft.com/office/drawing/2014/main" id="{EC8CFE47-E572-4BF3-AC37-53F4C6DAEE05}"/>
              </a:ext>
            </a:extLst>
          </p:cNvPr>
          <p:cNvGrpSpPr/>
          <p:nvPr/>
        </p:nvGrpSpPr>
        <p:grpSpPr>
          <a:xfrm>
            <a:off x="2204317" y="2382114"/>
            <a:ext cx="7783366" cy="3922572"/>
            <a:chOff x="667179" y="2572614"/>
            <a:chExt cx="7783366" cy="3922572"/>
          </a:xfrm>
        </p:grpSpPr>
        <p:sp>
          <p:nvSpPr>
            <p:cNvPr id="7" name="Rectangle 6">
              <a:extLst>
                <a:ext uri="{FF2B5EF4-FFF2-40B4-BE49-F238E27FC236}">
                  <a16:creationId xmlns:a16="http://schemas.microsoft.com/office/drawing/2014/main" id="{532C39A7-9C69-4828-9E84-11B635D2DAD7}"/>
                </a:ext>
              </a:extLst>
            </p:cNvPr>
            <p:cNvSpPr/>
            <p:nvPr/>
          </p:nvSpPr>
          <p:spPr>
            <a:xfrm>
              <a:off x="667179" y="2572614"/>
              <a:ext cx="7783366" cy="3922572"/>
            </a:xfrm>
            <a:prstGeom prst="rect">
              <a:avLst/>
            </a:prstGeom>
            <a:solidFill>
              <a:srgbClr val="EBEBEB"/>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01FC7261-EF50-4C19-8A61-7D501427DD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179" y="5583885"/>
              <a:ext cx="762000" cy="800100"/>
            </a:xfrm>
            <a:prstGeom prst="rect">
              <a:avLst/>
            </a:prstGeom>
          </p:spPr>
        </p:pic>
        <p:pic>
          <p:nvPicPr>
            <p:cNvPr id="9" name="Picture 8">
              <a:extLst>
                <a:ext uri="{FF2B5EF4-FFF2-40B4-BE49-F238E27FC236}">
                  <a16:creationId xmlns:a16="http://schemas.microsoft.com/office/drawing/2014/main" id="{D7403935-0FCB-40FB-9D5E-C389F428CC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179" y="4602281"/>
              <a:ext cx="762000" cy="800100"/>
            </a:xfrm>
            <a:prstGeom prst="rect">
              <a:avLst/>
            </a:prstGeom>
          </p:spPr>
        </p:pic>
        <p:pic>
          <p:nvPicPr>
            <p:cNvPr id="10" name="Picture 9">
              <a:extLst>
                <a:ext uri="{FF2B5EF4-FFF2-40B4-BE49-F238E27FC236}">
                  <a16:creationId xmlns:a16="http://schemas.microsoft.com/office/drawing/2014/main" id="{109CB841-4463-4B35-AA7B-5BA0212F18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179" y="3709151"/>
              <a:ext cx="762000" cy="800100"/>
            </a:xfrm>
            <a:prstGeom prst="rect">
              <a:avLst/>
            </a:prstGeom>
          </p:spPr>
        </p:pic>
        <p:pic>
          <p:nvPicPr>
            <p:cNvPr id="11" name="Picture 10">
              <a:extLst>
                <a:ext uri="{FF2B5EF4-FFF2-40B4-BE49-F238E27FC236}">
                  <a16:creationId xmlns:a16="http://schemas.microsoft.com/office/drawing/2014/main" id="{4F45D79D-7F80-442A-8519-6F77891F5D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7179" y="2727547"/>
              <a:ext cx="762000" cy="800100"/>
            </a:xfrm>
            <a:prstGeom prst="rect">
              <a:avLst/>
            </a:prstGeom>
          </p:spPr>
        </p:pic>
        <p:sp>
          <p:nvSpPr>
            <p:cNvPr id="12" name="TextBox 11">
              <a:extLst>
                <a:ext uri="{FF2B5EF4-FFF2-40B4-BE49-F238E27FC236}">
                  <a16:creationId xmlns:a16="http://schemas.microsoft.com/office/drawing/2014/main" id="{27C1098A-1EB2-4F3C-9402-AFD17E48D262}"/>
                </a:ext>
              </a:extLst>
            </p:cNvPr>
            <p:cNvSpPr txBox="1"/>
            <p:nvPr/>
          </p:nvSpPr>
          <p:spPr>
            <a:xfrm>
              <a:off x="1414727" y="2652755"/>
              <a:ext cx="7034504" cy="3693319"/>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prstClr val="black"/>
                  </a:solidFill>
                  <a:effectLst/>
                  <a:uLnTx/>
                  <a:uFillTx/>
                  <a:ea typeface="MS PGothic" pitchFamily="34" charset="-128"/>
                  <a:cs typeface="Arial" panose="020B0604020202020204" pitchFamily="34" charset="0"/>
                </a:rPr>
                <a:t>T cell-mediated response:</a:t>
              </a:r>
              <a:r>
                <a:rPr kumimoji="0" lang="en-US" sz="1800" b="0" i="0" u="none" strike="noStrike" kern="0" cap="none" spc="0" normalizeH="0" baseline="0" noProof="0" dirty="0">
                  <a:ln>
                    <a:noFill/>
                  </a:ln>
                  <a:solidFill>
                    <a:prstClr val="black"/>
                  </a:solidFill>
                  <a:effectLst/>
                  <a:uLnTx/>
                  <a:uFillTx/>
                  <a:ea typeface="MS PGothic" pitchFamily="34" charset="-128"/>
                  <a:cs typeface="Arial" panose="020B0604020202020204" pitchFamily="34" charset="0"/>
                </a:rPr>
                <a:t> Stimulate branch of immune system (mainly T cells) that recognizes and destroys cells infected with HIV so it cannot multiply and spread</a:t>
              </a:r>
            </a:p>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ea typeface="MS PGothic" pitchFamily="34" charset="-128"/>
                <a:cs typeface="Arial" panose="020B0604020202020204"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prstClr val="black"/>
                  </a:solidFill>
                  <a:effectLst/>
                  <a:uLnTx/>
                  <a:uFillTx/>
                  <a:ea typeface="MS PGothic" pitchFamily="34" charset="-128"/>
                  <a:cs typeface="Arial" panose="020B0604020202020204" pitchFamily="34" charset="0"/>
                </a:rPr>
                <a:t>Neutralizing antibody response: </a:t>
              </a:r>
              <a:r>
                <a:rPr kumimoji="0" lang="en-US" sz="1800" b="0" i="0" u="none" strike="noStrike" kern="0" cap="none" spc="0" normalizeH="0" baseline="0" noProof="0" dirty="0">
                  <a:ln>
                    <a:noFill/>
                  </a:ln>
                  <a:solidFill>
                    <a:prstClr val="black"/>
                  </a:solidFill>
                  <a:effectLst/>
                  <a:uLnTx/>
                  <a:uFillTx/>
                  <a:ea typeface="MS PGothic" pitchFamily="34" charset="-128"/>
                  <a:cs typeface="Arial" panose="020B0604020202020204" pitchFamily="34" charset="0"/>
                </a:rPr>
                <a:t>Induce antibodies that block HIV in the blood, preventing HIV from infecting the body’s cells</a:t>
              </a:r>
            </a:p>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ea typeface="MS PGothic" pitchFamily="34" charset="-128"/>
                <a:cs typeface="Arial" panose="020B0604020202020204"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prstClr val="black"/>
                  </a:solidFill>
                  <a:effectLst/>
                  <a:uLnTx/>
                  <a:uFillTx/>
                  <a:ea typeface="MS PGothic" pitchFamily="34" charset="-128"/>
                  <a:cs typeface="Arial" panose="020B0604020202020204" pitchFamily="34" charset="0"/>
                </a:rPr>
                <a:t>Non-neutralizing antibody response: </a:t>
              </a:r>
              <a:r>
                <a:rPr kumimoji="0" lang="en-US" sz="1800" b="0" i="0" u="none" strike="noStrike" kern="0" cap="none" spc="0" normalizeH="0" baseline="0" noProof="0" dirty="0">
                  <a:ln>
                    <a:noFill/>
                  </a:ln>
                  <a:solidFill>
                    <a:prstClr val="black"/>
                  </a:solidFill>
                  <a:effectLst/>
                  <a:uLnTx/>
                  <a:uFillTx/>
                  <a:ea typeface="MS PGothic" pitchFamily="34" charset="-128"/>
                  <a:cs typeface="Arial" panose="020B0604020202020204" pitchFamily="34" charset="0"/>
                </a:rPr>
                <a:t>Induce antibodies that recognize HIV and recruit other immune cells to help destroy the virus</a:t>
              </a:r>
            </a:p>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prstClr val="black"/>
                </a:solidFill>
                <a:effectLst/>
                <a:uLnTx/>
                <a:uFillTx/>
                <a:ea typeface="MS PGothic" pitchFamily="34" charset="-128"/>
                <a:cs typeface="Arial" panose="020B0604020202020204"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prstClr val="black"/>
                  </a:solidFill>
                  <a:effectLst/>
                  <a:uLnTx/>
                  <a:uFillTx/>
                  <a:ea typeface="MS PGothic" pitchFamily="34" charset="-128"/>
                  <a:cs typeface="Arial" panose="020B0604020202020204" pitchFamily="34" charset="0"/>
                </a:rPr>
                <a:t>Combination responses: </a:t>
              </a:r>
              <a:r>
                <a:rPr kumimoji="0" lang="en-US" sz="1800" b="0" i="0" u="none" strike="noStrike" kern="0" cap="none" spc="0" normalizeH="0" baseline="0" noProof="0" dirty="0">
                  <a:ln>
                    <a:noFill/>
                  </a:ln>
                  <a:solidFill>
                    <a:prstClr val="black"/>
                  </a:solidFill>
                  <a:effectLst/>
                  <a:uLnTx/>
                  <a:uFillTx/>
                  <a:ea typeface="MS PGothic" pitchFamily="34" charset="-128"/>
                  <a:cs typeface="Arial" panose="020B0604020202020204" pitchFamily="34" charset="0"/>
                </a:rPr>
                <a:t>Stimulate multiple parts of the adaptive immune system to recognize and defend the body against HIV</a:t>
              </a:r>
            </a:p>
          </p:txBody>
        </p:sp>
      </p:grpSp>
    </p:spTree>
    <p:extLst>
      <p:ext uri="{BB962C8B-B14F-4D97-AF65-F5344CB8AC3E}">
        <p14:creationId xmlns:p14="http://schemas.microsoft.com/office/powerpoint/2010/main" val="2064825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9ADB8-42F9-4281-8D41-8B7AB3AC0819}"/>
              </a:ext>
            </a:extLst>
          </p:cNvPr>
          <p:cNvSpPr>
            <a:spLocks noGrp="1"/>
          </p:cNvSpPr>
          <p:nvPr>
            <p:ph type="title"/>
          </p:nvPr>
        </p:nvSpPr>
        <p:spPr/>
        <p:txBody>
          <a:bodyPr/>
          <a:lstStyle/>
          <a:p>
            <a:r>
              <a:rPr lang="en-US" dirty="0"/>
              <a:t>Antibody Research</a:t>
            </a:r>
          </a:p>
        </p:txBody>
      </p:sp>
      <p:sp>
        <p:nvSpPr>
          <p:cNvPr id="4" name="Text Placeholder 3">
            <a:extLst>
              <a:ext uri="{FF2B5EF4-FFF2-40B4-BE49-F238E27FC236}">
                <a16:creationId xmlns:a16="http://schemas.microsoft.com/office/drawing/2014/main" id="{8371A4F8-D5B5-49B4-A289-67E15A5AD02C}"/>
              </a:ext>
            </a:extLst>
          </p:cNvPr>
          <p:cNvSpPr>
            <a:spLocks noGrp="1"/>
          </p:cNvSpPr>
          <p:nvPr>
            <p:ph type="body" sz="half" idx="2"/>
          </p:nvPr>
        </p:nvSpPr>
        <p:spPr>
          <a:xfrm>
            <a:off x="888538" y="1149045"/>
            <a:ext cx="5969462" cy="5546723"/>
          </a:xfrm>
        </p:spPr>
        <p:txBody>
          <a:bodyPr/>
          <a:lstStyle/>
          <a:p>
            <a:pPr marL="285750" indent="-285750">
              <a:buFont typeface="Wingdings" panose="05000000000000000000" pitchFamily="2" charset="2"/>
              <a:buChar char="§"/>
            </a:pPr>
            <a:r>
              <a:rPr lang="en-US" sz="2200" dirty="0"/>
              <a:t>Broadly neutralizing antibodies (bNAbs) – specialized antibodies that bind to and neutralize multiple strains of HIV</a:t>
            </a:r>
          </a:p>
          <a:p>
            <a:pPr marL="285750" indent="-285750">
              <a:buFont typeface="Wingdings" panose="05000000000000000000" pitchFamily="2" charset="2"/>
              <a:buChar char="§"/>
            </a:pPr>
            <a:r>
              <a:rPr lang="en-US" sz="2200" dirty="0"/>
              <a:t>Numerous bNAbs discovered since 2009</a:t>
            </a:r>
          </a:p>
          <a:p>
            <a:pPr marL="285750" indent="-285750">
              <a:buFont typeface="Wingdings" panose="05000000000000000000" pitchFamily="2" charset="2"/>
              <a:buChar char="§"/>
            </a:pPr>
            <a:r>
              <a:rPr lang="en-US" sz="2200" dirty="0"/>
              <a:t>Five main targets of bNAbs on the virus envelope</a:t>
            </a:r>
          </a:p>
          <a:p>
            <a:pPr marL="285750" indent="-285750">
              <a:buFont typeface="Wingdings" panose="05000000000000000000" pitchFamily="2" charset="2"/>
              <a:buChar char="§"/>
            </a:pPr>
            <a:r>
              <a:rPr lang="en-US" sz="2200" dirty="0" err="1"/>
              <a:t>bNAb</a:t>
            </a:r>
            <a:r>
              <a:rPr lang="en-US" sz="2200" dirty="0"/>
              <a:t> research (and the recent AMP study results) may provide insights into vaccine development </a:t>
            </a:r>
          </a:p>
          <a:p>
            <a:pPr marL="285750" indent="-285750">
              <a:buFont typeface="Wingdings" panose="05000000000000000000" pitchFamily="2" charset="2"/>
              <a:buChar char="§"/>
            </a:pPr>
            <a:r>
              <a:rPr lang="en-US" sz="2200" dirty="0"/>
              <a:t>A germline-targeting vaccine designed to elicit antibody maturation has shown success in a Phase I trial in humans (IAVI-G001 trial). Plans are underway to deliver this vaccine using mRNA technology.</a:t>
            </a:r>
          </a:p>
        </p:txBody>
      </p:sp>
      <p:pic>
        <p:nvPicPr>
          <p:cNvPr id="5" name="Picture 4">
            <a:extLst>
              <a:ext uri="{FF2B5EF4-FFF2-40B4-BE49-F238E27FC236}">
                <a16:creationId xmlns:a16="http://schemas.microsoft.com/office/drawing/2014/main" id="{C4B71864-38D6-4D48-A63C-2CF730845BC7}"/>
              </a:ext>
            </a:extLst>
          </p:cNvPr>
          <p:cNvPicPr>
            <a:picLocks noChangeAspect="1"/>
          </p:cNvPicPr>
          <p:nvPr/>
        </p:nvPicPr>
        <p:blipFill rotWithShape="1">
          <a:blip r:embed="rId3">
            <a:extLst>
              <a:ext uri="{28A0092B-C50C-407E-A947-70E740481C1C}">
                <a14:useLocalDpi xmlns:a14="http://schemas.microsoft.com/office/drawing/2010/main" val="0"/>
              </a:ext>
            </a:extLst>
          </a:blip>
          <a:srcRect t="1214"/>
          <a:stretch/>
        </p:blipFill>
        <p:spPr>
          <a:xfrm>
            <a:off x="7162800" y="1143000"/>
            <a:ext cx="3657600" cy="5638800"/>
          </a:xfrm>
          <a:prstGeom prst="rect">
            <a:avLst/>
          </a:prstGeom>
        </p:spPr>
      </p:pic>
    </p:spTree>
    <p:extLst>
      <p:ext uri="{BB962C8B-B14F-4D97-AF65-F5344CB8AC3E}">
        <p14:creationId xmlns:p14="http://schemas.microsoft.com/office/powerpoint/2010/main" val="3553178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9ADB8-42F9-4281-8D41-8B7AB3AC0819}"/>
              </a:ext>
            </a:extLst>
          </p:cNvPr>
          <p:cNvSpPr>
            <a:spLocks noGrp="1"/>
          </p:cNvSpPr>
          <p:nvPr>
            <p:ph type="title"/>
          </p:nvPr>
        </p:nvSpPr>
        <p:spPr/>
        <p:txBody>
          <a:bodyPr/>
          <a:lstStyle/>
          <a:p>
            <a:r>
              <a:rPr lang="en-US" dirty="0"/>
              <a:t>Antibody Research</a:t>
            </a:r>
          </a:p>
        </p:txBody>
      </p:sp>
      <p:sp>
        <p:nvSpPr>
          <p:cNvPr id="3" name="TextBox 2"/>
          <p:cNvSpPr txBox="1"/>
          <p:nvPr/>
        </p:nvSpPr>
        <p:spPr>
          <a:xfrm>
            <a:off x="1011677" y="6284068"/>
            <a:ext cx="8210144" cy="369332"/>
          </a:xfrm>
          <a:prstGeom prst="rect">
            <a:avLst/>
          </a:prstGeom>
          <a:noFill/>
        </p:spPr>
        <p:txBody>
          <a:bodyPr wrap="square" rtlCol="0">
            <a:spAutoFit/>
          </a:bodyPr>
          <a:lstStyle/>
          <a:p>
            <a:r>
              <a:rPr lang="pt-BR" dirty="0">
                <a:hlinkClick r:id="rId3"/>
              </a:rPr>
              <a:t>https://vimeo.com/138669232</a:t>
            </a:r>
            <a:endParaRPr lang="en-US" dirty="0"/>
          </a:p>
        </p:txBody>
      </p:sp>
      <p:pic>
        <p:nvPicPr>
          <p:cNvPr id="6" name="Picture 5">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488" y="1093753"/>
            <a:ext cx="10058400" cy="5238952"/>
          </a:xfrm>
          <a:prstGeom prst="rect">
            <a:avLst/>
          </a:prstGeom>
        </p:spPr>
      </p:pic>
    </p:spTree>
    <p:extLst>
      <p:ext uri="{BB962C8B-B14F-4D97-AF65-F5344CB8AC3E}">
        <p14:creationId xmlns:p14="http://schemas.microsoft.com/office/powerpoint/2010/main" val="1499470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9ADB8-42F9-4281-8D41-8B7AB3AC0819}"/>
              </a:ext>
            </a:extLst>
          </p:cNvPr>
          <p:cNvSpPr>
            <a:spLocks noGrp="1"/>
          </p:cNvSpPr>
          <p:nvPr>
            <p:ph type="title"/>
          </p:nvPr>
        </p:nvSpPr>
        <p:spPr/>
        <p:txBody>
          <a:bodyPr/>
          <a:lstStyle/>
          <a:p>
            <a:r>
              <a:rPr lang="en-US" dirty="0"/>
              <a:t>Antibody Research: AMP trial results</a:t>
            </a:r>
          </a:p>
        </p:txBody>
      </p:sp>
      <p:sp>
        <p:nvSpPr>
          <p:cNvPr id="4" name="Text Placeholder 3">
            <a:extLst>
              <a:ext uri="{FF2B5EF4-FFF2-40B4-BE49-F238E27FC236}">
                <a16:creationId xmlns:a16="http://schemas.microsoft.com/office/drawing/2014/main" id="{8371A4F8-D5B5-49B4-A289-67E15A5AD02C}"/>
              </a:ext>
            </a:extLst>
          </p:cNvPr>
          <p:cNvSpPr>
            <a:spLocks noGrp="1"/>
          </p:cNvSpPr>
          <p:nvPr>
            <p:ph type="body" sz="half" idx="2"/>
          </p:nvPr>
        </p:nvSpPr>
        <p:spPr>
          <a:xfrm>
            <a:off x="888538" y="1149045"/>
            <a:ext cx="5969462" cy="5546723"/>
          </a:xfrm>
        </p:spPr>
        <p:txBody>
          <a:bodyPr/>
          <a:lstStyle/>
          <a:p>
            <a:pPr marL="285750" indent="-285750">
              <a:buFont typeface="Wingdings" panose="05000000000000000000" pitchFamily="2" charset="2"/>
              <a:buChar char="§"/>
            </a:pPr>
            <a:r>
              <a:rPr lang="en-US" sz="2200" dirty="0"/>
              <a:t>The results of the AMP trial, testing whether infusions a broadly neutralizing antibody (</a:t>
            </a:r>
            <a:r>
              <a:rPr lang="en-US" sz="2200" dirty="0" err="1"/>
              <a:t>bNAb</a:t>
            </a:r>
            <a:r>
              <a:rPr lang="en-US" sz="2200" dirty="0"/>
              <a:t>), VRC-01, could prevent HIV infection, were released in 2021.The results suggest that:</a:t>
            </a:r>
          </a:p>
          <a:p>
            <a:pPr marL="285750" indent="-285750">
              <a:buFont typeface="Wingdings" panose="05000000000000000000" pitchFamily="2" charset="2"/>
              <a:buChar char="§"/>
            </a:pPr>
            <a:r>
              <a:rPr lang="en-US" sz="2200" dirty="0"/>
              <a:t>An antibody can partially protect people against HIV strains that are very sensitive to VRC-01</a:t>
            </a:r>
          </a:p>
          <a:p>
            <a:pPr marL="285750" indent="-285750">
              <a:buFont typeface="Wingdings" panose="05000000000000000000" pitchFamily="2" charset="2"/>
              <a:buChar char="§"/>
            </a:pPr>
            <a:r>
              <a:rPr lang="en-US" sz="2200" dirty="0"/>
              <a:t>A single antibody may not be protective</a:t>
            </a:r>
          </a:p>
          <a:p>
            <a:pPr marL="285750" indent="-285750">
              <a:buFont typeface="Wingdings" panose="05000000000000000000" pitchFamily="2" charset="2"/>
              <a:buChar char="§"/>
            </a:pPr>
            <a:r>
              <a:rPr lang="en-US" sz="2200" dirty="0"/>
              <a:t>A better understanding of the types of HIV that are circulating in a community is critical.</a:t>
            </a:r>
            <a:endParaRPr lang="en-US" sz="2200" i="1" dirty="0">
              <a:hlinkClick r:id="rId3"/>
            </a:endParaRPr>
          </a:p>
          <a:p>
            <a:pPr algn="ctr"/>
            <a:endParaRPr lang="en-US" i="1" dirty="0">
              <a:hlinkClick r:id="rId3"/>
            </a:endParaRPr>
          </a:p>
          <a:p>
            <a:pPr algn="ctr"/>
            <a:r>
              <a:rPr lang="en-US" i="1" dirty="0">
                <a:hlinkClick r:id="rId3"/>
              </a:rPr>
              <a:t>https://www.avac.org/prevention-option/antibody-related-research</a:t>
            </a:r>
            <a:r>
              <a:rPr lang="en-US" i="1" dirty="0"/>
              <a:t> </a:t>
            </a:r>
          </a:p>
          <a:p>
            <a:pPr algn="ctr"/>
            <a:r>
              <a:rPr lang="en-US" i="1" dirty="0">
                <a:hlinkClick r:id="rId4"/>
              </a:rPr>
              <a:t>https://www.nejm.org/doi/full/10.1056/NEJMe2101131</a:t>
            </a:r>
            <a:r>
              <a:rPr lang="en-US" i="1" dirty="0"/>
              <a:t> </a:t>
            </a:r>
          </a:p>
          <a:p>
            <a:pPr algn="ctr"/>
            <a:r>
              <a:rPr lang="en-US" i="1" dirty="0">
                <a:hlinkClick r:id="rId5"/>
              </a:rPr>
              <a:t>https://www.avac.org/podcast/amp-trials</a:t>
            </a:r>
            <a:r>
              <a:rPr lang="en-US" i="1" dirty="0"/>
              <a:t> </a:t>
            </a:r>
          </a:p>
          <a:p>
            <a:pPr marL="800100" lvl="1" indent="-342900">
              <a:buClrTx/>
              <a:buFont typeface="Arial" panose="020B0604020202020204" pitchFamily="34" charset="0"/>
              <a:buChar char="–"/>
            </a:pPr>
            <a:endParaRPr lang="en-US" sz="2400" dirty="0"/>
          </a:p>
        </p:txBody>
      </p:sp>
      <p:pic>
        <p:nvPicPr>
          <p:cNvPr id="5" name="Picture 4">
            <a:extLst>
              <a:ext uri="{FF2B5EF4-FFF2-40B4-BE49-F238E27FC236}">
                <a16:creationId xmlns:a16="http://schemas.microsoft.com/office/drawing/2014/main" id="{C4B71864-38D6-4D48-A63C-2CF730845BC7}"/>
              </a:ext>
            </a:extLst>
          </p:cNvPr>
          <p:cNvPicPr>
            <a:picLocks noChangeAspect="1"/>
          </p:cNvPicPr>
          <p:nvPr/>
        </p:nvPicPr>
        <p:blipFill rotWithShape="1">
          <a:blip r:embed="rId6">
            <a:extLst>
              <a:ext uri="{28A0092B-C50C-407E-A947-70E740481C1C}">
                <a14:useLocalDpi xmlns:a14="http://schemas.microsoft.com/office/drawing/2010/main" val="0"/>
              </a:ext>
            </a:extLst>
          </a:blip>
          <a:srcRect t="1214"/>
          <a:stretch/>
        </p:blipFill>
        <p:spPr>
          <a:xfrm>
            <a:off x="7162800" y="1143000"/>
            <a:ext cx="3657600" cy="5638800"/>
          </a:xfrm>
          <a:prstGeom prst="rect">
            <a:avLst/>
          </a:prstGeom>
        </p:spPr>
      </p:pic>
    </p:spTree>
    <p:extLst>
      <p:ext uri="{BB962C8B-B14F-4D97-AF65-F5344CB8AC3E}">
        <p14:creationId xmlns:p14="http://schemas.microsoft.com/office/powerpoint/2010/main" val="363989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38201" y="1189518"/>
            <a:ext cx="10882744" cy="4478963"/>
          </a:xfrm>
        </p:spPr>
        <p:txBody>
          <a:bodyPr/>
          <a:lstStyle/>
          <a:p>
            <a:pPr>
              <a:spcBef>
                <a:spcPts val="0"/>
              </a:spcBef>
            </a:pPr>
            <a:r>
              <a:rPr lang="en-US" dirty="0"/>
              <a:t>What is a vaccine? </a:t>
            </a:r>
          </a:p>
          <a:p>
            <a:pPr>
              <a:spcBef>
                <a:spcPts val="0"/>
              </a:spcBef>
            </a:pPr>
            <a:r>
              <a:rPr lang="en-US" dirty="0"/>
              <a:t>Why we need an HIV vaccine</a:t>
            </a:r>
          </a:p>
          <a:p>
            <a:pPr>
              <a:spcBef>
                <a:spcPts val="0"/>
              </a:spcBef>
            </a:pPr>
            <a:r>
              <a:rPr lang="en-US" dirty="0"/>
              <a:t>HIV vaccine approaches</a:t>
            </a:r>
          </a:p>
          <a:p>
            <a:pPr>
              <a:spcBef>
                <a:spcPts val="0"/>
              </a:spcBef>
            </a:pPr>
            <a:r>
              <a:rPr lang="en-US" dirty="0"/>
              <a:t>Immune responses </a:t>
            </a:r>
          </a:p>
          <a:p>
            <a:pPr>
              <a:spcBef>
                <a:spcPts val="0"/>
              </a:spcBef>
            </a:pPr>
            <a:r>
              <a:rPr lang="en-US" dirty="0"/>
              <a:t>What are the challenges and opportunities for HIV vaccine development?</a:t>
            </a:r>
          </a:p>
          <a:p>
            <a:pPr>
              <a:spcBef>
                <a:spcPts val="0"/>
              </a:spcBef>
            </a:pPr>
            <a:r>
              <a:rPr lang="en-US" dirty="0"/>
              <a:t>Current HIV vaccine efficacy trials</a:t>
            </a:r>
          </a:p>
          <a:p>
            <a:pPr>
              <a:spcBef>
                <a:spcPts val="0"/>
              </a:spcBef>
            </a:pPr>
            <a:r>
              <a:rPr lang="en-US" dirty="0"/>
              <a:t>Vaccine hesitancy</a:t>
            </a:r>
          </a:p>
          <a:p>
            <a:pPr>
              <a:spcBef>
                <a:spcPts val="0"/>
              </a:spcBef>
            </a:pPr>
            <a:r>
              <a:rPr lang="en-US" dirty="0"/>
              <a:t>Building on Lessons from COVID</a:t>
            </a:r>
          </a:p>
          <a:p>
            <a:pPr>
              <a:spcBef>
                <a:spcPts val="0"/>
              </a:spcBef>
            </a:pPr>
            <a:r>
              <a:rPr lang="en-US" dirty="0"/>
              <a:t>Key resources</a:t>
            </a:r>
          </a:p>
        </p:txBody>
      </p:sp>
    </p:spTree>
    <p:extLst>
      <p:ext uri="{BB962C8B-B14F-4D97-AF65-F5344CB8AC3E}">
        <p14:creationId xmlns:p14="http://schemas.microsoft.com/office/powerpoint/2010/main" val="2761614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A21AE-A6B3-4738-BEB3-DD1AA7249D55}"/>
              </a:ext>
            </a:extLst>
          </p:cNvPr>
          <p:cNvSpPr>
            <a:spLocks noGrp="1"/>
          </p:cNvSpPr>
          <p:nvPr>
            <p:ph type="title"/>
          </p:nvPr>
        </p:nvSpPr>
        <p:spPr/>
        <p:txBody>
          <a:bodyPr/>
          <a:lstStyle/>
          <a:p>
            <a:r>
              <a:rPr lang="en-US" dirty="0"/>
              <a:t>Sustaining HIV Vaccine Research</a:t>
            </a:r>
          </a:p>
        </p:txBody>
      </p:sp>
      <p:pic>
        <p:nvPicPr>
          <p:cNvPr id="5" name="Picture 4">
            <a:extLst>
              <a:ext uri="{FF2B5EF4-FFF2-40B4-BE49-F238E27FC236}">
                <a16:creationId xmlns:a16="http://schemas.microsoft.com/office/drawing/2014/main" id="{90B91078-B2F8-4A40-8B20-DD2FBFDD27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5100" y="1115203"/>
            <a:ext cx="6944972" cy="5377671"/>
          </a:xfrm>
          <a:prstGeom prst="rect">
            <a:avLst/>
          </a:prstGeom>
        </p:spPr>
      </p:pic>
      <p:sp>
        <p:nvSpPr>
          <p:cNvPr id="6" name="Rectangle 5">
            <a:extLst>
              <a:ext uri="{FF2B5EF4-FFF2-40B4-BE49-F238E27FC236}">
                <a16:creationId xmlns:a16="http://schemas.microsoft.com/office/drawing/2014/main" id="{5720C3F4-1A02-4FF9-87CB-23569FA71C0D}"/>
              </a:ext>
            </a:extLst>
          </p:cNvPr>
          <p:cNvSpPr/>
          <p:nvPr/>
        </p:nvSpPr>
        <p:spPr>
          <a:xfrm>
            <a:off x="3623693" y="6366526"/>
            <a:ext cx="5042599" cy="369332"/>
          </a:xfrm>
          <a:prstGeom prst="rect">
            <a:avLst/>
          </a:prstGeom>
        </p:spPr>
        <p:txBody>
          <a:bodyPr wrap="none">
            <a:spAutoFit/>
          </a:bodyPr>
          <a:lstStyle/>
          <a:p>
            <a:pPr lvl="0" fontAlgn="base">
              <a:spcBef>
                <a:spcPct val="0"/>
              </a:spcBef>
              <a:spcAft>
                <a:spcPct val="0"/>
              </a:spcAft>
            </a:pPr>
            <a:r>
              <a:rPr lang="en-US" dirty="0">
                <a:solidFill>
                  <a:prstClr val="black"/>
                </a:solidFill>
                <a:latin typeface="Calibri" pitchFamily="34" charset="0"/>
                <a:ea typeface="MS PGothic" pitchFamily="34" charset="-128"/>
                <a:hlinkClick r:id="rId4">
                  <a:extLst>
                    <a:ext uri="{A12FA001-AC4F-418D-AE19-62706E023703}">
                      <ahyp:hlinkClr xmlns:ahyp="http://schemas.microsoft.com/office/drawing/2018/hyperlinkcolor" val="tx"/>
                    </a:ext>
                  </a:extLst>
                </a:hlinkClick>
              </a:rPr>
              <a:t>https://www.avac.org/infographic/vaccine-pipeline</a:t>
            </a:r>
            <a:r>
              <a:rPr lang="en-US" dirty="0">
                <a:solidFill>
                  <a:prstClr val="black"/>
                </a:solidFill>
                <a:latin typeface="Calibri" pitchFamily="34" charset="0"/>
                <a:ea typeface="MS PGothic" pitchFamily="34" charset="-128"/>
              </a:rPr>
              <a:t> </a:t>
            </a:r>
          </a:p>
        </p:txBody>
      </p:sp>
    </p:spTree>
    <p:extLst>
      <p:ext uri="{BB962C8B-B14F-4D97-AF65-F5344CB8AC3E}">
        <p14:creationId xmlns:p14="http://schemas.microsoft.com/office/powerpoint/2010/main" val="560979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9E411-E9FC-4D30-B895-9DAE0F371C1E}"/>
              </a:ext>
            </a:extLst>
          </p:cNvPr>
          <p:cNvSpPr>
            <a:spLocks noGrp="1"/>
          </p:cNvSpPr>
          <p:nvPr>
            <p:ph type="title"/>
          </p:nvPr>
        </p:nvSpPr>
        <p:spPr/>
        <p:txBody>
          <a:bodyPr/>
          <a:lstStyle/>
          <a:p>
            <a:r>
              <a:rPr lang="en-US" dirty="0"/>
              <a:t>Current HIV Prevention Trials</a:t>
            </a:r>
          </a:p>
        </p:txBody>
      </p:sp>
      <p:sp>
        <p:nvSpPr>
          <p:cNvPr id="8" name="Rectangle 7">
            <a:extLst>
              <a:ext uri="{FF2B5EF4-FFF2-40B4-BE49-F238E27FC236}">
                <a16:creationId xmlns:a16="http://schemas.microsoft.com/office/drawing/2014/main" id="{DB742827-C360-4E50-B64D-4AE4B3ED19D3}"/>
              </a:ext>
            </a:extLst>
          </p:cNvPr>
          <p:cNvSpPr/>
          <p:nvPr/>
        </p:nvSpPr>
        <p:spPr>
          <a:xfrm>
            <a:off x="2667000" y="6557576"/>
            <a:ext cx="7486650" cy="276999"/>
          </a:xfrm>
          <a:prstGeom prst="rect">
            <a:avLst/>
          </a:prstGeom>
        </p:spPr>
        <p:txBody>
          <a:bodyPr wrap="square">
            <a:spAutoFit/>
          </a:bodyPr>
          <a:lstStyle/>
          <a:p>
            <a:pPr lvl="0" fontAlgn="base">
              <a:spcBef>
                <a:spcPct val="0"/>
              </a:spcBef>
              <a:spcAft>
                <a:spcPct val="0"/>
              </a:spcAft>
            </a:pPr>
            <a:r>
              <a:rPr lang="en-US" sz="1200" dirty="0">
                <a:solidFill>
                  <a:prstClr val="black"/>
                </a:solidFill>
                <a:latin typeface="Calibri" pitchFamily="34" charset="0"/>
                <a:ea typeface="MS PGothic" pitchFamily="34" charset="-128"/>
                <a:hlinkClick r:id="rId3">
                  <a:extLst>
                    <a:ext uri="{A12FA001-AC4F-418D-AE19-62706E023703}">
                      <ahyp:hlinkClr xmlns:ahyp="http://schemas.microsoft.com/office/drawing/2018/hyperlinkcolor" val="tx"/>
                    </a:ext>
                  </a:extLst>
                </a:hlinkClick>
              </a:rPr>
              <a:t>https://www.avac.org/sites/default/files/infographics/YearsAheadHIVPreventionResearch_April15_2021.png</a:t>
            </a:r>
            <a:endParaRPr lang="en-US" sz="1200" dirty="0">
              <a:solidFill>
                <a:prstClr val="black"/>
              </a:solidFill>
              <a:latin typeface="Calibri" pitchFamily="34" charset="0"/>
              <a:ea typeface="MS PGothic" pitchFamily="34" charset="-128"/>
            </a:endParaRPr>
          </a:p>
        </p:txBody>
      </p:sp>
      <p:pic>
        <p:nvPicPr>
          <p:cNvPr id="7" name="Picture 6">
            <a:extLst>
              <a:ext uri="{FF2B5EF4-FFF2-40B4-BE49-F238E27FC236}">
                <a16:creationId xmlns:a16="http://schemas.microsoft.com/office/drawing/2014/main" id="{5B999740-3E9F-574C-9D95-F246EA8D227B}"/>
              </a:ext>
            </a:extLst>
          </p:cNvPr>
          <p:cNvPicPr>
            <a:picLocks noChangeAspect="1"/>
          </p:cNvPicPr>
          <p:nvPr/>
        </p:nvPicPr>
        <p:blipFill>
          <a:blip r:embed="rId4"/>
          <a:stretch>
            <a:fillRect/>
          </a:stretch>
        </p:blipFill>
        <p:spPr>
          <a:xfrm>
            <a:off x="2193634" y="1115203"/>
            <a:ext cx="8169417" cy="5530716"/>
          </a:xfrm>
          <a:prstGeom prst="rect">
            <a:avLst/>
          </a:prstGeom>
        </p:spPr>
      </p:pic>
    </p:spTree>
    <p:extLst>
      <p:ext uri="{BB962C8B-B14F-4D97-AF65-F5344CB8AC3E}">
        <p14:creationId xmlns:p14="http://schemas.microsoft.com/office/powerpoint/2010/main" val="1601762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9E411-E9FC-4D30-B895-9DAE0F371C1E}"/>
              </a:ext>
            </a:extLst>
          </p:cNvPr>
          <p:cNvSpPr>
            <a:spLocks noGrp="1"/>
          </p:cNvSpPr>
          <p:nvPr>
            <p:ph type="title"/>
          </p:nvPr>
        </p:nvSpPr>
        <p:spPr/>
        <p:txBody>
          <a:bodyPr/>
          <a:lstStyle/>
          <a:p>
            <a:r>
              <a:rPr lang="en-US" dirty="0"/>
              <a:t>Current HIV Prevention Trials</a:t>
            </a:r>
          </a:p>
        </p:txBody>
      </p:sp>
      <p:pic>
        <p:nvPicPr>
          <p:cNvPr id="6" name="Picture 5">
            <a:extLst>
              <a:ext uri="{FF2B5EF4-FFF2-40B4-BE49-F238E27FC236}">
                <a16:creationId xmlns:a16="http://schemas.microsoft.com/office/drawing/2014/main" id="{F1D7F141-8940-6E48-8C42-6B0B7F37AD65}"/>
              </a:ext>
            </a:extLst>
          </p:cNvPr>
          <p:cNvPicPr>
            <a:picLocks noChangeAspect="1"/>
          </p:cNvPicPr>
          <p:nvPr/>
        </p:nvPicPr>
        <p:blipFill>
          <a:blip r:embed="rId3"/>
          <a:stretch>
            <a:fillRect/>
          </a:stretch>
        </p:blipFill>
        <p:spPr>
          <a:xfrm>
            <a:off x="2686756" y="1161427"/>
            <a:ext cx="6976517" cy="5696573"/>
          </a:xfrm>
          <a:prstGeom prst="rect">
            <a:avLst/>
          </a:prstGeom>
        </p:spPr>
      </p:pic>
      <p:sp>
        <p:nvSpPr>
          <p:cNvPr id="4" name="Rectangle 3"/>
          <p:cNvSpPr/>
          <p:nvPr/>
        </p:nvSpPr>
        <p:spPr>
          <a:xfrm>
            <a:off x="2675467" y="5113868"/>
            <a:ext cx="6863644" cy="1648178"/>
          </a:xfrm>
          <a:prstGeom prst="rect">
            <a:avLst/>
          </a:prstGeom>
          <a:noFill/>
          <a:ln w="285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6508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9E411-E9FC-4D30-B895-9DAE0F371C1E}"/>
              </a:ext>
            </a:extLst>
          </p:cNvPr>
          <p:cNvSpPr>
            <a:spLocks noGrp="1"/>
          </p:cNvSpPr>
          <p:nvPr>
            <p:ph type="title"/>
          </p:nvPr>
        </p:nvSpPr>
        <p:spPr/>
        <p:txBody>
          <a:bodyPr/>
          <a:lstStyle/>
          <a:p>
            <a:r>
              <a:rPr lang="en-US" dirty="0"/>
              <a:t>Current HIV Vaccine Trials</a:t>
            </a:r>
          </a:p>
        </p:txBody>
      </p:sp>
      <p:sp>
        <p:nvSpPr>
          <p:cNvPr id="4" name="TextBox 3"/>
          <p:cNvSpPr txBox="1"/>
          <p:nvPr/>
        </p:nvSpPr>
        <p:spPr>
          <a:xfrm>
            <a:off x="560439" y="6194323"/>
            <a:ext cx="9822426" cy="307777"/>
          </a:xfrm>
          <a:prstGeom prst="rect">
            <a:avLst/>
          </a:prstGeom>
          <a:noFill/>
        </p:spPr>
        <p:txBody>
          <a:bodyPr wrap="square" rtlCol="0">
            <a:spAutoFit/>
          </a:bodyPr>
          <a:lstStyle/>
          <a:p>
            <a:r>
              <a:rPr lang="en-US" sz="1400" i="1" dirty="0">
                <a:solidFill>
                  <a:schemeClr val="bg2">
                    <a:lumMod val="10000"/>
                  </a:schemeClr>
                </a:solidFill>
                <a:hlinkClick r:id="rId3"/>
              </a:rPr>
              <a:t>https://www.avac.org/sites/default/files/infographics/BiomedicalHIVpreventTrials_Nov2020.png</a:t>
            </a:r>
            <a:r>
              <a:rPr lang="en-US" sz="1400" i="1" dirty="0">
                <a:solidFill>
                  <a:schemeClr val="bg2">
                    <a:lumMod val="10000"/>
                  </a:schemeClr>
                </a:solidFill>
              </a:rPr>
              <a:t> </a:t>
            </a:r>
          </a:p>
        </p:txBody>
      </p:sp>
      <p:sp>
        <p:nvSpPr>
          <p:cNvPr id="5" name="Rectangle 4"/>
          <p:cNvSpPr/>
          <p:nvPr/>
        </p:nvSpPr>
        <p:spPr>
          <a:xfrm>
            <a:off x="836635" y="1541205"/>
            <a:ext cx="10884309" cy="401156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21724" y="1756760"/>
            <a:ext cx="10713238" cy="3731343"/>
            <a:chOff x="598774" y="1681315"/>
            <a:chExt cx="10713238" cy="3731343"/>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536" t="66530" r="2290"/>
            <a:stretch/>
          </p:blipFill>
          <p:spPr>
            <a:xfrm>
              <a:off x="598774" y="1681315"/>
              <a:ext cx="10713238" cy="3731343"/>
            </a:xfrm>
            <a:prstGeom prst="rect">
              <a:avLst/>
            </a:prstGeom>
          </p:spPr>
        </p:pic>
        <p:sp>
          <p:nvSpPr>
            <p:cNvPr id="6" name="Rectangle 5"/>
            <p:cNvSpPr/>
            <p:nvPr/>
          </p:nvSpPr>
          <p:spPr>
            <a:xfrm>
              <a:off x="802105" y="4780547"/>
              <a:ext cx="2935706" cy="288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65346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9E411-E9FC-4D30-B895-9DAE0F371C1E}"/>
              </a:ext>
            </a:extLst>
          </p:cNvPr>
          <p:cNvSpPr>
            <a:spLocks noGrp="1"/>
          </p:cNvSpPr>
          <p:nvPr>
            <p:ph type="title"/>
          </p:nvPr>
        </p:nvSpPr>
        <p:spPr/>
        <p:txBody>
          <a:bodyPr/>
          <a:lstStyle/>
          <a:p>
            <a:r>
              <a:rPr lang="en-US" dirty="0"/>
              <a:t>Current HIV Vaccine Trials</a:t>
            </a:r>
          </a:p>
        </p:txBody>
      </p:sp>
      <p:graphicFrame>
        <p:nvGraphicFramePr>
          <p:cNvPr id="5" name="Table 4"/>
          <p:cNvGraphicFramePr>
            <a:graphicFrameLocks noGrp="1"/>
          </p:cNvGraphicFramePr>
          <p:nvPr>
            <p:extLst>
              <p:ext uri="{D42A27DB-BD31-4B8C-83A1-F6EECF244321}">
                <p14:modId xmlns:p14="http://schemas.microsoft.com/office/powerpoint/2010/main" val="195136989"/>
              </p:ext>
            </p:extLst>
          </p:nvPr>
        </p:nvGraphicFramePr>
        <p:xfrm>
          <a:off x="752167" y="1295401"/>
          <a:ext cx="10294375" cy="5139890"/>
        </p:xfrm>
        <a:graphic>
          <a:graphicData uri="http://schemas.openxmlformats.org/drawingml/2006/table">
            <a:tbl>
              <a:tblPr/>
              <a:tblGrid>
                <a:gridCol w="2286001">
                  <a:extLst>
                    <a:ext uri="{9D8B030D-6E8A-4147-A177-3AD203B41FA5}">
                      <a16:colId xmlns:a16="http://schemas.microsoft.com/office/drawing/2014/main" val="20000"/>
                    </a:ext>
                  </a:extLst>
                </a:gridCol>
                <a:gridCol w="4453495">
                  <a:extLst>
                    <a:ext uri="{9D8B030D-6E8A-4147-A177-3AD203B41FA5}">
                      <a16:colId xmlns:a16="http://schemas.microsoft.com/office/drawing/2014/main" val="20001"/>
                    </a:ext>
                  </a:extLst>
                </a:gridCol>
                <a:gridCol w="3554879">
                  <a:extLst>
                    <a:ext uri="{9D8B030D-6E8A-4147-A177-3AD203B41FA5}">
                      <a16:colId xmlns:a16="http://schemas.microsoft.com/office/drawing/2014/main" val="20002"/>
                    </a:ext>
                  </a:extLst>
                </a:gridCol>
              </a:tblGrid>
              <a:tr h="45473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bg2">
                              <a:lumMod val="10000"/>
                            </a:schemeClr>
                          </a:solidFill>
                          <a:effectLst/>
                          <a:latin typeface="+mn-lt"/>
                          <a:ea typeface="Calibri" charset="0"/>
                          <a:cs typeface="Arial" charset="0"/>
                        </a:rPr>
                        <a:t>Vaccine</a:t>
                      </a:r>
                      <a:r>
                        <a:rPr lang="en-US" sz="1400" b="1" baseline="0" dirty="0">
                          <a:solidFill>
                            <a:schemeClr val="bg2">
                              <a:lumMod val="10000"/>
                            </a:schemeClr>
                          </a:solidFill>
                          <a:effectLst/>
                          <a:latin typeface="+mn-lt"/>
                          <a:ea typeface="Calibri" charset="0"/>
                          <a:cs typeface="Times New Roman" charset="0"/>
                        </a:rPr>
                        <a:t> Trial</a:t>
                      </a:r>
                      <a:endParaRPr lang="en-US" sz="1400" b="1" dirty="0">
                        <a:solidFill>
                          <a:schemeClr val="bg2">
                            <a:lumMod val="10000"/>
                          </a:schemeClr>
                        </a:solidFill>
                        <a:effectLst/>
                        <a:latin typeface="+mn-lt"/>
                        <a:ea typeface="Calibri" charset="0"/>
                        <a:cs typeface="Times New Roman" charset="0"/>
                      </a:endParaRPr>
                    </a:p>
                  </a:txBody>
                  <a:tcPr marL="43654" marR="43654" marT="91440" marB="91440">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500" b="1" dirty="0">
                          <a:solidFill>
                            <a:schemeClr val="bg2">
                              <a:lumMod val="10000"/>
                            </a:schemeClr>
                          </a:solidFill>
                          <a:effectLst/>
                          <a:latin typeface="+mn-lt"/>
                          <a:ea typeface="Calibri" charset="0"/>
                          <a:cs typeface="Arial" charset="0"/>
                        </a:rPr>
                        <a:t> Regimen</a:t>
                      </a:r>
                      <a:endParaRPr lang="en-US" sz="1500" dirty="0">
                        <a:solidFill>
                          <a:schemeClr val="bg2">
                            <a:lumMod val="10000"/>
                          </a:schemeClr>
                        </a:solidFill>
                        <a:effectLst/>
                        <a:latin typeface="+mn-lt"/>
                        <a:ea typeface="Calibri" charset="0"/>
                        <a:cs typeface="Times New Roman" charset="0"/>
                      </a:endParaRPr>
                    </a:p>
                  </a:txBody>
                  <a:tcPr marL="43654" marR="43654"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ts val="2300"/>
                        </a:lnSpc>
                        <a:spcBef>
                          <a:spcPts val="0"/>
                        </a:spcBef>
                        <a:spcAft>
                          <a:spcPts val="0"/>
                        </a:spcAft>
                      </a:pPr>
                      <a:r>
                        <a:rPr lang="en-US" sz="1500" dirty="0">
                          <a:solidFill>
                            <a:schemeClr val="bg2">
                              <a:lumMod val="10000"/>
                            </a:schemeClr>
                          </a:solidFill>
                          <a:effectLst/>
                          <a:latin typeface="+mn-lt"/>
                          <a:ea typeface="Calibri" charset="0"/>
                          <a:cs typeface="Arial" charset="0"/>
                        </a:rPr>
                        <a:t> Trial Participants (Duration)</a:t>
                      </a:r>
                      <a:endParaRPr lang="en-US" sz="1500" dirty="0">
                        <a:solidFill>
                          <a:schemeClr val="bg2">
                            <a:lumMod val="10000"/>
                          </a:schemeClr>
                        </a:solidFill>
                        <a:effectLst/>
                        <a:latin typeface="+mn-lt"/>
                        <a:ea typeface="Calibri" charset="0"/>
                        <a:cs typeface="Times New Roman" charset="0"/>
                      </a:endParaRPr>
                    </a:p>
                  </a:txBody>
                  <a:tcPr marL="43654" marR="43654" marT="91440" marB="9144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1096160">
                <a:tc>
                  <a:txBody>
                    <a:bodyPr/>
                    <a:lstStyle/>
                    <a:p>
                      <a:pPr marL="0" marR="0">
                        <a:lnSpc>
                          <a:spcPts val="2300"/>
                        </a:lnSpc>
                        <a:spcBef>
                          <a:spcPts val="0"/>
                        </a:spcBef>
                        <a:spcAft>
                          <a:spcPts val="0"/>
                        </a:spcAft>
                      </a:pPr>
                      <a:r>
                        <a:rPr lang="en-US" sz="2800" b="1" dirty="0" err="1">
                          <a:solidFill>
                            <a:schemeClr val="bg2">
                              <a:lumMod val="10000"/>
                            </a:schemeClr>
                          </a:solidFill>
                          <a:effectLst/>
                          <a:latin typeface="+mn-lt"/>
                          <a:ea typeface="Calibri" charset="0"/>
                          <a:cs typeface="Calibri" charset="0"/>
                        </a:rPr>
                        <a:t>Uhambo</a:t>
                      </a:r>
                      <a:r>
                        <a:rPr lang="en-US" sz="2800" b="1" dirty="0">
                          <a:solidFill>
                            <a:schemeClr val="bg2">
                              <a:lumMod val="10000"/>
                            </a:schemeClr>
                          </a:solidFill>
                          <a:effectLst/>
                          <a:latin typeface="+mn-lt"/>
                          <a:ea typeface="Calibri" charset="0"/>
                          <a:cs typeface="Calibri" charset="0"/>
                        </a:rPr>
                        <a:t> </a:t>
                      </a:r>
                    </a:p>
                    <a:p>
                      <a:pPr marL="0" marR="0">
                        <a:lnSpc>
                          <a:spcPts val="2300"/>
                        </a:lnSpc>
                        <a:spcBef>
                          <a:spcPts val="0"/>
                        </a:spcBef>
                        <a:spcAft>
                          <a:spcPts val="0"/>
                        </a:spcAft>
                      </a:pPr>
                      <a:r>
                        <a:rPr lang="en-US" sz="1500" dirty="0">
                          <a:solidFill>
                            <a:schemeClr val="bg2">
                              <a:lumMod val="10000"/>
                            </a:schemeClr>
                          </a:solidFill>
                          <a:effectLst/>
                          <a:latin typeface="+mn-lt"/>
                          <a:ea typeface="Calibri" charset="0"/>
                          <a:cs typeface="Calibri" charset="0"/>
                        </a:rPr>
                        <a:t>HVTN 702</a:t>
                      </a:r>
                      <a:endParaRPr lang="en-US" sz="1500" dirty="0">
                        <a:solidFill>
                          <a:schemeClr val="bg2">
                            <a:lumMod val="10000"/>
                          </a:schemeClr>
                        </a:solidFill>
                        <a:effectLst/>
                        <a:latin typeface="+mn-lt"/>
                        <a:ea typeface="Calibri" charset="0"/>
                        <a:cs typeface="Times New Roman" charset="0"/>
                      </a:endParaRPr>
                    </a:p>
                    <a:p>
                      <a:pPr marL="0" marR="0">
                        <a:lnSpc>
                          <a:spcPts val="2300"/>
                        </a:lnSpc>
                        <a:spcBef>
                          <a:spcPts val="0"/>
                        </a:spcBef>
                        <a:spcAft>
                          <a:spcPts val="0"/>
                        </a:spcAft>
                      </a:pPr>
                      <a:r>
                        <a:rPr lang="en-US" sz="1500" dirty="0">
                          <a:solidFill>
                            <a:schemeClr val="bg2">
                              <a:lumMod val="10000"/>
                            </a:schemeClr>
                          </a:solidFill>
                          <a:effectLst/>
                          <a:latin typeface="+mn-lt"/>
                          <a:ea typeface="Calibri" charset="0"/>
                          <a:cs typeface="Arial" charset="0"/>
                        </a:rPr>
                        <a:t> </a:t>
                      </a:r>
                      <a:endParaRPr lang="en-US" sz="1500" dirty="0">
                        <a:solidFill>
                          <a:schemeClr val="bg2">
                            <a:lumMod val="10000"/>
                          </a:schemeClr>
                        </a:solidFill>
                        <a:effectLst/>
                        <a:latin typeface="+mn-lt"/>
                        <a:ea typeface="Calibri" charset="0"/>
                        <a:cs typeface="Times New Roman" charset="0"/>
                      </a:endParaRPr>
                    </a:p>
                  </a:txBody>
                  <a:tcPr marL="43654" marR="43654" marT="91440" marB="91440">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ts val="2300"/>
                        </a:lnSpc>
                        <a:spcBef>
                          <a:spcPts val="0"/>
                        </a:spcBef>
                        <a:spcAft>
                          <a:spcPts val="0"/>
                        </a:spcAft>
                      </a:pPr>
                      <a:r>
                        <a:rPr lang="en-US" sz="1500" dirty="0">
                          <a:solidFill>
                            <a:schemeClr val="bg2">
                              <a:lumMod val="10000"/>
                            </a:schemeClr>
                          </a:solidFill>
                          <a:effectLst/>
                          <a:latin typeface="+mn-lt"/>
                          <a:ea typeface="Calibri" charset="0"/>
                          <a:cs typeface="Calibri" charset="0"/>
                        </a:rPr>
                        <a:t>ALVAC/gp120 MF59 adjuvant boost, 5 doses in 12 months</a:t>
                      </a:r>
                    </a:p>
                    <a:p>
                      <a:pPr marL="0" marR="0">
                        <a:lnSpc>
                          <a:spcPts val="2300"/>
                        </a:lnSpc>
                        <a:spcBef>
                          <a:spcPts val="0"/>
                        </a:spcBef>
                        <a:spcAft>
                          <a:spcPts val="0"/>
                        </a:spcAft>
                      </a:pPr>
                      <a:r>
                        <a:rPr lang="en-US" sz="1500" dirty="0">
                          <a:solidFill>
                            <a:schemeClr val="bg2">
                              <a:lumMod val="10000"/>
                            </a:schemeClr>
                          </a:solidFill>
                          <a:effectLst/>
                          <a:latin typeface="+mn-lt"/>
                          <a:ea typeface="Calibri" charset="0"/>
                          <a:cs typeface="Calibri" charset="0"/>
                        </a:rPr>
                        <a:t>(placebo-controlled)</a:t>
                      </a:r>
                      <a:endParaRPr lang="en-US" sz="1500" dirty="0">
                        <a:solidFill>
                          <a:schemeClr val="bg2">
                            <a:lumMod val="10000"/>
                          </a:schemeClr>
                        </a:solidFill>
                        <a:effectLst/>
                        <a:latin typeface="+mn-lt"/>
                        <a:ea typeface="Calibri" charset="0"/>
                        <a:cs typeface="Times New Roman" charset="0"/>
                      </a:endParaRPr>
                    </a:p>
                  </a:txBody>
                  <a:tcPr marL="43654" marR="43654"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ts val="2300"/>
                        </a:lnSpc>
                        <a:spcBef>
                          <a:spcPts val="0"/>
                        </a:spcBef>
                        <a:spcAft>
                          <a:spcPts val="0"/>
                        </a:spcAft>
                      </a:pPr>
                      <a:r>
                        <a:rPr lang="en-US" sz="1500" dirty="0">
                          <a:solidFill>
                            <a:schemeClr val="bg2">
                              <a:lumMod val="10000"/>
                            </a:schemeClr>
                          </a:solidFill>
                          <a:effectLst/>
                          <a:latin typeface="+mn-lt"/>
                          <a:ea typeface="Calibri" charset="0"/>
                          <a:cs typeface="Calibri" charset="0"/>
                        </a:rPr>
                        <a:t>5,400 Men &amp; women</a:t>
                      </a:r>
                      <a:r>
                        <a:rPr lang="en-US" sz="1500" baseline="0" dirty="0">
                          <a:solidFill>
                            <a:schemeClr val="bg2">
                              <a:lumMod val="10000"/>
                            </a:schemeClr>
                          </a:solidFill>
                          <a:effectLst/>
                          <a:latin typeface="+mn-lt"/>
                          <a:ea typeface="Calibri" charset="0"/>
                          <a:cs typeface="Times New Roman" charset="0"/>
                        </a:rPr>
                        <a:t> in </a:t>
                      </a:r>
                      <a:r>
                        <a:rPr lang="en-US" sz="1500" dirty="0">
                          <a:solidFill>
                            <a:schemeClr val="bg2">
                              <a:lumMod val="10000"/>
                            </a:schemeClr>
                          </a:solidFill>
                          <a:effectLst/>
                          <a:latin typeface="+mn-lt"/>
                          <a:ea typeface="Calibri" charset="0"/>
                          <a:cs typeface="Calibri" charset="0"/>
                        </a:rPr>
                        <a:t>South Africa</a:t>
                      </a:r>
                      <a:r>
                        <a:rPr lang="en-US" sz="1500" baseline="0" dirty="0">
                          <a:solidFill>
                            <a:schemeClr val="bg2">
                              <a:lumMod val="10000"/>
                            </a:schemeClr>
                          </a:solidFill>
                          <a:effectLst/>
                          <a:latin typeface="+mn-lt"/>
                          <a:ea typeface="Calibri" charset="0"/>
                          <a:cs typeface="Calibri" charset="0"/>
                        </a:rPr>
                        <a:t>/ (</a:t>
                      </a:r>
                      <a:r>
                        <a:rPr lang="en-US" sz="1500" dirty="0">
                          <a:solidFill>
                            <a:schemeClr val="bg2">
                              <a:lumMod val="10000"/>
                            </a:schemeClr>
                          </a:solidFill>
                          <a:effectLst/>
                          <a:latin typeface="+mn-lt"/>
                          <a:ea typeface="Calibri" charset="0"/>
                          <a:cs typeface="Calibri" charset="0"/>
                        </a:rPr>
                        <a:t>2018- 2020)</a:t>
                      </a:r>
                    </a:p>
                  </a:txBody>
                  <a:tcPr marL="43654" marR="43654" marT="91440" marB="9144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885043">
                <a:tc>
                  <a:txBody>
                    <a:bodyPr/>
                    <a:lstStyle/>
                    <a:p>
                      <a:pPr marL="0" marR="0">
                        <a:spcBef>
                          <a:spcPts val="0"/>
                        </a:spcBef>
                        <a:spcAft>
                          <a:spcPts val="0"/>
                        </a:spcAft>
                      </a:pPr>
                      <a:r>
                        <a:rPr lang="en-US" sz="2800" b="1" dirty="0" err="1">
                          <a:solidFill>
                            <a:schemeClr val="bg2">
                              <a:lumMod val="10000"/>
                            </a:schemeClr>
                          </a:solidFill>
                          <a:effectLst/>
                          <a:latin typeface="+mn-lt"/>
                          <a:ea typeface="Calibri" charset="0"/>
                          <a:cs typeface="Calibri" charset="0"/>
                        </a:rPr>
                        <a:t>Imbokodo</a:t>
                      </a:r>
                      <a:endParaRPr lang="en-US" sz="2800" b="1" dirty="0">
                        <a:solidFill>
                          <a:schemeClr val="bg2">
                            <a:lumMod val="10000"/>
                          </a:schemeClr>
                        </a:solidFill>
                        <a:effectLst/>
                        <a:latin typeface="+mn-lt"/>
                        <a:ea typeface="Calibri" charset="0"/>
                        <a:cs typeface="Calibri" charset="0"/>
                      </a:endParaRPr>
                    </a:p>
                    <a:p>
                      <a:pPr marL="0" marR="0">
                        <a:spcBef>
                          <a:spcPts val="0"/>
                        </a:spcBef>
                        <a:spcAft>
                          <a:spcPts val="0"/>
                        </a:spcAft>
                      </a:pPr>
                      <a:r>
                        <a:rPr lang="en-US" sz="1500" dirty="0">
                          <a:solidFill>
                            <a:schemeClr val="bg2">
                              <a:lumMod val="10000"/>
                            </a:schemeClr>
                          </a:solidFill>
                          <a:effectLst/>
                          <a:latin typeface="+mn-lt"/>
                          <a:ea typeface="Calibri" charset="0"/>
                          <a:cs typeface="Calibri" charset="0"/>
                        </a:rPr>
                        <a:t>HPX2008/ HVTN705</a:t>
                      </a:r>
                    </a:p>
                    <a:p>
                      <a:pPr marL="0" marR="0">
                        <a:spcBef>
                          <a:spcPts val="0"/>
                        </a:spcBef>
                        <a:spcAft>
                          <a:spcPts val="0"/>
                        </a:spcAft>
                      </a:pPr>
                      <a:endParaRPr lang="en-US" sz="1500" dirty="0">
                        <a:solidFill>
                          <a:schemeClr val="bg2">
                            <a:lumMod val="10000"/>
                          </a:schemeClr>
                        </a:solidFill>
                        <a:effectLst/>
                        <a:latin typeface="+mn-lt"/>
                        <a:ea typeface="Calibri" charset="0"/>
                        <a:cs typeface="Calibri" charset="0"/>
                      </a:endParaRPr>
                    </a:p>
                  </a:txBody>
                  <a:tcPr marL="43654" marR="43654" marT="91440" marB="91440">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solidFill>
                            <a:schemeClr val="bg2">
                              <a:lumMod val="10000"/>
                            </a:schemeClr>
                          </a:solidFill>
                          <a:effectLst/>
                          <a:latin typeface="+mn-lt"/>
                          <a:ea typeface="Calibri" charset="0"/>
                          <a:cs typeface="Calibri" charset="0"/>
                        </a:rPr>
                        <a:t>Ad26/Mosaic + gp140 boost</a:t>
                      </a:r>
                    </a:p>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solidFill>
                            <a:schemeClr val="bg2">
                              <a:lumMod val="10000"/>
                            </a:schemeClr>
                          </a:solidFill>
                          <a:effectLst/>
                          <a:latin typeface="+mn-lt"/>
                          <a:ea typeface="Calibri" charset="0"/>
                          <a:cs typeface="Calibri" charset="0"/>
                        </a:rPr>
                        <a:t>(placebo-controlled)</a:t>
                      </a:r>
                    </a:p>
                  </a:txBody>
                  <a:tcPr marL="43654" marR="43654"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ts val="2300"/>
                        </a:lnSpc>
                        <a:spcBef>
                          <a:spcPts val="0"/>
                        </a:spcBef>
                        <a:spcAft>
                          <a:spcPts val="0"/>
                        </a:spcAft>
                        <a:buClrTx/>
                        <a:buSzTx/>
                        <a:buFontTx/>
                        <a:buNone/>
                        <a:tabLst/>
                        <a:defRPr/>
                      </a:pPr>
                      <a:r>
                        <a:rPr lang="en-US" sz="1500" b="1" dirty="0">
                          <a:solidFill>
                            <a:schemeClr val="bg2">
                              <a:lumMod val="10000"/>
                            </a:schemeClr>
                          </a:solidFill>
                          <a:effectLst/>
                          <a:latin typeface="+mn-lt"/>
                          <a:ea typeface="Calibri" charset="0"/>
                          <a:cs typeface="Arial" charset="0"/>
                        </a:rPr>
                        <a:t>2,600</a:t>
                      </a:r>
                      <a:r>
                        <a:rPr lang="en-US" sz="1500" b="1" baseline="0" dirty="0">
                          <a:solidFill>
                            <a:schemeClr val="bg2">
                              <a:lumMod val="10000"/>
                            </a:schemeClr>
                          </a:solidFill>
                          <a:effectLst/>
                          <a:latin typeface="+mn-lt"/>
                          <a:ea typeface="Calibri" charset="0"/>
                          <a:cs typeface="Arial" charset="0"/>
                        </a:rPr>
                        <a:t> </a:t>
                      </a:r>
                      <a:r>
                        <a:rPr lang="en-US" sz="1500" b="1" dirty="0">
                          <a:solidFill>
                            <a:schemeClr val="bg2">
                              <a:lumMod val="10000"/>
                            </a:schemeClr>
                          </a:solidFill>
                          <a:effectLst/>
                          <a:latin typeface="+mn-lt"/>
                          <a:ea typeface="Calibri" charset="0"/>
                          <a:cs typeface="Calibri" charset="0"/>
                        </a:rPr>
                        <a:t>Cis-gender</a:t>
                      </a:r>
                      <a:r>
                        <a:rPr lang="en-US" sz="1500" b="1" baseline="0" dirty="0">
                          <a:solidFill>
                            <a:schemeClr val="bg2">
                              <a:lumMod val="10000"/>
                            </a:schemeClr>
                          </a:solidFill>
                          <a:effectLst/>
                          <a:latin typeface="+mn-lt"/>
                          <a:ea typeface="Calibri" charset="0"/>
                          <a:cs typeface="Calibri" charset="0"/>
                        </a:rPr>
                        <a:t> </a:t>
                      </a:r>
                      <a:r>
                        <a:rPr lang="en-US" sz="1500" b="1" dirty="0">
                          <a:solidFill>
                            <a:schemeClr val="bg2">
                              <a:lumMod val="10000"/>
                            </a:schemeClr>
                          </a:solidFill>
                          <a:effectLst/>
                          <a:latin typeface="+mn-lt"/>
                          <a:ea typeface="Calibri" charset="0"/>
                          <a:cs typeface="Calibri" charset="0"/>
                        </a:rPr>
                        <a:t>Women </a:t>
                      </a:r>
                      <a:r>
                        <a:rPr lang="en-US" sz="1500" dirty="0">
                          <a:solidFill>
                            <a:schemeClr val="bg2">
                              <a:lumMod val="10000"/>
                            </a:schemeClr>
                          </a:solidFill>
                          <a:effectLst/>
                          <a:latin typeface="+mn-lt"/>
                          <a:ea typeface="Calibri" charset="0"/>
                          <a:cs typeface="Calibri" charset="0"/>
                        </a:rPr>
                        <a:t>in Malawi, Mozambique, South Africa, Zambia, Zimbabwe (</a:t>
                      </a:r>
                      <a:r>
                        <a:rPr lang="en-US" sz="1500" kern="1200" dirty="0">
                          <a:solidFill>
                            <a:schemeClr val="bg2">
                              <a:lumMod val="10000"/>
                            </a:schemeClr>
                          </a:solidFill>
                          <a:effectLst/>
                          <a:latin typeface="+mn-lt"/>
                          <a:ea typeface="Calibri" charset="0"/>
                          <a:cs typeface="Times New Roman" charset="0"/>
                        </a:rPr>
                        <a:t>2018-2022)</a:t>
                      </a:r>
                    </a:p>
                  </a:txBody>
                  <a:tcPr marL="43654" marR="43654" marT="91440" marB="9144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1150592">
                <a:tc>
                  <a:txBody>
                    <a:bodyPr/>
                    <a:lstStyle/>
                    <a:p>
                      <a:pPr marL="0" marR="0">
                        <a:spcBef>
                          <a:spcPts val="0"/>
                        </a:spcBef>
                        <a:spcAft>
                          <a:spcPts val="0"/>
                        </a:spcAft>
                      </a:pPr>
                      <a:r>
                        <a:rPr lang="en-US" sz="2800" b="1" kern="1200" dirty="0">
                          <a:solidFill>
                            <a:schemeClr val="bg2">
                              <a:lumMod val="10000"/>
                            </a:schemeClr>
                          </a:solidFill>
                          <a:effectLst/>
                          <a:latin typeface="+mn-lt"/>
                          <a:ea typeface="Calibri" charset="0"/>
                          <a:cs typeface="Calibri" charset="0"/>
                        </a:rPr>
                        <a:t>MOSAICO</a:t>
                      </a:r>
                    </a:p>
                    <a:p>
                      <a:pPr marL="0" marR="0">
                        <a:lnSpc>
                          <a:spcPts val="2300"/>
                        </a:lnSpc>
                        <a:spcBef>
                          <a:spcPts val="0"/>
                        </a:spcBef>
                        <a:spcAft>
                          <a:spcPts val="0"/>
                        </a:spcAft>
                      </a:pPr>
                      <a:r>
                        <a:rPr lang="en-US" sz="1500" dirty="0">
                          <a:solidFill>
                            <a:schemeClr val="bg2">
                              <a:lumMod val="10000"/>
                            </a:schemeClr>
                          </a:solidFill>
                          <a:effectLst/>
                          <a:latin typeface="+mn-lt"/>
                          <a:ea typeface="Calibri" charset="0"/>
                          <a:cs typeface="Calibri" charset="0"/>
                        </a:rPr>
                        <a:t>HP</a:t>
                      </a:r>
                      <a:r>
                        <a:rPr lang="en-US" sz="1600" dirty="0">
                          <a:solidFill>
                            <a:schemeClr val="bg2">
                              <a:lumMod val="10000"/>
                            </a:schemeClr>
                          </a:solidFill>
                          <a:effectLst/>
                          <a:latin typeface="+mn-lt"/>
                          <a:ea typeface="Calibri" charset="0"/>
                          <a:cs typeface="Times New Roman" charset="0"/>
                        </a:rPr>
                        <a:t>HPX3002/HVTN706</a:t>
                      </a:r>
                      <a:endParaRPr lang="en-US" sz="1500" dirty="0">
                        <a:solidFill>
                          <a:schemeClr val="bg2">
                            <a:lumMod val="10000"/>
                          </a:schemeClr>
                        </a:solidFill>
                        <a:effectLst/>
                        <a:latin typeface="+mn-lt"/>
                        <a:ea typeface="Calibri" charset="0"/>
                        <a:cs typeface="Times New Roman" charset="0"/>
                      </a:endParaRPr>
                    </a:p>
                  </a:txBody>
                  <a:tcPr marL="43654" marR="43654" marT="91440" marB="91440">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solidFill>
                            <a:schemeClr val="bg2">
                              <a:lumMod val="10000"/>
                            </a:schemeClr>
                          </a:solidFill>
                          <a:effectLst/>
                          <a:latin typeface="+mn-lt"/>
                          <a:ea typeface="Calibri" charset="0"/>
                          <a:cs typeface="Times New Roman" charset="0"/>
                        </a:rPr>
                        <a:t>Ad26.Mos4.HIV + Adjuvanted Clade C gp140 and Mosaic gp140 boost</a:t>
                      </a:r>
                    </a:p>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solidFill>
                            <a:schemeClr val="bg2">
                              <a:lumMod val="10000"/>
                            </a:schemeClr>
                          </a:solidFill>
                          <a:effectLst/>
                          <a:latin typeface="+mn-lt"/>
                          <a:ea typeface="Calibri" charset="0"/>
                          <a:cs typeface="Calibri" charset="0"/>
                        </a:rPr>
                        <a:t>(placebo-controlled)</a:t>
                      </a:r>
                      <a:endParaRPr lang="en-US" sz="1500" dirty="0">
                        <a:solidFill>
                          <a:schemeClr val="bg2">
                            <a:lumMod val="10000"/>
                          </a:schemeClr>
                        </a:solidFill>
                        <a:effectLst/>
                        <a:latin typeface="+mn-lt"/>
                        <a:ea typeface="Calibri" charset="0"/>
                        <a:cs typeface="Times New Roman" charset="0"/>
                      </a:endParaRPr>
                    </a:p>
                  </a:txBody>
                  <a:tcPr marL="43654" marR="43654"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ts val="2300"/>
                        </a:lnSpc>
                        <a:spcBef>
                          <a:spcPts val="0"/>
                        </a:spcBef>
                        <a:spcAft>
                          <a:spcPts val="0"/>
                        </a:spcAft>
                        <a:buClrTx/>
                        <a:buSzTx/>
                        <a:buFontTx/>
                        <a:buNone/>
                        <a:tabLst/>
                        <a:defRPr/>
                      </a:pPr>
                      <a:r>
                        <a:rPr lang="en-US" sz="1500" b="1" dirty="0">
                          <a:solidFill>
                            <a:schemeClr val="bg2">
                              <a:lumMod val="10000"/>
                            </a:schemeClr>
                          </a:solidFill>
                          <a:effectLst/>
                          <a:latin typeface="+mn-lt"/>
                          <a:ea typeface="Calibri" charset="0"/>
                          <a:cs typeface="Times New Roman" charset="0"/>
                        </a:rPr>
                        <a:t>3800</a:t>
                      </a:r>
                      <a:r>
                        <a:rPr lang="en-US" sz="1500" b="1" baseline="0" dirty="0">
                          <a:solidFill>
                            <a:schemeClr val="bg2">
                              <a:lumMod val="10000"/>
                            </a:schemeClr>
                          </a:solidFill>
                          <a:effectLst/>
                          <a:latin typeface="+mn-lt"/>
                          <a:ea typeface="Calibri" charset="0"/>
                          <a:cs typeface="Times New Roman" charset="0"/>
                        </a:rPr>
                        <a:t> </a:t>
                      </a:r>
                      <a:r>
                        <a:rPr lang="en-US" sz="1500" b="1" dirty="0">
                          <a:solidFill>
                            <a:schemeClr val="bg2">
                              <a:lumMod val="10000"/>
                            </a:schemeClr>
                          </a:solidFill>
                          <a:effectLst/>
                          <a:latin typeface="+mn-lt"/>
                          <a:ea typeface="Calibri" charset="0"/>
                          <a:cs typeface="Arial" charset="0"/>
                        </a:rPr>
                        <a:t>MSM and Trans-Women</a:t>
                      </a:r>
                      <a:endParaRPr lang="en-US" sz="1500" b="1" dirty="0">
                        <a:solidFill>
                          <a:schemeClr val="bg2">
                            <a:lumMod val="10000"/>
                          </a:schemeClr>
                        </a:solidFill>
                        <a:effectLst/>
                        <a:latin typeface="+mn-lt"/>
                        <a:ea typeface="Calibri" charset="0"/>
                        <a:cs typeface="Times New Roman" charset="0"/>
                      </a:endParaRPr>
                    </a:p>
                    <a:p>
                      <a:pPr marL="0" marR="0">
                        <a:lnSpc>
                          <a:spcPts val="2300"/>
                        </a:lnSpc>
                        <a:spcBef>
                          <a:spcPts val="0"/>
                        </a:spcBef>
                        <a:spcAft>
                          <a:spcPts val="0"/>
                        </a:spcAft>
                      </a:pPr>
                      <a:r>
                        <a:rPr lang="en-US" sz="1500" dirty="0">
                          <a:solidFill>
                            <a:schemeClr val="bg2">
                              <a:lumMod val="10000"/>
                            </a:schemeClr>
                          </a:solidFill>
                          <a:effectLst/>
                          <a:latin typeface="+mn-lt"/>
                          <a:ea typeface="Calibri" charset="0"/>
                          <a:cs typeface="Times New Roman" charset="0"/>
                        </a:rPr>
                        <a:t>USA, Argentina, Italy, Mexico, Peru, Poland, Spain (2019-2024)</a:t>
                      </a:r>
                    </a:p>
                  </a:txBody>
                  <a:tcPr marL="43654" marR="43654" marT="91440" marB="9144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1312607">
                <a:tc>
                  <a:txBody>
                    <a:bodyPr/>
                    <a:lstStyle/>
                    <a:p>
                      <a:pPr marL="0" marR="0">
                        <a:lnSpc>
                          <a:spcPts val="2300"/>
                        </a:lnSpc>
                        <a:spcBef>
                          <a:spcPts val="0"/>
                        </a:spcBef>
                        <a:spcAft>
                          <a:spcPts val="0"/>
                        </a:spcAft>
                      </a:pPr>
                      <a:endParaRPr lang="en-US" sz="2800" dirty="0">
                        <a:solidFill>
                          <a:schemeClr val="bg2">
                            <a:lumMod val="10000"/>
                          </a:schemeClr>
                        </a:solidFill>
                        <a:effectLst/>
                        <a:latin typeface="+mn-lt"/>
                        <a:ea typeface="Calibri" charset="0"/>
                        <a:cs typeface="Arial" charset="0"/>
                      </a:endParaRPr>
                    </a:p>
                    <a:p>
                      <a:pPr marL="0" marR="0">
                        <a:lnSpc>
                          <a:spcPts val="2300"/>
                        </a:lnSpc>
                        <a:spcBef>
                          <a:spcPts val="0"/>
                        </a:spcBef>
                        <a:spcAft>
                          <a:spcPts val="0"/>
                        </a:spcAft>
                      </a:pPr>
                      <a:r>
                        <a:rPr lang="en-US" sz="2800" b="1" dirty="0" err="1">
                          <a:solidFill>
                            <a:schemeClr val="bg2">
                              <a:lumMod val="10000"/>
                            </a:schemeClr>
                          </a:solidFill>
                          <a:effectLst/>
                          <a:latin typeface="+mn-lt"/>
                          <a:ea typeface="Calibri" charset="0"/>
                          <a:cs typeface="Arial" charset="0"/>
                        </a:rPr>
                        <a:t>PrEPVacc</a:t>
                      </a:r>
                      <a:endParaRPr lang="en-US" sz="2800" b="1" dirty="0">
                        <a:solidFill>
                          <a:schemeClr val="bg2">
                            <a:lumMod val="10000"/>
                          </a:schemeClr>
                        </a:solidFill>
                        <a:effectLst/>
                        <a:latin typeface="+mn-lt"/>
                        <a:ea typeface="Calibri" charset="0"/>
                        <a:cs typeface="Times New Roman" charset="0"/>
                      </a:endParaRPr>
                    </a:p>
                  </a:txBody>
                  <a:tcPr marL="43654" marR="43654" marT="91440" marB="91440">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charset="0"/>
                        <a:buNone/>
                        <a:tabLst/>
                        <a:defRPr/>
                      </a:pPr>
                      <a:r>
                        <a:rPr kumimoji="0" lang="en-US" sz="1500" b="0" i="0" u="none" strike="noStrike" kern="1200" cap="none" spc="0" normalizeH="0" baseline="0" noProof="0" dirty="0">
                          <a:ln>
                            <a:noFill/>
                          </a:ln>
                          <a:solidFill>
                            <a:srgbClr val="E7E6E6">
                              <a:lumMod val="10000"/>
                            </a:srgbClr>
                          </a:solidFill>
                          <a:effectLst/>
                          <a:uLnTx/>
                          <a:uFillTx/>
                          <a:latin typeface="+mn-lt"/>
                          <a:ea typeface="Calibri" charset="0"/>
                          <a:cs typeface="Times New Roman" charset="0"/>
                        </a:rPr>
                        <a:t>Three-arm, two-stage HIV prophylactic vaccine trial with a second randomization</a:t>
                      </a:r>
                      <a:endParaRPr lang="en-US" sz="1500" dirty="0">
                        <a:solidFill>
                          <a:schemeClr val="bg2">
                            <a:lumMod val="10000"/>
                          </a:schemeClr>
                        </a:solidFill>
                        <a:effectLst/>
                        <a:latin typeface="+mn-lt"/>
                        <a:ea typeface="Calibri" charset="0"/>
                        <a:cs typeface="Times New Roman" charset="0"/>
                      </a:endParaRPr>
                    </a:p>
                    <a:p>
                      <a:pPr marL="285750" marR="0" indent="-285750">
                        <a:spcBef>
                          <a:spcPts val="0"/>
                        </a:spcBef>
                        <a:spcAft>
                          <a:spcPts val="0"/>
                        </a:spcAft>
                        <a:buFont typeface="Arial" charset="0"/>
                        <a:buChar char="•"/>
                      </a:pPr>
                      <a:r>
                        <a:rPr lang="en-US" sz="1200" dirty="0">
                          <a:solidFill>
                            <a:schemeClr val="bg2">
                              <a:lumMod val="10000"/>
                            </a:schemeClr>
                          </a:solidFill>
                          <a:effectLst/>
                          <a:latin typeface="+mn-lt"/>
                          <a:ea typeface="Calibri" charset="0"/>
                          <a:cs typeface="Times New Roman" charset="0"/>
                        </a:rPr>
                        <a:t>Vaccine A: DNA/CN54gp140 (trimer) X2 + MVA/protein X2. </a:t>
                      </a:r>
                    </a:p>
                    <a:p>
                      <a:pPr marL="285750" marR="0" indent="-285750">
                        <a:spcBef>
                          <a:spcPts val="0"/>
                        </a:spcBef>
                        <a:spcAft>
                          <a:spcPts val="0"/>
                        </a:spcAft>
                        <a:buFont typeface="Arial" charset="0"/>
                        <a:buChar char="•"/>
                      </a:pPr>
                      <a:r>
                        <a:rPr lang="en-US" sz="1200" dirty="0">
                          <a:solidFill>
                            <a:schemeClr val="bg2">
                              <a:lumMod val="10000"/>
                            </a:schemeClr>
                          </a:solidFill>
                          <a:effectLst/>
                          <a:latin typeface="+mn-lt"/>
                          <a:ea typeface="Calibri" charset="0"/>
                          <a:cs typeface="Times New Roman" charset="0"/>
                        </a:rPr>
                        <a:t>Vaccine B: DNA/AIDSVAX* X 4.</a:t>
                      </a:r>
                    </a:p>
                    <a:p>
                      <a:pPr marL="285750" marR="0" indent="-285750">
                        <a:spcBef>
                          <a:spcPts val="0"/>
                        </a:spcBef>
                        <a:spcAft>
                          <a:spcPts val="0"/>
                        </a:spcAft>
                        <a:buFont typeface="Arial" charset="0"/>
                        <a:buChar char="•"/>
                      </a:pPr>
                      <a:r>
                        <a:rPr lang="en-US" sz="1200" dirty="0">
                          <a:solidFill>
                            <a:schemeClr val="bg2">
                              <a:lumMod val="10000"/>
                            </a:schemeClr>
                          </a:solidFill>
                          <a:effectLst/>
                          <a:latin typeface="+mn-lt"/>
                          <a:ea typeface="Calibri" charset="0"/>
                          <a:cs typeface="Times New Roman" charset="0"/>
                        </a:rPr>
                        <a:t>F/TAF (</a:t>
                      </a:r>
                      <a:r>
                        <a:rPr lang="en-US" sz="1200" dirty="0" err="1">
                          <a:solidFill>
                            <a:schemeClr val="bg2">
                              <a:lumMod val="10000"/>
                            </a:schemeClr>
                          </a:solidFill>
                          <a:effectLst/>
                          <a:latin typeface="+mn-lt"/>
                          <a:ea typeface="Calibri" charset="0"/>
                          <a:cs typeface="Times New Roman" charset="0"/>
                        </a:rPr>
                        <a:t>Descovy</a:t>
                      </a:r>
                      <a:r>
                        <a:rPr lang="en-US" sz="1200" dirty="0">
                          <a:solidFill>
                            <a:schemeClr val="bg2">
                              <a:lumMod val="10000"/>
                            </a:schemeClr>
                          </a:solidFill>
                          <a:effectLst/>
                          <a:latin typeface="+mn-lt"/>
                          <a:ea typeface="Calibri" charset="0"/>
                          <a:cs typeface="Times New Roman" charset="0"/>
                        </a:rPr>
                        <a:t>)</a:t>
                      </a:r>
                    </a:p>
                    <a:p>
                      <a:pPr marL="285750" marR="0" indent="-285750">
                        <a:spcBef>
                          <a:spcPts val="0"/>
                        </a:spcBef>
                        <a:spcAft>
                          <a:spcPts val="0"/>
                        </a:spcAft>
                        <a:buFont typeface="Arial" charset="0"/>
                        <a:buChar char="•"/>
                      </a:pPr>
                      <a:r>
                        <a:rPr lang="en-US" sz="1200" dirty="0">
                          <a:solidFill>
                            <a:schemeClr val="bg2">
                              <a:lumMod val="10000"/>
                            </a:schemeClr>
                          </a:solidFill>
                          <a:effectLst/>
                          <a:latin typeface="+mn-lt"/>
                          <a:ea typeface="Calibri" charset="0"/>
                          <a:cs typeface="Times New Roman" charset="0"/>
                        </a:rPr>
                        <a:t>TDF/FTC (</a:t>
                      </a:r>
                      <a:r>
                        <a:rPr lang="en-US" sz="1200" dirty="0" err="1">
                          <a:solidFill>
                            <a:schemeClr val="bg2">
                              <a:lumMod val="10000"/>
                            </a:schemeClr>
                          </a:solidFill>
                          <a:effectLst/>
                          <a:latin typeface="+mn-lt"/>
                          <a:ea typeface="Calibri" charset="0"/>
                          <a:cs typeface="Times New Roman" charset="0"/>
                        </a:rPr>
                        <a:t>Truvada</a:t>
                      </a:r>
                      <a:r>
                        <a:rPr lang="en-US" sz="1200" dirty="0">
                          <a:solidFill>
                            <a:schemeClr val="bg2">
                              <a:lumMod val="10000"/>
                            </a:schemeClr>
                          </a:solidFill>
                          <a:effectLst/>
                          <a:latin typeface="+mn-lt"/>
                          <a:ea typeface="Calibri" charset="0"/>
                          <a:cs typeface="Times New Roman" charset="0"/>
                        </a:rPr>
                        <a:t>)</a:t>
                      </a:r>
                    </a:p>
                  </a:txBody>
                  <a:tcPr marL="43654" marR="43654"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a:lnSpc>
                          <a:spcPts val="2300"/>
                        </a:lnSpc>
                        <a:spcBef>
                          <a:spcPts val="0"/>
                        </a:spcBef>
                        <a:spcAft>
                          <a:spcPts val="0"/>
                        </a:spcAft>
                      </a:pPr>
                      <a:r>
                        <a:rPr lang="en-US" sz="1500" b="1" dirty="0">
                          <a:solidFill>
                            <a:schemeClr val="bg2">
                              <a:lumMod val="10000"/>
                            </a:schemeClr>
                          </a:solidFill>
                          <a:effectLst/>
                          <a:latin typeface="+mn-lt"/>
                          <a:ea typeface="Calibri" charset="0"/>
                          <a:cs typeface="Arial" charset="0"/>
                        </a:rPr>
                        <a:t>Men and Women </a:t>
                      </a:r>
                      <a:r>
                        <a:rPr lang="en-US" sz="1500" dirty="0">
                          <a:solidFill>
                            <a:schemeClr val="bg2">
                              <a:lumMod val="10000"/>
                            </a:schemeClr>
                          </a:solidFill>
                          <a:effectLst/>
                          <a:latin typeface="+mn-lt"/>
                          <a:ea typeface="Calibri" charset="0"/>
                          <a:cs typeface="Arial" charset="0"/>
                        </a:rPr>
                        <a:t>in </a:t>
                      </a:r>
                      <a:r>
                        <a:rPr lang="en-US" sz="1500" dirty="0">
                          <a:solidFill>
                            <a:schemeClr val="bg2">
                              <a:lumMod val="10000"/>
                            </a:schemeClr>
                          </a:solidFill>
                          <a:effectLst/>
                          <a:latin typeface="+mn-lt"/>
                          <a:ea typeface="Calibri" charset="0"/>
                          <a:cs typeface="Times New Roman" charset="0"/>
                        </a:rPr>
                        <a:t>Uganda, Tanzania, Mozambique, South Africa (2018–2023)</a:t>
                      </a:r>
                    </a:p>
                    <a:p>
                      <a:pPr marL="0" marR="0">
                        <a:lnSpc>
                          <a:spcPts val="2300"/>
                        </a:lnSpc>
                        <a:spcBef>
                          <a:spcPts val="0"/>
                        </a:spcBef>
                        <a:spcAft>
                          <a:spcPts val="0"/>
                        </a:spcAft>
                      </a:pPr>
                      <a:r>
                        <a:rPr lang="en-US" sz="1500" dirty="0">
                          <a:solidFill>
                            <a:schemeClr val="bg2">
                              <a:lumMod val="10000"/>
                            </a:schemeClr>
                          </a:solidFill>
                          <a:effectLst/>
                          <a:latin typeface="+mn-lt"/>
                          <a:ea typeface="Calibri" charset="0"/>
                          <a:cs typeface="Arial" charset="0"/>
                        </a:rPr>
                        <a:t> </a:t>
                      </a:r>
                      <a:endParaRPr lang="en-US" sz="1500" dirty="0">
                        <a:solidFill>
                          <a:schemeClr val="bg2">
                            <a:lumMod val="10000"/>
                          </a:schemeClr>
                        </a:solidFill>
                        <a:effectLst/>
                        <a:latin typeface="+mn-lt"/>
                        <a:ea typeface="Calibri" charset="0"/>
                        <a:cs typeface="Times New Roman" charset="0"/>
                      </a:endParaRPr>
                    </a:p>
                  </a:txBody>
                  <a:tcPr marL="43654" marR="43654" marT="91440" marB="9144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bl>
          </a:graphicData>
        </a:graphic>
      </p:graphicFrame>
      <p:grpSp>
        <p:nvGrpSpPr>
          <p:cNvPr id="6" name="Group 5"/>
          <p:cNvGrpSpPr/>
          <p:nvPr/>
        </p:nvGrpSpPr>
        <p:grpSpPr>
          <a:xfrm>
            <a:off x="766915" y="1814052"/>
            <a:ext cx="10250130" cy="1169780"/>
            <a:chOff x="339213" y="1814052"/>
            <a:chExt cx="10677832" cy="1150374"/>
          </a:xfrm>
        </p:grpSpPr>
        <p:sp>
          <p:nvSpPr>
            <p:cNvPr id="7" name="Rectangle 6"/>
            <p:cNvSpPr/>
            <p:nvPr/>
          </p:nvSpPr>
          <p:spPr>
            <a:xfrm>
              <a:off x="339213" y="1814052"/>
              <a:ext cx="10677832" cy="1150374"/>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269226" y="1991033"/>
              <a:ext cx="5179204" cy="646331"/>
            </a:xfrm>
            <a:prstGeom prst="rect">
              <a:avLst/>
            </a:prstGeom>
            <a:noFill/>
          </p:spPr>
          <p:txBody>
            <a:bodyPr wrap="square" rtlCol="0">
              <a:spAutoFit/>
            </a:bodyPr>
            <a:lstStyle/>
            <a:p>
              <a:r>
                <a:rPr lang="en-US" sz="3600" dirty="0"/>
                <a:t>Stopped early for futility</a:t>
              </a:r>
              <a:endParaRPr lang="en-US" dirty="0"/>
            </a:p>
          </p:txBody>
        </p:sp>
      </p:grpSp>
    </p:spTree>
    <p:extLst>
      <p:ext uri="{BB962C8B-B14F-4D97-AF65-F5344CB8AC3E}">
        <p14:creationId xmlns:p14="http://schemas.microsoft.com/office/powerpoint/2010/main" val="86477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A44FF-318A-4575-AAB0-117C5042E7D8}"/>
              </a:ext>
            </a:extLst>
          </p:cNvPr>
          <p:cNvSpPr>
            <a:spLocks noGrp="1"/>
          </p:cNvSpPr>
          <p:nvPr>
            <p:ph type="title"/>
          </p:nvPr>
        </p:nvSpPr>
        <p:spPr/>
        <p:txBody>
          <a:bodyPr/>
          <a:lstStyle/>
          <a:p>
            <a:r>
              <a:rPr lang="en-US" dirty="0"/>
              <a:t>Vaccine Hesitancy</a:t>
            </a:r>
          </a:p>
        </p:txBody>
      </p:sp>
      <p:grpSp>
        <p:nvGrpSpPr>
          <p:cNvPr id="5" name="Group 4">
            <a:extLst>
              <a:ext uri="{FF2B5EF4-FFF2-40B4-BE49-F238E27FC236}">
                <a16:creationId xmlns:a16="http://schemas.microsoft.com/office/drawing/2014/main" id="{16DE9B0C-A708-4B02-9AD3-ACA7592B25CA}"/>
              </a:ext>
            </a:extLst>
          </p:cNvPr>
          <p:cNvGrpSpPr/>
          <p:nvPr/>
        </p:nvGrpSpPr>
        <p:grpSpPr>
          <a:xfrm>
            <a:off x="833354" y="1239053"/>
            <a:ext cx="11034796" cy="4977066"/>
            <a:chOff x="-2388" y="1143000"/>
            <a:chExt cx="11034796" cy="4977066"/>
          </a:xfrm>
        </p:grpSpPr>
        <p:pic>
          <p:nvPicPr>
            <p:cNvPr id="6" name="Picture 5">
              <a:extLst>
                <a:ext uri="{FF2B5EF4-FFF2-40B4-BE49-F238E27FC236}">
                  <a16:creationId xmlns:a16="http://schemas.microsoft.com/office/drawing/2014/main" id="{31D7534F-1184-45EC-B69A-01F76EC8959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01" t="5660" r="5689"/>
            <a:stretch/>
          </p:blipFill>
          <p:spPr>
            <a:xfrm>
              <a:off x="-2388" y="2006142"/>
              <a:ext cx="5262646" cy="4111645"/>
            </a:xfrm>
            <a:prstGeom prst="rect">
              <a:avLst/>
            </a:prstGeom>
            <a:ln>
              <a:solidFill>
                <a:srgbClr val="535455"/>
              </a:solidFill>
            </a:ln>
          </p:spPr>
        </p:pic>
        <p:pic>
          <p:nvPicPr>
            <p:cNvPr id="7" name="Picture 6">
              <a:extLst>
                <a:ext uri="{FF2B5EF4-FFF2-40B4-BE49-F238E27FC236}">
                  <a16:creationId xmlns:a16="http://schemas.microsoft.com/office/drawing/2014/main" id="{55406B0C-9DAF-4FB1-83A7-9640F70F6C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199" y="2006143"/>
              <a:ext cx="5616001" cy="3075926"/>
            </a:xfrm>
            <a:prstGeom prst="rect">
              <a:avLst/>
            </a:prstGeom>
            <a:ln>
              <a:solidFill>
                <a:srgbClr val="535455"/>
              </a:solidFill>
            </a:ln>
          </p:spPr>
        </p:pic>
        <p:sp>
          <p:nvSpPr>
            <p:cNvPr id="8" name="TextBox 7">
              <a:extLst>
                <a:ext uri="{FF2B5EF4-FFF2-40B4-BE49-F238E27FC236}">
                  <a16:creationId xmlns:a16="http://schemas.microsoft.com/office/drawing/2014/main" id="{4CF5E2F7-14B2-46E1-B1A6-3AA91221BF19}"/>
                </a:ext>
              </a:extLst>
            </p:cNvPr>
            <p:cNvSpPr txBox="1"/>
            <p:nvPr/>
          </p:nvSpPr>
          <p:spPr>
            <a:xfrm>
              <a:off x="0" y="1143000"/>
              <a:ext cx="11032408" cy="369332"/>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b="1" u="none" strike="noStrike" kern="0" cap="none" spc="0" normalizeH="0" baseline="0" noProof="0" dirty="0">
                  <a:ln>
                    <a:noFill/>
                  </a:ln>
                  <a:solidFill>
                    <a:schemeClr val="bg2">
                      <a:lumMod val="10000"/>
                    </a:schemeClr>
                  </a:solidFill>
                  <a:effectLst/>
                  <a:uLnTx/>
                  <a:uFillTx/>
                  <a:ea typeface="MS PGothic" pitchFamily="34" charset="-128"/>
                </a:rPr>
                <a:t>WHO declared ‘vaccine hesitancy’ one of the top 10 threats to global health in 2019</a:t>
              </a:r>
            </a:p>
          </p:txBody>
        </p:sp>
        <p:sp>
          <p:nvSpPr>
            <p:cNvPr id="9" name="TextBox 8">
              <a:extLst>
                <a:ext uri="{FF2B5EF4-FFF2-40B4-BE49-F238E27FC236}">
                  <a16:creationId xmlns:a16="http://schemas.microsoft.com/office/drawing/2014/main" id="{DD3B7A49-3CED-4464-8255-FBFFFA45E893}"/>
                </a:ext>
              </a:extLst>
            </p:cNvPr>
            <p:cNvSpPr txBox="1"/>
            <p:nvPr/>
          </p:nvSpPr>
          <p:spPr>
            <a:xfrm>
              <a:off x="-2388" y="1574571"/>
              <a:ext cx="2209800" cy="369332"/>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chemeClr val="bg2">
                      <a:lumMod val="10000"/>
                    </a:schemeClr>
                  </a:solidFill>
                  <a:effectLst/>
                  <a:uLnTx/>
                  <a:uFillTx/>
                  <a:ea typeface="MS PGothic" pitchFamily="34" charset="-128"/>
                </a:rPr>
                <a:t>GLOBAL IMPACT</a:t>
              </a:r>
            </a:p>
          </p:txBody>
        </p:sp>
        <p:sp>
          <p:nvSpPr>
            <p:cNvPr id="10" name="TextBox 9">
              <a:extLst>
                <a:ext uri="{FF2B5EF4-FFF2-40B4-BE49-F238E27FC236}">
                  <a16:creationId xmlns:a16="http://schemas.microsoft.com/office/drawing/2014/main" id="{67194BD5-DB11-4160-87B3-D34EA5B36F69}"/>
                </a:ext>
              </a:extLst>
            </p:cNvPr>
            <p:cNvSpPr txBox="1"/>
            <p:nvPr/>
          </p:nvSpPr>
          <p:spPr>
            <a:xfrm>
              <a:off x="4955458" y="1568253"/>
              <a:ext cx="2389902" cy="369332"/>
            </a:xfrm>
            <a:prstGeom prst="rect">
              <a:avLst/>
            </a:prstGeom>
            <a:noFill/>
          </p:spPr>
          <p:txBody>
            <a:bodyPr wrap="square" rtlCol="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ea typeface="MS PGothic" pitchFamily="34" charset="-128"/>
                </a:rPr>
                <a:t>UNITED STATES</a:t>
              </a:r>
            </a:p>
          </p:txBody>
        </p:sp>
        <p:sp>
          <p:nvSpPr>
            <p:cNvPr id="11" name="TextBox 10">
              <a:extLst>
                <a:ext uri="{FF2B5EF4-FFF2-40B4-BE49-F238E27FC236}">
                  <a16:creationId xmlns:a16="http://schemas.microsoft.com/office/drawing/2014/main" id="{DC77D96C-9855-48EC-8F28-492ACDF7D861}"/>
                </a:ext>
              </a:extLst>
            </p:cNvPr>
            <p:cNvSpPr txBox="1"/>
            <p:nvPr/>
          </p:nvSpPr>
          <p:spPr>
            <a:xfrm>
              <a:off x="5410198" y="5212125"/>
              <a:ext cx="5622209" cy="907941"/>
            </a:xfrm>
            <a:prstGeom prst="rect">
              <a:avLst/>
            </a:prstGeom>
            <a:solidFill>
              <a:srgbClr val="1F497D">
                <a:lumMod val="20000"/>
                <a:lumOff val="80000"/>
                <a:alpha val="60000"/>
              </a:srgbClr>
            </a:solidFill>
            <a:ln>
              <a:solidFill>
                <a:srgbClr val="4F81BD"/>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1" u="none" strike="noStrike" kern="0" cap="none" spc="0" normalizeH="0" baseline="0" noProof="0" dirty="0">
                  <a:ln>
                    <a:noFill/>
                  </a:ln>
                  <a:solidFill>
                    <a:prstClr val="black"/>
                  </a:solidFill>
                  <a:effectLst/>
                  <a:uLnTx/>
                  <a:uFillTx/>
                  <a:latin typeface="Calibri" pitchFamily="34" charset="0"/>
                  <a:ea typeface="MS PGothic" pitchFamily="34" charset="-128"/>
                </a:rPr>
                <a:t>In 2019 a resurgence of vaccine hesitancy caused the greatest number of measles cases reported since 1994 and since measles was declared eliminated in the US in 2000.</a:t>
              </a:r>
            </a:p>
            <a:p>
              <a:pPr marL="0" marR="0" lvl="0" indent="0" defTabSz="914400" eaLnBrk="1" fontAlgn="base" latinLnBrk="0" hangingPunct="1">
                <a:lnSpc>
                  <a:spcPct val="100000"/>
                </a:lnSpc>
                <a:spcBef>
                  <a:spcPct val="0"/>
                </a:spcBef>
                <a:spcAft>
                  <a:spcPct val="0"/>
                </a:spcAft>
                <a:buClrTx/>
                <a:buSzTx/>
                <a:buFontTx/>
                <a:buNone/>
                <a:tabLst/>
                <a:defRPr/>
              </a:pPr>
              <a:endParaRPr kumimoji="0" lang="en-US" sz="1050" b="0" i="1" u="none" strike="noStrike" kern="0" cap="none" spc="0" normalizeH="0" baseline="0" noProof="0" dirty="0">
                <a:ln>
                  <a:noFill/>
                </a:ln>
                <a:solidFill>
                  <a:prstClr val="black"/>
                </a:solidFill>
                <a:effectLst/>
                <a:uLnTx/>
                <a:uFillTx/>
                <a:latin typeface="Calibri" pitchFamily="34" charset="0"/>
                <a:ea typeface="MS PGothic" pitchFamily="34" charset="-128"/>
              </a:endParaRPr>
            </a:p>
          </p:txBody>
        </p:sp>
      </p:grpSp>
    </p:spTree>
    <p:extLst>
      <p:ext uri="{BB962C8B-B14F-4D97-AF65-F5344CB8AC3E}">
        <p14:creationId xmlns:p14="http://schemas.microsoft.com/office/powerpoint/2010/main" val="2896617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11D6F-EAFE-4521-9A91-5C0C44B14030}"/>
              </a:ext>
            </a:extLst>
          </p:cNvPr>
          <p:cNvSpPr>
            <a:spLocks noGrp="1"/>
          </p:cNvSpPr>
          <p:nvPr>
            <p:ph type="title"/>
          </p:nvPr>
        </p:nvSpPr>
        <p:spPr/>
        <p:txBody>
          <a:bodyPr>
            <a:normAutofit/>
          </a:bodyPr>
          <a:lstStyle/>
          <a:p>
            <a:r>
              <a:rPr lang="en-US" sz="3600" dirty="0"/>
              <a:t>Vaccine Hesitancy: COVID-19</a:t>
            </a:r>
          </a:p>
        </p:txBody>
      </p:sp>
      <p:sp>
        <p:nvSpPr>
          <p:cNvPr id="4" name="Text Placeholder 3">
            <a:extLst>
              <a:ext uri="{FF2B5EF4-FFF2-40B4-BE49-F238E27FC236}">
                <a16:creationId xmlns:a16="http://schemas.microsoft.com/office/drawing/2014/main" id="{202588FF-10E0-4B3C-8CA5-A1396E5061E4}"/>
              </a:ext>
            </a:extLst>
          </p:cNvPr>
          <p:cNvSpPr>
            <a:spLocks noGrp="1"/>
          </p:cNvSpPr>
          <p:nvPr>
            <p:ph type="body" sz="half" idx="2"/>
          </p:nvPr>
        </p:nvSpPr>
        <p:spPr>
          <a:xfrm>
            <a:off x="888537" y="1149046"/>
            <a:ext cx="10864795" cy="2123098"/>
          </a:xfrm>
        </p:spPr>
        <p:txBody>
          <a:bodyPr/>
          <a:lstStyle/>
          <a:p>
            <a:pPr marL="285750" indent="-285750">
              <a:buFont typeface="Wingdings" panose="05000000000000000000" pitchFamily="2" charset="2"/>
              <a:buChar char="§"/>
            </a:pPr>
            <a:r>
              <a:rPr lang="en-US" sz="2400" dirty="0"/>
              <a:t>The global COVID-19 pandemic has also exposed alarming rates of vaccine hesitancy, linked to a global “</a:t>
            </a:r>
            <a:r>
              <a:rPr lang="en-US" sz="2400" dirty="0" err="1"/>
              <a:t>infodemic</a:t>
            </a:r>
            <a:r>
              <a:rPr lang="en-US" sz="2400" dirty="0"/>
              <a:t>.” This may become a major obstacle for HIV vaccines, too. </a:t>
            </a:r>
          </a:p>
          <a:p>
            <a:pPr marL="285750" indent="-285750">
              <a:buFont typeface="Wingdings" panose="05000000000000000000" pitchFamily="2" charset="2"/>
              <a:buChar char="§"/>
            </a:pPr>
            <a:r>
              <a:rPr lang="en-US" sz="2400" dirty="0"/>
              <a:t>Strong, consistent community engagement is key to building confidence in HIV vaccine research. </a:t>
            </a:r>
          </a:p>
          <a:p>
            <a:endParaRPr lang="en-US" dirty="0"/>
          </a:p>
        </p:txBody>
      </p:sp>
      <p:pic>
        <p:nvPicPr>
          <p:cNvPr id="5" name="Picture 4">
            <a:extLst>
              <a:ext uri="{FF2B5EF4-FFF2-40B4-BE49-F238E27FC236}">
                <a16:creationId xmlns:a16="http://schemas.microsoft.com/office/drawing/2014/main" id="{18502DA0-9AD3-4879-9391-BFB1BB00208B}"/>
              </a:ext>
            </a:extLst>
          </p:cNvPr>
          <p:cNvPicPr>
            <a:picLocks noChangeAspect="1"/>
          </p:cNvPicPr>
          <p:nvPr/>
        </p:nvPicPr>
        <p:blipFill rotWithShape="1">
          <a:blip r:embed="rId3">
            <a:extLst>
              <a:ext uri="{28A0092B-C50C-407E-A947-70E740481C1C}">
                <a14:useLocalDpi xmlns:a14="http://schemas.microsoft.com/office/drawing/2010/main" val="0"/>
              </a:ext>
            </a:extLst>
          </a:blip>
          <a:srcRect l="16250"/>
          <a:stretch/>
        </p:blipFill>
        <p:spPr>
          <a:xfrm>
            <a:off x="5198646" y="3119326"/>
            <a:ext cx="6413232" cy="2457450"/>
          </a:xfrm>
          <a:prstGeom prst="rect">
            <a:avLst/>
          </a:prstGeom>
        </p:spPr>
      </p:pic>
      <p:sp>
        <p:nvSpPr>
          <p:cNvPr id="6" name="TextBox 5">
            <a:extLst>
              <a:ext uri="{FF2B5EF4-FFF2-40B4-BE49-F238E27FC236}">
                <a16:creationId xmlns:a16="http://schemas.microsoft.com/office/drawing/2014/main" id="{FFAD9289-43A0-4DF6-9264-FD2D11B28297}"/>
              </a:ext>
            </a:extLst>
          </p:cNvPr>
          <p:cNvSpPr txBox="1"/>
          <p:nvPr/>
        </p:nvSpPr>
        <p:spPr>
          <a:xfrm>
            <a:off x="8938727" y="5632433"/>
            <a:ext cx="2673151" cy="276999"/>
          </a:xfrm>
          <a:prstGeom prst="rect">
            <a:avLst/>
          </a:prstGeom>
          <a:noFill/>
        </p:spPr>
        <p:txBody>
          <a:bodyPr wrap="square" rtlCol="0">
            <a:spAutoFit/>
          </a:bodyPr>
          <a:lstStyle/>
          <a:p>
            <a:pPr fontAlgn="base">
              <a:spcBef>
                <a:spcPct val="0"/>
              </a:spcBef>
              <a:spcAft>
                <a:spcPct val="0"/>
              </a:spcAft>
            </a:pPr>
            <a:r>
              <a:rPr lang="en-US" sz="1200" i="1" dirty="0">
                <a:solidFill>
                  <a:srgbClr val="535455"/>
                </a:solidFill>
                <a:ea typeface="MS PGothic" pitchFamily="34" charset="-128"/>
              </a:rPr>
              <a:t>Source: </a:t>
            </a:r>
            <a:r>
              <a:rPr lang="en-US" sz="1200" i="1" dirty="0">
                <a:solidFill>
                  <a:srgbClr val="535455"/>
                </a:solidFill>
                <a:ea typeface="MS PGothic" pitchFamily="34" charset="-128"/>
                <a:hlinkClick r:id="rId4">
                  <a:extLst>
                    <a:ext uri="{A12FA001-AC4F-418D-AE19-62706E023703}">
                      <ahyp:hlinkClr xmlns:ahyp="http://schemas.microsoft.com/office/drawing/2018/hyperlinkcolor" val="tx"/>
                    </a:ext>
                  </a:extLst>
                </a:hlinkClick>
              </a:rPr>
              <a:t>World Health Organization</a:t>
            </a:r>
            <a:endParaRPr lang="en-US" sz="1200" i="1" dirty="0">
              <a:solidFill>
                <a:srgbClr val="535455"/>
              </a:solidFill>
              <a:ea typeface="MS PGothic" pitchFamily="34" charset="-128"/>
            </a:endParaRPr>
          </a:p>
        </p:txBody>
      </p:sp>
      <p:sp>
        <p:nvSpPr>
          <p:cNvPr id="8" name="TextBox 7">
            <a:extLst>
              <a:ext uri="{FF2B5EF4-FFF2-40B4-BE49-F238E27FC236}">
                <a16:creationId xmlns:a16="http://schemas.microsoft.com/office/drawing/2014/main" id="{2988DB87-055B-4EC7-AA3B-950E275D8707}"/>
              </a:ext>
            </a:extLst>
          </p:cNvPr>
          <p:cNvSpPr txBox="1"/>
          <p:nvPr/>
        </p:nvSpPr>
        <p:spPr>
          <a:xfrm>
            <a:off x="871972" y="3272144"/>
            <a:ext cx="4185220" cy="2677656"/>
          </a:xfrm>
          <a:prstGeom prst="rect">
            <a:avLst/>
          </a:prstGeom>
          <a:noFill/>
        </p:spPr>
        <p:txBody>
          <a:bodyPr wrap="square" rtlCol="0">
            <a:spAutoFit/>
          </a:bodyPr>
          <a:lstStyle/>
          <a:p>
            <a:pPr marL="285750" lvl="0" indent="-285750">
              <a:spcAft>
                <a:spcPts val="600"/>
              </a:spcAft>
              <a:buFont typeface="Wingdings" panose="05000000000000000000" pitchFamily="2" charset="2"/>
              <a:buChar char="§"/>
            </a:pPr>
            <a:r>
              <a:rPr lang="en-US" sz="2400" dirty="0">
                <a:solidFill>
                  <a:srgbClr val="E7E6E6">
                    <a:lumMod val="25000"/>
                  </a:srgbClr>
                </a:solidFill>
              </a:rPr>
              <a:t>The Good Participatory Practice (GPP) guidelines. developed for HIV and recently updated for COVID, provide a critical roadmap for ethical, inclusive research practice.</a:t>
            </a:r>
          </a:p>
        </p:txBody>
      </p:sp>
    </p:spTree>
    <p:extLst>
      <p:ext uri="{BB962C8B-B14F-4D97-AF65-F5344CB8AC3E}">
        <p14:creationId xmlns:p14="http://schemas.microsoft.com/office/powerpoint/2010/main" val="787516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Vaccine Advocacy in 2021</a:t>
            </a:r>
          </a:p>
        </p:txBody>
      </p:sp>
      <p:sp>
        <p:nvSpPr>
          <p:cNvPr id="3" name="Text Placeholder 2"/>
          <p:cNvSpPr>
            <a:spLocks noGrp="1"/>
          </p:cNvSpPr>
          <p:nvPr>
            <p:ph type="body" sz="quarter" idx="10"/>
          </p:nvPr>
        </p:nvSpPr>
        <p:spPr/>
        <p:txBody>
          <a:bodyPr/>
          <a:lstStyle/>
          <a:p>
            <a:r>
              <a:rPr lang="en-US" dirty="0"/>
              <a:t>HIV Vaccine Research: Building on Lessons from COVID</a:t>
            </a:r>
          </a:p>
        </p:txBody>
      </p:sp>
      <p:sp>
        <p:nvSpPr>
          <p:cNvPr id="4" name="Text Placeholder 3"/>
          <p:cNvSpPr>
            <a:spLocks noGrp="1"/>
          </p:cNvSpPr>
          <p:nvPr>
            <p:ph type="body" sz="quarter" idx="11"/>
          </p:nvPr>
        </p:nvSpPr>
        <p:spPr>
          <a:xfrm>
            <a:off x="833438" y="1690687"/>
            <a:ext cx="10887075" cy="4179171"/>
          </a:xfrm>
        </p:spPr>
        <p:txBody>
          <a:bodyPr/>
          <a:lstStyle/>
          <a:p>
            <a:pPr marL="514350" indent="-514350">
              <a:buFont typeface="+mj-lt"/>
              <a:buAutoNum type="arabicPeriod"/>
            </a:pPr>
            <a:r>
              <a:rPr lang="en-US" dirty="0"/>
              <a:t>Sufficient and diversified research funding</a:t>
            </a:r>
          </a:p>
          <a:p>
            <a:pPr marL="514350" indent="-514350">
              <a:buFont typeface="+mj-lt"/>
              <a:buAutoNum type="arabicPeriod"/>
            </a:pPr>
            <a:r>
              <a:rPr lang="en-US" dirty="0"/>
              <a:t>Enhanced global coordination and collaboration</a:t>
            </a:r>
          </a:p>
          <a:p>
            <a:pPr marL="514350" indent="-514350">
              <a:buFont typeface="+mj-lt"/>
              <a:buAutoNum type="arabicPeriod"/>
            </a:pPr>
            <a:r>
              <a:rPr lang="en-US" dirty="0"/>
              <a:t>Support for research innovation and novel trial designs</a:t>
            </a:r>
          </a:p>
          <a:p>
            <a:pPr marL="514350" indent="-514350">
              <a:buFont typeface="+mj-lt"/>
              <a:buAutoNum type="arabicPeriod"/>
            </a:pPr>
            <a:r>
              <a:rPr lang="en-US" dirty="0"/>
              <a:t>Strengthened political commitment and urgency</a:t>
            </a:r>
          </a:p>
          <a:p>
            <a:pPr marL="514350" indent="-514350">
              <a:buFont typeface="+mj-lt"/>
              <a:buAutoNum type="arabicPeriod"/>
            </a:pPr>
            <a:r>
              <a:rPr lang="en-US" dirty="0"/>
              <a:t>Placing communities at the center of vaccine research</a:t>
            </a:r>
          </a:p>
          <a:p>
            <a:pPr marL="514350" indent="-514350">
              <a:buFont typeface="+mj-lt"/>
              <a:buAutoNum type="arabicPeriod"/>
            </a:pPr>
            <a:r>
              <a:rPr lang="en-US" dirty="0"/>
              <a:t>Planning early for success and equitable access</a:t>
            </a:r>
          </a:p>
        </p:txBody>
      </p:sp>
    </p:spTree>
    <p:extLst>
      <p:ext uri="{BB962C8B-B14F-4D97-AF65-F5344CB8AC3E}">
        <p14:creationId xmlns:p14="http://schemas.microsoft.com/office/powerpoint/2010/main" val="214207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27198-4DE4-4F05-985C-6D4783724727}"/>
              </a:ext>
            </a:extLst>
          </p:cNvPr>
          <p:cNvSpPr>
            <a:spLocks noGrp="1"/>
          </p:cNvSpPr>
          <p:nvPr>
            <p:ph type="title"/>
          </p:nvPr>
        </p:nvSpPr>
        <p:spPr/>
        <p:txBody>
          <a:bodyPr/>
          <a:lstStyle/>
          <a:p>
            <a:r>
              <a:rPr lang="en-US" dirty="0"/>
              <a:t>Key Resources</a:t>
            </a:r>
          </a:p>
        </p:txBody>
      </p:sp>
      <p:sp>
        <p:nvSpPr>
          <p:cNvPr id="4" name="Text Placeholder 3">
            <a:extLst>
              <a:ext uri="{FF2B5EF4-FFF2-40B4-BE49-F238E27FC236}">
                <a16:creationId xmlns:a16="http://schemas.microsoft.com/office/drawing/2014/main" id="{6C4947D7-A5A7-414A-9939-DF74C8180BA9}"/>
              </a:ext>
            </a:extLst>
          </p:cNvPr>
          <p:cNvSpPr>
            <a:spLocks noGrp="1"/>
          </p:cNvSpPr>
          <p:nvPr>
            <p:ph type="body" sz="quarter" idx="11"/>
          </p:nvPr>
        </p:nvSpPr>
        <p:spPr>
          <a:xfrm>
            <a:off x="835742" y="1298803"/>
            <a:ext cx="10887075" cy="5325932"/>
          </a:xfrm>
        </p:spPr>
        <p:txBody>
          <a:bodyPr/>
          <a:lstStyle/>
          <a:p>
            <a:pPr>
              <a:spcBef>
                <a:spcPts val="0"/>
              </a:spcBef>
              <a:buFont typeface="Wingdings" charset="2"/>
              <a:buChar char="§"/>
            </a:pPr>
            <a:r>
              <a:rPr lang="en-US" altLang="en-US" dirty="0">
                <a:cs typeface="Arial Narrow" pitchFamily="34" charset="0"/>
              </a:rPr>
              <a:t>AVAC: </a:t>
            </a:r>
            <a:r>
              <a:rPr lang="en-US" altLang="en-US" dirty="0">
                <a:cs typeface="Arial Narrow" pitchFamily="34" charset="0"/>
                <a:hlinkClick r:id="rId2"/>
              </a:rPr>
              <a:t>www.avac.org/vaccines</a:t>
            </a:r>
            <a:endParaRPr lang="en-US" altLang="en-US" dirty="0">
              <a:cs typeface="Arial Narrow" pitchFamily="34" charset="0"/>
            </a:endParaRPr>
          </a:p>
          <a:p>
            <a:pPr>
              <a:spcBef>
                <a:spcPts val="0"/>
              </a:spcBef>
              <a:buFont typeface="Wingdings" charset="2"/>
              <a:buChar char="§"/>
            </a:pPr>
            <a:r>
              <a:rPr lang="en-US" altLang="en-US" dirty="0">
                <a:cs typeface="Arial Narrow" pitchFamily="34" charset="0"/>
              </a:rPr>
              <a:t>Center for HIV/AIDS Vaccine Immunology and Immunogen Discovery (CHAVI-ID)</a:t>
            </a:r>
          </a:p>
          <a:p>
            <a:pPr marL="742950" lvl="2" indent="-342900">
              <a:spcBef>
                <a:spcPts val="0"/>
              </a:spcBef>
              <a:buFont typeface="Arial" panose="020B0604020202020204" pitchFamily="34" charset="0"/>
              <a:buChar char="–"/>
            </a:pPr>
            <a:r>
              <a:rPr lang="en-US" altLang="en-US" sz="2400" dirty="0">
                <a:cs typeface="Arial Narrow" pitchFamily="34" charset="0"/>
              </a:rPr>
              <a:t>At Duke: </a:t>
            </a:r>
            <a:r>
              <a:rPr lang="en-US" altLang="en-US" sz="2400" dirty="0">
                <a:cs typeface="Arial Narrow" pitchFamily="34" charset="0"/>
                <a:hlinkClick r:id="rId3"/>
              </a:rPr>
              <a:t>www.chavi-id-duke.org</a:t>
            </a:r>
            <a:r>
              <a:rPr lang="en-US" altLang="en-US" sz="2400" dirty="0">
                <a:cs typeface="Arial Narrow" pitchFamily="34" charset="0"/>
              </a:rPr>
              <a:t> </a:t>
            </a:r>
          </a:p>
          <a:p>
            <a:pPr marL="742950" lvl="2" indent="-342900">
              <a:spcBef>
                <a:spcPts val="0"/>
              </a:spcBef>
              <a:buFont typeface="Arial" panose="020B0604020202020204" pitchFamily="34" charset="0"/>
              <a:buChar char="–"/>
            </a:pPr>
            <a:r>
              <a:rPr lang="en-US" altLang="en-US" sz="2400" dirty="0">
                <a:cs typeface="Arial Narrow" pitchFamily="34" charset="0"/>
              </a:rPr>
              <a:t>At Scripps: </a:t>
            </a:r>
            <a:r>
              <a:rPr lang="en-US" altLang="en-US" sz="2400" dirty="0">
                <a:cs typeface="Arial Narrow" pitchFamily="34" charset="0"/>
                <a:hlinkClick r:id="rId4"/>
              </a:rPr>
              <a:t>www.cavi-id.org</a:t>
            </a:r>
            <a:r>
              <a:rPr lang="en-US" altLang="en-US" sz="2400" dirty="0">
                <a:cs typeface="Arial Narrow" pitchFamily="34" charset="0"/>
              </a:rPr>
              <a:t> </a:t>
            </a:r>
          </a:p>
          <a:p>
            <a:pPr>
              <a:spcBef>
                <a:spcPts val="0"/>
              </a:spcBef>
              <a:buFont typeface="Wingdings" charset="2"/>
              <a:buChar char="§"/>
            </a:pPr>
            <a:r>
              <a:rPr lang="en-US" altLang="en-US" dirty="0">
                <a:cs typeface="Arial Narrow" pitchFamily="34" charset="0"/>
              </a:rPr>
              <a:t>Collaboration for AIDS Vaccine Discovery: </a:t>
            </a:r>
            <a:r>
              <a:rPr lang="en-US" altLang="en-US" dirty="0">
                <a:cs typeface="Arial Narrow" pitchFamily="34" charset="0"/>
                <a:hlinkClick r:id="rId5"/>
              </a:rPr>
              <a:t>www.cavd.org</a:t>
            </a:r>
            <a:r>
              <a:rPr lang="en-US" altLang="en-US" dirty="0">
                <a:cs typeface="Arial Narrow" pitchFamily="34" charset="0"/>
              </a:rPr>
              <a:t> </a:t>
            </a:r>
          </a:p>
          <a:p>
            <a:pPr>
              <a:spcBef>
                <a:spcPts val="0"/>
              </a:spcBef>
              <a:buFont typeface="Wingdings" charset="2"/>
              <a:buChar char="§"/>
            </a:pPr>
            <a:r>
              <a:rPr lang="en-US" altLang="en-US" dirty="0">
                <a:cs typeface="Arial Narrow" pitchFamily="34" charset="0"/>
              </a:rPr>
              <a:t>European AIDS Vaccine Initiative (EAVI 2020): </a:t>
            </a:r>
            <a:r>
              <a:rPr lang="en-US" altLang="en-US" dirty="0">
                <a:cs typeface="Arial Narrow" pitchFamily="34" charset="0"/>
                <a:hlinkClick r:id="rId6"/>
              </a:rPr>
              <a:t>www.eavi2020.eu</a:t>
            </a:r>
            <a:r>
              <a:rPr lang="en-US" altLang="en-US" dirty="0">
                <a:cs typeface="Arial Narrow" pitchFamily="34" charset="0"/>
              </a:rPr>
              <a:t> </a:t>
            </a:r>
          </a:p>
          <a:p>
            <a:pPr>
              <a:spcBef>
                <a:spcPts val="0"/>
              </a:spcBef>
              <a:buFont typeface="Wingdings" charset="2"/>
              <a:buChar char="§"/>
            </a:pPr>
            <a:r>
              <a:rPr lang="en-US" altLang="en-US" dirty="0">
                <a:cs typeface="Arial Narrow" pitchFamily="34" charset="0"/>
              </a:rPr>
              <a:t>European HIV Vaccine Alliance (EHVA): </a:t>
            </a:r>
            <a:r>
              <a:rPr lang="en-US" altLang="en-US" dirty="0">
                <a:cs typeface="Arial Narrow" pitchFamily="34" charset="0"/>
                <a:hlinkClick r:id="rId7"/>
              </a:rPr>
              <a:t>www.ehv-a.eu</a:t>
            </a:r>
            <a:r>
              <a:rPr lang="en-US" altLang="en-US" dirty="0">
                <a:cs typeface="Arial Narrow" pitchFamily="34" charset="0"/>
              </a:rPr>
              <a:t> </a:t>
            </a:r>
          </a:p>
          <a:p>
            <a:pPr>
              <a:spcBef>
                <a:spcPts val="0"/>
              </a:spcBef>
              <a:buFont typeface="Wingdings" charset="2"/>
              <a:buChar char="§"/>
            </a:pPr>
            <a:r>
              <a:rPr lang="en-US" altLang="en-US" dirty="0">
                <a:cs typeface="Arial Narrow" pitchFamily="34" charset="0"/>
              </a:rPr>
              <a:t>Global HIV Vaccine Enterprise: </a:t>
            </a:r>
            <a:r>
              <a:rPr lang="en-US" dirty="0">
                <a:hlinkClick r:id="rId8"/>
              </a:rPr>
              <a:t>https://www.iasociety.org/Global-HIV-Vaccine-Enterprise</a:t>
            </a:r>
            <a:endParaRPr lang="en-US" dirty="0"/>
          </a:p>
          <a:p>
            <a:pPr>
              <a:spcBef>
                <a:spcPts val="0"/>
              </a:spcBef>
              <a:buFont typeface="Wingdings" charset="2"/>
              <a:buChar char="§"/>
            </a:pPr>
            <a:r>
              <a:rPr lang="en-US" altLang="en-US" dirty="0">
                <a:cs typeface="Arial Narrow" pitchFamily="34" charset="0"/>
              </a:rPr>
              <a:t>HIV Px R&amp;D Database (</a:t>
            </a:r>
            <a:r>
              <a:rPr lang="en-US" altLang="en-US" dirty="0" err="1">
                <a:cs typeface="Arial Narrow" pitchFamily="34" charset="0"/>
              </a:rPr>
              <a:t>PxRD</a:t>
            </a:r>
            <a:r>
              <a:rPr lang="en-US" altLang="en-US" dirty="0">
                <a:cs typeface="Arial Narrow" pitchFamily="34" charset="0"/>
              </a:rPr>
              <a:t>): </a:t>
            </a:r>
            <a:r>
              <a:rPr lang="en-US" altLang="en-US" dirty="0">
                <a:cs typeface="Arial Narrow" pitchFamily="34" charset="0"/>
                <a:hlinkClick r:id="rId9"/>
              </a:rPr>
              <a:t>http://www.avac.org/pxrd</a:t>
            </a:r>
            <a:r>
              <a:rPr lang="en-US" altLang="en-US" dirty="0">
                <a:cs typeface="Arial Narrow" pitchFamily="34" charset="0"/>
              </a:rPr>
              <a:t> </a:t>
            </a:r>
          </a:p>
          <a:p>
            <a:endParaRPr lang="en-US" dirty="0"/>
          </a:p>
        </p:txBody>
      </p:sp>
    </p:spTree>
    <p:extLst>
      <p:ext uri="{BB962C8B-B14F-4D97-AF65-F5344CB8AC3E}">
        <p14:creationId xmlns:p14="http://schemas.microsoft.com/office/powerpoint/2010/main" val="12119817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770CE-8A28-44DD-B441-874593CE592A}"/>
              </a:ext>
            </a:extLst>
          </p:cNvPr>
          <p:cNvSpPr>
            <a:spLocks noGrp="1"/>
          </p:cNvSpPr>
          <p:nvPr>
            <p:ph type="title"/>
          </p:nvPr>
        </p:nvSpPr>
        <p:spPr/>
        <p:txBody>
          <a:bodyPr/>
          <a:lstStyle/>
          <a:p>
            <a:r>
              <a:rPr lang="en-US" dirty="0"/>
              <a:t>Key Resources</a:t>
            </a:r>
          </a:p>
        </p:txBody>
      </p:sp>
      <p:sp>
        <p:nvSpPr>
          <p:cNvPr id="4" name="Text Placeholder 3">
            <a:extLst>
              <a:ext uri="{FF2B5EF4-FFF2-40B4-BE49-F238E27FC236}">
                <a16:creationId xmlns:a16="http://schemas.microsoft.com/office/drawing/2014/main" id="{E5EBDDF2-1563-42AF-87D3-EF68973AE31B}"/>
              </a:ext>
            </a:extLst>
          </p:cNvPr>
          <p:cNvSpPr>
            <a:spLocks noGrp="1"/>
          </p:cNvSpPr>
          <p:nvPr>
            <p:ph type="body" sz="quarter" idx="11"/>
          </p:nvPr>
        </p:nvSpPr>
        <p:spPr>
          <a:xfrm>
            <a:off x="835742" y="1317462"/>
            <a:ext cx="10887075" cy="5175411"/>
          </a:xfrm>
        </p:spPr>
        <p:txBody>
          <a:bodyPr/>
          <a:lstStyle/>
          <a:p>
            <a:pPr>
              <a:spcBef>
                <a:spcPts val="0"/>
              </a:spcBef>
              <a:buFont typeface="Wingdings" charset="2"/>
              <a:buChar char="§"/>
            </a:pPr>
            <a:r>
              <a:rPr lang="en-US" altLang="en-US" dirty="0">
                <a:cs typeface="Arial Narrow" pitchFamily="34" charset="0"/>
              </a:rPr>
              <a:t>HIV Vaccines &amp; Microbicides Resource Tracking Working Group: </a:t>
            </a:r>
            <a:r>
              <a:rPr lang="en-US" altLang="en-US" dirty="0">
                <a:cs typeface="Arial Narrow" pitchFamily="34" charset="0"/>
                <a:hlinkClick r:id="rId2"/>
              </a:rPr>
              <a:t>www.hivresourcetracking.org</a:t>
            </a:r>
            <a:r>
              <a:rPr lang="en-US" altLang="en-US" dirty="0">
                <a:cs typeface="Arial Narrow" pitchFamily="34" charset="0"/>
              </a:rPr>
              <a:t> </a:t>
            </a:r>
          </a:p>
          <a:p>
            <a:pPr>
              <a:spcBef>
                <a:spcPts val="0"/>
              </a:spcBef>
              <a:buFont typeface="Wingdings" charset="2"/>
              <a:buChar char="§"/>
            </a:pPr>
            <a:r>
              <a:rPr lang="en-US" altLang="en-US" dirty="0">
                <a:cs typeface="Arial Narrow" pitchFamily="34" charset="0"/>
              </a:rPr>
              <a:t>HIV Vaccine Trials Network (HVTN): </a:t>
            </a:r>
            <a:r>
              <a:rPr lang="en-US" altLang="en-US" dirty="0">
                <a:cs typeface="Arial Narrow" pitchFamily="34" charset="0"/>
                <a:hlinkClick r:id="rId3"/>
              </a:rPr>
              <a:t>www.hvtn.org</a:t>
            </a:r>
            <a:r>
              <a:rPr lang="en-US" altLang="en-US" dirty="0">
                <a:cs typeface="Arial Narrow" pitchFamily="34" charset="0"/>
              </a:rPr>
              <a:t> </a:t>
            </a:r>
          </a:p>
          <a:p>
            <a:pPr>
              <a:spcBef>
                <a:spcPts val="0"/>
              </a:spcBef>
              <a:buFont typeface="Wingdings" charset="2"/>
              <a:buChar char="§"/>
            </a:pPr>
            <a:r>
              <a:rPr lang="en-US" altLang="en-US" dirty="0">
                <a:cs typeface="Arial Narrow" pitchFamily="34" charset="0"/>
              </a:rPr>
              <a:t>International AIDS Vaccine Initiative (IAVI): </a:t>
            </a:r>
            <a:r>
              <a:rPr lang="en-US" altLang="en-US" dirty="0">
                <a:cs typeface="Arial Narrow" pitchFamily="34" charset="0"/>
                <a:hlinkClick r:id="rId4"/>
              </a:rPr>
              <a:t>www.iavi.org</a:t>
            </a:r>
            <a:r>
              <a:rPr lang="en-US" altLang="en-US" dirty="0">
                <a:cs typeface="Arial Narrow" pitchFamily="34" charset="0"/>
              </a:rPr>
              <a:t> </a:t>
            </a:r>
          </a:p>
          <a:p>
            <a:pPr>
              <a:spcBef>
                <a:spcPts val="0"/>
              </a:spcBef>
              <a:buFont typeface="Wingdings" charset="2"/>
              <a:buChar char="§"/>
            </a:pPr>
            <a:r>
              <a:rPr lang="en-US" altLang="en-US" dirty="0">
                <a:cs typeface="Arial Narrow" pitchFamily="34" charset="0"/>
              </a:rPr>
              <a:t>NIAID: </a:t>
            </a:r>
            <a:r>
              <a:rPr lang="en-US" altLang="en-US" dirty="0">
                <a:cs typeface="Arial Narrow" pitchFamily="34" charset="0"/>
                <a:hlinkClick r:id="rId5"/>
              </a:rPr>
              <a:t>www.niaid.nih.gov/topics/hivaids/research/vaccines/Pages/default.aspx</a:t>
            </a:r>
            <a:r>
              <a:rPr lang="en-US" altLang="en-US" dirty="0">
                <a:cs typeface="Arial Narrow" pitchFamily="34" charset="0"/>
              </a:rPr>
              <a:t> </a:t>
            </a:r>
          </a:p>
          <a:p>
            <a:pPr>
              <a:spcBef>
                <a:spcPts val="0"/>
              </a:spcBef>
              <a:buFont typeface="Wingdings" charset="2"/>
              <a:buChar char="§"/>
            </a:pPr>
            <a:r>
              <a:rPr lang="en-US" altLang="en-US" dirty="0">
                <a:cs typeface="Arial Narrow" pitchFamily="34" charset="0"/>
              </a:rPr>
              <a:t>NIH Vaccine Research Center (VRC): </a:t>
            </a:r>
            <a:r>
              <a:rPr lang="en-US" altLang="en-US" dirty="0">
                <a:cs typeface="Arial Narrow" pitchFamily="34" charset="0"/>
                <a:hlinkClick r:id="rId6"/>
              </a:rPr>
              <a:t>www.vrc.nih.gov</a:t>
            </a:r>
            <a:endParaRPr lang="en-US" altLang="en-US" dirty="0">
              <a:cs typeface="Arial Narrow" pitchFamily="34" charset="0"/>
            </a:endParaRPr>
          </a:p>
          <a:p>
            <a:pPr>
              <a:spcBef>
                <a:spcPts val="0"/>
              </a:spcBef>
              <a:buFont typeface="Wingdings" charset="2"/>
              <a:buChar char="§"/>
            </a:pPr>
            <a:r>
              <a:rPr lang="en-US" altLang="en-US" dirty="0">
                <a:cs typeface="Arial Narrow" pitchFamily="34" charset="0"/>
              </a:rPr>
              <a:t>PrEPVacc trial: </a:t>
            </a:r>
            <a:r>
              <a:rPr lang="en-US" altLang="en-US" dirty="0">
                <a:cs typeface="Arial Narrow" pitchFamily="34" charset="0"/>
                <a:hlinkClick r:id="rId7"/>
              </a:rPr>
              <a:t>https://www.prepvacc.org/</a:t>
            </a:r>
            <a:r>
              <a:rPr lang="en-US" altLang="en-US" dirty="0">
                <a:cs typeface="Arial Narrow" pitchFamily="34" charset="0"/>
              </a:rPr>
              <a:t>  </a:t>
            </a:r>
          </a:p>
          <a:p>
            <a:pPr>
              <a:spcBef>
                <a:spcPts val="0"/>
              </a:spcBef>
              <a:buFont typeface="Wingdings" charset="2"/>
              <a:buChar char="§"/>
            </a:pPr>
            <a:r>
              <a:rPr lang="en-US" altLang="en-US" dirty="0">
                <a:cs typeface="Arial Narrow" pitchFamily="34" charset="0"/>
              </a:rPr>
              <a:t>Pox-Protein Public-Private Partnership (P5): </a:t>
            </a:r>
            <a:r>
              <a:rPr lang="en-US" altLang="en-US" dirty="0">
                <a:cs typeface="Arial Narrow" pitchFamily="34" charset="0"/>
                <a:hlinkClick r:id="rId8"/>
              </a:rPr>
              <a:t>www.hivresearch.org/media/pnc/9/media.749.pdf</a:t>
            </a:r>
            <a:endParaRPr lang="en-US" altLang="en-US" dirty="0">
              <a:cs typeface="Arial Narrow" pitchFamily="34" charset="0"/>
            </a:endParaRPr>
          </a:p>
          <a:p>
            <a:pPr>
              <a:spcBef>
                <a:spcPts val="0"/>
              </a:spcBef>
              <a:buFont typeface="Wingdings" charset="2"/>
              <a:buChar char="§"/>
            </a:pPr>
            <a:r>
              <a:rPr lang="en-US" altLang="en-US" dirty="0">
                <a:cs typeface="Arial Narrow" pitchFamily="34" charset="0"/>
              </a:rPr>
              <a:t>US Military HIV Research Program (MHRP): </a:t>
            </a:r>
            <a:r>
              <a:rPr lang="en-US" altLang="en-US" dirty="0">
                <a:cs typeface="Arial Narrow" pitchFamily="34" charset="0"/>
                <a:hlinkClick r:id="rId9"/>
              </a:rPr>
              <a:t>www.hivresearch.org</a:t>
            </a:r>
            <a:r>
              <a:rPr lang="en-US" altLang="en-US" dirty="0">
                <a:cs typeface="Arial Narrow" pitchFamily="34" charset="0"/>
              </a:rPr>
              <a:t> </a:t>
            </a:r>
          </a:p>
          <a:p>
            <a:pPr>
              <a:spcBef>
                <a:spcPts val="0"/>
              </a:spcBef>
              <a:buFont typeface="Wingdings" charset="2"/>
              <a:buChar char="§"/>
            </a:pPr>
            <a:r>
              <a:rPr lang="en-US" altLang="en-US" dirty="0">
                <a:cs typeface="Arial Narrow" pitchFamily="34" charset="0"/>
              </a:rPr>
              <a:t>Vaccine Advocacy Resource Group (VARG): </a:t>
            </a:r>
            <a:r>
              <a:rPr lang="en-US" u="sng" dirty="0">
                <a:hlinkClick r:id="rId10"/>
              </a:rPr>
              <a:t>http://www.thevarg.org</a:t>
            </a:r>
            <a:endParaRPr lang="en-US" altLang="en-US" dirty="0">
              <a:cs typeface="Arial Narrow" pitchFamily="34" charset="0"/>
            </a:endParaRPr>
          </a:p>
          <a:p>
            <a:endParaRPr lang="en-US" dirty="0"/>
          </a:p>
        </p:txBody>
      </p:sp>
    </p:spTree>
    <p:extLst>
      <p:ext uri="{BB962C8B-B14F-4D97-AF65-F5344CB8AC3E}">
        <p14:creationId xmlns:p14="http://schemas.microsoft.com/office/powerpoint/2010/main" val="895552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AF2DD-0613-40E9-918A-2CF93636DED2}"/>
              </a:ext>
            </a:extLst>
          </p:cNvPr>
          <p:cNvSpPr>
            <a:spLocks noGrp="1"/>
          </p:cNvSpPr>
          <p:nvPr>
            <p:ph type="title"/>
          </p:nvPr>
        </p:nvSpPr>
        <p:spPr/>
        <p:txBody>
          <a:bodyPr/>
          <a:lstStyle/>
          <a:p>
            <a:r>
              <a:rPr lang="en-US" dirty="0"/>
              <a:t>What is a Vaccine?</a:t>
            </a:r>
          </a:p>
        </p:txBody>
      </p:sp>
      <p:sp>
        <p:nvSpPr>
          <p:cNvPr id="4" name="Text Placeholder 3">
            <a:extLst>
              <a:ext uri="{FF2B5EF4-FFF2-40B4-BE49-F238E27FC236}">
                <a16:creationId xmlns:a16="http://schemas.microsoft.com/office/drawing/2014/main" id="{7CF57164-D06F-4B0E-878F-26BB62E6ADDE}"/>
              </a:ext>
            </a:extLst>
          </p:cNvPr>
          <p:cNvSpPr>
            <a:spLocks noGrp="1"/>
          </p:cNvSpPr>
          <p:nvPr>
            <p:ph type="body" sz="quarter" idx="11"/>
          </p:nvPr>
        </p:nvSpPr>
        <p:spPr>
          <a:xfrm>
            <a:off x="835742" y="1186641"/>
            <a:ext cx="10887075" cy="2506662"/>
          </a:xfrm>
        </p:spPr>
        <p:txBody>
          <a:bodyPr/>
          <a:lstStyle/>
          <a:p>
            <a:pPr marL="0" indent="0">
              <a:spcBef>
                <a:spcPts val="0"/>
              </a:spcBef>
              <a:buNone/>
            </a:pPr>
            <a:r>
              <a:rPr lang="en-US" dirty="0">
                <a:solidFill>
                  <a:schemeClr val="accent2"/>
                </a:solidFill>
              </a:rPr>
              <a:t>A substance that teaches the body how to recognize and protect itself against a disease-causing agent, e.g. a virus or bacterium</a:t>
            </a:r>
          </a:p>
          <a:p>
            <a:endParaRPr lang="en-US" dirty="0"/>
          </a:p>
        </p:txBody>
      </p:sp>
      <p:sp>
        <p:nvSpPr>
          <p:cNvPr id="31" name="Rectangle 30">
            <a:extLst>
              <a:ext uri="{FF2B5EF4-FFF2-40B4-BE49-F238E27FC236}">
                <a16:creationId xmlns:a16="http://schemas.microsoft.com/office/drawing/2014/main" id="{78FECDA8-D560-3C4E-BC6C-0A19BBEEA87A}"/>
              </a:ext>
            </a:extLst>
          </p:cNvPr>
          <p:cNvSpPr/>
          <p:nvPr/>
        </p:nvSpPr>
        <p:spPr>
          <a:xfrm>
            <a:off x="-1" y="2213071"/>
            <a:ext cx="12192001" cy="28043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F4F63F4-60C1-CC41-9BCD-CCAF6C7D8CE9}"/>
              </a:ext>
            </a:extLst>
          </p:cNvPr>
          <p:cNvSpPr/>
          <p:nvPr/>
        </p:nvSpPr>
        <p:spPr>
          <a:xfrm>
            <a:off x="835742" y="5327614"/>
            <a:ext cx="10249545" cy="1200329"/>
          </a:xfrm>
          <a:prstGeom prst="rect">
            <a:avLst/>
          </a:prstGeom>
        </p:spPr>
        <p:txBody>
          <a:bodyPr wrap="square">
            <a:spAutoFit/>
          </a:bodyPr>
          <a:lstStyle/>
          <a:p>
            <a:pPr marL="285750" indent="-285750">
              <a:spcBef>
                <a:spcPts val="0"/>
              </a:spcBef>
              <a:buFont typeface="Arial" panose="020B0604020202020204" pitchFamily="34" charset="0"/>
              <a:buChar char="•"/>
            </a:pPr>
            <a:r>
              <a:rPr lang="en-US" sz="2400" dirty="0">
                <a:solidFill>
                  <a:schemeClr val="bg2">
                    <a:lumMod val="25000"/>
                  </a:schemeClr>
                </a:solidFill>
              </a:rPr>
              <a:t>Most licensed vaccines are over 90 percent effective</a:t>
            </a:r>
          </a:p>
          <a:p>
            <a:pPr marL="285750" indent="-285750">
              <a:spcBef>
                <a:spcPts val="0"/>
              </a:spcBef>
              <a:buFont typeface="Arial" panose="020B0604020202020204" pitchFamily="34" charset="0"/>
              <a:buChar char="•"/>
            </a:pPr>
            <a:r>
              <a:rPr lang="en-US" sz="2400" dirty="0">
                <a:solidFill>
                  <a:schemeClr val="bg2">
                    <a:lumMod val="25000"/>
                  </a:schemeClr>
                </a:solidFill>
              </a:rPr>
              <a:t>No effective HIV vaccine is available today</a:t>
            </a:r>
          </a:p>
          <a:p>
            <a:pPr marL="285750" indent="-285750">
              <a:spcBef>
                <a:spcPts val="0"/>
              </a:spcBef>
              <a:buFont typeface="Arial" panose="020B0604020202020204" pitchFamily="34" charset="0"/>
              <a:buChar char="•"/>
            </a:pPr>
            <a:r>
              <a:rPr lang="en-US" sz="2400" b="1" dirty="0">
                <a:solidFill>
                  <a:schemeClr val="bg2">
                    <a:lumMod val="25000"/>
                  </a:schemeClr>
                </a:solidFill>
              </a:rPr>
              <a:t>HIV vaccines cannot cause HIV</a:t>
            </a:r>
          </a:p>
        </p:txBody>
      </p:sp>
      <p:sp>
        <p:nvSpPr>
          <p:cNvPr id="20" name="Inhaltsplatzhalter 4">
            <a:extLst>
              <a:ext uri="{FF2B5EF4-FFF2-40B4-BE49-F238E27FC236}">
                <a16:creationId xmlns:a16="http://schemas.microsoft.com/office/drawing/2014/main" id="{BEC11699-6041-1448-8E3B-FB22C19ABF05}"/>
              </a:ext>
            </a:extLst>
          </p:cNvPr>
          <p:cNvSpPr txBox="1">
            <a:spLocks/>
          </p:cNvSpPr>
          <p:nvPr/>
        </p:nvSpPr>
        <p:spPr>
          <a:xfrm>
            <a:off x="1131183" y="3740690"/>
            <a:ext cx="1970992" cy="1015663"/>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buNone/>
            </a:pPr>
            <a:r>
              <a:rPr lang="en-US" sz="1400" b="1" dirty="0">
                <a:solidFill>
                  <a:schemeClr val="accent1"/>
                </a:solidFill>
                <a:latin typeface="+mj-lt"/>
              </a:rPr>
              <a:t>The body is exposed to a substance designed to elicit an immune response</a:t>
            </a:r>
            <a:br>
              <a:rPr lang="en-US" sz="1100" b="1" dirty="0">
                <a:solidFill>
                  <a:schemeClr val="tx1">
                    <a:lumMod val="75000"/>
                    <a:lumOff val="25000"/>
                  </a:schemeClr>
                </a:solidFill>
                <a:latin typeface="+mj-lt"/>
              </a:rPr>
            </a:br>
            <a:endParaRPr lang="en-US" sz="1000" dirty="0">
              <a:solidFill>
                <a:schemeClr val="bg1">
                  <a:lumMod val="50000"/>
                </a:schemeClr>
              </a:solidFill>
              <a:latin typeface="+mn-lt"/>
            </a:endParaRPr>
          </a:p>
        </p:txBody>
      </p:sp>
      <p:sp>
        <p:nvSpPr>
          <p:cNvPr id="21" name="Inhaltsplatzhalter 4">
            <a:extLst>
              <a:ext uri="{FF2B5EF4-FFF2-40B4-BE49-F238E27FC236}">
                <a16:creationId xmlns:a16="http://schemas.microsoft.com/office/drawing/2014/main" id="{3ACB8A84-D9D2-6E4F-8AC4-E0F450B0562E}"/>
              </a:ext>
            </a:extLst>
          </p:cNvPr>
          <p:cNvSpPr txBox="1">
            <a:spLocks/>
          </p:cNvSpPr>
          <p:nvPr/>
        </p:nvSpPr>
        <p:spPr>
          <a:xfrm>
            <a:off x="4094062" y="3817634"/>
            <a:ext cx="2034021" cy="1015663"/>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buNone/>
            </a:pPr>
            <a:r>
              <a:rPr lang="en-US" sz="1400" b="1" dirty="0">
                <a:solidFill>
                  <a:schemeClr val="accent1"/>
                </a:solidFill>
                <a:latin typeface="+mj-lt"/>
              </a:rPr>
              <a:t>The immune system mounts an immune response </a:t>
            </a:r>
            <a:r>
              <a:rPr lang="en-US" sz="1400" b="1">
                <a:solidFill>
                  <a:schemeClr val="accent1"/>
                </a:solidFill>
                <a:latin typeface="+mj-lt"/>
              </a:rPr>
              <a:t>and ‘memory’ against </a:t>
            </a:r>
            <a:r>
              <a:rPr lang="en-US" sz="1400" b="1" dirty="0">
                <a:solidFill>
                  <a:schemeClr val="accent1"/>
                </a:solidFill>
                <a:latin typeface="+mj-lt"/>
              </a:rPr>
              <a:t>the pathogen</a:t>
            </a:r>
            <a:br>
              <a:rPr lang="en-US" sz="1100" b="1" dirty="0">
                <a:solidFill>
                  <a:schemeClr val="tx1">
                    <a:lumMod val="75000"/>
                    <a:lumOff val="25000"/>
                  </a:schemeClr>
                </a:solidFill>
                <a:latin typeface="+mj-lt"/>
              </a:rPr>
            </a:br>
            <a:endParaRPr lang="en-US" sz="1000" dirty="0">
              <a:solidFill>
                <a:schemeClr val="bg1">
                  <a:lumMod val="50000"/>
                </a:schemeClr>
              </a:solidFill>
              <a:latin typeface="+mn-lt"/>
            </a:endParaRPr>
          </a:p>
        </p:txBody>
      </p:sp>
      <p:sp>
        <p:nvSpPr>
          <p:cNvPr id="22" name="Inhaltsplatzhalter 4">
            <a:extLst>
              <a:ext uri="{FF2B5EF4-FFF2-40B4-BE49-F238E27FC236}">
                <a16:creationId xmlns:a16="http://schemas.microsoft.com/office/drawing/2014/main" id="{C0229CCB-5EEB-DA43-A4C6-08544CD3A4EB}"/>
              </a:ext>
            </a:extLst>
          </p:cNvPr>
          <p:cNvSpPr txBox="1">
            <a:spLocks/>
          </p:cNvSpPr>
          <p:nvPr/>
        </p:nvSpPr>
        <p:spPr>
          <a:xfrm>
            <a:off x="9065354" y="3816753"/>
            <a:ext cx="1995463" cy="1077218"/>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buNone/>
            </a:pPr>
            <a:r>
              <a:rPr lang="en-US" sz="1400" b="1" dirty="0">
                <a:solidFill>
                  <a:schemeClr val="accent2"/>
                </a:solidFill>
                <a:latin typeface="+mj-lt"/>
              </a:rPr>
              <a:t>If the immune system is exposed to the pathogen again, it will be prepared to prevent and/or control infection</a:t>
            </a:r>
          </a:p>
        </p:txBody>
      </p:sp>
      <p:pic>
        <p:nvPicPr>
          <p:cNvPr id="25" name="Graphic 24" descr="Needle with solid fill">
            <a:extLst>
              <a:ext uri="{FF2B5EF4-FFF2-40B4-BE49-F238E27FC236}">
                <a16:creationId xmlns:a16="http://schemas.microsoft.com/office/drawing/2014/main" id="{875DB114-0E0E-E24A-BD26-1D63A23C16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26217" y="2523263"/>
            <a:ext cx="914400" cy="914400"/>
          </a:xfrm>
          <a:prstGeom prst="rect">
            <a:avLst/>
          </a:prstGeom>
        </p:spPr>
      </p:pic>
      <p:pic>
        <p:nvPicPr>
          <p:cNvPr id="27" name="Graphic 26" descr="Immunity with solid fill">
            <a:extLst>
              <a:ext uri="{FF2B5EF4-FFF2-40B4-BE49-F238E27FC236}">
                <a16:creationId xmlns:a16="http://schemas.microsoft.com/office/drawing/2014/main" id="{1C229ABB-EDF5-E341-8859-29655FE7EB2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18120" y="2512783"/>
            <a:ext cx="914400" cy="914400"/>
          </a:xfrm>
          <a:prstGeom prst="rect">
            <a:avLst/>
          </a:prstGeom>
        </p:spPr>
      </p:pic>
      <p:pic>
        <p:nvPicPr>
          <p:cNvPr id="29" name="Graphic 28" descr="Covid-19 with solid fill">
            <a:extLst>
              <a:ext uri="{FF2B5EF4-FFF2-40B4-BE49-F238E27FC236}">
                <a16:creationId xmlns:a16="http://schemas.microsoft.com/office/drawing/2014/main" id="{85B6233B-B729-E943-ADB6-8720AB270A2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22359" y="2460491"/>
            <a:ext cx="914400" cy="914400"/>
          </a:xfrm>
          <a:prstGeom prst="rect">
            <a:avLst/>
          </a:prstGeom>
        </p:spPr>
      </p:pic>
      <p:sp>
        <p:nvSpPr>
          <p:cNvPr id="30" name="Right Arrow 29">
            <a:extLst>
              <a:ext uri="{FF2B5EF4-FFF2-40B4-BE49-F238E27FC236}">
                <a16:creationId xmlns:a16="http://schemas.microsoft.com/office/drawing/2014/main" id="{C305C4F3-6340-D040-9AFE-4CA7F51702F1}"/>
              </a:ext>
            </a:extLst>
          </p:cNvPr>
          <p:cNvSpPr/>
          <p:nvPr/>
        </p:nvSpPr>
        <p:spPr>
          <a:xfrm>
            <a:off x="7004002" y="2980463"/>
            <a:ext cx="1146875" cy="457200"/>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7812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3D356-38EF-4243-A3A4-DED7D501816F}"/>
              </a:ext>
            </a:extLst>
          </p:cNvPr>
          <p:cNvSpPr>
            <a:spLocks noGrp="1"/>
          </p:cNvSpPr>
          <p:nvPr>
            <p:ph type="title"/>
          </p:nvPr>
        </p:nvSpPr>
        <p:spPr/>
        <p:txBody>
          <a:bodyPr/>
          <a:lstStyle/>
          <a:p>
            <a:r>
              <a:rPr lang="en-US" dirty="0"/>
              <a:t>Connect with AVAC</a:t>
            </a:r>
          </a:p>
        </p:txBody>
      </p:sp>
      <p:sp>
        <p:nvSpPr>
          <p:cNvPr id="4" name="Text Placeholder 3">
            <a:extLst>
              <a:ext uri="{FF2B5EF4-FFF2-40B4-BE49-F238E27FC236}">
                <a16:creationId xmlns:a16="http://schemas.microsoft.com/office/drawing/2014/main" id="{65279833-EACE-42EA-ABF4-9E9D9E9626FB}"/>
              </a:ext>
            </a:extLst>
          </p:cNvPr>
          <p:cNvSpPr>
            <a:spLocks noGrp="1"/>
          </p:cNvSpPr>
          <p:nvPr>
            <p:ph type="body" sz="quarter" idx="11"/>
          </p:nvPr>
        </p:nvSpPr>
        <p:spPr>
          <a:xfrm>
            <a:off x="835742" y="1261479"/>
            <a:ext cx="10887075" cy="4023869"/>
          </a:xfrm>
        </p:spPr>
        <p:txBody>
          <a:bodyPr/>
          <a:lstStyle/>
          <a:p>
            <a:pPr>
              <a:spcBef>
                <a:spcPts val="0"/>
              </a:spcBef>
              <a:buFont typeface="Wingdings" charset="2"/>
              <a:buChar char="§"/>
            </a:pPr>
            <a:r>
              <a:rPr lang="en-US" dirty="0"/>
              <a:t>Questions, comments and requests for materials should be sent to </a:t>
            </a:r>
            <a:r>
              <a:rPr lang="en-US" i="1" dirty="0">
                <a:hlinkClick r:id="rId2"/>
              </a:rPr>
              <a:t>avac@avac.org</a:t>
            </a:r>
            <a:endParaRPr lang="en-US" i="1" dirty="0"/>
          </a:p>
          <a:p>
            <a:pPr>
              <a:spcBef>
                <a:spcPts val="0"/>
              </a:spcBef>
              <a:buFont typeface="Wingdings" charset="2"/>
              <a:buChar char="§"/>
            </a:pPr>
            <a:r>
              <a:rPr lang="en-US" dirty="0"/>
              <a:t>Information about HIV prevention generally at </a:t>
            </a:r>
            <a:r>
              <a:rPr lang="en-US" dirty="0">
                <a:hlinkClick r:id="rId3"/>
              </a:rPr>
              <a:t>www.avac.org</a:t>
            </a:r>
            <a:r>
              <a:rPr lang="en-US" dirty="0"/>
              <a:t> and vaccines specifically at </a:t>
            </a:r>
            <a:r>
              <a:rPr lang="en-US" dirty="0">
                <a:hlinkClick r:id="rId4"/>
              </a:rPr>
              <a:t>www.avac.org/prevention-option/hiv-vaccine</a:t>
            </a:r>
            <a:r>
              <a:rPr lang="en-US" dirty="0"/>
              <a:t> </a:t>
            </a:r>
          </a:p>
          <a:p>
            <a:pPr>
              <a:spcBef>
                <a:spcPts val="0"/>
              </a:spcBef>
              <a:buFont typeface="Wingdings" charset="2"/>
              <a:buChar char="§"/>
            </a:pPr>
            <a:r>
              <a:rPr lang="en-US" dirty="0"/>
              <a:t>For the latest news and updates, sign up for our Advocates’ Network mailing list at </a:t>
            </a:r>
            <a:r>
              <a:rPr lang="en-US" i="1" dirty="0">
                <a:hlinkClick r:id="rId5"/>
              </a:rPr>
              <a:t>www.avac.org/signup</a:t>
            </a:r>
            <a:r>
              <a:rPr lang="en-US" dirty="0"/>
              <a:t> or follow us on Facebook at </a:t>
            </a:r>
            <a:r>
              <a:rPr lang="en-US" i="1" dirty="0">
                <a:hlinkClick r:id="rId6"/>
              </a:rPr>
              <a:t>www.facebook.com/hivpxresearch</a:t>
            </a:r>
            <a:r>
              <a:rPr lang="en-US" dirty="0"/>
              <a:t> and on Twitter at </a:t>
            </a:r>
            <a:r>
              <a:rPr lang="en-US" i="1" dirty="0">
                <a:hlinkClick r:id="rId7"/>
              </a:rPr>
              <a:t>www.twitter.com/hivpxresearch</a:t>
            </a:r>
            <a:r>
              <a:rPr lang="en-US" dirty="0"/>
              <a:t> </a:t>
            </a:r>
          </a:p>
          <a:p>
            <a:endParaRPr lang="en-US" dirty="0"/>
          </a:p>
        </p:txBody>
      </p:sp>
    </p:spTree>
    <p:extLst>
      <p:ext uri="{BB962C8B-B14F-4D97-AF65-F5344CB8AC3E}">
        <p14:creationId xmlns:p14="http://schemas.microsoft.com/office/powerpoint/2010/main" val="1989418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DEC5-D5FD-F14D-906A-1682F84B058C}"/>
              </a:ext>
            </a:extLst>
          </p:cNvPr>
          <p:cNvSpPr>
            <a:spLocks noGrp="1"/>
          </p:cNvSpPr>
          <p:nvPr>
            <p:ph type="title"/>
          </p:nvPr>
        </p:nvSpPr>
        <p:spPr/>
        <p:txBody>
          <a:bodyPr/>
          <a:lstStyle/>
          <a:p>
            <a:r>
              <a:rPr lang="en-US" dirty="0"/>
              <a:t>Vaccines Work</a:t>
            </a:r>
          </a:p>
        </p:txBody>
      </p:sp>
      <p:pic>
        <p:nvPicPr>
          <p:cNvPr id="5" name="Picture 4">
            <a:extLst>
              <a:ext uri="{FF2B5EF4-FFF2-40B4-BE49-F238E27FC236}">
                <a16:creationId xmlns:a16="http://schemas.microsoft.com/office/drawing/2014/main" id="{EFE2D624-1AB2-40D9-8D20-731DFD9CE049}"/>
              </a:ext>
            </a:extLst>
          </p:cNvPr>
          <p:cNvPicPr>
            <a:picLocks noChangeAspect="1"/>
          </p:cNvPicPr>
          <p:nvPr/>
        </p:nvPicPr>
        <p:blipFill>
          <a:blip r:embed="rId3"/>
          <a:stretch>
            <a:fillRect/>
          </a:stretch>
        </p:blipFill>
        <p:spPr>
          <a:xfrm>
            <a:off x="602673" y="1626203"/>
            <a:ext cx="11118271" cy="4414377"/>
          </a:xfrm>
          <a:prstGeom prst="rect">
            <a:avLst/>
          </a:prstGeom>
        </p:spPr>
      </p:pic>
    </p:spTree>
    <p:extLst>
      <p:ext uri="{BB962C8B-B14F-4D97-AF65-F5344CB8AC3E}">
        <p14:creationId xmlns:p14="http://schemas.microsoft.com/office/powerpoint/2010/main" val="1089571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68636-D38E-2F49-A192-7C7A2F8619F9}"/>
              </a:ext>
            </a:extLst>
          </p:cNvPr>
          <p:cNvSpPr>
            <a:spLocks noGrp="1"/>
          </p:cNvSpPr>
          <p:nvPr>
            <p:ph type="title"/>
          </p:nvPr>
        </p:nvSpPr>
        <p:spPr/>
        <p:txBody>
          <a:bodyPr/>
          <a:lstStyle/>
          <a:p>
            <a:r>
              <a:rPr lang="en-US" dirty="0"/>
              <a:t>Vaccines Work</a:t>
            </a:r>
          </a:p>
        </p:txBody>
      </p:sp>
      <p:pic>
        <p:nvPicPr>
          <p:cNvPr id="1026" name="Picture 2" descr="Infographic: How Vaccines Eradicated Common Diseases | Statista">
            <a:extLst>
              <a:ext uri="{FF2B5EF4-FFF2-40B4-BE49-F238E27FC236}">
                <a16:creationId xmlns:a16="http://schemas.microsoft.com/office/drawing/2014/main" id="{8F979A58-984A-AB4E-B80C-315CAA14ED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86"/>
          <a:stretch/>
        </p:blipFill>
        <p:spPr bwMode="auto">
          <a:xfrm>
            <a:off x="6247108" y="1250301"/>
            <a:ext cx="5106692" cy="495929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4E516713-7B34-264A-9434-BCC6C805D8F6}"/>
              </a:ext>
            </a:extLst>
          </p:cNvPr>
          <p:cNvSpPr txBox="1">
            <a:spLocks/>
          </p:cNvSpPr>
          <p:nvPr/>
        </p:nvSpPr>
        <p:spPr>
          <a:xfrm>
            <a:off x="838200" y="1250301"/>
            <a:ext cx="5408908" cy="480132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600"/>
              </a:spcAft>
              <a:buFont typeface="Wingdings" pitchFamily="2" charset="2"/>
              <a:buChar char="§"/>
              <a:defRPr sz="2400" kern="1200" baseline="0">
                <a:solidFill>
                  <a:schemeClr val="bg2">
                    <a:lumMod val="25000"/>
                  </a:schemeClr>
                </a:solidFill>
                <a:latin typeface="+mn-lt"/>
                <a:ea typeface="+mn-ea"/>
                <a:cs typeface="+mn-cs"/>
              </a:defRPr>
            </a:lvl1pPr>
            <a:lvl2pPr marL="742950" indent="-285750" algn="l" defTabSz="457200" rtl="0" eaLnBrk="1" fontAlgn="base" latinLnBrk="0" hangingPunct="1">
              <a:lnSpc>
                <a:spcPct val="100000"/>
              </a:lnSpc>
              <a:spcBef>
                <a:spcPts val="0"/>
              </a:spcBef>
              <a:spcAft>
                <a:spcPts val="600"/>
              </a:spcAft>
              <a:buClr>
                <a:schemeClr val="tx2"/>
              </a:buClr>
              <a:buSzPct val="100000"/>
              <a:buFont typeface="STIXGeneral-Regular" pitchFamily="2" charset="2"/>
              <a:buChar char="⎯"/>
              <a:defRPr sz="2400" kern="1200" baseline="0">
                <a:solidFill>
                  <a:schemeClr val="bg2">
                    <a:lumMod val="25000"/>
                  </a:schemeClr>
                </a:solidFill>
                <a:latin typeface="+mn-lt"/>
                <a:ea typeface="+mn-ea"/>
                <a:cs typeface="+mn-cs"/>
              </a:defRPr>
            </a:lvl2pPr>
            <a:lvl3pPr marL="1143000" indent="-228600" algn="l" defTabSz="914400" rtl="0" eaLnBrk="1" latinLnBrk="0" hangingPunct="1">
              <a:lnSpc>
                <a:spcPct val="100000"/>
              </a:lnSpc>
              <a:spcBef>
                <a:spcPts val="500"/>
              </a:spcBef>
              <a:spcAft>
                <a:spcPts val="600"/>
              </a:spcAft>
              <a:buFont typeface="Wingdings" pitchFamily="2" charset="2"/>
              <a:buChar char="§"/>
              <a:defRPr sz="2800" kern="1200" baseline="0">
                <a:solidFill>
                  <a:schemeClr val="bg2">
                    <a:lumMod val="25000"/>
                  </a:schemeClr>
                </a:solidFill>
                <a:latin typeface="+mn-lt"/>
                <a:ea typeface="+mn-ea"/>
                <a:cs typeface="+mn-cs"/>
              </a:defRPr>
            </a:lvl3pPr>
            <a:lvl4pPr marL="1600200" indent="-228600" algn="l" defTabSz="914400" rtl="0" eaLnBrk="1" latinLnBrk="0" hangingPunct="1">
              <a:lnSpc>
                <a:spcPct val="100000"/>
              </a:lnSpc>
              <a:spcBef>
                <a:spcPts val="500"/>
              </a:spcBef>
              <a:spcAft>
                <a:spcPts val="600"/>
              </a:spcAft>
              <a:buFont typeface="Wingdings" pitchFamily="2" charset="2"/>
              <a:buChar char="§"/>
              <a:defRPr sz="1800" kern="1200" baseline="0">
                <a:solidFill>
                  <a:schemeClr val="bg2">
                    <a:lumMod val="25000"/>
                  </a:schemeClr>
                </a:solidFill>
                <a:latin typeface="+mn-lt"/>
                <a:ea typeface="+mn-ea"/>
                <a:cs typeface="+mn-cs"/>
              </a:defRPr>
            </a:lvl4pPr>
            <a:lvl5pPr marL="2057400" indent="-228600" algn="l" defTabSz="914400" rtl="0" eaLnBrk="1" latinLnBrk="0" hangingPunct="1">
              <a:lnSpc>
                <a:spcPct val="100000"/>
              </a:lnSpc>
              <a:spcBef>
                <a:spcPts val="500"/>
              </a:spcBef>
              <a:spcAft>
                <a:spcPts val="600"/>
              </a:spcAft>
              <a:buFont typeface="Wingdings" pitchFamily="2" charset="2"/>
              <a:buChar char="§"/>
              <a:defRPr sz="1800" kern="1200" baseline="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b="1" dirty="0"/>
              <a:t>Vaccines are one of the most powerful public health tools available.</a:t>
            </a:r>
          </a:p>
          <a:p>
            <a:pPr marL="0" indent="0">
              <a:spcBef>
                <a:spcPts val="0"/>
              </a:spcBef>
              <a:buNone/>
            </a:pPr>
            <a:endParaRPr lang="en-US" sz="1600" b="1" dirty="0"/>
          </a:p>
          <a:p>
            <a:pPr lvl="1"/>
            <a:r>
              <a:rPr lang="en-US" dirty="0"/>
              <a:t>Smallpox has been eradicated because of vaccines.</a:t>
            </a:r>
          </a:p>
          <a:p>
            <a:pPr lvl="1"/>
            <a:r>
              <a:rPr lang="en-US" dirty="0"/>
              <a:t>Diseases such as polio and measles have become exceedingly rare because of vaccines.</a:t>
            </a:r>
          </a:p>
          <a:p>
            <a:pPr lvl="1"/>
            <a:r>
              <a:rPr lang="en-US" dirty="0"/>
              <a:t>Vaccines will be essential to ending the COVID-19 pandemic, and ending the global health challenge of HIV</a:t>
            </a:r>
          </a:p>
          <a:p>
            <a:pPr marL="0" indent="0">
              <a:spcBef>
                <a:spcPts val="0"/>
              </a:spcBef>
              <a:buNone/>
            </a:pPr>
            <a:endParaRPr lang="en-US" dirty="0"/>
          </a:p>
          <a:p>
            <a:pPr marL="0" indent="0">
              <a:spcBef>
                <a:spcPts val="0"/>
              </a:spcBef>
              <a:buNone/>
            </a:pPr>
            <a:endParaRPr lang="en-US" dirty="0"/>
          </a:p>
        </p:txBody>
      </p:sp>
    </p:spTree>
    <p:extLst>
      <p:ext uri="{BB962C8B-B14F-4D97-AF65-F5344CB8AC3E}">
        <p14:creationId xmlns:p14="http://schemas.microsoft.com/office/powerpoint/2010/main" val="607723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DEC5-D5FD-F14D-906A-1682F84B058C}"/>
              </a:ext>
            </a:extLst>
          </p:cNvPr>
          <p:cNvSpPr>
            <a:spLocks noGrp="1"/>
          </p:cNvSpPr>
          <p:nvPr>
            <p:ph type="title"/>
          </p:nvPr>
        </p:nvSpPr>
        <p:spPr/>
        <p:txBody>
          <a:bodyPr/>
          <a:lstStyle/>
          <a:p>
            <a:r>
              <a:rPr lang="en-US" dirty="0"/>
              <a:t>Vaccine Development in History</a:t>
            </a:r>
          </a:p>
        </p:txBody>
      </p:sp>
      <p:pic>
        <p:nvPicPr>
          <p:cNvPr id="5" name="Picture 4">
            <a:extLst>
              <a:ext uri="{FF2B5EF4-FFF2-40B4-BE49-F238E27FC236}">
                <a16:creationId xmlns:a16="http://schemas.microsoft.com/office/drawing/2014/main" id="{283C885F-D555-D84D-AF55-2BABB7F3E91A}"/>
              </a:ext>
            </a:extLst>
          </p:cNvPr>
          <p:cNvPicPr>
            <a:picLocks noChangeAspect="1"/>
          </p:cNvPicPr>
          <p:nvPr/>
        </p:nvPicPr>
        <p:blipFill>
          <a:blip r:embed="rId3"/>
          <a:stretch>
            <a:fillRect/>
          </a:stretch>
        </p:blipFill>
        <p:spPr>
          <a:xfrm>
            <a:off x="995711" y="1206351"/>
            <a:ext cx="10200577" cy="4892891"/>
          </a:xfrm>
          <a:prstGeom prst="rect">
            <a:avLst/>
          </a:prstGeom>
        </p:spPr>
      </p:pic>
    </p:spTree>
    <p:extLst>
      <p:ext uri="{BB962C8B-B14F-4D97-AF65-F5344CB8AC3E}">
        <p14:creationId xmlns:p14="http://schemas.microsoft.com/office/powerpoint/2010/main" val="810140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80EB4-9DA0-F74F-A1B1-961D4BFCC33E}"/>
              </a:ext>
            </a:extLst>
          </p:cNvPr>
          <p:cNvSpPr>
            <a:spLocks noGrp="1"/>
          </p:cNvSpPr>
          <p:nvPr>
            <p:ph type="title"/>
          </p:nvPr>
        </p:nvSpPr>
        <p:spPr/>
        <p:txBody>
          <a:bodyPr/>
          <a:lstStyle/>
          <a:p>
            <a:r>
              <a:rPr lang="en-US" dirty="0"/>
              <a:t>Why is an HIV Vaccine Needed?</a:t>
            </a:r>
          </a:p>
        </p:txBody>
      </p:sp>
      <p:pic>
        <p:nvPicPr>
          <p:cNvPr id="5" name="Picture Placeholder 4">
            <a:extLst>
              <a:ext uri="{FF2B5EF4-FFF2-40B4-BE49-F238E27FC236}">
                <a16:creationId xmlns:a16="http://schemas.microsoft.com/office/drawing/2014/main" id="{2A09C05E-CF37-4515-A684-79828EE85B04}"/>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5222888" y="1295212"/>
            <a:ext cx="6231176" cy="4815000"/>
          </a:xfrm>
          <a:prstGeom prst="rect">
            <a:avLst/>
          </a:prstGeom>
        </p:spPr>
      </p:pic>
      <p:sp>
        <p:nvSpPr>
          <p:cNvPr id="4" name="Text Placeholder 3">
            <a:extLst>
              <a:ext uri="{FF2B5EF4-FFF2-40B4-BE49-F238E27FC236}">
                <a16:creationId xmlns:a16="http://schemas.microsoft.com/office/drawing/2014/main" id="{137468C6-E682-7B4F-809C-6E5DAA181266}"/>
              </a:ext>
            </a:extLst>
          </p:cNvPr>
          <p:cNvSpPr>
            <a:spLocks noGrp="1"/>
          </p:cNvSpPr>
          <p:nvPr>
            <p:ph type="body" sz="half" idx="2"/>
          </p:nvPr>
        </p:nvSpPr>
        <p:spPr>
          <a:xfrm>
            <a:off x="871972" y="1295212"/>
            <a:ext cx="3532077" cy="4873625"/>
          </a:xfrm>
        </p:spPr>
        <p:txBody>
          <a:bodyPr/>
          <a:lstStyle/>
          <a:p>
            <a:pPr marL="285750" indent="-285750">
              <a:buFont typeface="Wingdings" panose="05000000000000000000" pitchFamily="2" charset="2"/>
              <a:buChar char="§"/>
            </a:pPr>
            <a:r>
              <a:rPr lang="en-US" sz="2400" dirty="0"/>
              <a:t>The use of available prevention and treatment has slowed HIV’s spread, but over a million people continue to get newly infected each year</a:t>
            </a:r>
          </a:p>
          <a:p>
            <a:pPr marL="285750" indent="-285750">
              <a:buFont typeface="Wingdings" panose="05000000000000000000" pitchFamily="2" charset="2"/>
              <a:buChar char="§"/>
            </a:pPr>
            <a:r>
              <a:rPr lang="en-US" sz="2400" dirty="0"/>
              <a:t>To end the epidemic, a safe and effective HIV vaccine is needed.</a:t>
            </a:r>
          </a:p>
          <a:p>
            <a:pPr>
              <a:lnSpc>
                <a:spcPct val="100000"/>
              </a:lnSpc>
              <a:spcBef>
                <a:spcPts val="0"/>
              </a:spcBef>
              <a:spcAft>
                <a:spcPts val="600"/>
              </a:spcAft>
            </a:pPr>
            <a:endParaRPr lang="en-US" dirty="0"/>
          </a:p>
        </p:txBody>
      </p:sp>
    </p:spTree>
    <p:extLst>
      <p:ext uri="{BB962C8B-B14F-4D97-AF65-F5344CB8AC3E}">
        <p14:creationId xmlns:p14="http://schemas.microsoft.com/office/powerpoint/2010/main" val="62707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E1396-F2A3-42B8-830E-90961E163F5B}"/>
              </a:ext>
            </a:extLst>
          </p:cNvPr>
          <p:cNvSpPr>
            <a:spLocks noGrp="1"/>
          </p:cNvSpPr>
          <p:nvPr>
            <p:ph type="title"/>
          </p:nvPr>
        </p:nvSpPr>
        <p:spPr/>
        <p:txBody>
          <a:bodyPr/>
          <a:lstStyle/>
          <a:p>
            <a:r>
              <a:rPr lang="en-US" dirty="0"/>
              <a:t>Types of HIV Vaccines </a:t>
            </a:r>
            <a:r>
              <a:rPr lang="en-US"/>
              <a:t>in Research</a:t>
            </a:r>
            <a:endParaRPr lang="en-US" dirty="0"/>
          </a:p>
        </p:txBody>
      </p:sp>
      <p:sp>
        <p:nvSpPr>
          <p:cNvPr id="4" name="Text Placeholder 3">
            <a:extLst>
              <a:ext uri="{FF2B5EF4-FFF2-40B4-BE49-F238E27FC236}">
                <a16:creationId xmlns:a16="http://schemas.microsoft.com/office/drawing/2014/main" id="{DA01AEB7-04A3-49EB-8AC1-91A68A5252AF}"/>
              </a:ext>
            </a:extLst>
          </p:cNvPr>
          <p:cNvSpPr>
            <a:spLocks noGrp="1"/>
          </p:cNvSpPr>
          <p:nvPr>
            <p:ph type="body" sz="quarter" idx="11"/>
          </p:nvPr>
        </p:nvSpPr>
        <p:spPr>
          <a:xfrm>
            <a:off x="959728" y="1404939"/>
            <a:ext cx="4371689" cy="3740499"/>
          </a:xfrm>
        </p:spPr>
        <p:txBody>
          <a:bodyPr/>
          <a:lstStyle/>
          <a:p>
            <a:pPr marL="0" indent="0" algn="ctr">
              <a:spcBef>
                <a:spcPts val="0"/>
              </a:spcBef>
              <a:buNone/>
            </a:pPr>
            <a:r>
              <a:rPr lang="en-US" b="1" dirty="0"/>
              <a:t>Preventive vaccines</a:t>
            </a:r>
          </a:p>
          <a:p>
            <a:pPr marL="0" indent="0">
              <a:spcBef>
                <a:spcPts val="0"/>
              </a:spcBef>
              <a:buNone/>
            </a:pPr>
            <a:endParaRPr lang="en-US" b="1" dirty="0"/>
          </a:p>
          <a:p>
            <a:pPr marL="0" indent="0">
              <a:spcBef>
                <a:spcPts val="0"/>
              </a:spcBef>
              <a:buNone/>
            </a:pPr>
            <a:r>
              <a:rPr lang="en-US" dirty="0"/>
              <a:t>Designed for people who are </a:t>
            </a:r>
            <a:r>
              <a:rPr lang="en-US" b="1" u="sng" dirty="0"/>
              <a:t>not</a:t>
            </a:r>
            <a:r>
              <a:rPr lang="en-US" dirty="0"/>
              <a:t> infected with HIV, to:</a:t>
            </a:r>
          </a:p>
          <a:p>
            <a:pPr marL="0" indent="0">
              <a:spcBef>
                <a:spcPts val="0"/>
              </a:spcBef>
              <a:buNone/>
            </a:pPr>
            <a:endParaRPr lang="en-US" dirty="0"/>
          </a:p>
          <a:p>
            <a:pPr marL="558800" lvl="1" indent="-342900">
              <a:buClrTx/>
              <a:buFont typeface="Wingdings" panose="05000000000000000000" pitchFamily="2" charset="2"/>
              <a:buChar char="§"/>
            </a:pPr>
            <a:r>
              <a:rPr lang="en-US" dirty="0"/>
              <a:t>reduce the risk of infection</a:t>
            </a:r>
          </a:p>
          <a:p>
            <a:pPr marL="558800" lvl="1" indent="-342900">
              <a:buClrTx/>
              <a:buFont typeface="Wingdings" panose="05000000000000000000" pitchFamily="2" charset="2"/>
              <a:buChar char="§"/>
            </a:pPr>
            <a:r>
              <a:rPr lang="en-US" dirty="0"/>
              <a:t>reduce viral load following infection, allowing the body to better control the disease</a:t>
            </a:r>
          </a:p>
          <a:p>
            <a:pPr marL="0" indent="0">
              <a:buNone/>
            </a:pPr>
            <a:endParaRPr lang="en-US" dirty="0"/>
          </a:p>
        </p:txBody>
      </p:sp>
      <p:sp>
        <p:nvSpPr>
          <p:cNvPr id="5" name="Text Placeholder 3">
            <a:extLst>
              <a:ext uri="{FF2B5EF4-FFF2-40B4-BE49-F238E27FC236}">
                <a16:creationId xmlns:a16="http://schemas.microsoft.com/office/drawing/2014/main" id="{7860017E-1AE1-9946-9102-D5C445EE48FA}"/>
              </a:ext>
            </a:extLst>
          </p:cNvPr>
          <p:cNvSpPr txBox="1">
            <a:spLocks/>
          </p:cNvSpPr>
          <p:nvPr/>
        </p:nvSpPr>
        <p:spPr>
          <a:xfrm>
            <a:off x="6402329" y="1404939"/>
            <a:ext cx="4660990" cy="453866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600"/>
              </a:spcAft>
              <a:buFont typeface="Wingdings" pitchFamily="2" charset="2"/>
              <a:buChar char="§"/>
              <a:defRPr sz="2400" kern="1200" baseline="0">
                <a:solidFill>
                  <a:schemeClr val="bg2">
                    <a:lumMod val="25000"/>
                  </a:schemeClr>
                </a:solidFill>
                <a:latin typeface="+mn-lt"/>
                <a:ea typeface="+mn-ea"/>
                <a:cs typeface="+mn-cs"/>
              </a:defRPr>
            </a:lvl1pPr>
            <a:lvl2pPr marL="742950" indent="-285750" algn="l" defTabSz="457200" rtl="0" eaLnBrk="1" fontAlgn="base" latinLnBrk="0" hangingPunct="1">
              <a:lnSpc>
                <a:spcPct val="100000"/>
              </a:lnSpc>
              <a:spcBef>
                <a:spcPts val="0"/>
              </a:spcBef>
              <a:spcAft>
                <a:spcPts val="600"/>
              </a:spcAft>
              <a:buClr>
                <a:schemeClr val="tx2"/>
              </a:buClr>
              <a:buSzPct val="100000"/>
              <a:buFont typeface="STIXGeneral-Regular" pitchFamily="2" charset="2"/>
              <a:buChar char="⎯"/>
              <a:defRPr sz="2400" kern="1200" baseline="0">
                <a:solidFill>
                  <a:schemeClr val="bg2">
                    <a:lumMod val="25000"/>
                  </a:schemeClr>
                </a:solidFill>
                <a:latin typeface="+mn-lt"/>
                <a:ea typeface="+mn-ea"/>
                <a:cs typeface="+mn-cs"/>
              </a:defRPr>
            </a:lvl2pPr>
            <a:lvl3pPr marL="1143000" indent="-228600" algn="l" defTabSz="914400" rtl="0" eaLnBrk="1" latinLnBrk="0" hangingPunct="1">
              <a:lnSpc>
                <a:spcPct val="100000"/>
              </a:lnSpc>
              <a:spcBef>
                <a:spcPts val="500"/>
              </a:spcBef>
              <a:spcAft>
                <a:spcPts val="600"/>
              </a:spcAft>
              <a:buFont typeface="Wingdings" pitchFamily="2" charset="2"/>
              <a:buChar char="§"/>
              <a:defRPr sz="2800" kern="1200" baseline="0">
                <a:solidFill>
                  <a:schemeClr val="bg2">
                    <a:lumMod val="25000"/>
                  </a:schemeClr>
                </a:solidFill>
                <a:latin typeface="+mn-lt"/>
                <a:ea typeface="+mn-ea"/>
                <a:cs typeface="+mn-cs"/>
              </a:defRPr>
            </a:lvl3pPr>
            <a:lvl4pPr marL="1600200" indent="-228600" algn="l" defTabSz="914400" rtl="0" eaLnBrk="1" latinLnBrk="0" hangingPunct="1">
              <a:lnSpc>
                <a:spcPct val="100000"/>
              </a:lnSpc>
              <a:spcBef>
                <a:spcPts val="500"/>
              </a:spcBef>
              <a:spcAft>
                <a:spcPts val="600"/>
              </a:spcAft>
              <a:buFont typeface="Wingdings" pitchFamily="2" charset="2"/>
              <a:buChar char="§"/>
              <a:defRPr sz="1800" kern="1200" baseline="0">
                <a:solidFill>
                  <a:schemeClr val="bg2">
                    <a:lumMod val="25000"/>
                  </a:schemeClr>
                </a:solidFill>
                <a:latin typeface="+mn-lt"/>
                <a:ea typeface="+mn-ea"/>
                <a:cs typeface="+mn-cs"/>
              </a:defRPr>
            </a:lvl4pPr>
            <a:lvl5pPr marL="2057400" indent="-228600" algn="l" defTabSz="914400" rtl="0" eaLnBrk="1" latinLnBrk="0" hangingPunct="1">
              <a:lnSpc>
                <a:spcPct val="100000"/>
              </a:lnSpc>
              <a:spcBef>
                <a:spcPts val="500"/>
              </a:spcBef>
              <a:spcAft>
                <a:spcPts val="600"/>
              </a:spcAft>
              <a:buFont typeface="Wingdings" pitchFamily="2" charset="2"/>
              <a:buChar char="§"/>
              <a:defRPr sz="1800" kern="1200" baseline="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Wingdings" pitchFamily="2" charset="2"/>
              <a:buNone/>
            </a:pPr>
            <a:r>
              <a:rPr lang="en-US" b="1" dirty="0"/>
              <a:t>Therapeutic vaccines</a:t>
            </a:r>
          </a:p>
          <a:p>
            <a:pPr marL="0" indent="0">
              <a:spcBef>
                <a:spcPts val="0"/>
              </a:spcBef>
              <a:buFont typeface="Wingdings" pitchFamily="2" charset="2"/>
              <a:buNone/>
            </a:pPr>
            <a:endParaRPr lang="en-US" b="1" dirty="0"/>
          </a:p>
          <a:p>
            <a:pPr marL="0" indent="0">
              <a:spcBef>
                <a:spcPts val="0"/>
              </a:spcBef>
              <a:buNone/>
            </a:pPr>
            <a:r>
              <a:rPr lang="en-US" dirty="0"/>
              <a:t>Designed for people who </a:t>
            </a:r>
            <a:r>
              <a:rPr lang="en-US" b="1" u="sng" dirty="0"/>
              <a:t>are</a:t>
            </a:r>
            <a:r>
              <a:rPr lang="en-US" dirty="0"/>
              <a:t> living with HIV, to:</a:t>
            </a:r>
          </a:p>
          <a:p>
            <a:pPr marL="463550" indent="-215900">
              <a:spcBef>
                <a:spcPts val="0"/>
              </a:spcBef>
              <a:buFont typeface="Arial" panose="020B0604020202020204" pitchFamily="34" charset="0"/>
              <a:buChar char="•"/>
            </a:pPr>
            <a:endParaRPr lang="en-US" dirty="0"/>
          </a:p>
          <a:p>
            <a:pPr marL="590550" lvl="1" indent="-342900">
              <a:buClrTx/>
              <a:buFont typeface="Wingdings" panose="05000000000000000000" pitchFamily="2" charset="2"/>
              <a:buChar char="§"/>
            </a:pPr>
            <a:r>
              <a:rPr lang="en-US" dirty="0"/>
              <a:t>train the body’s immune system to help control HIV in the body</a:t>
            </a:r>
          </a:p>
          <a:p>
            <a:endParaRPr lang="en-US" dirty="0"/>
          </a:p>
        </p:txBody>
      </p:sp>
      <p:cxnSp>
        <p:nvCxnSpPr>
          <p:cNvPr id="7" name="Straight Connector 6">
            <a:extLst>
              <a:ext uri="{FF2B5EF4-FFF2-40B4-BE49-F238E27FC236}">
                <a16:creationId xmlns:a16="http://schemas.microsoft.com/office/drawing/2014/main" id="{276640D9-5B5E-A246-BC78-72154BF199F8}"/>
              </a:ext>
            </a:extLst>
          </p:cNvPr>
          <p:cNvCxnSpPr>
            <a:cxnSpLocks/>
          </p:cNvCxnSpPr>
          <p:nvPr/>
        </p:nvCxnSpPr>
        <p:spPr>
          <a:xfrm>
            <a:off x="5811864" y="1813303"/>
            <a:ext cx="0" cy="333213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D67B9EA-A825-BA40-B540-D411877B1E15}"/>
              </a:ext>
            </a:extLst>
          </p:cNvPr>
          <p:cNvSpPr/>
          <p:nvPr/>
        </p:nvSpPr>
        <p:spPr>
          <a:xfrm>
            <a:off x="1081256" y="5714821"/>
            <a:ext cx="9982063" cy="526942"/>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rPr>
              <a:t>The remainder of this presentation will focus on preventive vaccines</a:t>
            </a:r>
          </a:p>
        </p:txBody>
      </p:sp>
    </p:spTree>
    <p:extLst>
      <p:ext uri="{BB962C8B-B14F-4D97-AF65-F5344CB8AC3E}">
        <p14:creationId xmlns:p14="http://schemas.microsoft.com/office/powerpoint/2010/main" val="1770568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27B32-4806-4F43-876E-ABF93EE81165}"/>
              </a:ext>
            </a:extLst>
          </p:cNvPr>
          <p:cNvSpPr>
            <a:spLocks noGrp="1"/>
          </p:cNvSpPr>
          <p:nvPr>
            <p:ph type="title"/>
          </p:nvPr>
        </p:nvSpPr>
        <p:spPr/>
        <p:txBody>
          <a:bodyPr/>
          <a:lstStyle/>
          <a:p>
            <a:r>
              <a:rPr lang="en-US" dirty="0"/>
              <a:t>How Might an HIV Vaccine Work?</a:t>
            </a:r>
          </a:p>
        </p:txBody>
      </p:sp>
      <p:sp>
        <p:nvSpPr>
          <p:cNvPr id="4" name="Text Placeholder 3">
            <a:extLst>
              <a:ext uri="{FF2B5EF4-FFF2-40B4-BE49-F238E27FC236}">
                <a16:creationId xmlns:a16="http://schemas.microsoft.com/office/drawing/2014/main" id="{2562F31D-2B1D-4F63-B696-081703040BD7}"/>
              </a:ext>
            </a:extLst>
          </p:cNvPr>
          <p:cNvSpPr>
            <a:spLocks noGrp="1"/>
          </p:cNvSpPr>
          <p:nvPr>
            <p:ph type="body" sz="quarter" idx="11"/>
          </p:nvPr>
        </p:nvSpPr>
        <p:spPr>
          <a:xfrm>
            <a:off x="833438" y="1290638"/>
            <a:ext cx="10887075" cy="4802186"/>
          </a:xfrm>
        </p:spPr>
        <p:txBody>
          <a:bodyPr/>
          <a:lstStyle/>
          <a:p>
            <a:pPr marL="0" indent="0">
              <a:spcBef>
                <a:spcPts val="0"/>
              </a:spcBef>
              <a:buNone/>
            </a:pPr>
            <a:r>
              <a:rPr lang="en-US" b="1" dirty="0"/>
              <a:t>A preventive vaccine would teach the body to recognize and fight HIV</a:t>
            </a:r>
          </a:p>
          <a:p>
            <a:pPr>
              <a:spcBef>
                <a:spcPts val="0"/>
              </a:spcBef>
            </a:pPr>
            <a:r>
              <a:rPr lang="en-US" dirty="0"/>
              <a:t>The vaccine would carry or induce the production of a component that ‘looks and feels’ like a part of HIV</a:t>
            </a:r>
          </a:p>
          <a:p>
            <a:pPr>
              <a:spcBef>
                <a:spcPts val="0"/>
              </a:spcBef>
            </a:pPr>
            <a:r>
              <a:rPr lang="en-US" dirty="0"/>
              <a:t>The body would react by generating an immune response (antibodies and/or killer cells and a memory response), which would prevent and/or control HIV infection</a:t>
            </a:r>
          </a:p>
          <a:p>
            <a:pPr>
              <a:spcBef>
                <a:spcPts val="0"/>
              </a:spcBef>
            </a:pPr>
            <a:r>
              <a:rPr lang="en-US" dirty="0"/>
              <a:t>The whole virus – killed or weakened – is </a:t>
            </a:r>
            <a:r>
              <a:rPr lang="en-US" b="1" dirty="0"/>
              <a:t>not</a:t>
            </a:r>
            <a:r>
              <a:rPr lang="en-US" dirty="0"/>
              <a:t> used in experimental HIV vaccines. A </a:t>
            </a:r>
            <a:r>
              <a:rPr lang="en-US" b="1" dirty="0"/>
              <a:t>HIV vaccine cannot cause HIV infection</a:t>
            </a:r>
          </a:p>
          <a:p>
            <a:pPr>
              <a:spcBef>
                <a:spcPts val="0"/>
              </a:spcBef>
            </a:pPr>
            <a:endParaRPr lang="en-US" dirty="0"/>
          </a:p>
          <a:p>
            <a:pPr>
              <a:spcBef>
                <a:spcPts val="0"/>
              </a:spcBef>
            </a:pPr>
            <a:endParaRPr lang="en-US" dirty="0"/>
          </a:p>
          <a:p>
            <a:endParaRPr lang="en-US" dirty="0"/>
          </a:p>
        </p:txBody>
      </p:sp>
    </p:spTree>
    <p:extLst>
      <p:ext uri="{BB962C8B-B14F-4D97-AF65-F5344CB8AC3E}">
        <p14:creationId xmlns:p14="http://schemas.microsoft.com/office/powerpoint/2010/main" val="1667140206"/>
      </p:ext>
    </p:extLst>
  </p:cSld>
  <p:clrMapOvr>
    <a:masterClrMapping/>
  </p:clrMapOvr>
</p:sld>
</file>

<file path=ppt/theme/theme1.xml><?xml version="1.0" encoding="utf-8"?>
<a:theme xmlns:a="http://schemas.openxmlformats.org/drawingml/2006/main" name="Office Theme">
  <a:themeElements>
    <a:clrScheme name="Custom 23">
      <a:dk1>
        <a:srgbClr val="DF002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8114</TotalTime>
  <Words>4663</Words>
  <Application>Microsoft Macintosh PowerPoint</Application>
  <PresentationFormat>Widescreen</PresentationFormat>
  <Paragraphs>346</Paragraphs>
  <Slides>30</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Garamond</vt:lpstr>
      <vt:lpstr>STIXGeneral-Regular</vt:lpstr>
      <vt:lpstr>System Font Regular</vt:lpstr>
      <vt:lpstr>Wingdings</vt:lpstr>
      <vt:lpstr>Office Theme</vt:lpstr>
      <vt:lpstr>HIV Vaccines</vt:lpstr>
      <vt:lpstr>Overview</vt:lpstr>
      <vt:lpstr>What is a Vaccine?</vt:lpstr>
      <vt:lpstr>Vaccines Work</vt:lpstr>
      <vt:lpstr>Vaccines Work</vt:lpstr>
      <vt:lpstr>Vaccine Development in History</vt:lpstr>
      <vt:lpstr>Why is an HIV Vaccine Needed?</vt:lpstr>
      <vt:lpstr>Types of HIV Vaccines in Research</vt:lpstr>
      <vt:lpstr>How Might an HIV Vaccine Work?</vt:lpstr>
      <vt:lpstr>Why HIV Vaccine Development is Challenging</vt:lpstr>
      <vt:lpstr>Types of Vaccines</vt:lpstr>
      <vt:lpstr>HIV Vaccine Strategies</vt:lpstr>
      <vt:lpstr>“Mosaic" Vaccines</vt:lpstr>
      <vt:lpstr>Immune Responses: Humoral</vt:lpstr>
      <vt:lpstr>Immune Responses: Cellular</vt:lpstr>
      <vt:lpstr>Eliciting HIV Immune Responses </vt:lpstr>
      <vt:lpstr>Antibody Research</vt:lpstr>
      <vt:lpstr>Antibody Research</vt:lpstr>
      <vt:lpstr>Antibody Research: AMP trial results</vt:lpstr>
      <vt:lpstr>Sustaining HIV Vaccine Research</vt:lpstr>
      <vt:lpstr>Current HIV Prevention Trials</vt:lpstr>
      <vt:lpstr>Current HIV Prevention Trials</vt:lpstr>
      <vt:lpstr>Current HIV Vaccine Trials</vt:lpstr>
      <vt:lpstr>Current HIV Vaccine Trials</vt:lpstr>
      <vt:lpstr>Vaccine Hesitancy</vt:lpstr>
      <vt:lpstr>Vaccine Hesitancy: COVID-19</vt:lpstr>
      <vt:lpstr>Vaccine Advocacy in 2021</vt:lpstr>
      <vt:lpstr>Key Resources</vt:lpstr>
      <vt:lpstr>Key Resources</vt:lpstr>
      <vt:lpstr>Connect with AVAC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Weir</dc:creator>
  <cp:lastModifiedBy>Deirdre Grant</cp:lastModifiedBy>
  <cp:revision>153</cp:revision>
  <cp:lastPrinted>2021-05-10T10:45:47Z</cp:lastPrinted>
  <dcterms:created xsi:type="dcterms:W3CDTF">2020-10-01T10:59:57Z</dcterms:created>
  <dcterms:modified xsi:type="dcterms:W3CDTF">2021-05-28T14:54:03Z</dcterms:modified>
</cp:coreProperties>
</file>