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6037" r:id="rId2"/>
    <p:sldMasterId id="2147486039" r:id="rId3"/>
  </p:sldMasterIdLst>
  <p:notesMasterIdLst>
    <p:notesMasterId r:id="rId33"/>
  </p:notesMasterIdLst>
  <p:handoutMasterIdLst>
    <p:handoutMasterId r:id="rId34"/>
  </p:handoutMasterIdLst>
  <p:sldIdLst>
    <p:sldId id="377" r:id="rId4"/>
    <p:sldId id="995" r:id="rId5"/>
    <p:sldId id="1000" r:id="rId6"/>
    <p:sldId id="729" r:id="rId7"/>
    <p:sldId id="999" r:id="rId8"/>
    <p:sldId id="998" r:id="rId9"/>
    <p:sldId id="757" r:id="rId10"/>
    <p:sldId id="1004" r:id="rId11"/>
    <p:sldId id="515" r:id="rId12"/>
    <p:sldId id="1003" r:id="rId13"/>
    <p:sldId id="1005" r:id="rId14"/>
    <p:sldId id="1007" r:id="rId15"/>
    <p:sldId id="1009" r:id="rId16"/>
    <p:sldId id="1008" r:id="rId17"/>
    <p:sldId id="1006" r:id="rId18"/>
    <p:sldId id="1010" r:id="rId19"/>
    <p:sldId id="1011" r:id="rId20"/>
    <p:sldId id="1014" r:id="rId21"/>
    <p:sldId id="1012" r:id="rId22"/>
    <p:sldId id="1015" r:id="rId23"/>
    <p:sldId id="1021" r:id="rId24"/>
    <p:sldId id="1016" r:id="rId25"/>
    <p:sldId id="1017" r:id="rId26"/>
    <p:sldId id="1019" r:id="rId27"/>
    <p:sldId id="805" r:id="rId28"/>
    <p:sldId id="1020" r:id="rId29"/>
    <p:sldId id="1022" r:id="rId30"/>
    <p:sldId id="961" r:id="rId31"/>
    <p:sldId id="1018"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835"/>
    <a:srgbClr val="9FF7A7"/>
    <a:srgbClr val="98FEC6"/>
    <a:srgbClr val="019142"/>
    <a:srgbClr val="97BAE5"/>
    <a:srgbClr val="005EA4"/>
    <a:srgbClr val="A80000"/>
    <a:srgbClr val="EAB200"/>
    <a:srgbClr val="FFFFFF"/>
    <a:srgbClr val="AD0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6"/>
    <p:restoredTop sz="95091"/>
  </p:normalViewPr>
  <p:slideViewPr>
    <p:cSldViewPr>
      <p:cViewPr varScale="1">
        <p:scale>
          <a:sx n="85" d="100"/>
          <a:sy n="85" d="100"/>
        </p:scale>
        <p:origin x="376" y="160"/>
      </p:cViewPr>
      <p:guideLst>
        <p:guide orient="horz" pos="2160"/>
        <p:guide pos="2880"/>
      </p:guideLst>
    </p:cSldViewPr>
  </p:slideViewPr>
  <p:outlineViewPr>
    <p:cViewPr>
      <p:scale>
        <a:sx n="33" d="100"/>
        <a:sy n="33" d="100"/>
      </p:scale>
      <p:origin x="0" y="16074"/>
    </p:cViewPr>
  </p:outlineViewPr>
  <p:notesTextViewPr>
    <p:cViewPr>
      <p:scale>
        <a:sx n="100" d="100"/>
        <a:sy n="100" d="100"/>
      </p:scale>
      <p:origin x="0" y="0"/>
    </p:cViewPr>
  </p:notesTextViewPr>
  <p:sorterViewPr>
    <p:cViewPr varScale="1">
      <p:scale>
        <a:sx n="100" d="100"/>
        <a:sy n="100" d="100"/>
      </p:scale>
      <p:origin x="0" y="6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6426F-325F-8E40-82EB-2CA64DDB77ED}" type="doc">
      <dgm:prSet loTypeId="urn:microsoft.com/office/officeart/2005/8/layout/process2" loCatId="" qsTypeId="urn:microsoft.com/office/officeart/2005/8/quickstyle/simple1" qsCatId="simple" csTypeId="urn:microsoft.com/office/officeart/2005/8/colors/accent1_2" csCatId="accent1" phldr="1"/>
      <dgm:spPr/>
    </dgm:pt>
    <dgm:pt modelId="{05F1E79C-AA56-7044-B9C5-B796438F25F4}">
      <dgm:prSet phldrT="[Text]"/>
      <dgm:spPr>
        <a:solidFill>
          <a:schemeClr val="accent2"/>
        </a:solidFill>
      </dgm:spPr>
      <dgm:t>
        <a:bodyPr/>
        <a:lstStyle/>
        <a:p>
          <a:r>
            <a:rPr lang="en-US" dirty="0"/>
            <a:t>Who is at risk?</a:t>
          </a:r>
        </a:p>
      </dgm:t>
    </dgm:pt>
    <dgm:pt modelId="{B21E5204-0C6F-0C40-97CF-C2EF8065E4B5}" type="parTrans" cxnId="{354994E3-5860-AE48-9464-AA7978D47C4A}">
      <dgm:prSet/>
      <dgm:spPr/>
      <dgm:t>
        <a:bodyPr/>
        <a:lstStyle/>
        <a:p>
          <a:endParaRPr lang="en-US"/>
        </a:p>
      </dgm:t>
    </dgm:pt>
    <dgm:pt modelId="{584E7880-56D3-0345-8712-EAE064A01B40}" type="sibTrans" cxnId="{354994E3-5860-AE48-9464-AA7978D47C4A}">
      <dgm:prSet/>
      <dgm:spPr/>
      <dgm:t>
        <a:bodyPr/>
        <a:lstStyle/>
        <a:p>
          <a:endParaRPr lang="en-US"/>
        </a:p>
      </dgm:t>
    </dgm:pt>
    <dgm:pt modelId="{B33A048B-B7FC-E544-867A-5D36AA37C5AD}">
      <dgm:prSet phldrT="[Text]"/>
      <dgm:spPr>
        <a:solidFill>
          <a:schemeClr val="accent2"/>
        </a:solidFill>
      </dgm:spPr>
      <dgm:t>
        <a:bodyPr/>
        <a:lstStyle/>
        <a:p>
          <a:r>
            <a:rPr lang="en-US" dirty="0"/>
            <a:t>Where do I find them?</a:t>
          </a:r>
        </a:p>
      </dgm:t>
    </dgm:pt>
    <dgm:pt modelId="{A69F3C9F-BB8A-B242-AB40-EB9D965DDDBE}" type="parTrans" cxnId="{2135A638-0EDE-014F-AED7-0F59A595B761}">
      <dgm:prSet/>
      <dgm:spPr/>
      <dgm:t>
        <a:bodyPr/>
        <a:lstStyle/>
        <a:p>
          <a:endParaRPr lang="en-US"/>
        </a:p>
      </dgm:t>
    </dgm:pt>
    <dgm:pt modelId="{08E5221D-EB77-7F48-98BA-6CE2F309CFF4}" type="sibTrans" cxnId="{2135A638-0EDE-014F-AED7-0F59A595B761}">
      <dgm:prSet/>
      <dgm:spPr/>
      <dgm:t>
        <a:bodyPr/>
        <a:lstStyle/>
        <a:p>
          <a:endParaRPr lang="en-US"/>
        </a:p>
      </dgm:t>
    </dgm:pt>
    <dgm:pt modelId="{ED2FA1AE-2A0C-4346-8ED0-98FFC1874AB0}">
      <dgm:prSet phldrT="[Text]"/>
      <dgm:spPr>
        <a:solidFill>
          <a:schemeClr val="accent2"/>
        </a:solidFill>
      </dgm:spPr>
      <dgm:t>
        <a:bodyPr/>
        <a:lstStyle/>
        <a:p>
          <a:r>
            <a:rPr lang="en-US" dirty="0"/>
            <a:t>What do I tell them?</a:t>
          </a:r>
        </a:p>
      </dgm:t>
    </dgm:pt>
    <dgm:pt modelId="{AFFFDC99-37ED-394F-8C0E-EF4A2FDC7EC3}" type="parTrans" cxnId="{FD55A061-1AA7-A544-ADE1-B7EECB8AB656}">
      <dgm:prSet/>
      <dgm:spPr/>
      <dgm:t>
        <a:bodyPr/>
        <a:lstStyle/>
        <a:p>
          <a:endParaRPr lang="en-US"/>
        </a:p>
      </dgm:t>
    </dgm:pt>
    <dgm:pt modelId="{B7971280-B0F0-A34E-8EDA-252DBBF6C30A}" type="sibTrans" cxnId="{FD55A061-1AA7-A544-ADE1-B7EECB8AB656}">
      <dgm:prSet/>
      <dgm:spPr/>
      <dgm:t>
        <a:bodyPr/>
        <a:lstStyle/>
        <a:p>
          <a:endParaRPr lang="en-US"/>
        </a:p>
      </dgm:t>
    </dgm:pt>
    <dgm:pt modelId="{882DAD1C-3C1D-2343-9815-F132E3603EC4}">
      <dgm:prSet/>
      <dgm:spPr>
        <a:solidFill>
          <a:schemeClr val="accent2"/>
        </a:solidFill>
      </dgm:spPr>
      <dgm:t>
        <a:bodyPr/>
        <a:lstStyle/>
        <a:p>
          <a:r>
            <a:rPr lang="en-US" dirty="0"/>
            <a:t>Where can I provide </a:t>
          </a:r>
          <a:r>
            <a:rPr lang="en-US" dirty="0" err="1"/>
            <a:t>px</a:t>
          </a:r>
          <a:r>
            <a:rPr lang="en-US" dirty="0"/>
            <a:t> info and products to them?</a:t>
          </a:r>
        </a:p>
      </dgm:t>
    </dgm:pt>
    <dgm:pt modelId="{8E6EE457-FD91-8042-AD35-D95278740E3B}" type="parTrans" cxnId="{DF1F3F34-E207-DC43-84B4-F63C115D5078}">
      <dgm:prSet/>
      <dgm:spPr/>
      <dgm:t>
        <a:bodyPr/>
        <a:lstStyle/>
        <a:p>
          <a:endParaRPr lang="en-US"/>
        </a:p>
      </dgm:t>
    </dgm:pt>
    <dgm:pt modelId="{BF27C5AB-E9FD-EC49-BD48-97BF0FE76D01}" type="sibTrans" cxnId="{DF1F3F34-E207-DC43-84B4-F63C115D5078}">
      <dgm:prSet/>
      <dgm:spPr/>
      <dgm:t>
        <a:bodyPr/>
        <a:lstStyle/>
        <a:p>
          <a:endParaRPr lang="en-US"/>
        </a:p>
      </dgm:t>
    </dgm:pt>
    <dgm:pt modelId="{81FB58CC-3E38-9F4B-AC18-012D5D2A4730}">
      <dgm:prSet/>
      <dgm:spPr>
        <a:solidFill>
          <a:schemeClr val="accent2"/>
        </a:solidFill>
      </dgm:spPr>
      <dgm:t>
        <a:bodyPr/>
        <a:lstStyle/>
        <a:p>
          <a:r>
            <a:rPr lang="en-US" dirty="0"/>
            <a:t>What </a:t>
          </a:r>
          <a:r>
            <a:rPr lang="en-US" dirty="0" err="1"/>
            <a:t>px</a:t>
          </a:r>
          <a:r>
            <a:rPr lang="en-US" dirty="0"/>
            <a:t> options can I provide them?</a:t>
          </a:r>
        </a:p>
      </dgm:t>
    </dgm:pt>
    <dgm:pt modelId="{DAED0BDE-6289-874B-B300-A5CF75E21223}" type="parTrans" cxnId="{89F1BBCA-1AAD-8145-B1B6-24849A87BCA6}">
      <dgm:prSet/>
      <dgm:spPr/>
      <dgm:t>
        <a:bodyPr/>
        <a:lstStyle/>
        <a:p>
          <a:endParaRPr lang="en-US"/>
        </a:p>
      </dgm:t>
    </dgm:pt>
    <dgm:pt modelId="{97B677B1-12CA-F548-BC91-1DE63BBDAABB}" type="sibTrans" cxnId="{89F1BBCA-1AAD-8145-B1B6-24849A87BCA6}">
      <dgm:prSet/>
      <dgm:spPr/>
      <dgm:t>
        <a:bodyPr/>
        <a:lstStyle/>
        <a:p>
          <a:endParaRPr lang="en-US"/>
        </a:p>
      </dgm:t>
    </dgm:pt>
    <dgm:pt modelId="{EE4FB7D8-3DD9-4B46-BF83-74DA2C522A0C}">
      <dgm:prSet/>
      <dgm:spPr>
        <a:solidFill>
          <a:schemeClr val="accent2"/>
        </a:solidFill>
      </dgm:spPr>
      <dgm:t>
        <a:bodyPr/>
        <a:lstStyle/>
        <a:p>
          <a:r>
            <a:rPr lang="en-US" dirty="0"/>
            <a:t>Oral, ring, injectable, condoms, DPP?</a:t>
          </a:r>
        </a:p>
      </dgm:t>
    </dgm:pt>
    <dgm:pt modelId="{086F9548-9CC9-5543-AAF7-A3135B2D86D7}" type="parTrans" cxnId="{393966B2-28E4-1B4B-A476-316761E5E0A3}">
      <dgm:prSet/>
      <dgm:spPr/>
      <dgm:t>
        <a:bodyPr/>
        <a:lstStyle/>
        <a:p>
          <a:endParaRPr lang="en-US"/>
        </a:p>
      </dgm:t>
    </dgm:pt>
    <dgm:pt modelId="{8AD36DD2-4CDA-9A41-B658-8D479E525BE5}" type="sibTrans" cxnId="{393966B2-28E4-1B4B-A476-316761E5E0A3}">
      <dgm:prSet/>
      <dgm:spPr/>
      <dgm:t>
        <a:bodyPr/>
        <a:lstStyle/>
        <a:p>
          <a:endParaRPr lang="en-US"/>
        </a:p>
      </dgm:t>
    </dgm:pt>
    <dgm:pt modelId="{A2B6114E-508A-8547-8562-E97415EC519D}" type="pres">
      <dgm:prSet presAssocID="{64B6426F-325F-8E40-82EB-2CA64DDB77ED}" presName="linearFlow" presStyleCnt="0">
        <dgm:presLayoutVars>
          <dgm:resizeHandles val="exact"/>
        </dgm:presLayoutVars>
      </dgm:prSet>
      <dgm:spPr/>
    </dgm:pt>
    <dgm:pt modelId="{E97C92F3-3CF9-D648-8BDF-2150F1D39994}" type="pres">
      <dgm:prSet presAssocID="{05F1E79C-AA56-7044-B9C5-B796438F25F4}" presName="node" presStyleLbl="node1" presStyleIdx="0" presStyleCnt="6">
        <dgm:presLayoutVars>
          <dgm:bulletEnabled val="1"/>
        </dgm:presLayoutVars>
      </dgm:prSet>
      <dgm:spPr/>
    </dgm:pt>
    <dgm:pt modelId="{6844877C-ECBF-EB4C-A4A7-E201B0A12DD1}" type="pres">
      <dgm:prSet presAssocID="{584E7880-56D3-0345-8712-EAE064A01B40}" presName="sibTrans" presStyleLbl="sibTrans2D1" presStyleIdx="0" presStyleCnt="5"/>
      <dgm:spPr/>
    </dgm:pt>
    <dgm:pt modelId="{486DFAC3-D0D5-EF4B-AE6B-D778D252AD2B}" type="pres">
      <dgm:prSet presAssocID="{584E7880-56D3-0345-8712-EAE064A01B40}" presName="connectorText" presStyleLbl="sibTrans2D1" presStyleIdx="0" presStyleCnt="5"/>
      <dgm:spPr/>
    </dgm:pt>
    <dgm:pt modelId="{832F916C-7A08-1048-9019-7878C9E3D7D2}" type="pres">
      <dgm:prSet presAssocID="{B33A048B-B7FC-E544-867A-5D36AA37C5AD}" presName="node" presStyleLbl="node1" presStyleIdx="1" presStyleCnt="6">
        <dgm:presLayoutVars>
          <dgm:bulletEnabled val="1"/>
        </dgm:presLayoutVars>
      </dgm:prSet>
      <dgm:spPr/>
    </dgm:pt>
    <dgm:pt modelId="{95E2D747-3814-DF42-8DF8-395D32CAB6ED}" type="pres">
      <dgm:prSet presAssocID="{08E5221D-EB77-7F48-98BA-6CE2F309CFF4}" presName="sibTrans" presStyleLbl="sibTrans2D1" presStyleIdx="1" presStyleCnt="5"/>
      <dgm:spPr/>
    </dgm:pt>
    <dgm:pt modelId="{4C831EAD-214D-BA4D-A50F-8908D5F5D772}" type="pres">
      <dgm:prSet presAssocID="{08E5221D-EB77-7F48-98BA-6CE2F309CFF4}" presName="connectorText" presStyleLbl="sibTrans2D1" presStyleIdx="1" presStyleCnt="5"/>
      <dgm:spPr/>
    </dgm:pt>
    <dgm:pt modelId="{3B22A30B-3C2E-FD47-ADCB-64130606753E}" type="pres">
      <dgm:prSet presAssocID="{ED2FA1AE-2A0C-4346-8ED0-98FFC1874AB0}" presName="node" presStyleLbl="node1" presStyleIdx="2" presStyleCnt="6">
        <dgm:presLayoutVars>
          <dgm:bulletEnabled val="1"/>
        </dgm:presLayoutVars>
      </dgm:prSet>
      <dgm:spPr/>
    </dgm:pt>
    <dgm:pt modelId="{91DD8B08-1F6A-1D41-B251-5B9DDDEDD249}" type="pres">
      <dgm:prSet presAssocID="{B7971280-B0F0-A34E-8EDA-252DBBF6C30A}" presName="sibTrans" presStyleLbl="sibTrans2D1" presStyleIdx="2" presStyleCnt="5"/>
      <dgm:spPr/>
    </dgm:pt>
    <dgm:pt modelId="{7BFA51F6-D049-3A48-8CE1-5A593DE7FBB3}" type="pres">
      <dgm:prSet presAssocID="{B7971280-B0F0-A34E-8EDA-252DBBF6C30A}" presName="connectorText" presStyleLbl="sibTrans2D1" presStyleIdx="2" presStyleCnt="5"/>
      <dgm:spPr/>
    </dgm:pt>
    <dgm:pt modelId="{88FD2562-64C4-0641-8401-8EC6BF91354E}" type="pres">
      <dgm:prSet presAssocID="{882DAD1C-3C1D-2343-9815-F132E3603EC4}" presName="node" presStyleLbl="node1" presStyleIdx="3" presStyleCnt="6">
        <dgm:presLayoutVars>
          <dgm:bulletEnabled val="1"/>
        </dgm:presLayoutVars>
      </dgm:prSet>
      <dgm:spPr/>
    </dgm:pt>
    <dgm:pt modelId="{A2159DF7-18DC-FF43-A678-025A22CCA317}" type="pres">
      <dgm:prSet presAssocID="{BF27C5AB-E9FD-EC49-BD48-97BF0FE76D01}" presName="sibTrans" presStyleLbl="sibTrans2D1" presStyleIdx="3" presStyleCnt="5"/>
      <dgm:spPr/>
    </dgm:pt>
    <dgm:pt modelId="{68488326-1E09-2D4F-AEDA-A70F382B5118}" type="pres">
      <dgm:prSet presAssocID="{BF27C5AB-E9FD-EC49-BD48-97BF0FE76D01}" presName="connectorText" presStyleLbl="sibTrans2D1" presStyleIdx="3" presStyleCnt="5"/>
      <dgm:spPr/>
    </dgm:pt>
    <dgm:pt modelId="{E51768E6-E444-1742-80D5-8747E7E76ECC}" type="pres">
      <dgm:prSet presAssocID="{81FB58CC-3E38-9F4B-AC18-012D5D2A4730}" presName="node" presStyleLbl="node1" presStyleIdx="4" presStyleCnt="6">
        <dgm:presLayoutVars>
          <dgm:bulletEnabled val="1"/>
        </dgm:presLayoutVars>
      </dgm:prSet>
      <dgm:spPr/>
    </dgm:pt>
    <dgm:pt modelId="{1BAE138B-7B28-044E-BAEB-E2112BCB8E3D}" type="pres">
      <dgm:prSet presAssocID="{97B677B1-12CA-F548-BC91-1DE63BBDAABB}" presName="sibTrans" presStyleLbl="sibTrans2D1" presStyleIdx="4" presStyleCnt="5"/>
      <dgm:spPr/>
    </dgm:pt>
    <dgm:pt modelId="{B9008A3B-53F3-7748-ACCD-F243A78C9955}" type="pres">
      <dgm:prSet presAssocID="{97B677B1-12CA-F548-BC91-1DE63BBDAABB}" presName="connectorText" presStyleLbl="sibTrans2D1" presStyleIdx="4" presStyleCnt="5"/>
      <dgm:spPr/>
    </dgm:pt>
    <dgm:pt modelId="{9A241941-B264-5A41-A2FF-E8308F215334}" type="pres">
      <dgm:prSet presAssocID="{EE4FB7D8-3DD9-4B46-BF83-74DA2C522A0C}" presName="node" presStyleLbl="node1" presStyleIdx="5" presStyleCnt="6">
        <dgm:presLayoutVars>
          <dgm:bulletEnabled val="1"/>
        </dgm:presLayoutVars>
      </dgm:prSet>
      <dgm:spPr/>
    </dgm:pt>
  </dgm:ptLst>
  <dgm:cxnLst>
    <dgm:cxn modelId="{D850B806-3E2F-C842-B949-CFB5169DFDE4}" type="presOf" srcId="{08E5221D-EB77-7F48-98BA-6CE2F309CFF4}" destId="{4C831EAD-214D-BA4D-A50F-8908D5F5D772}" srcOrd="1" destOrd="0" presId="urn:microsoft.com/office/officeart/2005/8/layout/process2"/>
    <dgm:cxn modelId="{B8F35221-51BA-BD44-8AC9-F1FB288DBC7F}" type="presOf" srcId="{05F1E79C-AA56-7044-B9C5-B796438F25F4}" destId="{E97C92F3-3CF9-D648-8BDF-2150F1D39994}" srcOrd="0" destOrd="0" presId="urn:microsoft.com/office/officeart/2005/8/layout/process2"/>
    <dgm:cxn modelId="{626ECC2B-BA56-674D-B2EE-94C77953C69B}" type="presOf" srcId="{584E7880-56D3-0345-8712-EAE064A01B40}" destId="{6844877C-ECBF-EB4C-A4A7-E201B0A12DD1}" srcOrd="0" destOrd="0" presId="urn:microsoft.com/office/officeart/2005/8/layout/process2"/>
    <dgm:cxn modelId="{DF1F3F34-E207-DC43-84B4-F63C115D5078}" srcId="{64B6426F-325F-8E40-82EB-2CA64DDB77ED}" destId="{882DAD1C-3C1D-2343-9815-F132E3603EC4}" srcOrd="3" destOrd="0" parTransId="{8E6EE457-FD91-8042-AD35-D95278740E3B}" sibTransId="{BF27C5AB-E9FD-EC49-BD48-97BF0FE76D01}"/>
    <dgm:cxn modelId="{2135A638-0EDE-014F-AED7-0F59A595B761}" srcId="{64B6426F-325F-8E40-82EB-2CA64DDB77ED}" destId="{B33A048B-B7FC-E544-867A-5D36AA37C5AD}" srcOrd="1" destOrd="0" parTransId="{A69F3C9F-BB8A-B242-AB40-EB9D965DDDBE}" sibTransId="{08E5221D-EB77-7F48-98BA-6CE2F309CFF4}"/>
    <dgm:cxn modelId="{6090315B-1E37-5449-805B-030C93C5C211}" type="presOf" srcId="{882DAD1C-3C1D-2343-9815-F132E3603EC4}" destId="{88FD2562-64C4-0641-8401-8EC6BF91354E}" srcOrd="0" destOrd="0" presId="urn:microsoft.com/office/officeart/2005/8/layout/process2"/>
    <dgm:cxn modelId="{FD55A061-1AA7-A544-ADE1-B7EECB8AB656}" srcId="{64B6426F-325F-8E40-82EB-2CA64DDB77ED}" destId="{ED2FA1AE-2A0C-4346-8ED0-98FFC1874AB0}" srcOrd="2" destOrd="0" parTransId="{AFFFDC99-37ED-394F-8C0E-EF4A2FDC7EC3}" sibTransId="{B7971280-B0F0-A34E-8EDA-252DBBF6C30A}"/>
    <dgm:cxn modelId="{1C130D64-AE9B-224E-BBAA-5B57E93E20DF}" type="presOf" srcId="{BF27C5AB-E9FD-EC49-BD48-97BF0FE76D01}" destId="{68488326-1E09-2D4F-AEDA-A70F382B5118}" srcOrd="1" destOrd="0" presId="urn:microsoft.com/office/officeart/2005/8/layout/process2"/>
    <dgm:cxn modelId="{0F2B2F71-E4F5-B840-B5DF-2DE566DF1865}" type="presOf" srcId="{81FB58CC-3E38-9F4B-AC18-012D5D2A4730}" destId="{E51768E6-E444-1742-80D5-8747E7E76ECC}" srcOrd="0" destOrd="0" presId="urn:microsoft.com/office/officeart/2005/8/layout/process2"/>
    <dgm:cxn modelId="{BBD53C7C-7EF4-844C-ADF4-E724DDCDC998}" type="presOf" srcId="{B7971280-B0F0-A34E-8EDA-252DBBF6C30A}" destId="{91DD8B08-1F6A-1D41-B251-5B9DDDEDD249}" srcOrd="0" destOrd="0" presId="urn:microsoft.com/office/officeart/2005/8/layout/process2"/>
    <dgm:cxn modelId="{94F7C097-1D7C-1E4E-B71B-543555BF50FD}" type="presOf" srcId="{BF27C5AB-E9FD-EC49-BD48-97BF0FE76D01}" destId="{A2159DF7-18DC-FF43-A678-025A22CCA317}" srcOrd="0" destOrd="0" presId="urn:microsoft.com/office/officeart/2005/8/layout/process2"/>
    <dgm:cxn modelId="{D28357AD-C879-D140-AD4A-4837FB4763B3}" type="presOf" srcId="{584E7880-56D3-0345-8712-EAE064A01B40}" destId="{486DFAC3-D0D5-EF4B-AE6B-D778D252AD2B}" srcOrd="1" destOrd="0" presId="urn:microsoft.com/office/officeart/2005/8/layout/process2"/>
    <dgm:cxn modelId="{393966B2-28E4-1B4B-A476-316761E5E0A3}" srcId="{64B6426F-325F-8E40-82EB-2CA64DDB77ED}" destId="{EE4FB7D8-3DD9-4B46-BF83-74DA2C522A0C}" srcOrd="5" destOrd="0" parTransId="{086F9548-9CC9-5543-AAF7-A3135B2D86D7}" sibTransId="{8AD36DD2-4CDA-9A41-B658-8D479E525BE5}"/>
    <dgm:cxn modelId="{AA9777BC-6B50-9B46-BE58-5F32B727A5CA}" type="presOf" srcId="{B33A048B-B7FC-E544-867A-5D36AA37C5AD}" destId="{832F916C-7A08-1048-9019-7878C9E3D7D2}" srcOrd="0" destOrd="0" presId="urn:microsoft.com/office/officeart/2005/8/layout/process2"/>
    <dgm:cxn modelId="{9F556FC5-4753-C24D-A8BE-48E09501B8D0}" type="presOf" srcId="{B7971280-B0F0-A34E-8EDA-252DBBF6C30A}" destId="{7BFA51F6-D049-3A48-8CE1-5A593DE7FBB3}" srcOrd="1" destOrd="0" presId="urn:microsoft.com/office/officeart/2005/8/layout/process2"/>
    <dgm:cxn modelId="{89F1BBCA-1AAD-8145-B1B6-24849A87BCA6}" srcId="{64B6426F-325F-8E40-82EB-2CA64DDB77ED}" destId="{81FB58CC-3E38-9F4B-AC18-012D5D2A4730}" srcOrd="4" destOrd="0" parTransId="{DAED0BDE-6289-874B-B300-A5CF75E21223}" sibTransId="{97B677B1-12CA-F548-BC91-1DE63BBDAABB}"/>
    <dgm:cxn modelId="{B7DE4BD5-B517-F647-AB3C-7AB36394E90C}" type="presOf" srcId="{08E5221D-EB77-7F48-98BA-6CE2F309CFF4}" destId="{95E2D747-3814-DF42-8DF8-395D32CAB6ED}" srcOrd="0" destOrd="0" presId="urn:microsoft.com/office/officeart/2005/8/layout/process2"/>
    <dgm:cxn modelId="{084FFDE2-0C90-5346-9083-88E235F4671F}" type="presOf" srcId="{97B677B1-12CA-F548-BC91-1DE63BBDAABB}" destId="{1BAE138B-7B28-044E-BAEB-E2112BCB8E3D}" srcOrd="0" destOrd="0" presId="urn:microsoft.com/office/officeart/2005/8/layout/process2"/>
    <dgm:cxn modelId="{354994E3-5860-AE48-9464-AA7978D47C4A}" srcId="{64B6426F-325F-8E40-82EB-2CA64DDB77ED}" destId="{05F1E79C-AA56-7044-B9C5-B796438F25F4}" srcOrd="0" destOrd="0" parTransId="{B21E5204-0C6F-0C40-97CF-C2EF8065E4B5}" sibTransId="{584E7880-56D3-0345-8712-EAE064A01B40}"/>
    <dgm:cxn modelId="{531292E9-DB6D-774A-9269-C8141D3550C1}" type="presOf" srcId="{64B6426F-325F-8E40-82EB-2CA64DDB77ED}" destId="{A2B6114E-508A-8547-8562-E97415EC519D}" srcOrd="0" destOrd="0" presId="urn:microsoft.com/office/officeart/2005/8/layout/process2"/>
    <dgm:cxn modelId="{87C3A7EA-5DBE-ED44-A4F2-268CEB5DACF8}" type="presOf" srcId="{ED2FA1AE-2A0C-4346-8ED0-98FFC1874AB0}" destId="{3B22A30B-3C2E-FD47-ADCB-64130606753E}" srcOrd="0" destOrd="0" presId="urn:microsoft.com/office/officeart/2005/8/layout/process2"/>
    <dgm:cxn modelId="{83EAF9EE-06A3-0949-A6C5-11D15D2698A9}" type="presOf" srcId="{97B677B1-12CA-F548-BC91-1DE63BBDAABB}" destId="{B9008A3B-53F3-7748-ACCD-F243A78C9955}" srcOrd="1" destOrd="0" presId="urn:microsoft.com/office/officeart/2005/8/layout/process2"/>
    <dgm:cxn modelId="{C49F49F5-BD54-0C41-BA36-951CED3B8F65}" type="presOf" srcId="{EE4FB7D8-3DD9-4B46-BF83-74DA2C522A0C}" destId="{9A241941-B264-5A41-A2FF-E8308F215334}" srcOrd="0" destOrd="0" presId="urn:microsoft.com/office/officeart/2005/8/layout/process2"/>
    <dgm:cxn modelId="{39FE31C1-90F4-D34A-832E-39412656873B}" type="presParOf" srcId="{A2B6114E-508A-8547-8562-E97415EC519D}" destId="{E97C92F3-3CF9-D648-8BDF-2150F1D39994}" srcOrd="0" destOrd="0" presId="urn:microsoft.com/office/officeart/2005/8/layout/process2"/>
    <dgm:cxn modelId="{9BD24B4B-ABF9-A84E-8E1E-080381B2DDC3}" type="presParOf" srcId="{A2B6114E-508A-8547-8562-E97415EC519D}" destId="{6844877C-ECBF-EB4C-A4A7-E201B0A12DD1}" srcOrd="1" destOrd="0" presId="urn:microsoft.com/office/officeart/2005/8/layout/process2"/>
    <dgm:cxn modelId="{467F01F2-E7E2-FC4C-89E3-E9B76FF417C2}" type="presParOf" srcId="{6844877C-ECBF-EB4C-A4A7-E201B0A12DD1}" destId="{486DFAC3-D0D5-EF4B-AE6B-D778D252AD2B}" srcOrd="0" destOrd="0" presId="urn:microsoft.com/office/officeart/2005/8/layout/process2"/>
    <dgm:cxn modelId="{E3F5F3DF-5B0E-D744-B34A-4CF5E4A01025}" type="presParOf" srcId="{A2B6114E-508A-8547-8562-E97415EC519D}" destId="{832F916C-7A08-1048-9019-7878C9E3D7D2}" srcOrd="2" destOrd="0" presId="urn:microsoft.com/office/officeart/2005/8/layout/process2"/>
    <dgm:cxn modelId="{EF502158-3CDB-7749-8769-871A481A8BDD}" type="presParOf" srcId="{A2B6114E-508A-8547-8562-E97415EC519D}" destId="{95E2D747-3814-DF42-8DF8-395D32CAB6ED}" srcOrd="3" destOrd="0" presId="urn:microsoft.com/office/officeart/2005/8/layout/process2"/>
    <dgm:cxn modelId="{7D398CE0-674B-1745-B8A7-43A7ED532107}" type="presParOf" srcId="{95E2D747-3814-DF42-8DF8-395D32CAB6ED}" destId="{4C831EAD-214D-BA4D-A50F-8908D5F5D772}" srcOrd="0" destOrd="0" presId="urn:microsoft.com/office/officeart/2005/8/layout/process2"/>
    <dgm:cxn modelId="{17ECAFFF-FB44-804D-B847-605D8083F108}" type="presParOf" srcId="{A2B6114E-508A-8547-8562-E97415EC519D}" destId="{3B22A30B-3C2E-FD47-ADCB-64130606753E}" srcOrd="4" destOrd="0" presId="urn:microsoft.com/office/officeart/2005/8/layout/process2"/>
    <dgm:cxn modelId="{032F0CCF-4EBB-734D-B952-AA07C38A9F9C}" type="presParOf" srcId="{A2B6114E-508A-8547-8562-E97415EC519D}" destId="{91DD8B08-1F6A-1D41-B251-5B9DDDEDD249}" srcOrd="5" destOrd="0" presId="urn:microsoft.com/office/officeart/2005/8/layout/process2"/>
    <dgm:cxn modelId="{00C42821-5E4B-CA4E-A587-ACD793ABFCBC}" type="presParOf" srcId="{91DD8B08-1F6A-1D41-B251-5B9DDDEDD249}" destId="{7BFA51F6-D049-3A48-8CE1-5A593DE7FBB3}" srcOrd="0" destOrd="0" presId="urn:microsoft.com/office/officeart/2005/8/layout/process2"/>
    <dgm:cxn modelId="{CB0B707C-3CBE-914C-8499-64497286C627}" type="presParOf" srcId="{A2B6114E-508A-8547-8562-E97415EC519D}" destId="{88FD2562-64C4-0641-8401-8EC6BF91354E}" srcOrd="6" destOrd="0" presId="urn:microsoft.com/office/officeart/2005/8/layout/process2"/>
    <dgm:cxn modelId="{C4EF60D7-5EE5-7B45-94DB-DDABA445E999}" type="presParOf" srcId="{A2B6114E-508A-8547-8562-E97415EC519D}" destId="{A2159DF7-18DC-FF43-A678-025A22CCA317}" srcOrd="7" destOrd="0" presId="urn:microsoft.com/office/officeart/2005/8/layout/process2"/>
    <dgm:cxn modelId="{E3AF5390-4EEA-7644-B002-5DF53ABFAFC1}" type="presParOf" srcId="{A2159DF7-18DC-FF43-A678-025A22CCA317}" destId="{68488326-1E09-2D4F-AEDA-A70F382B5118}" srcOrd="0" destOrd="0" presId="urn:microsoft.com/office/officeart/2005/8/layout/process2"/>
    <dgm:cxn modelId="{5A802E1B-0BB8-1343-A20E-5AB1C8BD8919}" type="presParOf" srcId="{A2B6114E-508A-8547-8562-E97415EC519D}" destId="{E51768E6-E444-1742-80D5-8747E7E76ECC}" srcOrd="8" destOrd="0" presId="urn:microsoft.com/office/officeart/2005/8/layout/process2"/>
    <dgm:cxn modelId="{B54ECDA4-7658-4146-AC9F-F52CF4392C9A}" type="presParOf" srcId="{A2B6114E-508A-8547-8562-E97415EC519D}" destId="{1BAE138B-7B28-044E-BAEB-E2112BCB8E3D}" srcOrd="9" destOrd="0" presId="urn:microsoft.com/office/officeart/2005/8/layout/process2"/>
    <dgm:cxn modelId="{9AB8DC76-ECC4-4F4A-9AF7-8211EC42EFD2}" type="presParOf" srcId="{1BAE138B-7B28-044E-BAEB-E2112BCB8E3D}" destId="{B9008A3B-53F3-7748-ACCD-F243A78C9955}" srcOrd="0" destOrd="0" presId="urn:microsoft.com/office/officeart/2005/8/layout/process2"/>
    <dgm:cxn modelId="{EEE72965-900C-B843-A79D-5FEF6F7F3DB4}" type="presParOf" srcId="{A2B6114E-508A-8547-8562-E97415EC519D}" destId="{9A241941-B264-5A41-A2FF-E8308F215334}"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B6426F-325F-8E40-82EB-2CA64DDB77ED}" type="doc">
      <dgm:prSet loTypeId="urn:microsoft.com/office/officeart/2005/8/layout/process2" loCatId="" qsTypeId="urn:microsoft.com/office/officeart/2005/8/quickstyle/simple1" qsCatId="simple" csTypeId="urn:microsoft.com/office/officeart/2005/8/colors/accent1_2" csCatId="accent1" phldr="1"/>
      <dgm:spPr/>
    </dgm:pt>
    <dgm:pt modelId="{05F1E79C-AA56-7044-B9C5-B796438F25F4}">
      <dgm:prSet phldrT="[Text]" custT="1"/>
      <dgm:spPr/>
      <dgm:t>
        <a:bodyPr/>
        <a:lstStyle/>
        <a:p>
          <a:r>
            <a:rPr lang="en-US" sz="1600" dirty="0"/>
            <a:t>What do I want?</a:t>
          </a:r>
        </a:p>
      </dgm:t>
    </dgm:pt>
    <dgm:pt modelId="{B21E5204-0C6F-0C40-97CF-C2EF8065E4B5}" type="parTrans" cxnId="{354994E3-5860-AE48-9464-AA7978D47C4A}">
      <dgm:prSet/>
      <dgm:spPr/>
      <dgm:t>
        <a:bodyPr/>
        <a:lstStyle/>
        <a:p>
          <a:endParaRPr lang="en-US"/>
        </a:p>
      </dgm:t>
    </dgm:pt>
    <dgm:pt modelId="{584E7880-56D3-0345-8712-EAE064A01B40}" type="sibTrans" cxnId="{354994E3-5860-AE48-9464-AA7978D47C4A}">
      <dgm:prSet/>
      <dgm:spPr/>
      <dgm:t>
        <a:bodyPr/>
        <a:lstStyle/>
        <a:p>
          <a:endParaRPr lang="en-US"/>
        </a:p>
      </dgm:t>
    </dgm:pt>
    <dgm:pt modelId="{ED2FA1AE-2A0C-4346-8ED0-98FFC1874AB0}">
      <dgm:prSet phldrT="[Text]" custT="1"/>
      <dgm:spPr/>
      <dgm:t>
        <a:bodyPr/>
        <a:lstStyle/>
        <a:p>
          <a:r>
            <a:rPr lang="en-US" sz="1600" dirty="0"/>
            <a:t>Do I want an HIV test?</a:t>
          </a:r>
        </a:p>
      </dgm:t>
    </dgm:pt>
    <dgm:pt modelId="{AFFFDC99-37ED-394F-8C0E-EF4A2FDC7EC3}" type="parTrans" cxnId="{FD55A061-1AA7-A544-ADE1-B7EECB8AB656}">
      <dgm:prSet/>
      <dgm:spPr/>
      <dgm:t>
        <a:bodyPr/>
        <a:lstStyle/>
        <a:p>
          <a:endParaRPr lang="en-US"/>
        </a:p>
      </dgm:t>
    </dgm:pt>
    <dgm:pt modelId="{B7971280-B0F0-A34E-8EDA-252DBBF6C30A}" type="sibTrans" cxnId="{FD55A061-1AA7-A544-ADE1-B7EECB8AB656}">
      <dgm:prSet/>
      <dgm:spPr/>
      <dgm:t>
        <a:bodyPr/>
        <a:lstStyle/>
        <a:p>
          <a:endParaRPr lang="en-US"/>
        </a:p>
      </dgm:t>
    </dgm:pt>
    <dgm:pt modelId="{882DAD1C-3C1D-2343-9815-F132E3603EC4}">
      <dgm:prSet custT="1"/>
      <dgm:spPr/>
      <dgm:t>
        <a:bodyPr/>
        <a:lstStyle/>
        <a:p>
          <a:r>
            <a:rPr lang="en-US" sz="1600" dirty="0"/>
            <a:t>Where do I want to get an HIV test?</a:t>
          </a:r>
        </a:p>
      </dgm:t>
    </dgm:pt>
    <dgm:pt modelId="{8E6EE457-FD91-8042-AD35-D95278740E3B}" type="parTrans" cxnId="{DF1F3F34-E207-DC43-84B4-F63C115D5078}">
      <dgm:prSet/>
      <dgm:spPr/>
      <dgm:t>
        <a:bodyPr/>
        <a:lstStyle/>
        <a:p>
          <a:endParaRPr lang="en-US"/>
        </a:p>
      </dgm:t>
    </dgm:pt>
    <dgm:pt modelId="{BF27C5AB-E9FD-EC49-BD48-97BF0FE76D01}" type="sibTrans" cxnId="{DF1F3F34-E207-DC43-84B4-F63C115D5078}">
      <dgm:prSet/>
      <dgm:spPr/>
      <dgm:t>
        <a:bodyPr/>
        <a:lstStyle/>
        <a:p>
          <a:endParaRPr lang="en-US"/>
        </a:p>
      </dgm:t>
    </dgm:pt>
    <dgm:pt modelId="{81FB58CC-3E38-9F4B-AC18-012D5D2A4730}">
      <dgm:prSet custT="1"/>
      <dgm:spPr/>
      <dgm:t>
        <a:bodyPr/>
        <a:lstStyle/>
        <a:p>
          <a:r>
            <a:rPr lang="en-US" sz="1600" dirty="0"/>
            <a:t>Do I need and want HIV prevention?</a:t>
          </a:r>
        </a:p>
      </dgm:t>
    </dgm:pt>
    <dgm:pt modelId="{DAED0BDE-6289-874B-B300-A5CF75E21223}" type="parTrans" cxnId="{89F1BBCA-1AAD-8145-B1B6-24849A87BCA6}">
      <dgm:prSet/>
      <dgm:spPr/>
      <dgm:t>
        <a:bodyPr/>
        <a:lstStyle/>
        <a:p>
          <a:endParaRPr lang="en-US"/>
        </a:p>
      </dgm:t>
    </dgm:pt>
    <dgm:pt modelId="{97B677B1-12CA-F548-BC91-1DE63BBDAABB}" type="sibTrans" cxnId="{89F1BBCA-1AAD-8145-B1B6-24849A87BCA6}">
      <dgm:prSet/>
      <dgm:spPr/>
      <dgm:t>
        <a:bodyPr/>
        <a:lstStyle/>
        <a:p>
          <a:endParaRPr lang="en-US"/>
        </a:p>
      </dgm:t>
    </dgm:pt>
    <dgm:pt modelId="{EE4FB7D8-3DD9-4B46-BF83-74DA2C522A0C}">
      <dgm:prSet custT="1"/>
      <dgm:spPr/>
      <dgm:t>
        <a:bodyPr/>
        <a:lstStyle/>
        <a:p>
          <a:r>
            <a:rPr lang="en-US" sz="1600" dirty="0"/>
            <a:t>What kind of HIV </a:t>
          </a:r>
          <a:r>
            <a:rPr lang="en-US" sz="1600" dirty="0" err="1"/>
            <a:t>px</a:t>
          </a:r>
          <a:r>
            <a:rPr lang="en-US" sz="1600" dirty="0"/>
            <a:t> do I want?</a:t>
          </a:r>
        </a:p>
      </dgm:t>
    </dgm:pt>
    <dgm:pt modelId="{086F9548-9CC9-5543-AAF7-A3135B2D86D7}" type="parTrans" cxnId="{393966B2-28E4-1B4B-A476-316761E5E0A3}">
      <dgm:prSet/>
      <dgm:spPr/>
      <dgm:t>
        <a:bodyPr/>
        <a:lstStyle/>
        <a:p>
          <a:endParaRPr lang="en-US"/>
        </a:p>
      </dgm:t>
    </dgm:pt>
    <dgm:pt modelId="{8AD36DD2-4CDA-9A41-B658-8D479E525BE5}" type="sibTrans" cxnId="{393966B2-28E4-1B4B-A476-316761E5E0A3}">
      <dgm:prSet/>
      <dgm:spPr/>
      <dgm:t>
        <a:bodyPr/>
        <a:lstStyle/>
        <a:p>
          <a:endParaRPr lang="en-US"/>
        </a:p>
      </dgm:t>
    </dgm:pt>
    <dgm:pt modelId="{B33A048B-B7FC-E544-867A-5D36AA37C5AD}">
      <dgm:prSet phldrT="[Text]" custT="1"/>
      <dgm:spPr/>
      <dgm:t>
        <a:bodyPr/>
        <a:lstStyle/>
        <a:p>
          <a:r>
            <a:rPr lang="en-US" sz="1600" dirty="0"/>
            <a:t>Who do I want to talk with about sex and relationships?</a:t>
          </a:r>
        </a:p>
      </dgm:t>
    </dgm:pt>
    <dgm:pt modelId="{08E5221D-EB77-7F48-98BA-6CE2F309CFF4}" type="sibTrans" cxnId="{2135A638-0EDE-014F-AED7-0F59A595B761}">
      <dgm:prSet/>
      <dgm:spPr/>
      <dgm:t>
        <a:bodyPr/>
        <a:lstStyle/>
        <a:p>
          <a:endParaRPr lang="en-US"/>
        </a:p>
      </dgm:t>
    </dgm:pt>
    <dgm:pt modelId="{A69F3C9F-BB8A-B242-AB40-EB9D965DDDBE}" type="parTrans" cxnId="{2135A638-0EDE-014F-AED7-0F59A595B761}">
      <dgm:prSet/>
      <dgm:spPr/>
      <dgm:t>
        <a:bodyPr/>
        <a:lstStyle/>
        <a:p>
          <a:endParaRPr lang="en-US"/>
        </a:p>
      </dgm:t>
    </dgm:pt>
    <dgm:pt modelId="{2DBE8E99-1721-D840-BB75-F353ED5A85A2}">
      <dgm:prSet custT="1"/>
      <dgm:spPr/>
      <dgm:t>
        <a:bodyPr/>
        <a:lstStyle/>
        <a:p>
          <a:r>
            <a:rPr lang="en-US" sz="1600" dirty="0"/>
            <a:t>Where and from whom do I want it?</a:t>
          </a:r>
        </a:p>
      </dgm:t>
    </dgm:pt>
    <dgm:pt modelId="{98D09D66-3FE3-C346-A12D-00D832700BFD}" type="parTrans" cxnId="{55E0004D-0AE9-E949-8A7C-ADCB367D20CA}">
      <dgm:prSet/>
      <dgm:spPr/>
      <dgm:t>
        <a:bodyPr/>
        <a:lstStyle/>
        <a:p>
          <a:endParaRPr lang="en-US"/>
        </a:p>
      </dgm:t>
    </dgm:pt>
    <dgm:pt modelId="{2C1E2B76-C288-444B-8F40-4F7D82C03A39}" type="sibTrans" cxnId="{55E0004D-0AE9-E949-8A7C-ADCB367D20CA}">
      <dgm:prSet/>
      <dgm:spPr/>
      <dgm:t>
        <a:bodyPr/>
        <a:lstStyle/>
        <a:p>
          <a:endParaRPr lang="en-US"/>
        </a:p>
      </dgm:t>
    </dgm:pt>
    <dgm:pt modelId="{E3B14CFB-8004-164B-A811-004F62570F27}">
      <dgm:prSet custT="1"/>
      <dgm:spPr/>
      <dgm:t>
        <a:bodyPr/>
        <a:lstStyle/>
        <a:p>
          <a:r>
            <a:rPr lang="en-US" sz="1600" dirty="0"/>
            <a:t>Oral, ring, injectable, condoms, DPP?</a:t>
          </a:r>
        </a:p>
      </dgm:t>
    </dgm:pt>
    <dgm:pt modelId="{6E25F062-534F-0F47-B0C9-0D34EEBD3EA5}" type="parTrans" cxnId="{71011247-27DF-D446-8EA7-8D914F2EF3DF}">
      <dgm:prSet/>
      <dgm:spPr/>
      <dgm:t>
        <a:bodyPr/>
        <a:lstStyle/>
        <a:p>
          <a:endParaRPr lang="en-US"/>
        </a:p>
      </dgm:t>
    </dgm:pt>
    <dgm:pt modelId="{F63710B5-EB47-1249-BA8B-0237605BD8F5}" type="sibTrans" cxnId="{71011247-27DF-D446-8EA7-8D914F2EF3DF}">
      <dgm:prSet/>
      <dgm:spPr/>
      <dgm:t>
        <a:bodyPr/>
        <a:lstStyle/>
        <a:p>
          <a:endParaRPr lang="en-US"/>
        </a:p>
      </dgm:t>
    </dgm:pt>
    <dgm:pt modelId="{A2B6114E-508A-8547-8562-E97415EC519D}" type="pres">
      <dgm:prSet presAssocID="{64B6426F-325F-8E40-82EB-2CA64DDB77ED}" presName="linearFlow" presStyleCnt="0">
        <dgm:presLayoutVars>
          <dgm:resizeHandles val="exact"/>
        </dgm:presLayoutVars>
      </dgm:prSet>
      <dgm:spPr/>
    </dgm:pt>
    <dgm:pt modelId="{E97C92F3-3CF9-D648-8BDF-2150F1D39994}" type="pres">
      <dgm:prSet presAssocID="{05F1E79C-AA56-7044-B9C5-B796438F25F4}" presName="node" presStyleLbl="node1" presStyleIdx="0" presStyleCnt="8" custScaleX="170976">
        <dgm:presLayoutVars>
          <dgm:bulletEnabled val="1"/>
        </dgm:presLayoutVars>
      </dgm:prSet>
      <dgm:spPr/>
    </dgm:pt>
    <dgm:pt modelId="{6844877C-ECBF-EB4C-A4A7-E201B0A12DD1}" type="pres">
      <dgm:prSet presAssocID="{584E7880-56D3-0345-8712-EAE064A01B40}" presName="sibTrans" presStyleLbl="sibTrans2D1" presStyleIdx="0" presStyleCnt="7"/>
      <dgm:spPr/>
    </dgm:pt>
    <dgm:pt modelId="{486DFAC3-D0D5-EF4B-AE6B-D778D252AD2B}" type="pres">
      <dgm:prSet presAssocID="{584E7880-56D3-0345-8712-EAE064A01B40}" presName="connectorText" presStyleLbl="sibTrans2D1" presStyleIdx="0" presStyleCnt="7"/>
      <dgm:spPr/>
    </dgm:pt>
    <dgm:pt modelId="{832F916C-7A08-1048-9019-7878C9E3D7D2}" type="pres">
      <dgm:prSet presAssocID="{B33A048B-B7FC-E544-867A-5D36AA37C5AD}" presName="node" presStyleLbl="node1" presStyleIdx="1" presStyleCnt="8" custScaleX="170976" custScaleY="156619">
        <dgm:presLayoutVars>
          <dgm:bulletEnabled val="1"/>
        </dgm:presLayoutVars>
      </dgm:prSet>
      <dgm:spPr/>
    </dgm:pt>
    <dgm:pt modelId="{95E2D747-3814-DF42-8DF8-395D32CAB6ED}" type="pres">
      <dgm:prSet presAssocID="{08E5221D-EB77-7F48-98BA-6CE2F309CFF4}" presName="sibTrans" presStyleLbl="sibTrans2D1" presStyleIdx="1" presStyleCnt="7"/>
      <dgm:spPr/>
    </dgm:pt>
    <dgm:pt modelId="{4C831EAD-214D-BA4D-A50F-8908D5F5D772}" type="pres">
      <dgm:prSet presAssocID="{08E5221D-EB77-7F48-98BA-6CE2F309CFF4}" presName="connectorText" presStyleLbl="sibTrans2D1" presStyleIdx="1" presStyleCnt="7"/>
      <dgm:spPr/>
    </dgm:pt>
    <dgm:pt modelId="{3B22A30B-3C2E-FD47-ADCB-64130606753E}" type="pres">
      <dgm:prSet presAssocID="{ED2FA1AE-2A0C-4346-8ED0-98FFC1874AB0}" presName="node" presStyleLbl="node1" presStyleIdx="2" presStyleCnt="8" custScaleX="170976">
        <dgm:presLayoutVars>
          <dgm:bulletEnabled val="1"/>
        </dgm:presLayoutVars>
      </dgm:prSet>
      <dgm:spPr/>
    </dgm:pt>
    <dgm:pt modelId="{91DD8B08-1F6A-1D41-B251-5B9DDDEDD249}" type="pres">
      <dgm:prSet presAssocID="{B7971280-B0F0-A34E-8EDA-252DBBF6C30A}" presName="sibTrans" presStyleLbl="sibTrans2D1" presStyleIdx="2" presStyleCnt="7"/>
      <dgm:spPr/>
    </dgm:pt>
    <dgm:pt modelId="{7BFA51F6-D049-3A48-8CE1-5A593DE7FBB3}" type="pres">
      <dgm:prSet presAssocID="{B7971280-B0F0-A34E-8EDA-252DBBF6C30A}" presName="connectorText" presStyleLbl="sibTrans2D1" presStyleIdx="2" presStyleCnt="7"/>
      <dgm:spPr/>
    </dgm:pt>
    <dgm:pt modelId="{88FD2562-64C4-0641-8401-8EC6BF91354E}" type="pres">
      <dgm:prSet presAssocID="{882DAD1C-3C1D-2343-9815-F132E3603EC4}" presName="node" presStyleLbl="node1" presStyleIdx="3" presStyleCnt="8" custScaleX="170976" custScaleY="136724">
        <dgm:presLayoutVars>
          <dgm:bulletEnabled val="1"/>
        </dgm:presLayoutVars>
      </dgm:prSet>
      <dgm:spPr/>
    </dgm:pt>
    <dgm:pt modelId="{A2159DF7-18DC-FF43-A678-025A22CCA317}" type="pres">
      <dgm:prSet presAssocID="{BF27C5AB-E9FD-EC49-BD48-97BF0FE76D01}" presName="sibTrans" presStyleLbl="sibTrans2D1" presStyleIdx="3" presStyleCnt="7"/>
      <dgm:spPr/>
    </dgm:pt>
    <dgm:pt modelId="{68488326-1E09-2D4F-AEDA-A70F382B5118}" type="pres">
      <dgm:prSet presAssocID="{BF27C5AB-E9FD-EC49-BD48-97BF0FE76D01}" presName="connectorText" presStyleLbl="sibTrans2D1" presStyleIdx="3" presStyleCnt="7"/>
      <dgm:spPr/>
    </dgm:pt>
    <dgm:pt modelId="{E51768E6-E444-1742-80D5-8747E7E76ECC}" type="pres">
      <dgm:prSet presAssocID="{81FB58CC-3E38-9F4B-AC18-012D5D2A4730}" presName="node" presStyleLbl="node1" presStyleIdx="4" presStyleCnt="8" custScaleX="170976" custScaleY="133369">
        <dgm:presLayoutVars>
          <dgm:bulletEnabled val="1"/>
        </dgm:presLayoutVars>
      </dgm:prSet>
      <dgm:spPr/>
    </dgm:pt>
    <dgm:pt modelId="{1BAE138B-7B28-044E-BAEB-E2112BCB8E3D}" type="pres">
      <dgm:prSet presAssocID="{97B677B1-12CA-F548-BC91-1DE63BBDAABB}" presName="sibTrans" presStyleLbl="sibTrans2D1" presStyleIdx="4" presStyleCnt="7"/>
      <dgm:spPr/>
    </dgm:pt>
    <dgm:pt modelId="{B9008A3B-53F3-7748-ACCD-F243A78C9955}" type="pres">
      <dgm:prSet presAssocID="{97B677B1-12CA-F548-BC91-1DE63BBDAABB}" presName="connectorText" presStyleLbl="sibTrans2D1" presStyleIdx="4" presStyleCnt="7"/>
      <dgm:spPr/>
    </dgm:pt>
    <dgm:pt modelId="{9A241941-B264-5A41-A2FF-E8308F215334}" type="pres">
      <dgm:prSet presAssocID="{EE4FB7D8-3DD9-4B46-BF83-74DA2C522A0C}" presName="node" presStyleLbl="node1" presStyleIdx="5" presStyleCnt="8" custScaleX="170976" custScaleY="161751">
        <dgm:presLayoutVars>
          <dgm:bulletEnabled val="1"/>
        </dgm:presLayoutVars>
      </dgm:prSet>
      <dgm:spPr/>
    </dgm:pt>
    <dgm:pt modelId="{E9ED7649-4DDA-0647-960F-7BDB93057C63}" type="pres">
      <dgm:prSet presAssocID="{8AD36DD2-4CDA-9A41-B658-8D479E525BE5}" presName="sibTrans" presStyleLbl="sibTrans2D1" presStyleIdx="5" presStyleCnt="7"/>
      <dgm:spPr/>
    </dgm:pt>
    <dgm:pt modelId="{831855B7-769D-564D-9E22-6FFCD559476B}" type="pres">
      <dgm:prSet presAssocID="{8AD36DD2-4CDA-9A41-B658-8D479E525BE5}" presName="connectorText" presStyleLbl="sibTrans2D1" presStyleIdx="5" presStyleCnt="7"/>
      <dgm:spPr/>
    </dgm:pt>
    <dgm:pt modelId="{4DFA403A-20C3-A84A-AA2E-4B15332F3ECC}" type="pres">
      <dgm:prSet presAssocID="{E3B14CFB-8004-164B-A811-004F62570F27}" presName="node" presStyleLbl="node1" presStyleIdx="6" presStyleCnt="8" custScaleX="170976" custScaleY="157729">
        <dgm:presLayoutVars>
          <dgm:bulletEnabled val="1"/>
        </dgm:presLayoutVars>
      </dgm:prSet>
      <dgm:spPr/>
    </dgm:pt>
    <dgm:pt modelId="{ECAEF01C-B627-4C4B-AF86-2EF3B7BB14AC}" type="pres">
      <dgm:prSet presAssocID="{F63710B5-EB47-1249-BA8B-0237605BD8F5}" presName="sibTrans" presStyleLbl="sibTrans2D1" presStyleIdx="6" presStyleCnt="7"/>
      <dgm:spPr/>
    </dgm:pt>
    <dgm:pt modelId="{5D334D6E-BD9A-584B-98AB-D77B56B500B0}" type="pres">
      <dgm:prSet presAssocID="{F63710B5-EB47-1249-BA8B-0237605BD8F5}" presName="connectorText" presStyleLbl="sibTrans2D1" presStyleIdx="6" presStyleCnt="7"/>
      <dgm:spPr/>
    </dgm:pt>
    <dgm:pt modelId="{739CBDDD-0ACD-0646-8719-F6BB06119572}" type="pres">
      <dgm:prSet presAssocID="{2DBE8E99-1721-D840-BB75-F353ED5A85A2}" presName="node" presStyleLbl="node1" presStyleIdx="7" presStyleCnt="8" custScaleX="170976" custScaleY="145369">
        <dgm:presLayoutVars>
          <dgm:bulletEnabled val="1"/>
        </dgm:presLayoutVars>
      </dgm:prSet>
      <dgm:spPr/>
    </dgm:pt>
  </dgm:ptLst>
  <dgm:cxnLst>
    <dgm:cxn modelId="{D850B806-3E2F-C842-B949-CFB5169DFDE4}" type="presOf" srcId="{08E5221D-EB77-7F48-98BA-6CE2F309CFF4}" destId="{4C831EAD-214D-BA4D-A50F-8908D5F5D772}" srcOrd="1" destOrd="0" presId="urn:microsoft.com/office/officeart/2005/8/layout/process2"/>
    <dgm:cxn modelId="{8A110D0C-276F-124F-B170-B6EF6D57DABB}" type="presOf" srcId="{F63710B5-EB47-1249-BA8B-0237605BD8F5}" destId="{ECAEF01C-B627-4C4B-AF86-2EF3B7BB14AC}" srcOrd="0" destOrd="0" presId="urn:microsoft.com/office/officeart/2005/8/layout/process2"/>
    <dgm:cxn modelId="{B8F35221-51BA-BD44-8AC9-F1FB288DBC7F}" type="presOf" srcId="{05F1E79C-AA56-7044-B9C5-B796438F25F4}" destId="{E97C92F3-3CF9-D648-8BDF-2150F1D39994}" srcOrd="0" destOrd="0" presId="urn:microsoft.com/office/officeart/2005/8/layout/process2"/>
    <dgm:cxn modelId="{626ECC2B-BA56-674D-B2EE-94C77953C69B}" type="presOf" srcId="{584E7880-56D3-0345-8712-EAE064A01B40}" destId="{6844877C-ECBF-EB4C-A4A7-E201B0A12DD1}" srcOrd="0" destOrd="0" presId="urn:microsoft.com/office/officeart/2005/8/layout/process2"/>
    <dgm:cxn modelId="{DF1F3F34-E207-DC43-84B4-F63C115D5078}" srcId="{64B6426F-325F-8E40-82EB-2CA64DDB77ED}" destId="{882DAD1C-3C1D-2343-9815-F132E3603EC4}" srcOrd="3" destOrd="0" parTransId="{8E6EE457-FD91-8042-AD35-D95278740E3B}" sibTransId="{BF27C5AB-E9FD-EC49-BD48-97BF0FE76D01}"/>
    <dgm:cxn modelId="{F890DA35-77E0-9742-9DC1-DF153B2269AB}" type="presOf" srcId="{8AD36DD2-4CDA-9A41-B658-8D479E525BE5}" destId="{E9ED7649-4DDA-0647-960F-7BDB93057C63}" srcOrd="0" destOrd="0" presId="urn:microsoft.com/office/officeart/2005/8/layout/process2"/>
    <dgm:cxn modelId="{2135A638-0EDE-014F-AED7-0F59A595B761}" srcId="{64B6426F-325F-8E40-82EB-2CA64DDB77ED}" destId="{B33A048B-B7FC-E544-867A-5D36AA37C5AD}" srcOrd="1" destOrd="0" parTransId="{A69F3C9F-BB8A-B242-AB40-EB9D965DDDBE}" sibTransId="{08E5221D-EB77-7F48-98BA-6CE2F309CFF4}"/>
    <dgm:cxn modelId="{280C013E-10BE-E14A-AB6A-23697A21680F}" type="presOf" srcId="{8AD36DD2-4CDA-9A41-B658-8D479E525BE5}" destId="{831855B7-769D-564D-9E22-6FFCD559476B}" srcOrd="1" destOrd="0" presId="urn:microsoft.com/office/officeart/2005/8/layout/process2"/>
    <dgm:cxn modelId="{71011247-27DF-D446-8EA7-8D914F2EF3DF}" srcId="{64B6426F-325F-8E40-82EB-2CA64DDB77ED}" destId="{E3B14CFB-8004-164B-A811-004F62570F27}" srcOrd="6" destOrd="0" parTransId="{6E25F062-534F-0F47-B0C9-0D34EEBD3EA5}" sibTransId="{F63710B5-EB47-1249-BA8B-0237605BD8F5}"/>
    <dgm:cxn modelId="{47307449-209A-784C-9879-8619432E7E65}" type="presOf" srcId="{F63710B5-EB47-1249-BA8B-0237605BD8F5}" destId="{5D334D6E-BD9A-584B-98AB-D77B56B500B0}" srcOrd="1" destOrd="0" presId="urn:microsoft.com/office/officeart/2005/8/layout/process2"/>
    <dgm:cxn modelId="{55E0004D-0AE9-E949-8A7C-ADCB367D20CA}" srcId="{64B6426F-325F-8E40-82EB-2CA64DDB77ED}" destId="{2DBE8E99-1721-D840-BB75-F353ED5A85A2}" srcOrd="7" destOrd="0" parTransId="{98D09D66-3FE3-C346-A12D-00D832700BFD}" sibTransId="{2C1E2B76-C288-444B-8F40-4F7D82C03A39}"/>
    <dgm:cxn modelId="{6090315B-1E37-5449-805B-030C93C5C211}" type="presOf" srcId="{882DAD1C-3C1D-2343-9815-F132E3603EC4}" destId="{88FD2562-64C4-0641-8401-8EC6BF91354E}" srcOrd="0" destOrd="0" presId="urn:microsoft.com/office/officeart/2005/8/layout/process2"/>
    <dgm:cxn modelId="{FD55A061-1AA7-A544-ADE1-B7EECB8AB656}" srcId="{64B6426F-325F-8E40-82EB-2CA64DDB77ED}" destId="{ED2FA1AE-2A0C-4346-8ED0-98FFC1874AB0}" srcOrd="2" destOrd="0" parTransId="{AFFFDC99-37ED-394F-8C0E-EF4A2FDC7EC3}" sibTransId="{B7971280-B0F0-A34E-8EDA-252DBBF6C30A}"/>
    <dgm:cxn modelId="{1C130D64-AE9B-224E-BBAA-5B57E93E20DF}" type="presOf" srcId="{BF27C5AB-E9FD-EC49-BD48-97BF0FE76D01}" destId="{68488326-1E09-2D4F-AEDA-A70F382B5118}" srcOrd="1" destOrd="0" presId="urn:microsoft.com/office/officeart/2005/8/layout/process2"/>
    <dgm:cxn modelId="{0F2B2F71-E4F5-B840-B5DF-2DE566DF1865}" type="presOf" srcId="{81FB58CC-3E38-9F4B-AC18-012D5D2A4730}" destId="{E51768E6-E444-1742-80D5-8747E7E76ECC}" srcOrd="0" destOrd="0" presId="urn:microsoft.com/office/officeart/2005/8/layout/process2"/>
    <dgm:cxn modelId="{BBD53C7C-7EF4-844C-ADF4-E724DDCDC998}" type="presOf" srcId="{B7971280-B0F0-A34E-8EDA-252DBBF6C30A}" destId="{91DD8B08-1F6A-1D41-B251-5B9DDDEDD249}" srcOrd="0" destOrd="0" presId="urn:microsoft.com/office/officeart/2005/8/layout/process2"/>
    <dgm:cxn modelId="{C6666E84-A0F9-764C-8E01-4994A49783C3}" type="presOf" srcId="{2DBE8E99-1721-D840-BB75-F353ED5A85A2}" destId="{739CBDDD-0ACD-0646-8719-F6BB06119572}" srcOrd="0" destOrd="0" presId="urn:microsoft.com/office/officeart/2005/8/layout/process2"/>
    <dgm:cxn modelId="{94F7C097-1D7C-1E4E-B71B-543555BF50FD}" type="presOf" srcId="{BF27C5AB-E9FD-EC49-BD48-97BF0FE76D01}" destId="{A2159DF7-18DC-FF43-A678-025A22CCA317}" srcOrd="0" destOrd="0" presId="urn:microsoft.com/office/officeart/2005/8/layout/process2"/>
    <dgm:cxn modelId="{D28357AD-C879-D140-AD4A-4837FB4763B3}" type="presOf" srcId="{584E7880-56D3-0345-8712-EAE064A01B40}" destId="{486DFAC3-D0D5-EF4B-AE6B-D778D252AD2B}" srcOrd="1" destOrd="0" presId="urn:microsoft.com/office/officeart/2005/8/layout/process2"/>
    <dgm:cxn modelId="{393966B2-28E4-1B4B-A476-316761E5E0A3}" srcId="{64B6426F-325F-8E40-82EB-2CA64DDB77ED}" destId="{EE4FB7D8-3DD9-4B46-BF83-74DA2C522A0C}" srcOrd="5" destOrd="0" parTransId="{086F9548-9CC9-5543-AAF7-A3135B2D86D7}" sibTransId="{8AD36DD2-4CDA-9A41-B658-8D479E525BE5}"/>
    <dgm:cxn modelId="{AA9777BC-6B50-9B46-BE58-5F32B727A5CA}" type="presOf" srcId="{B33A048B-B7FC-E544-867A-5D36AA37C5AD}" destId="{832F916C-7A08-1048-9019-7878C9E3D7D2}" srcOrd="0" destOrd="0" presId="urn:microsoft.com/office/officeart/2005/8/layout/process2"/>
    <dgm:cxn modelId="{9F556FC5-4753-C24D-A8BE-48E09501B8D0}" type="presOf" srcId="{B7971280-B0F0-A34E-8EDA-252DBBF6C30A}" destId="{7BFA51F6-D049-3A48-8CE1-5A593DE7FBB3}" srcOrd="1" destOrd="0" presId="urn:microsoft.com/office/officeart/2005/8/layout/process2"/>
    <dgm:cxn modelId="{89F1BBCA-1AAD-8145-B1B6-24849A87BCA6}" srcId="{64B6426F-325F-8E40-82EB-2CA64DDB77ED}" destId="{81FB58CC-3E38-9F4B-AC18-012D5D2A4730}" srcOrd="4" destOrd="0" parTransId="{DAED0BDE-6289-874B-B300-A5CF75E21223}" sibTransId="{97B677B1-12CA-F548-BC91-1DE63BBDAABB}"/>
    <dgm:cxn modelId="{B7DE4BD5-B517-F647-AB3C-7AB36394E90C}" type="presOf" srcId="{08E5221D-EB77-7F48-98BA-6CE2F309CFF4}" destId="{95E2D747-3814-DF42-8DF8-395D32CAB6ED}" srcOrd="0" destOrd="0" presId="urn:microsoft.com/office/officeart/2005/8/layout/process2"/>
    <dgm:cxn modelId="{084FFDE2-0C90-5346-9083-88E235F4671F}" type="presOf" srcId="{97B677B1-12CA-F548-BC91-1DE63BBDAABB}" destId="{1BAE138B-7B28-044E-BAEB-E2112BCB8E3D}" srcOrd="0" destOrd="0" presId="urn:microsoft.com/office/officeart/2005/8/layout/process2"/>
    <dgm:cxn modelId="{354994E3-5860-AE48-9464-AA7978D47C4A}" srcId="{64B6426F-325F-8E40-82EB-2CA64DDB77ED}" destId="{05F1E79C-AA56-7044-B9C5-B796438F25F4}" srcOrd="0" destOrd="0" parTransId="{B21E5204-0C6F-0C40-97CF-C2EF8065E4B5}" sibTransId="{584E7880-56D3-0345-8712-EAE064A01B40}"/>
    <dgm:cxn modelId="{531292E9-DB6D-774A-9269-C8141D3550C1}" type="presOf" srcId="{64B6426F-325F-8E40-82EB-2CA64DDB77ED}" destId="{A2B6114E-508A-8547-8562-E97415EC519D}" srcOrd="0" destOrd="0" presId="urn:microsoft.com/office/officeart/2005/8/layout/process2"/>
    <dgm:cxn modelId="{87C3A7EA-5DBE-ED44-A4F2-268CEB5DACF8}" type="presOf" srcId="{ED2FA1AE-2A0C-4346-8ED0-98FFC1874AB0}" destId="{3B22A30B-3C2E-FD47-ADCB-64130606753E}" srcOrd="0" destOrd="0" presId="urn:microsoft.com/office/officeart/2005/8/layout/process2"/>
    <dgm:cxn modelId="{83EAF9EE-06A3-0949-A6C5-11D15D2698A9}" type="presOf" srcId="{97B677B1-12CA-F548-BC91-1DE63BBDAABB}" destId="{B9008A3B-53F3-7748-ACCD-F243A78C9955}" srcOrd="1" destOrd="0" presId="urn:microsoft.com/office/officeart/2005/8/layout/process2"/>
    <dgm:cxn modelId="{C49F49F5-BD54-0C41-BA36-951CED3B8F65}" type="presOf" srcId="{EE4FB7D8-3DD9-4B46-BF83-74DA2C522A0C}" destId="{9A241941-B264-5A41-A2FF-E8308F215334}" srcOrd="0" destOrd="0" presId="urn:microsoft.com/office/officeart/2005/8/layout/process2"/>
    <dgm:cxn modelId="{59096FFE-7BEC-D944-B962-7591C29AA402}" type="presOf" srcId="{E3B14CFB-8004-164B-A811-004F62570F27}" destId="{4DFA403A-20C3-A84A-AA2E-4B15332F3ECC}" srcOrd="0" destOrd="0" presId="urn:microsoft.com/office/officeart/2005/8/layout/process2"/>
    <dgm:cxn modelId="{39FE31C1-90F4-D34A-832E-39412656873B}" type="presParOf" srcId="{A2B6114E-508A-8547-8562-E97415EC519D}" destId="{E97C92F3-3CF9-D648-8BDF-2150F1D39994}" srcOrd="0" destOrd="0" presId="urn:microsoft.com/office/officeart/2005/8/layout/process2"/>
    <dgm:cxn modelId="{9BD24B4B-ABF9-A84E-8E1E-080381B2DDC3}" type="presParOf" srcId="{A2B6114E-508A-8547-8562-E97415EC519D}" destId="{6844877C-ECBF-EB4C-A4A7-E201B0A12DD1}" srcOrd="1" destOrd="0" presId="urn:microsoft.com/office/officeart/2005/8/layout/process2"/>
    <dgm:cxn modelId="{467F01F2-E7E2-FC4C-89E3-E9B76FF417C2}" type="presParOf" srcId="{6844877C-ECBF-EB4C-A4A7-E201B0A12DD1}" destId="{486DFAC3-D0D5-EF4B-AE6B-D778D252AD2B}" srcOrd="0" destOrd="0" presId="urn:microsoft.com/office/officeart/2005/8/layout/process2"/>
    <dgm:cxn modelId="{E3F5F3DF-5B0E-D744-B34A-4CF5E4A01025}" type="presParOf" srcId="{A2B6114E-508A-8547-8562-E97415EC519D}" destId="{832F916C-7A08-1048-9019-7878C9E3D7D2}" srcOrd="2" destOrd="0" presId="urn:microsoft.com/office/officeart/2005/8/layout/process2"/>
    <dgm:cxn modelId="{EF502158-3CDB-7749-8769-871A481A8BDD}" type="presParOf" srcId="{A2B6114E-508A-8547-8562-E97415EC519D}" destId="{95E2D747-3814-DF42-8DF8-395D32CAB6ED}" srcOrd="3" destOrd="0" presId="urn:microsoft.com/office/officeart/2005/8/layout/process2"/>
    <dgm:cxn modelId="{7D398CE0-674B-1745-B8A7-43A7ED532107}" type="presParOf" srcId="{95E2D747-3814-DF42-8DF8-395D32CAB6ED}" destId="{4C831EAD-214D-BA4D-A50F-8908D5F5D772}" srcOrd="0" destOrd="0" presId="urn:microsoft.com/office/officeart/2005/8/layout/process2"/>
    <dgm:cxn modelId="{17ECAFFF-FB44-804D-B847-605D8083F108}" type="presParOf" srcId="{A2B6114E-508A-8547-8562-E97415EC519D}" destId="{3B22A30B-3C2E-FD47-ADCB-64130606753E}" srcOrd="4" destOrd="0" presId="urn:microsoft.com/office/officeart/2005/8/layout/process2"/>
    <dgm:cxn modelId="{032F0CCF-4EBB-734D-B952-AA07C38A9F9C}" type="presParOf" srcId="{A2B6114E-508A-8547-8562-E97415EC519D}" destId="{91DD8B08-1F6A-1D41-B251-5B9DDDEDD249}" srcOrd="5" destOrd="0" presId="urn:microsoft.com/office/officeart/2005/8/layout/process2"/>
    <dgm:cxn modelId="{00C42821-5E4B-CA4E-A587-ACD793ABFCBC}" type="presParOf" srcId="{91DD8B08-1F6A-1D41-B251-5B9DDDEDD249}" destId="{7BFA51F6-D049-3A48-8CE1-5A593DE7FBB3}" srcOrd="0" destOrd="0" presId="urn:microsoft.com/office/officeart/2005/8/layout/process2"/>
    <dgm:cxn modelId="{CB0B707C-3CBE-914C-8499-64497286C627}" type="presParOf" srcId="{A2B6114E-508A-8547-8562-E97415EC519D}" destId="{88FD2562-64C4-0641-8401-8EC6BF91354E}" srcOrd="6" destOrd="0" presId="urn:microsoft.com/office/officeart/2005/8/layout/process2"/>
    <dgm:cxn modelId="{C4EF60D7-5EE5-7B45-94DB-DDABA445E999}" type="presParOf" srcId="{A2B6114E-508A-8547-8562-E97415EC519D}" destId="{A2159DF7-18DC-FF43-A678-025A22CCA317}" srcOrd="7" destOrd="0" presId="urn:microsoft.com/office/officeart/2005/8/layout/process2"/>
    <dgm:cxn modelId="{E3AF5390-4EEA-7644-B002-5DF53ABFAFC1}" type="presParOf" srcId="{A2159DF7-18DC-FF43-A678-025A22CCA317}" destId="{68488326-1E09-2D4F-AEDA-A70F382B5118}" srcOrd="0" destOrd="0" presId="urn:microsoft.com/office/officeart/2005/8/layout/process2"/>
    <dgm:cxn modelId="{5A802E1B-0BB8-1343-A20E-5AB1C8BD8919}" type="presParOf" srcId="{A2B6114E-508A-8547-8562-E97415EC519D}" destId="{E51768E6-E444-1742-80D5-8747E7E76ECC}" srcOrd="8" destOrd="0" presId="urn:microsoft.com/office/officeart/2005/8/layout/process2"/>
    <dgm:cxn modelId="{B54ECDA4-7658-4146-AC9F-F52CF4392C9A}" type="presParOf" srcId="{A2B6114E-508A-8547-8562-E97415EC519D}" destId="{1BAE138B-7B28-044E-BAEB-E2112BCB8E3D}" srcOrd="9" destOrd="0" presId="urn:microsoft.com/office/officeart/2005/8/layout/process2"/>
    <dgm:cxn modelId="{9AB8DC76-ECC4-4F4A-9AF7-8211EC42EFD2}" type="presParOf" srcId="{1BAE138B-7B28-044E-BAEB-E2112BCB8E3D}" destId="{B9008A3B-53F3-7748-ACCD-F243A78C9955}" srcOrd="0" destOrd="0" presId="urn:microsoft.com/office/officeart/2005/8/layout/process2"/>
    <dgm:cxn modelId="{EEE72965-900C-B843-A79D-5FEF6F7F3DB4}" type="presParOf" srcId="{A2B6114E-508A-8547-8562-E97415EC519D}" destId="{9A241941-B264-5A41-A2FF-E8308F215334}" srcOrd="10" destOrd="0" presId="urn:microsoft.com/office/officeart/2005/8/layout/process2"/>
    <dgm:cxn modelId="{B10EFA7C-CB4C-144E-93D5-3D1644324FD0}" type="presParOf" srcId="{A2B6114E-508A-8547-8562-E97415EC519D}" destId="{E9ED7649-4DDA-0647-960F-7BDB93057C63}" srcOrd="11" destOrd="0" presId="urn:microsoft.com/office/officeart/2005/8/layout/process2"/>
    <dgm:cxn modelId="{BFE0116C-CF05-1E4C-8163-EDB04F476928}" type="presParOf" srcId="{E9ED7649-4DDA-0647-960F-7BDB93057C63}" destId="{831855B7-769D-564D-9E22-6FFCD559476B}" srcOrd="0" destOrd="0" presId="urn:microsoft.com/office/officeart/2005/8/layout/process2"/>
    <dgm:cxn modelId="{C8934682-78DB-304E-B7DD-CE293E829B7D}" type="presParOf" srcId="{A2B6114E-508A-8547-8562-E97415EC519D}" destId="{4DFA403A-20C3-A84A-AA2E-4B15332F3ECC}" srcOrd="12" destOrd="0" presId="urn:microsoft.com/office/officeart/2005/8/layout/process2"/>
    <dgm:cxn modelId="{3A5DE938-3283-0D4A-8CD5-954A47B9BAD0}" type="presParOf" srcId="{A2B6114E-508A-8547-8562-E97415EC519D}" destId="{ECAEF01C-B627-4C4B-AF86-2EF3B7BB14AC}" srcOrd="13" destOrd="0" presId="urn:microsoft.com/office/officeart/2005/8/layout/process2"/>
    <dgm:cxn modelId="{761D0E9D-00F0-A349-A6EE-A2CBB6DC074C}" type="presParOf" srcId="{ECAEF01C-B627-4C4B-AF86-2EF3B7BB14AC}" destId="{5D334D6E-BD9A-584B-98AB-D77B56B500B0}" srcOrd="0" destOrd="0" presId="urn:microsoft.com/office/officeart/2005/8/layout/process2"/>
    <dgm:cxn modelId="{E94C21A9-C8CA-A84E-ACD2-10B31F2FC637}" type="presParOf" srcId="{A2B6114E-508A-8547-8562-E97415EC519D}" destId="{739CBDDD-0ACD-0646-8719-F6BB06119572}" srcOrd="1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C92F3-3CF9-D648-8BDF-2150F1D39994}">
      <dsp:nvSpPr>
        <dsp:cNvPr id="0" name=""/>
        <dsp:cNvSpPr/>
      </dsp:nvSpPr>
      <dsp:spPr>
        <a:xfrm>
          <a:off x="235539" y="2045"/>
          <a:ext cx="2424521" cy="60613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Who is at risk?</a:t>
          </a:r>
        </a:p>
      </dsp:txBody>
      <dsp:txXfrm>
        <a:off x="253292" y="19798"/>
        <a:ext cx="2389015" cy="570624"/>
      </dsp:txXfrm>
    </dsp:sp>
    <dsp:sp modelId="{6844877C-ECBF-EB4C-A4A7-E201B0A12DD1}">
      <dsp:nvSpPr>
        <dsp:cNvPr id="0" name=""/>
        <dsp:cNvSpPr/>
      </dsp:nvSpPr>
      <dsp:spPr>
        <a:xfrm rot="5400000">
          <a:off x="1334150" y="623329"/>
          <a:ext cx="227298" cy="272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365973" y="646059"/>
        <a:ext cx="163654" cy="159109"/>
      </dsp:txXfrm>
    </dsp:sp>
    <dsp:sp modelId="{832F916C-7A08-1048-9019-7878C9E3D7D2}">
      <dsp:nvSpPr>
        <dsp:cNvPr id="0" name=""/>
        <dsp:cNvSpPr/>
      </dsp:nvSpPr>
      <dsp:spPr>
        <a:xfrm>
          <a:off x="235539" y="911241"/>
          <a:ext cx="2424521" cy="60613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Where do I find them?</a:t>
          </a:r>
        </a:p>
      </dsp:txBody>
      <dsp:txXfrm>
        <a:off x="253292" y="928994"/>
        <a:ext cx="2389015" cy="570624"/>
      </dsp:txXfrm>
    </dsp:sp>
    <dsp:sp modelId="{95E2D747-3814-DF42-8DF8-395D32CAB6ED}">
      <dsp:nvSpPr>
        <dsp:cNvPr id="0" name=""/>
        <dsp:cNvSpPr/>
      </dsp:nvSpPr>
      <dsp:spPr>
        <a:xfrm rot="5400000">
          <a:off x="1334150" y="1532524"/>
          <a:ext cx="227298" cy="272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365973" y="1555254"/>
        <a:ext cx="163654" cy="159109"/>
      </dsp:txXfrm>
    </dsp:sp>
    <dsp:sp modelId="{3B22A30B-3C2E-FD47-ADCB-64130606753E}">
      <dsp:nvSpPr>
        <dsp:cNvPr id="0" name=""/>
        <dsp:cNvSpPr/>
      </dsp:nvSpPr>
      <dsp:spPr>
        <a:xfrm>
          <a:off x="235539" y="1820436"/>
          <a:ext cx="2424521" cy="60613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What do I tell them?</a:t>
          </a:r>
        </a:p>
      </dsp:txBody>
      <dsp:txXfrm>
        <a:off x="253292" y="1838189"/>
        <a:ext cx="2389015" cy="570624"/>
      </dsp:txXfrm>
    </dsp:sp>
    <dsp:sp modelId="{91DD8B08-1F6A-1D41-B251-5B9DDDEDD249}">
      <dsp:nvSpPr>
        <dsp:cNvPr id="0" name=""/>
        <dsp:cNvSpPr/>
      </dsp:nvSpPr>
      <dsp:spPr>
        <a:xfrm rot="5400000">
          <a:off x="1334150" y="2441720"/>
          <a:ext cx="227298" cy="272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365973" y="2464450"/>
        <a:ext cx="163654" cy="159109"/>
      </dsp:txXfrm>
    </dsp:sp>
    <dsp:sp modelId="{88FD2562-64C4-0641-8401-8EC6BF91354E}">
      <dsp:nvSpPr>
        <dsp:cNvPr id="0" name=""/>
        <dsp:cNvSpPr/>
      </dsp:nvSpPr>
      <dsp:spPr>
        <a:xfrm>
          <a:off x="235539" y="2729632"/>
          <a:ext cx="2424521" cy="60613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Where can I provide </a:t>
          </a:r>
          <a:r>
            <a:rPr lang="en-US" sz="1600" kern="1200" dirty="0" err="1"/>
            <a:t>px</a:t>
          </a:r>
          <a:r>
            <a:rPr lang="en-US" sz="1600" kern="1200" dirty="0"/>
            <a:t> info and products to them?</a:t>
          </a:r>
        </a:p>
      </dsp:txBody>
      <dsp:txXfrm>
        <a:off x="253292" y="2747385"/>
        <a:ext cx="2389015" cy="570624"/>
      </dsp:txXfrm>
    </dsp:sp>
    <dsp:sp modelId="{A2159DF7-18DC-FF43-A678-025A22CCA317}">
      <dsp:nvSpPr>
        <dsp:cNvPr id="0" name=""/>
        <dsp:cNvSpPr/>
      </dsp:nvSpPr>
      <dsp:spPr>
        <a:xfrm rot="5400000">
          <a:off x="1334150" y="3350916"/>
          <a:ext cx="227298" cy="272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365973" y="3373646"/>
        <a:ext cx="163654" cy="159109"/>
      </dsp:txXfrm>
    </dsp:sp>
    <dsp:sp modelId="{E51768E6-E444-1742-80D5-8747E7E76ECC}">
      <dsp:nvSpPr>
        <dsp:cNvPr id="0" name=""/>
        <dsp:cNvSpPr/>
      </dsp:nvSpPr>
      <dsp:spPr>
        <a:xfrm>
          <a:off x="235539" y="3638828"/>
          <a:ext cx="2424521" cy="60613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What </a:t>
          </a:r>
          <a:r>
            <a:rPr lang="en-US" sz="1600" kern="1200" dirty="0" err="1"/>
            <a:t>px</a:t>
          </a:r>
          <a:r>
            <a:rPr lang="en-US" sz="1600" kern="1200" dirty="0"/>
            <a:t> options can I provide them?</a:t>
          </a:r>
        </a:p>
      </dsp:txBody>
      <dsp:txXfrm>
        <a:off x="253292" y="3656581"/>
        <a:ext cx="2389015" cy="570624"/>
      </dsp:txXfrm>
    </dsp:sp>
    <dsp:sp modelId="{1BAE138B-7B28-044E-BAEB-E2112BCB8E3D}">
      <dsp:nvSpPr>
        <dsp:cNvPr id="0" name=""/>
        <dsp:cNvSpPr/>
      </dsp:nvSpPr>
      <dsp:spPr>
        <a:xfrm rot="5400000">
          <a:off x="1334150" y="4260111"/>
          <a:ext cx="227298" cy="272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365973" y="4282841"/>
        <a:ext cx="163654" cy="159109"/>
      </dsp:txXfrm>
    </dsp:sp>
    <dsp:sp modelId="{9A241941-B264-5A41-A2FF-E8308F215334}">
      <dsp:nvSpPr>
        <dsp:cNvPr id="0" name=""/>
        <dsp:cNvSpPr/>
      </dsp:nvSpPr>
      <dsp:spPr>
        <a:xfrm>
          <a:off x="235539" y="4548023"/>
          <a:ext cx="2424521" cy="60613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Oral, ring, injectable, condoms, DPP?</a:t>
          </a:r>
        </a:p>
      </dsp:txBody>
      <dsp:txXfrm>
        <a:off x="253292" y="4565776"/>
        <a:ext cx="2389015" cy="570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C92F3-3CF9-D648-8BDF-2150F1D39994}">
      <dsp:nvSpPr>
        <dsp:cNvPr id="0" name=""/>
        <dsp:cNvSpPr/>
      </dsp:nvSpPr>
      <dsp:spPr>
        <a:xfrm>
          <a:off x="2095383" y="3865"/>
          <a:ext cx="2514833" cy="3677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What do I want?</a:t>
          </a:r>
        </a:p>
      </dsp:txBody>
      <dsp:txXfrm>
        <a:off x="2106153" y="14635"/>
        <a:ext cx="2493293" cy="346177"/>
      </dsp:txXfrm>
    </dsp:sp>
    <dsp:sp modelId="{6844877C-ECBF-EB4C-A4A7-E201B0A12DD1}">
      <dsp:nvSpPr>
        <dsp:cNvPr id="0" name=""/>
        <dsp:cNvSpPr/>
      </dsp:nvSpPr>
      <dsp:spPr>
        <a:xfrm rot="5400000">
          <a:off x="3283853" y="380775"/>
          <a:ext cx="137893" cy="1654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303158" y="394564"/>
        <a:ext cx="99284" cy="96525"/>
      </dsp:txXfrm>
    </dsp:sp>
    <dsp:sp modelId="{832F916C-7A08-1048-9019-7878C9E3D7D2}">
      <dsp:nvSpPr>
        <dsp:cNvPr id="0" name=""/>
        <dsp:cNvSpPr/>
      </dsp:nvSpPr>
      <dsp:spPr>
        <a:xfrm>
          <a:off x="2095383" y="555441"/>
          <a:ext cx="2514833" cy="575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Who do I want to talk with about sex and relationships?</a:t>
          </a:r>
        </a:p>
      </dsp:txBody>
      <dsp:txXfrm>
        <a:off x="2112251" y="572309"/>
        <a:ext cx="2481097" cy="542179"/>
      </dsp:txXfrm>
    </dsp:sp>
    <dsp:sp modelId="{95E2D747-3814-DF42-8DF8-395D32CAB6ED}">
      <dsp:nvSpPr>
        <dsp:cNvPr id="0" name=""/>
        <dsp:cNvSpPr/>
      </dsp:nvSpPr>
      <dsp:spPr>
        <a:xfrm rot="5400000">
          <a:off x="3283853" y="1140549"/>
          <a:ext cx="137893" cy="1654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303158" y="1154338"/>
        <a:ext cx="99284" cy="96525"/>
      </dsp:txXfrm>
    </dsp:sp>
    <dsp:sp modelId="{3B22A30B-3C2E-FD47-ADCB-64130606753E}">
      <dsp:nvSpPr>
        <dsp:cNvPr id="0" name=""/>
        <dsp:cNvSpPr/>
      </dsp:nvSpPr>
      <dsp:spPr>
        <a:xfrm>
          <a:off x="2095383" y="1315215"/>
          <a:ext cx="2514833" cy="3677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I want an HIV test?</a:t>
          </a:r>
        </a:p>
      </dsp:txBody>
      <dsp:txXfrm>
        <a:off x="2106153" y="1325985"/>
        <a:ext cx="2493293" cy="346177"/>
      </dsp:txXfrm>
    </dsp:sp>
    <dsp:sp modelId="{91DD8B08-1F6A-1D41-B251-5B9DDDEDD249}">
      <dsp:nvSpPr>
        <dsp:cNvPr id="0" name=""/>
        <dsp:cNvSpPr/>
      </dsp:nvSpPr>
      <dsp:spPr>
        <a:xfrm rot="5400000">
          <a:off x="3283853" y="1692125"/>
          <a:ext cx="137893" cy="1654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303158" y="1705914"/>
        <a:ext cx="99284" cy="96525"/>
      </dsp:txXfrm>
    </dsp:sp>
    <dsp:sp modelId="{88FD2562-64C4-0641-8401-8EC6BF91354E}">
      <dsp:nvSpPr>
        <dsp:cNvPr id="0" name=""/>
        <dsp:cNvSpPr/>
      </dsp:nvSpPr>
      <dsp:spPr>
        <a:xfrm>
          <a:off x="2095383" y="1866791"/>
          <a:ext cx="2514833" cy="5027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Where do I want to get an HIV test?</a:t>
          </a:r>
        </a:p>
      </dsp:txBody>
      <dsp:txXfrm>
        <a:off x="2110108" y="1881516"/>
        <a:ext cx="2485383" cy="473307"/>
      </dsp:txXfrm>
    </dsp:sp>
    <dsp:sp modelId="{A2159DF7-18DC-FF43-A678-025A22CCA317}">
      <dsp:nvSpPr>
        <dsp:cNvPr id="0" name=""/>
        <dsp:cNvSpPr/>
      </dsp:nvSpPr>
      <dsp:spPr>
        <a:xfrm rot="5400000">
          <a:off x="3283853" y="2378741"/>
          <a:ext cx="137893" cy="1654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303158" y="2392530"/>
        <a:ext cx="99284" cy="96525"/>
      </dsp:txXfrm>
    </dsp:sp>
    <dsp:sp modelId="{E51768E6-E444-1742-80D5-8747E7E76ECC}">
      <dsp:nvSpPr>
        <dsp:cNvPr id="0" name=""/>
        <dsp:cNvSpPr/>
      </dsp:nvSpPr>
      <dsp:spPr>
        <a:xfrm>
          <a:off x="2095383" y="2553407"/>
          <a:ext cx="2514833" cy="4904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I need and want HIV prevention?</a:t>
          </a:r>
        </a:p>
      </dsp:txBody>
      <dsp:txXfrm>
        <a:off x="2109747" y="2567771"/>
        <a:ext cx="2486105" cy="461692"/>
      </dsp:txXfrm>
    </dsp:sp>
    <dsp:sp modelId="{1BAE138B-7B28-044E-BAEB-E2112BCB8E3D}">
      <dsp:nvSpPr>
        <dsp:cNvPr id="0" name=""/>
        <dsp:cNvSpPr/>
      </dsp:nvSpPr>
      <dsp:spPr>
        <a:xfrm rot="5400000">
          <a:off x="3283853" y="3053021"/>
          <a:ext cx="137893" cy="1654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303158" y="3066810"/>
        <a:ext cx="99284" cy="96525"/>
      </dsp:txXfrm>
    </dsp:sp>
    <dsp:sp modelId="{9A241941-B264-5A41-A2FF-E8308F215334}">
      <dsp:nvSpPr>
        <dsp:cNvPr id="0" name=""/>
        <dsp:cNvSpPr/>
      </dsp:nvSpPr>
      <dsp:spPr>
        <a:xfrm>
          <a:off x="2095383" y="3227687"/>
          <a:ext cx="2514833" cy="5947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What kind of HIV </a:t>
          </a:r>
          <a:r>
            <a:rPr lang="en-US" sz="1600" kern="1200" dirty="0" err="1"/>
            <a:t>px</a:t>
          </a:r>
          <a:r>
            <a:rPr lang="en-US" sz="1600" kern="1200" dirty="0"/>
            <a:t> do I want?</a:t>
          </a:r>
        </a:p>
      </dsp:txBody>
      <dsp:txXfrm>
        <a:off x="2112804" y="3245108"/>
        <a:ext cx="2479991" cy="559944"/>
      </dsp:txXfrm>
    </dsp:sp>
    <dsp:sp modelId="{E9ED7649-4DDA-0647-960F-7BDB93057C63}">
      <dsp:nvSpPr>
        <dsp:cNvPr id="0" name=""/>
        <dsp:cNvSpPr/>
      </dsp:nvSpPr>
      <dsp:spPr>
        <a:xfrm rot="5400000">
          <a:off x="3283853" y="3831666"/>
          <a:ext cx="137893" cy="1654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303158" y="3845455"/>
        <a:ext cx="99284" cy="96525"/>
      </dsp:txXfrm>
    </dsp:sp>
    <dsp:sp modelId="{4DFA403A-20C3-A84A-AA2E-4B15332F3ECC}">
      <dsp:nvSpPr>
        <dsp:cNvPr id="0" name=""/>
        <dsp:cNvSpPr/>
      </dsp:nvSpPr>
      <dsp:spPr>
        <a:xfrm>
          <a:off x="2095383" y="4006332"/>
          <a:ext cx="2514833" cy="5799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Oral, ring, injectable, condoms, DPP?</a:t>
          </a:r>
        </a:p>
      </dsp:txBody>
      <dsp:txXfrm>
        <a:off x="2112371" y="4023320"/>
        <a:ext cx="2480857" cy="546020"/>
      </dsp:txXfrm>
    </dsp:sp>
    <dsp:sp modelId="{ECAEF01C-B627-4C4B-AF86-2EF3B7BB14AC}">
      <dsp:nvSpPr>
        <dsp:cNvPr id="0" name=""/>
        <dsp:cNvSpPr/>
      </dsp:nvSpPr>
      <dsp:spPr>
        <a:xfrm rot="5400000">
          <a:off x="3283853" y="4595521"/>
          <a:ext cx="137893" cy="1654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303158" y="4609310"/>
        <a:ext cx="99284" cy="96525"/>
      </dsp:txXfrm>
    </dsp:sp>
    <dsp:sp modelId="{739CBDDD-0ACD-0646-8719-F6BB06119572}">
      <dsp:nvSpPr>
        <dsp:cNvPr id="0" name=""/>
        <dsp:cNvSpPr/>
      </dsp:nvSpPr>
      <dsp:spPr>
        <a:xfrm>
          <a:off x="2095383" y="4770187"/>
          <a:ext cx="2514833" cy="5345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Where and from whom do I want it?</a:t>
          </a:r>
        </a:p>
      </dsp:txBody>
      <dsp:txXfrm>
        <a:off x="2111039" y="4785843"/>
        <a:ext cx="2483521" cy="5032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5F1E1AB-A641-4CA9-AC60-37EEEF5F2039}" type="datetimeFigureOut">
              <a:rPr lang="en-US" altLang="en-US"/>
              <a:pPr/>
              <a:t>10/6/20</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D014681-D0AE-44E7-B680-021F0DF133C0}" type="slidenum">
              <a:rPr lang="en-US" altLang="en-US"/>
              <a:pPr/>
              <a:t>‹#›</a:t>
            </a:fld>
            <a:endParaRPr lang="en-US" altLang="en-US" dirty="0"/>
          </a:p>
        </p:txBody>
      </p:sp>
    </p:spTree>
    <p:extLst>
      <p:ext uri="{BB962C8B-B14F-4D97-AF65-F5344CB8AC3E}">
        <p14:creationId xmlns:p14="http://schemas.microsoft.com/office/powerpoint/2010/main" val="1998124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306E722-BE06-44B5-8407-2A667AEDF993}" type="datetimeFigureOut">
              <a:rPr lang="en-US" altLang="en-US"/>
              <a:pPr/>
              <a:t>10/6/20</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D1E8494-74C8-46F2-A5B5-16F681057D48}" type="slidenum">
              <a:rPr lang="en-US" altLang="en-US"/>
              <a:pPr/>
              <a:t>‹#›</a:t>
            </a:fld>
            <a:endParaRPr lang="en-US" altLang="en-US" dirty="0"/>
          </a:p>
        </p:txBody>
      </p:sp>
    </p:spTree>
    <p:extLst>
      <p:ext uri="{BB962C8B-B14F-4D97-AF65-F5344CB8AC3E}">
        <p14:creationId xmlns:p14="http://schemas.microsoft.com/office/powerpoint/2010/main" val="23334465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1E8494-74C8-46F2-A5B5-16F681057D48}" type="slidenum">
              <a:rPr lang="en-US" altLang="en-US" smtClean="0"/>
              <a:pPr/>
              <a:t>1</a:t>
            </a:fld>
            <a:endParaRPr lang="en-US" altLang="en-US" dirty="0"/>
          </a:p>
        </p:txBody>
      </p:sp>
    </p:spTree>
    <p:extLst>
      <p:ext uri="{BB962C8B-B14F-4D97-AF65-F5344CB8AC3E}">
        <p14:creationId xmlns:p14="http://schemas.microsoft.com/office/powerpoint/2010/main" val="35347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88767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7590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685953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83410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0486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51155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0420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2231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98017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0714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10124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82535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10813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290580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30FB48FF-1161-C340-81DC-9B6A4AB04D06}" type="slidenum">
              <a:rPr lang="en-US" altLang="x-none" sz="1200">
                <a:solidFill>
                  <a:srgbClr val="000000"/>
                </a:solidFill>
              </a:rPr>
              <a:pPr eaLnBrk="1" hangingPunct="1"/>
              <a:t>25</a:t>
            </a:fld>
            <a:endParaRPr lang="en-US" altLang="x-none" sz="1200">
              <a:solidFill>
                <a:srgbClr val="000000"/>
              </a:solidFill>
            </a:endParaRPr>
          </a:p>
        </p:txBody>
      </p:sp>
    </p:spTree>
    <p:extLst>
      <p:ext uri="{BB962C8B-B14F-4D97-AF65-F5344CB8AC3E}">
        <p14:creationId xmlns:p14="http://schemas.microsoft.com/office/powerpoint/2010/main" val="39833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8721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43507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399820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17B7CD5-8280-C141-AEC9-03522550F839}" type="slidenum">
              <a:rPr lang="en-US" sz="1200">
                <a:solidFill>
                  <a:srgbClr val="000000"/>
                </a:solidFill>
              </a:rPr>
              <a:pPr eaLnBrk="1" hangingPunct="1"/>
              <a:t>3</a:t>
            </a:fld>
            <a:endParaRPr lang="en-US" sz="1200">
              <a:solidFill>
                <a:srgbClr val="000000"/>
              </a:solidFill>
            </a:endParaRPr>
          </a:p>
        </p:txBody>
      </p:sp>
    </p:spTree>
    <p:extLst>
      <p:ext uri="{BB962C8B-B14F-4D97-AF65-F5344CB8AC3E}">
        <p14:creationId xmlns:p14="http://schemas.microsoft.com/office/powerpoint/2010/main" val="405532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17B7CD5-8280-C141-AEC9-03522550F839}" type="slidenum">
              <a:rPr lang="en-US" sz="1200">
                <a:solidFill>
                  <a:srgbClr val="000000"/>
                </a:solidFill>
              </a:rPr>
              <a:pPr eaLnBrk="1" hangingPunct="1"/>
              <a:t>4</a:t>
            </a:fld>
            <a:endParaRPr lang="en-US" sz="1200">
              <a:solidFill>
                <a:srgbClr val="000000"/>
              </a:solidFill>
            </a:endParaRPr>
          </a:p>
        </p:txBody>
      </p:sp>
    </p:spTree>
    <p:extLst>
      <p:ext uri="{BB962C8B-B14F-4D97-AF65-F5344CB8AC3E}">
        <p14:creationId xmlns:p14="http://schemas.microsoft.com/office/powerpoint/2010/main" val="146633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17B7CD5-8280-C141-AEC9-03522550F839}" type="slidenum">
              <a:rPr lang="en-US" sz="1200">
                <a:solidFill>
                  <a:srgbClr val="000000"/>
                </a:solidFill>
              </a:rPr>
              <a:pPr eaLnBrk="1" hangingPunct="1"/>
              <a:t>5</a:t>
            </a:fld>
            <a:endParaRPr lang="en-US" sz="1200">
              <a:solidFill>
                <a:srgbClr val="000000"/>
              </a:solidFill>
            </a:endParaRPr>
          </a:p>
        </p:txBody>
      </p:sp>
    </p:spTree>
    <p:extLst>
      <p:ext uri="{BB962C8B-B14F-4D97-AF65-F5344CB8AC3E}">
        <p14:creationId xmlns:p14="http://schemas.microsoft.com/office/powerpoint/2010/main" val="2493778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82643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30FB48FF-1161-C340-81DC-9B6A4AB04D06}" type="slidenum">
              <a:rPr lang="en-US" altLang="x-none" sz="1200">
                <a:solidFill>
                  <a:srgbClr val="000000"/>
                </a:solidFill>
              </a:rPr>
              <a:pPr eaLnBrk="1" hangingPunct="1"/>
              <a:t>7</a:t>
            </a:fld>
            <a:endParaRPr lang="en-US" altLang="x-none" sz="1200">
              <a:solidFill>
                <a:srgbClr val="000000"/>
              </a:solidFill>
            </a:endParaRPr>
          </a:p>
        </p:txBody>
      </p:sp>
    </p:spTree>
    <p:extLst>
      <p:ext uri="{BB962C8B-B14F-4D97-AF65-F5344CB8AC3E}">
        <p14:creationId xmlns:p14="http://schemas.microsoft.com/office/powerpoint/2010/main" val="335319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30FB48FF-1161-C340-81DC-9B6A4AB04D06}" type="slidenum">
              <a:rPr lang="en-US" altLang="x-none" sz="1200">
                <a:solidFill>
                  <a:srgbClr val="000000"/>
                </a:solidFill>
              </a:rPr>
              <a:pPr eaLnBrk="1" hangingPunct="1"/>
              <a:t>8</a:t>
            </a:fld>
            <a:endParaRPr lang="en-US" altLang="x-none" sz="1200">
              <a:solidFill>
                <a:srgbClr val="000000"/>
              </a:solidFill>
            </a:endParaRPr>
          </a:p>
        </p:txBody>
      </p:sp>
    </p:spTree>
    <p:extLst>
      <p:ext uri="{BB962C8B-B14F-4D97-AF65-F5344CB8AC3E}">
        <p14:creationId xmlns:p14="http://schemas.microsoft.com/office/powerpoint/2010/main" val="56120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cs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B48FF-1161-C340-81DC-9B6A4AB04D06}"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95715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3" descr="mastheadhigdef.pdf"/>
          <p:cNvPicPr>
            <a:picLocks noChangeAspect="1"/>
          </p:cNvPicPr>
          <p:nvPr userDrawn="1"/>
        </p:nvPicPr>
        <p:blipFill>
          <a:blip r:embed="rId2">
            <a:extLst>
              <a:ext uri="{28A0092B-C50C-407E-A947-70E740481C1C}">
                <a14:useLocalDpi xmlns:a14="http://schemas.microsoft.com/office/drawing/2010/main" val="0"/>
              </a:ext>
            </a:extLst>
          </a:blip>
          <a:srcRect l="41064" t="30109" r="17824" b="21793"/>
          <a:stretch>
            <a:fillRect/>
          </a:stretch>
        </p:blipFill>
        <p:spPr bwMode="auto">
          <a:xfrm>
            <a:off x="0" y="42863"/>
            <a:ext cx="3759200" cy="132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descr="mastheadhigdef.pdf"/>
          <p:cNvPicPr>
            <a:picLocks noChangeAspect="1"/>
          </p:cNvPicPr>
          <p:nvPr userDrawn="1"/>
        </p:nvPicPr>
        <p:blipFill>
          <a:blip r:embed="rId3">
            <a:extLst>
              <a:ext uri="{28A0092B-C50C-407E-A947-70E740481C1C}">
                <a14:useLocalDpi xmlns:a14="http://schemas.microsoft.com/office/drawing/2010/main" val="0"/>
              </a:ext>
            </a:extLst>
          </a:blip>
          <a:srcRect l="41064" t="30109" r="17824" b="21793"/>
          <a:stretch>
            <a:fillRect/>
          </a:stretch>
        </p:blipFill>
        <p:spPr bwMode="auto">
          <a:xfrm>
            <a:off x="0" y="0"/>
            <a:ext cx="3759200" cy="132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4">
            <a:extLst>
              <a:ext uri="{28A0092B-C50C-407E-A947-70E740481C1C}">
                <a14:useLocalDpi xmlns:a14="http://schemas.microsoft.com/office/drawing/2010/main" val="0"/>
              </a:ext>
            </a:extLst>
          </a:blip>
          <a:srcRect r="185"/>
          <a:stretch>
            <a:fillRect/>
          </a:stretch>
        </p:blipFill>
        <p:spPr bwMode="auto">
          <a:xfrm>
            <a:off x="0" y="1524000"/>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mastheadhigdef.pd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50" y="-6350"/>
            <a:ext cx="9155113"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mastheadhigdef.pdf"/>
          <p:cNvPicPr>
            <a:picLocks noChangeAspect="1"/>
          </p:cNvPicPr>
          <p:nvPr userDrawn="1"/>
        </p:nvPicPr>
        <p:blipFill>
          <a:blip r:embed="rId6" cstate="print">
            <a:extLst>
              <a:ext uri="{28A0092B-C50C-407E-A947-70E740481C1C}">
                <a14:useLocalDpi xmlns:a14="http://schemas.microsoft.com/office/drawing/2010/main" val="0"/>
              </a:ext>
            </a:extLst>
          </a:blip>
          <a:srcRect l="41064" t="30109" r="17824" b="20355"/>
          <a:stretch>
            <a:fillRect/>
          </a:stretch>
        </p:blipFill>
        <p:spPr bwMode="auto">
          <a:xfrm>
            <a:off x="4924425" y="136525"/>
            <a:ext cx="3759200" cy="67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824554"/>
            <a:ext cx="7772400" cy="1470025"/>
          </a:xfrm>
        </p:spPr>
        <p:txBody>
          <a:bodyPr/>
          <a:lstStyle>
            <a:lvl1pPr algn="l">
              <a:defRPr lang="en-US" sz="4400" kern="1200" baseline="0" smtClean="0">
                <a:solidFill>
                  <a:schemeClr val="bg1">
                    <a:lumMod val="50000"/>
                  </a:schemeClr>
                </a:solidFill>
                <a:latin typeface="Cambria"/>
                <a:cs typeface="Cambria"/>
              </a:defRPr>
            </a:lvl1pPr>
          </a:lstStyle>
          <a:p>
            <a:r>
              <a:rPr lang="en-US"/>
              <a:t>Click to edit Master title style</a:t>
            </a:r>
            <a:endParaRPr lang="en-US" dirty="0"/>
          </a:p>
        </p:txBody>
      </p:sp>
    </p:spTree>
    <p:extLst>
      <p:ext uri="{BB962C8B-B14F-4D97-AF65-F5344CB8AC3E}">
        <p14:creationId xmlns:p14="http://schemas.microsoft.com/office/powerpoint/2010/main" val="273079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502325" y="1095556"/>
            <a:ext cx="5020963" cy="1535502"/>
          </a:xfrm>
          <a:prstGeom prst="rect">
            <a:avLst/>
          </a:prstGeom>
        </p:spPr>
        <p:txBody>
          <a:bodyPr/>
          <a:lstStyle>
            <a:lvl1pPr marL="0" indent="0">
              <a:lnSpc>
                <a:spcPct val="80000"/>
              </a:lnSpc>
              <a:spcBef>
                <a:spcPts val="0"/>
              </a:spcBef>
              <a:buNone/>
              <a:defRPr sz="5000">
                <a:solidFill>
                  <a:schemeClr val="accent1"/>
                </a:solidFill>
                <a:latin typeface="+mj-lt"/>
              </a:defRPr>
            </a:lvl1pPr>
          </a:lstStyle>
          <a:p>
            <a:pPr lvl="0"/>
            <a:r>
              <a:rPr lang="en-US"/>
              <a:t>Click to edit Master text styles</a:t>
            </a:r>
          </a:p>
        </p:txBody>
      </p:sp>
      <p:sp>
        <p:nvSpPr>
          <p:cNvPr id="4" name="Text Placeholder 2"/>
          <p:cNvSpPr>
            <a:spLocks noGrp="1"/>
          </p:cNvSpPr>
          <p:nvPr>
            <p:ph type="body" sz="quarter" idx="11"/>
          </p:nvPr>
        </p:nvSpPr>
        <p:spPr>
          <a:xfrm>
            <a:off x="3502325" y="2631058"/>
            <a:ext cx="5020963" cy="1535502"/>
          </a:xfrm>
          <a:prstGeom prst="rect">
            <a:avLst/>
          </a:prstGeom>
        </p:spPr>
        <p:txBody>
          <a:bodyPr/>
          <a:lstStyle>
            <a:lvl1pPr marL="0" indent="0">
              <a:buNone/>
              <a:defRPr sz="3000">
                <a:solidFill>
                  <a:schemeClr val="tx2"/>
                </a:solidFill>
                <a:latin typeface="+mj-lt"/>
              </a:defRPr>
            </a:lvl1pPr>
          </a:lstStyle>
          <a:p>
            <a:pPr lvl="0"/>
            <a:r>
              <a:rPr lang="en-US"/>
              <a:t>Click to edit Master text styles</a:t>
            </a:r>
          </a:p>
        </p:txBody>
      </p:sp>
      <p:sp>
        <p:nvSpPr>
          <p:cNvPr id="6" name="Text Placeholder 5"/>
          <p:cNvSpPr>
            <a:spLocks noGrp="1"/>
          </p:cNvSpPr>
          <p:nvPr>
            <p:ph type="body" sz="quarter" idx="12" hasCustomPrompt="1"/>
          </p:nvPr>
        </p:nvSpPr>
        <p:spPr>
          <a:xfrm>
            <a:off x="3502025" y="4976813"/>
            <a:ext cx="5021263" cy="337059"/>
          </a:xfrm>
          <a:prstGeom prst="rect">
            <a:avLst/>
          </a:prstGeom>
        </p:spPr>
        <p:txBody>
          <a:bodyPr/>
          <a:lstStyle>
            <a:lvl1pPr marL="0" indent="0">
              <a:buNone/>
              <a:defRPr sz="1500" b="1">
                <a:solidFill>
                  <a:schemeClr val="accent2"/>
                </a:solidFill>
                <a:latin typeface="+mj-lt"/>
              </a:defRPr>
            </a:lvl1pPr>
          </a:lstStyle>
          <a:p>
            <a:pPr lvl="0"/>
            <a:r>
              <a:rPr lang="en-US" dirty="0"/>
              <a:t>Presenter Name| Organization</a:t>
            </a:r>
          </a:p>
        </p:txBody>
      </p:sp>
      <p:sp>
        <p:nvSpPr>
          <p:cNvPr id="7" name="Text Placeholder 5"/>
          <p:cNvSpPr>
            <a:spLocks noGrp="1"/>
          </p:cNvSpPr>
          <p:nvPr>
            <p:ph type="body" sz="quarter" idx="13" hasCustomPrompt="1"/>
          </p:nvPr>
        </p:nvSpPr>
        <p:spPr>
          <a:xfrm>
            <a:off x="3502325" y="5313872"/>
            <a:ext cx="5021263" cy="612475"/>
          </a:xfrm>
          <a:prstGeom prst="rect">
            <a:avLst/>
          </a:prstGeom>
        </p:spPr>
        <p:txBody>
          <a:bodyPr/>
          <a:lstStyle>
            <a:lvl1pPr marL="0" indent="0">
              <a:buNone/>
              <a:defRPr sz="1500" b="0" baseline="0">
                <a:solidFill>
                  <a:schemeClr val="tx1"/>
                </a:solidFill>
                <a:latin typeface="+mn-lt"/>
              </a:defRPr>
            </a:lvl1pPr>
          </a:lstStyle>
          <a:p>
            <a:pPr lvl="0"/>
            <a:r>
              <a:rPr lang="en-US" dirty="0"/>
              <a:t>Location and date</a:t>
            </a:r>
          </a:p>
        </p:txBody>
      </p:sp>
    </p:spTree>
    <p:extLst>
      <p:ext uri="{BB962C8B-B14F-4D97-AF65-F5344CB8AC3E}">
        <p14:creationId xmlns:p14="http://schemas.microsoft.com/office/powerpoint/2010/main" val="870625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904875"/>
            <a:ext cx="9144000" cy="23812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ound Single Corner Rectangle 4"/>
          <p:cNvSpPr/>
          <p:nvPr userDrawn="1"/>
        </p:nvSpPr>
        <p:spPr>
          <a:xfrm>
            <a:off x="0" y="0"/>
            <a:ext cx="9144000" cy="825500"/>
          </a:xfrm>
          <a:prstGeom prst="round1Rect">
            <a:avLst>
              <a:gd name="adj" fmla="val 50000"/>
            </a:avLst>
          </a:prstGeom>
          <a:solidFill>
            <a:srgbClr val="AE18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457200" y="-106362"/>
            <a:ext cx="8229600" cy="1143000"/>
          </a:xfrm>
        </p:spPr>
        <p:txBody>
          <a:bodyPr/>
          <a:lstStyle>
            <a:lvl1pPr algn="l">
              <a:defRPr>
                <a:latin typeface="Cambria"/>
                <a:cs typeface="Cambria"/>
              </a:defRPr>
            </a:lvl1pPr>
          </a:lstStyle>
          <a:p>
            <a:r>
              <a:rPr lang="en-US" dirty="0"/>
              <a:t>Click to edit Master title</a:t>
            </a:r>
          </a:p>
        </p:txBody>
      </p:sp>
      <p:sp>
        <p:nvSpPr>
          <p:cNvPr id="3" name="Content Placeholder 2"/>
          <p:cNvSpPr>
            <a:spLocks noGrp="1"/>
          </p:cNvSpPr>
          <p:nvPr>
            <p:ph idx="1"/>
          </p:nvPr>
        </p:nvSpPr>
        <p:spPr>
          <a:xfrm>
            <a:off x="457200" y="1219200"/>
            <a:ext cx="8229600" cy="4525963"/>
          </a:xfrm>
        </p:spPr>
        <p:txBody>
          <a:bodyPr/>
          <a:lstStyle>
            <a:lvl1pPr>
              <a:buClr>
                <a:srgbClr val="AE1835"/>
              </a:buClr>
              <a:defRPr/>
            </a:lvl1pPr>
            <a:lvl2pPr>
              <a:buClr>
                <a:srgbClr val="AE1835"/>
              </a:buClr>
              <a:defRPr/>
            </a:lvl2pPr>
            <a:lvl3pPr>
              <a:buClr>
                <a:srgbClr val="AE1835"/>
              </a:buClr>
              <a:defRPr/>
            </a:lvl3pPr>
            <a:lvl4pPr>
              <a:buClr>
                <a:srgbClr val="AE1835"/>
              </a:buClr>
              <a:defRPr/>
            </a:lvl4pPr>
            <a:lvl5pPr>
              <a:buClr>
                <a:srgbClr val="AE18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57209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3CC724B-0ACD-4986-82C3-867C38CF9917}" type="datetimeFigureOut">
              <a:rPr lang="en-US" altLang="en-US"/>
              <a:pPr/>
              <a:t>10/6/20</a:t>
            </a:fld>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486C1DD-21A8-4CF8-8E7D-F6843688F5C5}"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6030"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46249"/>
      </p:ext>
    </p:extLst>
  </p:cSld>
  <p:clrMap bg1="lt1" tx1="dk1" bg2="lt2" tx2="dk2" accent1="accent1" accent2="accent2" accent3="accent3" accent4="accent4" accent5="accent5" accent6="accent6" hlink="hlink" folHlink="folHlink"/>
  <p:sldLayoutIdLst>
    <p:sldLayoutId id="214748603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s </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charset="0"/>
                <a:ea typeface="ＭＳ Ｐゴシック" charset="-128"/>
                <a:cs typeface="+mn-cs"/>
              </a:defRPr>
            </a:lvl1pPr>
          </a:lstStyle>
          <a:p>
            <a:pPr>
              <a:defRPr/>
            </a:pPr>
            <a:r>
              <a:rPr lang="en-US" dirty="0"/>
              <a:t>April 2007</a:t>
            </a:r>
          </a:p>
        </p:txBody>
      </p:sp>
      <p:sp>
        <p:nvSpPr>
          <p:cNvPr id="5" name="Footer Placeholder 4"/>
          <p:cNvSpPr>
            <a:spLocks noGrp="1"/>
          </p:cNvSpPr>
          <p:nvPr>
            <p:ph type="ftr" sz="quarter" idx="3"/>
          </p:nvPr>
        </p:nvSpPr>
        <p:spPr>
          <a:xfrm>
            <a:off x="5788025"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charset="0"/>
                <a:ea typeface="ＭＳ Ｐゴシック" charset="-128"/>
                <a:cs typeface="+mn-cs"/>
              </a:defRPr>
            </a:lvl1pPr>
          </a:lstStyle>
          <a:p>
            <a:pPr>
              <a:defRPr/>
            </a:pPr>
            <a:r>
              <a:rPr lang="en-US" dirty="0"/>
              <a:t>www.avac.org/presentations</a:t>
            </a:r>
          </a:p>
        </p:txBody>
      </p:sp>
    </p:spTree>
    <p:extLst>
      <p:ext uri="{BB962C8B-B14F-4D97-AF65-F5344CB8AC3E}">
        <p14:creationId xmlns:p14="http://schemas.microsoft.com/office/powerpoint/2010/main" val="3086642996"/>
      </p:ext>
    </p:extLst>
  </p:cSld>
  <p:clrMap bg1="lt1" tx1="dk1" bg2="lt2" tx2="dk2" accent1="accent1" accent2="accent2" accent3="accent3" accent4="accent4" accent5="accent5" accent6="accent6" hlink="hlink" folHlink="folHlink"/>
  <p:sldLayoutIdLst>
    <p:sldLayoutId id="2147486040" r:id="rId1"/>
  </p:sldLayoutIdLst>
  <p:hf sldNum="0" hdr="0" ftr="0" dt="0"/>
  <p:txStyles>
    <p:titleStyle>
      <a:lvl1pPr algn="ctr" defTabSz="457200" rtl="0" eaLnBrk="0" fontAlgn="base" hangingPunct="0">
        <a:spcBef>
          <a:spcPct val="0"/>
        </a:spcBef>
        <a:spcAft>
          <a:spcPct val="0"/>
        </a:spcAft>
        <a:defRPr sz="4400" kern="1200">
          <a:solidFill>
            <a:schemeClr val="bg1"/>
          </a:solidFill>
          <a:latin typeface="Cambria"/>
          <a:ea typeface="MS PGothic" pitchFamily="34" charset="-128"/>
          <a:cs typeface="Cambria"/>
        </a:defRPr>
      </a:lvl1pPr>
      <a:lvl2pPr algn="ctr" defTabSz="457200" rtl="0" eaLnBrk="0" fontAlgn="base" hangingPunct="0">
        <a:spcBef>
          <a:spcPct val="0"/>
        </a:spcBef>
        <a:spcAft>
          <a:spcPct val="0"/>
        </a:spcAft>
        <a:defRPr sz="4400">
          <a:solidFill>
            <a:schemeClr val="bg1"/>
          </a:solidFill>
          <a:latin typeface="Cambria" charset="0"/>
          <a:ea typeface="MS PGothic" pitchFamily="34" charset="-128"/>
          <a:cs typeface="Cambria" charset="0"/>
        </a:defRPr>
      </a:lvl2pPr>
      <a:lvl3pPr algn="ctr" defTabSz="457200" rtl="0" eaLnBrk="0" fontAlgn="base" hangingPunct="0">
        <a:spcBef>
          <a:spcPct val="0"/>
        </a:spcBef>
        <a:spcAft>
          <a:spcPct val="0"/>
        </a:spcAft>
        <a:defRPr sz="4400">
          <a:solidFill>
            <a:schemeClr val="bg1"/>
          </a:solidFill>
          <a:latin typeface="Cambria" charset="0"/>
          <a:ea typeface="MS PGothic" pitchFamily="34" charset="-128"/>
          <a:cs typeface="Cambria" charset="0"/>
        </a:defRPr>
      </a:lvl3pPr>
      <a:lvl4pPr algn="ctr" defTabSz="457200" rtl="0" eaLnBrk="0" fontAlgn="base" hangingPunct="0">
        <a:spcBef>
          <a:spcPct val="0"/>
        </a:spcBef>
        <a:spcAft>
          <a:spcPct val="0"/>
        </a:spcAft>
        <a:defRPr sz="4400">
          <a:solidFill>
            <a:schemeClr val="bg1"/>
          </a:solidFill>
          <a:latin typeface="Cambria" charset="0"/>
          <a:ea typeface="MS PGothic" pitchFamily="34" charset="-128"/>
          <a:cs typeface="Cambria" charset="0"/>
        </a:defRPr>
      </a:lvl4pPr>
      <a:lvl5pPr algn="ctr" defTabSz="457200" rtl="0" eaLnBrk="0" fontAlgn="base" hangingPunct="0">
        <a:spcBef>
          <a:spcPct val="0"/>
        </a:spcBef>
        <a:spcAft>
          <a:spcPct val="0"/>
        </a:spcAft>
        <a:defRPr sz="4400">
          <a:solidFill>
            <a:schemeClr val="bg1"/>
          </a:solidFill>
          <a:latin typeface="Cambria" charset="0"/>
          <a:ea typeface="MS PGothic" pitchFamily="34" charset="-128"/>
          <a:cs typeface="Cambria" charset="0"/>
        </a:defRPr>
      </a:lvl5pPr>
      <a:lvl6pPr marL="457200" algn="ctr" defTabSz="457200" rtl="0" fontAlgn="base">
        <a:spcBef>
          <a:spcPct val="0"/>
        </a:spcBef>
        <a:spcAft>
          <a:spcPct val="0"/>
        </a:spcAft>
        <a:defRPr sz="4400">
          <a:solidFill>
            <a:schemeClr val="bg1"/>
          </a:solidFill>
          <a:latin typeface="Cambria" charset="0"/>
          <a:ea typeface="ＭＳ Ｐゴシック" charset="-128"/>
        </a:defRPr>
      </a:lvl6pPr>
      <a:lvl7pPr marL="914400" algn="ctr" defTabSz="457200" rtl="0" fontAlgn="base">
        <a:spcBef>
          <a:spcPct val="0"/>
        </a:spcBef>
        <a:spcAft>
          <a:spcPct val="0"/>
        </a:spcAft>
        <a:defRPr sz="4400">
          <a:solidFill>
            <a:schemeClr val="bg1"/>
          </a:solidFill>
          <a:latin typeface="Cambria" charset="0"/>
          <a:ea typeface="ＭＳ Ｐゴシック" charset="-128"/>
        </a:defRPr>
      </a:lvl7pPr>
      <a:lvl8pPr marL="1371600" algn="ctr" defTabSz="457200" rtl="0" fontAlgn="base">
        <a:spcBef>
          <a:spcPct val="0"/>
        </a:spcBef>
        <a:spcAft>
          <a:spcPct val="0"/>
        </a:spcAft>
        <a:defRPr sz="4400">
          <a:solidFill>
            <a:schemeClr val="bg1"/>
          </a:solidFill>
          <a:latin typeface="Cambria" charset="0"/>
          <a:ea typeface="ＭＳ Ｐゴシック" charset="-128"/>
        </a:defRPr>
      </a:lvl8pPr>
      <a:lvl9pPr marL="1828800" algn="ctr" defTabSz="457200" rtl="0" fontAlgn="base">
        <a:spcBef>
          <a:spcPct val="0"/>
        </a:spcBef>
        <a:spcAft>
          <a:spcPct val="0"/>
        </a:spcAft>
        <a:defRPr sz="4400">
          <a:solidFill>
            <a:schemeClr val="bg1"/>
          </a:solidFill>
          <a:latin typeface="Cambria" charset="0"/>
          <a:ea typeface="ＭＳ Ｐゴシック" charset="-128"/>
        </a:defRPr>
      </a:lvl9pPr>
    </p:titleStyle>
    <p:bodyStyle>
      <a:lvl1pPr marL="342900" indent="-342900" algn="l" defTabSz="457200" rtl="0" eaLnBrk="0" fontAlgn="base" hangingPunct="0">
        <a:spcBef>
          <a:spcPct val="20000"/>
        </a:spcBef>
        <a:spcAft>
          <a:spcPct val="0"/>
        </a:spcAft>
        <a:buClr>
          <a:srgbClr val="AE1835"/>
        </a:buClr>
        <a:buFont typeface="Arial" pitchFamily="34" charset="0"/>
        <a:buChar char="•"/>
        <a:defRPr sz="3200" kern="1200">
          <a:solidFill>
            <a:schemeClr val="tx1"/>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AE1835"/>
        </a:buClr>
        <a:buFont typeface="Arial" pitchFamily="34" charset="0"/>
        <a:buChar char="–"/>
        <a:defRPr sz="2800" kern="1200">
          <a:solidFill>
            <a:schemeClr val="tx1"/>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AE1835"/>
        </a:buClr>
        <a:buFont typeface="Wingdings" pitchFamily="2" charset="2"/>
        <a:buChar char="§"/>
        <a:defRPr sz="2400" kern="1200">
          <a:solidFill>
            <a:schemeClr val="tx1"/>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Clr>
          <a:srgbClr val="AE1835"/>
        </a:buClr>
        <a:buFont typeface="Courier New" pitchFamily="49" charset="0"/>
        <a:buChar char="o"/>
        <a:defRPr sz="2000" kern="1200">
          <a:solidFill>
            <a:schemeClr val="tx1"/>
          </a:solidFill>
          <a:latin typeface="Arial Narrow"/>
          <a:ea typeface="MS PGothic" pitchFamily="34" charset="-128"/>
          <a:cs typeface="Arial Narrow"/>
        </a:defRPr>
      </a:lvl4pPr>
      <a:lvl5pPr marL="2057400" indent="-228600" algn="l" defTabSz="457200" rtl="0" eaLnBrk="0" fontAlgn="base" hangingPunct="0">
        <a:spcBef>
          <a:spcPct val="20000"/>
        </a:spcBef>
        <a:spcAft>
          <a:spcPct val="0"/>
        </a:spcAft>
        <a:buClr>
          <a:srgbClr val="AE1835"/>
        </a:buClr>
        <a:defRPr sz="2000" kern="1200">
          <a:solidFill>
            <a:schemeClr val="tx1"/>
          </a:solidFill>
          <a:latin typeface="Arial Narrow"/>
          <a:ea typeface="MS PGothic" pitchFamily="34" charset="-128"/>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prepwatch.org/resource/dapivirine-ring-early-intro-consideration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prepwatch.org/dapivirine-ring-common-agenda/"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avac.org/resource/collaborative-approach-hiv-prevention-product-introduction"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hyperlink" Target="https://www.ipmglobal.org/content/milestone-women&#8217;s-hiv-prevention-european-medicines-agency-adopts-positive-opinion-monthly" TargetMode="External"/><Relationship Id="rId7" Type="http://schemas.openxmlformats.org/officeDocument/2006/relationships/hyperlink" Target="http://www.prepwatch.or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www.avac.org/" TargetMode="External"/><Relationship Id="rId5" Type="http://schemas.openxmlformats.org/officeDocument/2006/relationships/hyperlink" Target="https://www.avac.org/resource/collaborative-approach-hiv-prevention-product-introduction" TargetMode="External"/><Relationship Id="rId4" Type="http://schemas.openxmlformats.org/officeDocument/2006/relationships/hyperlink" Target="https://www.avac.org/advocates-primer-long-acting-injectable-prep#efficac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4"/>
          <p:cNvSpPr>
            <a:spLocks noGrp="1"/>
          </p:cNvSpPr>
          <p:nvPr>
            <p:ph type="ctrTitle"/>
          </p:nvPr>
        </p:nvSpPr>
        <p:spPr>
          <a:xfrm>
            <a:off x="0" y="2949575"/>
            <a:ext cx="9144000" cy="1470025"/>
          </a:xfrm>
        </p:spPr>
        <p:txBody>
          <a:bodyPr/>
          <a:lstStyle/>
          <a:p>
            <a:pPr algn="ctr" eaLnBrk="1" hangingPunct="1">
              <a:defRPr/>
            </a:pPr>
            <a:r>
              <a:rPr lang="en-US" dirty="0"/>
              <a:t>The Next-Generation of Biomedical Prevention </a:t>
            </a:r>
            <a:br>
              <a:rPr lang="en-US" dirty="0"/>
            </a:br>
            <a:r>
              <a:rPr lang="en-US" i="1" dirty="0"/>
              <a:t>Now What</a:t>
            </a:r>
            <a:endParaRPr lang="en-US" dirty="0">
              <a:ea typeface="ＭＳ Ｐゴシック" charset="0"/>
            </a:endParaRPr>
          </a:p>
        </p:txBody>
      </p:sp>
      <p:sp>
        <p:nvSpPr>
          <p:cNvPr id="8194" name="TextBox 17"/>
          <p:cNvSpPr txBox="1">
            <a:spLocks noChangeArrowheads="1"/>
          </p:cNvSpPr>
          <p:nvPr/>
        </p:nvSpPr>
        <p:spPr bwMode="auto">
          <a:xfrm>
            <a:off x="76200" y="5706070"/>
            <a:ext cx="85344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dirty="0">
                <a:solidFill>
                  <a:srgbClr val="7F7F7F"/>
                </a:solidFill>
                <a:latin typeface="Cambria" pitchFamily="18" charset="0"/>
              </a:rPr>
              <a:t>Mitchell Warren, Executive Director</a:t>
            </a:r>
          </a:p>
          <a:p>
            <a:pPr eaLnBrk="1" hangingPunct="1"/>
            <a:r>
              <a:rPr lang="en-US" altLang="en-US" sz="1800" i="1" dirty="0">
                <a:solidFill>
                  <a:srgbClr val="7F7F7F"/>
                </a:solidFill>
                <a:latin typeface="Cambria" pitchFamily="18" charset="0"/>
              </a:rPr>
              <a:t>7-8 October 2020</a:t>
            </a:r>
          </a:p>
          <a:p>
            <a:pPr eaLnBrk="1" hangingPunct="1"/>
            <a:r>
              <a:rPr lang="en-US" altLang="en-US" sz="1800" i="1" dirty="0">
                <a:solidFill>
                  <a:srgbClr val="7F7F7F"/>
                </a:solidFill>
                <a:latin typeface="Cambria" pitchFamily="18" charset="0"/>
              </a:rPr>
              <a:t>PEPFAR Scientific Advisory Board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096BA7E0-43D3-E940-A6B4-9877A6628858}"/>
              </a:ext>
            </a:extLst>
          </p:cNvPr>
          <p:cNvSpPr>
            <a:spLocks noGrp="1"/>
          </p:cNvSpPr>
          <p:nvPr>
            <p:ph type="title"/>
          </p:nvPr>
        </p:nvSpPr>
        <p:spPr>
          <a:xfrm>
            <a:off x="0" y="15360"/>
            <a:ext cx="9144000" cy="811212"/>
          </a:xfrm>
        </p:spPr>
        <p:txBody>
          <a:bodyPr/>
          <a:lstStyle/>
          <a:p>
            <a:pPr algn="ctr"/>
            <a:r>
              <a:rPr lang="en-US" altLang="x-none" dirty="0">
                <a:latin typeface="Cambria" charset="0"/>
                <a:ea typeface="MS PGothic" charset="-128"/>
              </a:rPr>
              <a:t>Timeline 2020</a:t>
            </a:r>
            <a:endParaRPr lang="en-US" altLang="en-US" dirty="0">
              <a:latin typeface="Cambria" panose="02040503050406030204" pitchFamily="18" charset="0"/>
              <a:ea typeface="ＭＳ Ｐゴシック" panose="020B0600070205080204" pitchFamily="34" charset="-128"/>
              <a:cs typeface="Cambria" panose="02040503050406030204" pitchFamily="18" charset="0"/>
            </a:endParaRPr>
          </a:p>
        </p:txBody>
      </p:sp>
      <p:pic>
        <p:nvPicPr>
          <p:cNvPr id="6" name="Picture 5">
            <a:extLst>
              <a:ext uri="{FF2B5EF4-FFF2-40B4-BE49-F238E27FC236}">
                <a16:creationId xmlns:a16="http://schemas.microsoft.com/office/drawing/2014/main" id="{91FD9001-E661-1844-B834-005319385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19200"/>
            <a:ext cx="6228191" cy="5524190"/>
          </a:xfrm>
          <a:prstGeom prst="rect">
            <a:avLst/>
          </a:prstGeom>
        </p:spPr>
      </p:pic>
      <p:sp>
        <p:nvSpPr>
          <p:cNvPr id="7" name="TextBox 6">
            <a:extLst>
              <a:ext uri="{FF2B5EF4-FFF2-40B4-BE49-F238E27FC236}">
                <a16:creationId xmlns:a16="http://schemas.microsoft.com/office/drawing/2014/main" id="{46B5D40C-F2BA-1240-AA4A-5BC8598C318A}"/>
              </a:ext>
            </a:extLst>
          </p:cNvPr>
          <p:cNvSpPr txBox="1"/>
          <p:nvPr/>
        </p:nvSpPr>
        <p:spPr>
          <a:xfrm>
            <a:off x="5486400" y="4343400"/>
            <a:ext cx="838200" cy="430887"/>
          </a:xfrm>
          <a:prstGeom prst="rect">
            <a:avLst/>
          </a:prstGeom>
          <a:solidFill>
            <a:schemeClr val="bg1">
              <a:lumMod val="85000"/>
            </a:schemeClr>
          </a:solidFill>
          <a:ln>
            <a:solidFill>
              <a:schemeClr val="tx1"/>
            </a:solidFill>
            <a:prstDash val="sysDash"/>
          </a:ln>
        </p:spPr>
        <p:txBody>
          <a:bodyPr wrap="square" rtlCol="0">
            <a:spAutoFit/>
          </a:bodyPr>
          <a:lstStyle/>
          <a:p>
            <a:pPr algn="ctr"/>
            <a:r>
              <a:rPr lang="en-US" sz="800" dirty="0"/>
              <a:t>Trial </a:t>
            </a:r>
            <a:r>
              <a:rPr lang="en-US" sz="700" dirty="0"/>
              <a:t>completed; results expected Q4 2020</a:t>
            </a:r>
            <a:endParaRPr lang="en-US" sz="800" dirty="0"/>
          </a:p>
        </p:txBody>
      </p:sp>
    </p:spTree>
    <p:extLst>
      <p:ext uri="{BB962C8B-B14F-4D97-AF65-F5344CB8AC3E}">
        <p14:creationId xmlns:p14="http://schemas.microsoft.com/office/powerpoint/2010/main" val="174725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txBox="1">
            <a:spLocks/>
          </p:cNvSpPr>
          <p:nvPr/>
        </p:nvSpPr>
        <p:spPr bwMode="auto">
          <a:xfrm>
            <a:off x="152400" y="1219200"/>
            <a:ext cx="5867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marR="0" lvl="0" indent="-457200" eaLnBrk="1" latinLnBrk="0" hangingPunct="1">
              <a:lnSpc>
                <a:spcPct val="100000"/>
              </a:lnSpc>
              <a:spcBef>
                <a:spcPts val="0"/>
              </a:spcBef>
              <a:spcAft>
                <a:spcPts val="300"/>
              </a:spcAft>
              <a:buClr>
                <a:srgbClr val="A6A6A6"/>
              </a:buClr>
              <a:buSzPct val="100000"/>
              <a:buFont typeface="Wingdings" charset="2"/>
              <a:buChar char="§"/>
              <a:tabLst/>
              <a:defRPr/>
            </a:pPr>
            <a:r>
              <a:rPr lang="en-US" dirty="0">
                <a:solidFill>
                  <a:srgbClr val="000000"/>
                </a:solidFill>
                <a:latin typeface="Arial Narrow" charset="0"/>
              </a:rPr>
              <a:t>Flexible silicone vaginal ring developed by IPM</a:t>
            </a:r>
          </a:p>
          <a:p>
            <a:pPr marL="466725" marR="0" lvl="0" indent="-457200" eaLnBrk="1" latinLnBrk="0" hangingPunct="1">
              <a:lnSpc>
                <a:spcPct val="100000"/>
              </a:lnSpc>
              <a:spcBef>
                <a:spcPts val="0"/>
              </a:spcBef>
              <a:spcAft>
                <a:spcPts val="300"/>
              </a:spcAft>
              <a:buClr>
                <a:srgbClr val="A6A6A6"/>
              </a:buClr>
              <a:buSzPct val="100000"/>
              <a:buFont typeface="Wingdings" charset="2"/>
              <a:buChar char="§"/>
              <a:tabLst/>
              <a:defRPr/>
            </a:pPr>
            <a:r>
              <a:rPr lang="en-US" dirty="0">
                <a:solidFill>
                  <a:srgbClr val="000000"/>
                </a:solidFill>
                <a:latin typeface="Arial Narrow" charset="0"/>
              </a:rPr>
              <a:t>Woman-initiated </a:t>
            </a:r>
          </a:p>
          <a:p>
            <a:pPr marL="919163" lvl="1" indent="-454025" eaLnBrk="1" hangingPunct="1">
              <a:spcBef>
                <a:spcPts val="0"/>
              </a:spcBef>
              <a:spcAft>
                <a:spcPts val="300"/>
              </a:spcAft>
              <a:buClr>
                <a:srgbClr val="A6A6A6"/>
              </a:buClr>
              <a:buSzPct val="100000"/>
              <a:buFont typeface="System Font Regular"/>
              <a:buChar char="⁃"/>
              <a:defRPr/>
            </a:pPr>
            <a:r>
              <a:rPr lang="en-US" dirty="0">
                <a:solidFill>
                  <a:srgbClr val="000000"/>
                </a:solidFill>
                <a:latin typeface="Arial Narrow" charset="0"/>
              </a:rPr>
              <a:t>Self-inserted monthly</a:t>
            </a:r>
          </a:p>
          <a:p>
            <a:pPr marL="919163" lvl="1" indent="-454025" eaLnBrk="1" hangingPunct="1">
              <a:spcBef>
                <a:spcPts val="0"/>
              </a:spcBef>
              <a:spcAft>
                <a:spcPts val="300"/>
              </a:spcAft>
              <a:buClr>
                <a:srgbClr val="A6A6A6"/>
              </a:buClr>
              <a:buSzPct val="100000"/>
              <a:buFont typeface="System Font Regular"/>
              <a:buChar char="⁃"/>
              <a:defRPr/>
            </a:pPr>
            <a:r>
              <a:rPr lang="en-US" dirty="0">
                <a:solidFill>
                  <a:srgbClr val="000000"/>
                </a:solidFill>
                <a:latin typeface="Arial Narrow" charset="0"/>
              </a:rPr>
              <a:t>Discreet </a:t>
            </a:r>
          </a:p>
          <a:p>
            <a:pPr marL="919163" lvl="1" indent="-454025" eaLnBrk="1" hangingPunct="1">
              <a:spcBef>
                <a:spcPts val="0"/>
              </a:spcBef>
              <a:spcAft>
                <a:spcPts val="300"/>
              </a:spcAft>
              <a:buClr>
                <a:srgbClr val="A6A6A6"/>
              </a:buClr>
              <a:buSzPct val="100000"/>
              <a:buFont typeface="System Font Regular"/>
              <a:buChar char="⁃"/>
              <a:defRPr/>
            </a:pPr>
            <a:r>
              <a:rPr lang="en-US" dirty="0">
                <a:solidFill>
                  <a:srgbClr val="000000"/>
                </a:solidFill>
                <a:latin typeface="Arial Narrow" charset="0"/>
              </a:rPr>
              <a:t>Does not interfere with sex</a:t>
            </a:r>
          </a:p>
          <a:p>
            <a:pPr marL="919163" lvl="1" indent="-454025" eaLnBrk="1" hangingPunct="1">
              <a:spcBef>
                <a:spcPts val="0"/>
              </a:spcBef>
              <a:spcAft>
                <a:spcPts val="300"/>
              </a:spcAft>
              <a:buClr>
                <a:srgbClr val="A6A6A6"/>
              </a:buClr>
              <a:buSzPct val="100000"/>
              <a:buFont typeface="System Font Regular"/>
              <a:buChar char="⁃"/>
              <a:defRPr/>
            </a:pPr>
            <a:r>
              <a:rPr lang="en-US" dirty="0">
                <a:solidFill>
                  <a:srgbClr val="000000"/>
                </a:solidFill>
                <a:latin typeface="Arial Narrow" charset="0"/>
              </a:rPr>
              <a:t>Excellent safety profile; non-systemic</a:t>
            </a:r>
          </a:p>
          <a:p>
            <a:pPr marL="466725" indent="-457200" eaLnBrk="1" hangingPunct="1">
              <a:spcBef>
                <a:spcPts val="0"/>
              </a:spcBef>
              <a:spcAft>
                <a:spcPts val="300"/>
              </a:spcAft>
              <a:buClr>
                <a:srgbClr val="A6A6A6"/>
              </a:buClr>
              <a:buSzPct val="100000"/>
              <a:buFont typeface="Wingdings" charset="2"/>
              <a:buChar char="§"/>
              <a:defRPr/>
            </a:pPr>
            <a:r>
              <a:rPr lang="en-US" dirty="0">
                <a:solidFill>
                  <a:srgbClr val="000000"/>
                </a:solidFill>
                <a:latin typeface="Arial Narrow" charset="0"/>
              </a:rPr>
              <a:t>ARV </a:t>
            </a:r>
            <a:r>
              <a:rPr lang="en-US" dirty="0" err="1">
                <a:solidFill>
                  <a:srgbClr val="000000"/>
                </a:solidFill>
                <a:latin typeface="Arial Narrow" charset="0"/>
              </a:rPr>
              <a:t>dapivirine</a:t>
            </a:r>
            <a:r>
              <a:rPr lang="en-US" dirty="0">
                <a:solidFill>
                  <a:srgbClr val="000000"/>
                </a:solidFill>
                <a:latin typeface="Arial Narrow" charset="0"/>
              </a:rPr>
              <a:t> (developed by Janssen/J&amp;J) slowly released over one month</a:t>
            </a:r>
          </a:p>
          <a:p>
            <a:pPr marL="466725" indent="-457200" eaLnBrk="1" hangingPunct="1">
              <a:spcBef>
                <a:spcPts val="0"/>
              </a:spcBef>
              <a:spcAft>
                <a:spcPts val="300"/>
              </a:spcAft>
              <a:buClr>
                <a:srgbClr val="A6A6A6"/>
              </a:buClr>
              <a:buSzPct val="100000"/>
              <a:buFont typeface="Wingdings" charset="2"/>
              <a:buChar char="§"/>
              <a:defRPr/>
            </a:pPr>
            <a:r>
              <a:rPr lang="en-US" dirty="0">
                <a:solidFill>
                  <a:srgbClr val="000000"/>
                </a:solidFill>
                <a:latin typeface="Arial Narrow" charset="0"/>
              </a:rPr>
              <a:t>Reduced HIV risk in Phase III trials: 35% in The Ring Study, 27% in ASPIRE</a:t>
            </a:r>
          </a:p>
          <a:p>
            <a:pPr marL="466725" indent="-457200" eaLnBrk="1" hangingPunct="1">
              <a:spcBef>
                <a:spcPts val="0"/>
              </a:spcBef>
              <a:spcAft>
                <a:spcPts val="300"/>
              </a:spcAft>
              <a:buClr>
                <a:srgbClr val="A6A6A6"/>
              </a:buClr>
              <a:buSzPct val="100000"/>
              <a:buFont typeface="Wingdings" charset="2"/>
              <a:buChar char="§"/>
              <a:defRPr/>
            </a:pPr>
            <a:r>
              <a:rPr lang="en-US" dirty="0">
                <a:solidFill>
                  <a:srgbClr val="000000"/>
                </a:solidFill>
                <a:latin typeface="Arial Narrow" charset="0"/>
              </a:rPr>
              <a:t>Open-label extension studies saw increased adherence, suggested greater risk reduction (increasing to 63% and 39% from Phase III)</a:t>
            </a:r>
          </a:p>
          <a:p>
            <a:pPr marL="466725" indent="-457200" eaLnBrk="1" hangingPunct="1">
              <a:spcBef>
                <a:spcPts val="0"/>
              </a:spcBef>
              <a:spcAft>
                <a:spcPts val="300"/>
              </a:spcAft>
              <a:buClr>
                <a:srgbClr val="A6A6A6"/>
              </a:buClr>
              <a:buSzPct val="100000"/>
              <a:buFont typeface="Wingdings" charset="2"/>
              <a:buChar char="§"/>
              <a:defRPr/>
            </a:pPr>
            <a:r>
              <a:rPr lang="en-US" dirty="0">
                <a:solidFill>
                  <a:srgbClr val="000000"/>
                </a:solidFill>
                <a:latin typeface="Arial Narrow" charset="0"/>
              </a:rPr>
              <a:t>First long-acting HIV prevention product </a:t>
            </a:r>
          </a:p>
        </p:txBody>
      </p:sp>
      <p:sp>
        <p:nvSpPr>
          <p:cNvPr id="4" name="Rectangle 2"/>
          <p:cNvSpPr>
            <a:spLocks noGrp="1" noChangeArrowheads="1"/>
          </p:cNvSpPr>
          <p:nvPr>
            <p:ph type="title"/>
          </p:nvPr>
        </p:nvSpPr>
        <p:spPr>
          <a:xfrm>
            <a:off x="0" y="0"/>
            <a:ext cx="9144000" cy="835816"/>
          </a:xfrm>
        </p:spPr>
        <p:txBody>
          <a:bodyPr/>
          <a:lstStyle/>
          <a:p>
            <a:pPr algn="ctr"/>
            <a:r>
              <a:rPr lang="en-US" altLang="x-none" dirty="0" err="1">
                <a:latin typeface="Cambria" charset="0"/>
                <a:ea typeface="MS PGothic" charset="-128"/>
              </a:rPr>
              <a:t>Dapivirine</a:t>
            </a:r>
            <a:r>
              <a:rPr lang="en-US" altLang="x-none" dirty="0">
                <a:latin typeface="Cambria" charset="0"/>
                <a:ea typeface="MS PGothic" charset="-128"/>
              </a:rPr>
              <a:t> Vaginal Ring</a:t>
            </a:r>
          </a:p>
        </p:txBody>
      </p:sp>
      <p:pic>
        <p:nvPicPr>
          <p:cNvPr id="5" name="Picture Placeholder 13">
            <a:extLst>
              <a:ext uri="{FF2B5EF4-FFF2-40B4-BE49-F238E27FC236}">
                <a16:creationId xmlns:a16="http://schemas.microsoft.com/office/drawing/2014/main" id="{52C898E9-946A-CF4E-8A36-87FD959EA3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116" y="1676400"/>
            <a:ext cx="3217613" cy="3217613"/>
          </a:xfrm>
          <a:prstGeom prst="ellipse">
            <a:avLst/>
          </a:prstGeom>
        </p:spPr>
      </p:pic>
    </p:spTree>
    <p:extLst>
      <p:ext uri="{BB962C8B-B14F-4D97-AF65-F5344CB8AC3E}">
        <p14:creationId xmlns:p14="http://schemas.microsoft.com/office/powerpoint/2010/main" val="847730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err="1">
                <a:latin typeface="Cambria" charset="0"/>
                <a:ea typeface="MS PGothic" charset="-128"/>
              </a:rPr>
              <a:t>Dapivirine</a:t>
            </a:r>
            <a:r>
              <a:rPr lang="en-US" altLang="x-none" dirty="0">
                <a:latin typeface="Cambria" charset="0"/>
                <a:ea typeface="MS PGothic" charset="-128"/>
              </a:rPr>
              <a:t> Vaginal Ring</a:t>
            </a:r>
          </a:p>
        </p:txBody>
      </p:sp>
      <p:pic>
        <p:nvPicPr>
          <p:cNvPr id="2" name="Picture 1">
            <a:extLst>
              <a:ext uri="{FF2B5EF4-FFF2-40B4-BE49-F238E27FC236}">
                <a16:creationId xmlns:a16="http://schemas.microsoft.com/office/drawing/2014/main" id="{E43C585B-9B36-5343-A1A7-ECABEBCDD74B}"/>
              </a:ext>
            </a:extLst>
          </p:cNvPr>
          <p:cNvPicPr>
            <a:picLocks noChangeAspect="1"/>
          </p:cNvPicPr>
          <p:nvPr/>
        </p:nvPicPr>
        <p:blipFill>
          <a:blip r:embed="rId3"/>
          <a:stretch>
            <a:fillRect/>
          </a:stretch>
        </p:blipFill>
        <p:spPr>
          <a:xfrm>
            <a:off x="743011" y="1219200"/>
            <a:ext cx="7657978" cy="5294614"/>
          </a:xfrm>
          <a:prstGeom prst="rect">
            <a:avLst/>
          </a:prstGeom>
        </p:spPr>
      </p:pic>
    </p:spTree>
    <p:extLst>
      <p:ext uri="{BB962C8B-B14F-4D97-AF65-F5344CB8AC3E}">
        <p14:creationId xmlns:p14="http://schemas.microsoft.com/office/powerpoint/2010/main" val="96151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Regulatory Opinion(s)</a:t>
            </a:r>
          </a:p>
        </p:txBody>
      </p:sp>
      <p:sp>
        <p:nvSpPr>
          <p:cNvPr id="6" name="Content Placeholder 2">
            <a:extLst>
              <a:ext uri="{FF2B5EF4-FFF2-40B4-BE49-F238E27FC236}">
                <a16:creationId xmlns:a16="http://schemas.microsoft.com/office/drawing/2014/main" id="{2E84C752-AA3D-1F45-BDA2-53A57ABCD264}"/>
              </a:ext>
            </a:extLst>
          </p:cNvPr>
          <p:cNvSpPr txBox="1">
            <a:spLocks/>
          </p:cNvSpPr>
          <p:nvPr/>
        </p:nvSpPr>
        <p:spPr bwMode="auto">
          <a:xfrm>
            <a:off x="381000" y="1295400"/>
            <a:ext cx="853439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On July 24, European Medicines Agency (EMA) announced a positive scientific opinion on DVR as an additional HIV prevention option for cisgender women age 18 and older in developing countries to reduce their HIV risk</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Considered under EMA’s Article 58, in cooperation with WHO, to “facilitate access to essential medicines in developing countries using the same rigorous standards as for products intended for use in the European Union”</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EMA opinion can facilitate accelerated WHO prequalification &amp; guidelines; and the EMA/WHO combination can expedite approvals from African National Medicines Regulatory Authorities (NMRAs)</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WHO considered DVR at meeting Consolidated Guidelines for Treating and Preventing HIV Infection, 28 Sept-2 Oct – guidance expected to be released in coming months</a:t>
            </a:r>
            <a:endParaRPr lang="en-US" sz="32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2385419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Regulatory Next Steps</a:t>
            </a:r>
          </a:p>
        </p:txBody>
      </p:sp>
      <p:sp>
        <p:nvSpPr>
          <p:cNvPr id="5" name="Arrow: Bent-Up 25">
            <a:extLst>
              <a:ext uri="{FF2B5EF4-FFF2-40B4-BE49-F238E27FC236}">
                <a16:creationId xmlns:a16="http://schemas.microsoft.com/office/drawing/2014/main" id="{A466A6AE-C692-754A-B396-071CF884D660}"/>
              </a:ext>
            </a:extLst>
          </p:cNvPr>
          <p:cNvSpPr/>
          <p:nvPr/>
        </p:nvSpPr>
        <p:spPr>
          <a:xfrm rot="5400000">
            <a:off x="2327874" y="2595746"/>
            <a:ext cx="959757" cy="1805505"/>
          </a:xfrm>
          <a:prstGeom prst="bentUpArrow">
            <a:avLst>
              <a:gd name="adj1" fmla="val 26933"/>
              <a:gd name="adj2" fmla="val 20188"/>
              <a:gd name="adj3" fmla="val 35780"/>
            </a:avLst>
          </a:prstGeom>
          <a:solidFill>
            <a:schemeClr val="accent1">
              <a:lumMod val="75000"/>
            </a:schemeClr>
          </a:solid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7" name="Arrow: Bent 1">
            <a:extLst>
              <a:ext uri="{FF2B5EF4-FFF2-40B4-BE49-F238E27FC236}">
                <a16:creationId xmlns:a16="http://schemas.microsoft.com/office/drawing/2014/main" id="{BD40791E-6E7A-4D44-A161-777627FAEBDA}"/>
              </a:ext>
            </a:extLst>
          </p:cNvPr>
          <p:cNvSpPr/>
          <p:nvPr/>
        </p:nvSpPr>
        <p:spPr bwMode="auto">
          <a:xfrm>
            <a:off x="552770" y="2763754"/>
            <a:ext cx="722148" cy="484579"/>
          </a:xfrm>
          <a:prstGeom prst="bentArrow">
            <a:avLst>
              <a:gd name="adj1" fmla="val 36545"/>
              <a:gd name="adj2" fmla="val 25000"/>
              <a:gd name="adj3" fmla="val 40490"/>
              <a:gd name="adj4" fmla="val 43750"/>
            </a:avLst>
          </a:prstGeom>
          <a:pattFill prst="pct50">
            <a:fgClr>
              <a:srgbClr val="62C2DD"/>
            </a:fgClr>
            <a:bgClr>
              <a:schemeClr val="bg1"/>
            </a:bgClr>
          </a:patt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15406B"/>
              </a:solidFill>
              <a:effectLst/>
              <a:uLnTx/>
              <a:uFillTx/>
              <a:latin typeface="Arial" charset="0"/>
              <a:ea typeface="Arial" charset="0"/>
              <a:cs typeface="Arial" charset="0"/>
            </a:endParaRPr>
          </a:p>
        </p:txBody>
      </p:sp>
      <p:sp>
        <p:nvSpPr>
          <p:cNvPr id="8" name="Arrow: Bent-Up 2">
            <a:extLst>
              <a:ext uri="{FF2B5EF4-FFF2-40B4-BE49-F238E27FC236}">
                <a16:creationId xmlns:a16="http://schemas.microsoft.com/office/drawing/2014/main" id="{C80FA59C-DF0D-5243-9E83-017A0759AF5C}"/>
              </a:ext>
            </a:extLst>
          </p:cNvPr>
          <p:cNvSpPr/>
          <p:nvPr/>
        </p:nvSpPr>
        <p:spPr>
          <a:xfrm rot="5400000">
            <a:off x="608400" y="2110215"/>
            <a:ext cx="640720" cy="692316"/>
          </a:xfrm>
          <a:prstGeom prst="bentUpArrow">
            <a:avLst>
              <a:gd name="adj1" fmla="val 32840"/>
              <a:gd name="adj2" fmla="val 25000"/>
              <a:gd name="adj3" fmla="val 35780"/>
            </a:avLst>
          </a:prstGeom>
          <a:solidFill>
            <a:schemeClr val="accent1">
              <a:lumMod val="75000"/>
            </a:schemeClr>
          </a:solid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9" name="Freeform: Shape 3">
            <a:extLst>
              <a:ext uri="{FF2B5EF4-FFF2-40B4-BE49-F238E27FC236}">
                <a16:creationId xmlns:a16="http://schemas.microsoft.com/office/drawing/2014/main" id="{55AED283-CD5F-A54F-A29C-E9B040E1D661}"/>
              </a:ext>
            </a:extLst>
          </p:cNvPr>
          <p:cNvSpPr/>
          <p:nvPr/>
        </p:nvSpPr>
        <p:spPr>
          <a:xfrm>
            <a:off x="228600" y="1314570"/>
            <a:ext cx="2176028" cy="821443"/>
          </a:xfrm>
          <a:custGeom>
            <a:avLst/>
            <a:gdLst>
              <a:gd name="connsiteX0" fmla="*/ 0 w 1823700"/>
              <a:gd name="connsiteY0" fmla="*/ 136935 h 821443"/>
              <a:gd name="connsiteX1" fmla="*/ 136935 w 1823700"/>
              <a:gd name="connsiteY1" fmla="*/ 0 h 821443"/>
              <a:gd name="connsiteX2" fmla="*/ 1686765 w 1823700"/>
              <a:gd name="connsiteY2" fmla="*/ 0 h 821443"/>
              <a:gd name="connsiteX3" fmla="*/ 1823700 w 1823700"/>
              <a:gd name="connsiteY3" fmla="*/ 136935 h 821443"/>
              <a:gd name="connsiteX4" fmla="*/ 1823700 w 1823700"/>
              <a:gd name="connsiteY4" fmla="*/ 684508 h 821443"/>
              <a:gd name="connsiteX5" fmla="*/ 1686765 w 1823700"/>
              <a:gd name="connsiteY5" fmla="*/ 821443 h 821443"/>
              <a:gd name="connsiteX6" fmla="*/ 136935 w 1823700"/>
              <a:gd name="connsiteY6" fmla="*/ 821443 h 821443"/>
              <a:gd name="connsiteX7" fmla="*/ 0 w 1823700"/>
              <a:gd name="connsiteY7" fmla="*/ 684508 h 821443"/>
              <a:gd name="connsiteX8" fmla="*/ 0 w 1823700"/>
              <a:gd name="connsiteY8" fmla="*/ 136935 h 8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700" h="821443">
                <a:moveTo>
                  <a:pt x="0" y="136935"/>
                </a:moveTo>
                <a:cubicBezTo>
                  <a:pt x="0" y="61308"/>
                  <a:pt x="61308" y="0"/>
                  <a:pt x="136935" y="0"/>
                </a:cubicBezTo>
                <a:lnTo>
                  <a:pt x="1686765" y="0"/>
                </a:lnTo>
                <a:cubicBezTo>
                  <a:pt x="1762392" y="0"/>
                  <a:pt x="1823700" y="61308"/>
                  <a:pt x="1823700" y="136935"/>
                </a:cubicBezTo>
                <a:lnTo>
                  <a:pt x="1823700" y="684508"/>
                </a:lnTo>
                <a:cubicBezTo>
                  <a:pt x="1823700" y="760135"/>
                  <a:pt x="1762392" y="821443"/>
                  <a:pt x="1686765" y="821443"/>
                </a:cubicBezTo>
                <a:lnTo>
                  <a:pt x="136935" y="821443"/>
                </a:lnTo>
                <a:cubicBezTo>
                  <a:pt x="61308" y="821443"/>
                  <a:pt x="0" y="760135"/>
                  <a:pt x="0" y="684508"/>
                </a:cubicBezTo>
                <a:lnTo>
                  <a:pt x="0" y="136935"/>
                </a:lnTo>
                <a:close/>
              </a:path>
            </a:pathLst>
          </a:custGeom>
          <a:solidFill>
            <a:schemeClr val="accent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257" tIns="97257" rIns="97257" bIns="97257" numCol="1" spcCol="1270" anchor="ctr" anchorCtr="0">
            <a:noAutofit/>
          </a:bodyPr>
          <a:lstStyle/>
          <a:p>
            <a:pPr marL="0" marR="0" lvl="0" indent="0" algn="ctr" defTabSz="66675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European Medicines Agency (EMA) Art 58 Positive Opinion</a:t>
            </a:r>
          </a:p>
        </p:txBody>
      </p:sp>
      <p:sp>
        <p:nvSpPr>
          <p:cNvPr id="10" name="Arrow: Bent-Up 5">
            <a:extLst>
              <a:ext uri="{FF2B5EF4-FFF2-40B4-BE49-F238E27FC236}">
                <a16:creationId xmlns:a16="http://schemas.microsoft.com/office/drawing/2014/main" id="{B2B0AD13-AD59-3B4E-B1DB-65009D6308E4}"/>
              </a:ext>
            </a:extLst>
          </p:cNvPr>
          <p:cNvSpPr/>
          <p:nvPr/>
        </p:nvSpPr>
        <p:spPr>
          <a:xfrm rot="5400000">
            <a:off x="2171673" y="3758153"/>
            <a:ext cx="612701" cy="638519"/>
          </a:xfrm>
          <a:prstGeom prst="bentUpArrow">
            <a:avLst>
              <a:gd name="adj1" fmla="val 32840"/>
              <a:gd name="adj2" fmla="val 25000"/>
              <a:gd name="adj3" fmla="val 35780"/>
            </a:avLst>
          </a:prstGeom>
          <a:no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1" name="Rectangle 10">
            <a:extLst>
              <a:ext uri="{FF2B5EF4-FFF2-40B4-BE49-F238E27FC236}">
                <a16:creationId xmlns:a16="http://schemas.microsoft.com/office/drawing/2014/main" id="{D0C7C7CC-A027-A84A-9EC1-62A69E67A9AC}"/>
              </a:ext>
            </a:extLst>
          </p:cNvPr>
          <p:cNvSpPr/>
          <p:nvPr/>
        </p:nvSpPr>
        <p:spPr>
          <a:xfrm>
            <a:off x="3600832" y="2206298"/>
            <a:ext cx="1018420" cy="663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Arrow: Bent-Up 9">
            <a:extLst>
              <a:ext uri="{FF2B5EF4-FFF2-40B4-BE49-F238E27FC236}">
                <a16:creationId xmlns:a16="http://schemas.microsoft.com/office/drawing/2014/main" id="{AF18E8F9-2B72-0049-BABB-765E10F5E309}"/>
              </a:ext>
            </a:extLst>
          </p:cNvPr>
          <p:cNvSpPr/>
          <p:nvPr/>
        </p:nvSpPr>
        <p:spPr>
          <a:xfrm rot="5400000">
            <a:off x="3835435" y="3658355"/>
            <a:ext cx="697122" cy="946977"/>
          </a:xfrm>
          <a:prstGeom prst="bentUpArrow">
            <a:avLst>
              <a:gd name="adj1" fmla="val 32840"/>
              <a:gd name="adj2" fmla="val 25000"/>
              <a:gd name="adj3" fmla="val 35780"/>
            </a:avLst>
          </a:prstGeom>
          <a:no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3" name="Freeform: Shape 10">
            <a:extLst>
              <a:ext uri="{FF2B5EF4-FFF2-40B4-BE49-F238E27FC236}">
                <a16:creationId xmlns:a16="http://schemas.microsoft.com/office/drawing/2014/main" id="{4FD74142-6D72-2542-9F57-B6C47086E72D}"/>
              </a:ext>
            </a:extLst>
          </p:cNvPr>
          <p:cNvSpPr/>
          <p:nvPr/>
        </p:nvSpPr>
        <p:spPr>
          <a:xfrm>
            <a:off x="7335018" y="3675500"/>
            <a:ext cx="1671658" cy="1919913"/>
          </a:xfrm>
          <a:custGeom>
            <a:avLst/>
            <a:gdLst>
              <a:gd name="connsiteX0" fmla="*/ 0 w 1823700"/>
              <a:gd name="connsiteY0" fmla="*/ 121514 h 728940"/>
              <a:gd name="connsiteX1" fmla="*/ 121514 w 1823700"/>
              <a:gd name="connsiteY1" fmla="*/ 0 h 728940"/>
              <a:gd name="connsiteX2" fmla="*/ 1702186 w 1823700"/>
              <a:gd name="connsiteY2" fmla="*/ 0 h 728940"/>
              <a:gd name="connsiteX3" fmla="*/ 1823700 w 1823700"/>
              <a:gd name="connsiteY3" fmla="*/ 121514 h 728940"/>
              <a:gd name="connsiteX4" fmla="*/ 1823700 w 1823700"/>
              <a:gd name="connsiteY4" fmla="*/ 607426 h 728940"/>
              <a:gd name="connsiteX5" fmla="*/ 1702186 w 1823700"/>
              <a:gd name="connsiteY5" fmla="*/ 728940 h 728940"/>
              <a:gd name="connsiteX6" fmla="*/ 121514 w 1823700"/>
              <a:gd name="connsiteY6" fmla="*/ 728940 h 728940"/>
              <a:gd name="connsiteX7" fmla="*/ 0 w 1823700"/>
              <a:gd name="connsiteY7" fmla="*/ 607426 h 728940"/>
              <a:gd name="connsiteX8" fmla="*/ 0 w 1823700"/>
              <a:gd name="connsiteY8" fmla="*/ 121514 h 72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700" h="728940">
                <a:moveTo>
                  <a:pt x="0" y="121514"/>
                </a:moveTo>
                <a:cubicBezTo>
                  <a:pt x="0" y="54404"/>
                  <a:pt x="54404" y="0"/>
                  <a:pt x="121514" y="0"/>
                </a:cubicBezTo>
                <a:lnTo>
                  <a:pt x="1702186" y="0"/>
                </a:lnTo>
                <a:cubicBezTo>
                  <a:pt x="1769296" y="0"/>
                  <a:pt x="1823700" y="54404"/>
                  <a:pt x="1823700" y="121514"/>
                </a:cubicBezTo>
                <a:lnTo>
                  <a:pt x="1823700" y="607426"/>
                </a:lnTo>
                <a:cubicBezTo>
                  <a:pt x="1823700" y="674536"/>
                  <a:pt x="1769296" y="728940"/>
                  <a:pt x="1702186" y="728940"/>
                </a:cubicBezTo>
                <a:lnTo>
                  <a:pt x="121514" y="728940"/>
                </a:lnTo>
                <a:cubicBezTo>
                  <a:pt x="54404" y="728940"/>
                  <a:pt x="0" y="674536"/>
                  <a:pt x="0" y="607426"/>
                </a:cubicBezTo>
                <a:lnTo>
                  <a:pt x="0" y="121514"/>
                </a:lnTo>
                <a:close/>
              </a:path>
            </a:pathLst>
          </a:custGeom>
          <a:solidFill>
            <a:schemeClr val="accent4">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2740" tIns="92740" rIns="92740" bIns="92740" numCol="1" spcCol="1270" anchor="ctr" anchorCtr="0">
            <a:noAutofit/>
          </a:bodyPr>
          <a:lstStyle/>
          <a:p>
            <a:pPr algn="ctr" defTabSz="666750" fontAlgn="auto">
              <a:spcAft>
                <a:spcPts val="0"/>
              </a:spcAf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African National Medicines Regulatory Authorities (NMRAs) </a:t>
            </a:r>
            <a:r>
              <a:rPr lang="en-US" sz="1400" dirty="0">
                <a:solidFill>
                  <a:prstClr val="white"/>
                </a:solidFill>
                <a:cs typeface="Arial" panose="020B0604020202020204" pitchFamily="34" charset="0"/>
              </a:rPr>
              <a:t>decisions, </a:t>
            </a: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including SAHPRA – possible first half 2021</a:t>
            </a:r>
          </a:p>
        </p:txBody>
      </p:sp>
      <p:sp>
        <p:nvSpPr>
          <p:cNvPr id="14" name="Rectangle 13">
            <a:extLst>
              <a:ext uri="{FF2B5EF4-FFF2-40B4-BE49-F238E27FC236}">
                <a16:creationId xmlns:a16="http://schemas.microsoft.com/office/drawing/2014/main" id="{8A56BCA6-70FF-2A45-BB20-D15659E1C608}"/>
              </a:ext>
            </a:extLst>
          </p:cNvPr>
          <p:cNvSpPr/>
          <p:nvPr/>
        </p:nvSpPr>
        <p:spPr>
          <a:xfrm>
            <a:off x="4947984" y="3040588"/>
            <a:ext cx="1018420" cy="663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Arrow: Bent-Up 12">
            <a:extLst>
              <a:ext uri="{FF2B5EF4-FFF2-40B4-BE49-F238E27FC236}">
                <a16:creationId xmlns:a16="http://schemas.microsoft.com/office/drawing/2014/main" id="{23A31108-0DB3-314B-873E-C050B3EEBD4F}"/>
              </a:ext>
            </a:extLst>
          </p:cNvPr>
          <p:cNvSpPr/>
          <p:nvPr/>
        </p:nvSpPr>
        <p:spPr>
          <a:xfrm rot="5400000">
            <a:off x="5165504" y="4751577"/>
            <a:ext cx="697122" cy="946977"/>
          </a:xfrm>
          <a:prstGeom prst="bentUpArrow">
            <a:avLst>
              <a:gd name="adj1" fmla="val 32840"/>
              <a:gd name="adj2" fmla="val 25000"/>
              <a:gd name="adj3" fmla="val 35780"/>
            </a:avLst>
          </a:prstGeom>
          <a:no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6" name="Rectangle 15">
            <a:extLst>
              <a:ext uri="{FF2B5EF4-FFF2-40B4-BE49-F238E27FC236}">
                <a16:creationId xmlns:a16="http://schemas.microsoft.com/office/drawing/2014/main" id="{2627CB36-773A-BF43-B3F6-40B20AD1B195}"/>
              </a:ext>
            </a:extLst>
          </p:cNvPr>
          <p:cNvSpPr/>
          <p:nvPr/>
        </p:nvSpPr>
        <p:spPr>
          <a:xfrm>
            <a:off x="6278054" y="4133810"/>
            <a:ext cx="1018420" cy="663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a:extLst>
              <a:ext uri="{FF2B5EF4-FFF2-40B4-BE49-F238E27FC236}">
                <a16:creationId xmlns:a16="http://schemas.microsoft.com/office/drawing/2014/main" id="{01DD4ABC-6BAA-0847-8242-A4064B574B68}"/>
              </a:ext>
            </a:extLst>
          </p:cNvPr>
          <p:cNvSpPr/>
          <p:nvPr/>
        </p:nvSpPr>
        <p:spPr>
          <a:xfrm>
            <a:off x="7643488" y="3421692"/>
            <a:ext cx="2611791" cy="6075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Bent-Up Arrow 16">
            <a:extLst>
              <a:ext uri="{FF2B5EF4-FFF2-40B4-BE49-F238E27FC236}">
                <a16:creationId xmlns:a16="http://schemas.microsoft.com/office/drawing/2014/main" id="{FD207F14-D375-024F-8D6C-E7E75CC4DC0A}"/>
              </a:ext>
            </a:extLst>
          </p:cNvPr>
          <p:cNvSpPr/>
          <p:nvPr/>
        </p:nvSpPr>
        <p:spPr>
          <a:xfrm rot="5400000">
            <a:off x="2521950" y="4463839"/>
            <a:ext cx="588435" cy="613230"/>
          </a:xfrm>
          <a:prstGeom prst="bentUpArrow">
            <a:avLst>
              <a:gd name="adj1" fmla="val 32840"/>
              <a:gd name="adj2" fmla="val 25000"/>
              <a:gd name="adj3" fmla="val 35780"/>
            </a:avLst>
          </a:prstGeom>
          <a:noFill/>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9" name="TextBox 18">
            <a:extLst>
              <a:ext uri="{FF2B5EF4-FFF2-40B4-BE49-F238E27FC236}">
                <a16:creationId xmlns:a16="http://schemas.microsoft.com/office/drawing/2014/main" id="{BE6DC226-A484-1240-A612-03F682FC0070}"/>
              </a:ext>
            </a:extLst>
          </p:cNvPr>
          <p:cNvSpPr txBox="1"/>
          <p:nvPr/>
        </p:nvSpPr>
        <p:spPr>
          <a:xfrm>
            <a:off x="3598834" y="2133600"/>
            <a:ext cx="4935566" cy="954107"/>
          </a:xfrm>
          <a:prstGeom prst="rect">
            <a:avLst/>
          </a:prstGeom>
          <a:noFill/>
        </p:spPr>
        <p:txBody>
          <a:bodyPr wrap="square" rtlCol="0">
            <a:spAutoFit/>
          </a:bodyPr>
          <a:lstStyle>
            <a:defPPr>
              <a:defRPr lang="en-US"/>
            </a:defPPr>
            <a:lvl2pPr marL="177800" lvl="1" indent="-177800" defTabSz="711200">
              <a:spcBef>
                <a:spcPct val="0"/>
              </a:spcBef>
              <a:spcAft>
                <a:spcPts val="600"/>
              </a:spcAft>
              <a:buFontTx/>
              <a:buChar char="••"/>
              <a:defRPr sz="1400">
                <a:solidFill>
                  <a:srgbClr val="15406B"/>
                </a:solidFill>
                <a:latin typeface="Arial" charset="0"/>
                <a:ea typeface="Arial" charset="0"/>
                <a:cs typeface="Arial" charset="0"/>
              </a:defRPr>
            </a:lvl2pPr>
          </a:lstStyle>
          <a:p>
            <a:pPr marR="0" lvl="1" eaLnBrk="1" latinLnBrk="0" hangingPunct="1">
              <a:lnSpc>
                <a:spcPct val="100000"/>
              </a:lnSpc>
              <a:buClrTx/>
              <a:buSzTx/>
              <a:tabLst/>
              <a:defRPr/>
            </a:pPr>
            <a:r>
              <a:rPr lang="en-US" dirty="0">
                <a:solidFill>
                  <a:schemeClr val="accent1">
                    <a:lumMod val="50000"/>
                  </a:schemeClr>
                </a:solidFill>
                <a:latin typeface="Arial" panose="020B0604020202020204" pitchFamily="34" charset="0"/>
                <a:cs typeface="Arial" panose="020B0604020202020204" pitchFamily="34" charset="0"/>
              </a:rPr>
              <a:t>WHO participated in EMA Article 58 procedure and facilitates WHO abbreviated prequalification (PQ) and Collaborative Registration Procedure (CRP), beginning with Guidelines Review, Sept/Oct 2020</a:t>
            </a:r>
          </a:p>
        </p:txBody>
      </p:sp>
      <p:grpSp>
        <p:nvGrpSpPr>
          <p:cNvPr id="20" name="Group 19">
            <a:extLst>
              <a:ext uri="{FF2B5EF4-FFF2-40B4-BE49-F238E27FC236}">
                <a16:creationId xmlns:a16="http://schemas.microsoft.com/office/drawing/2014/main" id="{B30EEB93-9284-814A-9083-2A2F0C1EEC1E}"/>
              </a:ext>
            </a:extLst>
          </p:cNvPr>
          <p:cNvGrpSpPr/>
          <p:nvPr/>
        </p:nvGrpSpPr>
        <p:grpSpPr>
          <a:xfrm>
            <a:off x="228600" y="5400766"/>
            <a:ext cx="7801031" cy="750152"/>
            <a:chOff x="538147" y="6759616"/>
            <a:chExt cx="6537941" cy="821443"/>
          </a:xfrm>
        </p:grpSpPr>
        <p:sp>
          <p:nvSpPr>
            <p:cNvPr id="21" name="Freeform: Shape 17">
              <a:extLst>
                <a:ext uri="{FF2B5EF4-FFF2-40B4-BE49-F238E27FC236}">
                  <a16:creationId xmlns:a16="http://schemas.microsoft.com/office/drawing/2014/main" id="{BB4FDEA8-7BC7-4644-8B9D-E864BD40688F}"/>
                </a:ext>
              </a:extLst>
            </p:cNvPr>
            <p:cNvSpPr/>
            <p:nvPr/>
          </p:nvSpPr>
          <p:spPr>
            <a:xfrm>
              <a:off x="538147" y="6759616"/>
              <a:ext cx="1823700" cy="821443"/>
            </a:xfrm>
            <a:custGeom>
              <a:avLst/>
              <a:gdLst>
                <a:gd name="connsiteX0" fmla="*/ 0 w 1823700"/>
                <a:gd name="connsiteY0" fmla="*/ 119044 h 714121"/>
                <a:gd name="connsiteX1" fmla="*/ 119044 w 1823700"/>
                <a:gd name="connsiteY1" fmla="*/ 0 h 714121"/>
                <a:gd name="connsiteX2" fmla="*/ 1704656 w 1823700"/>
                <a:gd name="connsiteY2" fmla="*/ 0 h 714121"/>
                <a:gd name="connsiteX3" fmla="*/ 1823700 w 1823700"/>
                <a:gd name="connsiteY3" fmla="*/ 119044 h 714121"/>
                <a:gd name="connsiteX4" fmla="*/ 1823700 w 1823700"/>
                <a:gd name="connsiteY4" fmla="*/ 595077 h 714121"/>
                <a:gd name="connsiteX5" fmla="*/ 1704656 w 1823700"/>
                <a:gd name="connsiteY5" fmla="*/ 714121 h 714121"/>
                <a:gd name="connsiteX6" fmla="*/ 119044 w 1823700"/>
                <a:gd name="connsiteY6" fmla="*/ 714121 h 714121"/>
                <a:gd name="connsiteX7" fmla="*/ 0 w 1823700"/>
                <a:gd name="connsiteY7" fmla="*/ 595077 h 714121"/>
                <a:gd name="connsiteX8" fmla="*/ 0 w 1823700"/>
                <a:gd name="connsiteY8" fmla="*/ 119044 h 71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700" h="714121">
                  <a:moveTo>
                    <a:pt x="0" y="119044"/>
                  </a:moveTo>
                  <a:cubicBezTo>
                    <a:pt x="0" y="53298"/>
                    <a:pt x="53298" y="0"/>
                    <a:pt x="119044" y="0"/>
                  </a:cubicBezTo>
                  <a:lnTo>
                    <a:pt x="1704656" y="0"/>
                  </a:lnTo>
                  <a:cubicBezTo>
                    <a:pt x="1770402" y="0"/>
                    <a:pt x="1823700" y="53298"/>
                    <a:pt x="1823700" y="119044"/>
                  </a:cubicBezTo>
                  <a:lnTo>
                    <a:pt x="1823700" y="595077"/>
                  </a:lnTo>
                  <a:cubicBezTo>
                    <a:pt x="1823700" y="660823"/>
                    <a:pt x="1770402" y="714121"/>
                    <a:pt x="1704656" y="714121"/>
                  </a:cubicBezTo>
                  <a:lnTo>
                    <a:pt x="119044" y="714121"/>
                  </a:lnTo>
                  <a:cubicBezTo>
                    <a:pt x="53298" y="714121"/>
                    <a:pt x="0" y="660823"/>
                    <a:pt x="0" y="595077"/>
                  </a:cubicBezTo>
                  <a:lnTo>
                    <a:pt x="0" y="119044"/>
                  </a:lnTo>
                  <a:close/>
                </a:path>
              </a:pathLst>
            </a:cu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l="100000" t="100000"/>
              </a:path>
              <a:tileRect r="-100000" b="-10000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2017" tIns="92017" rIns="92017" bIns="92017" numCol="1" spcCol="1270" anchor="ctr" anchorCtr="0">
              <a:noAutofit/>
            </a:bodyPr>
            <a:lstStyle/>
            <a:p>
              <a:pPr marL="0" marR="0" lvl="0" indent="0" algn="ctr" defTabSz="66675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Arial" panose="020B0604020202020204" pitchFamily="34" charset="0"/>
                </a:rPr>
                <a:t>US Food and Drug Administration (FDA) decision</a:t>
              </a:r>
            </a:p>
          </p:txBody>
        </p:sp>
        <p:sp>
          <p:nvSpPr>
            <p:cNvPr id="22" name="TextBox 21">
              <a:extLst>
                <a:ext uri="{FF2B5EF4-FFF2-40B4-BE49-F238E27FC236}">
                  <a16:creationId xmlns:a16="http://schemas.microsoft.com/office/drawing/2014/main" id="{5DE4A046-2BD3-FE4C-8D29-03311187266E}"/>
                </a:ext>
              </a:extLst>
            </p:cNvPr>
            <p:cNvSpPr txBox="1"/>
            <p:nvPr/>
          </p:nvSpPr>
          <p:spPr>
            <a:xfrm>
              <a:off x="2371478" y="6992852"/>
              <a:ext cx="4704610" cy="303324"/>
            </a:xfrm>
            <a:prstGeom prst="rect">
              <a:avLst/>
            </a:prstGeom>
            <a:noFill/>
          </p:spPr>
          <p:txBody>
            <a:bodyPr wrap="square" rtlCol="0">
              <a:spAutoFit/>
            </a:bodyPr>
            <a:lstStyle/>
            <a:p>
              <a:pPr marL="0" marR="0" lvl="1" algn="l" defTabSz="711200" rtl="0" eaLnBrk="1" fontAlgn="auto" latinLnBrk="0" hangingPunct="1">
                <a:lnSpc>
                  <a:spcPct val="100000"/>
                </a:lnSpc>
                <a:spcBef>
                  <a:spcPct val="0"/>
                </a:spcBef>
                <a:spcAft>
                  <a:spcPts val="600"/>
                </a:spcAft>
                <a:buClrTx/>
                <a:buSzTx/>
                <a:tabLst/>
                <a:defRPr/>
              </a:pPr>
              <a:r>
                <a:rPr kumimoji="0" lang="en-US" sz="1200" b="0" i="0" u="none" strike="noStrike" kern="1200" cap="none" spc="0" normalizeH="0" baseline="0" noProof="0" dirty="0">
                  <a:ln>
                    <a:noFill/>
                  </a:ln>
                  <a:solidFill>
                    <a:srgbClr val="15406B"/>
                  </a:solidFill>
                  <a:effectLst/>
                  <a:uLnTx/>
                  <a:uFillTx/>
                  <a:latin typeface="Calibri"/>
                  <a:ea typeface="Arial" charset="0"/>
                  <a:cs typeface="Arial" charset="0"/>
                </a:rPr>
                <a:t>Planned submission Q4 2020</a:t>
              </a:r>
              <a:endParaRPr kumimoji="0" lang="en-US" sz="1200" b="0" i="0" u="none" strike="sngStrike" kern="1200" cap="none" spc="0" normalizeH="0" baseline="0" noProof="0" dirty="0">
                <a:ln>
                  <a:noFill/>
                </a:ln>
                <a:solidFill>
                  <a:srgbClr val="FF0000"/>
                </a:solidFill>
                <a:effectLst/>
                <a:uLnTx/>
                <a:uFillTx/>
                <a:latin typeface="Calibri"/>
                <a:ea typeface="Arial" charset="0"/>
                <a:cs typeface="Arial" charset="0"/>
              </a:endParaRPr>
            </a:p>
          </p:txBody>
        </p:sp>
      </p:grpSp>
      <p:sp>
        <p:nvSpPr>
          <p:cNvPr id="23" name="Bent-Up Arrow 15">
            <a:extLst>
              <a:ext uri="{FF2B5EF4-FFF2-40B4-BE49-F238E27FC236}">
                <a16:creationId xmlns:a16="http://schemas.microsoft.com/office/drawing/2014/main" id="{82B80A33-BA1B-E549-977B-97FFDEE92A4A}"/>
              </a:ext>
            </a:extLst>
          </p:cNvPr>
          <p:cNvSpPr/>
          <p:nvPr/>
        </p:nvSpPr>
        <p:spPr>
          <a:xfrm rot="5400000">
            <a:off x="1629412" y="2795410"/>
            <a:ext cx="1854533" cy="2307655"/>
          </a:xfrm>
          <a:prstGeom prst="bentUpArrow">
            <a:avLst>
              <a:gd name="adj1" fmla="val 15460"/>
              <a:gd name="adj2" fmla="val 10568"/>
              <a:gd name="adj3" fmla="val 20924"/>
            </a:avLst>
          </a:prstGeom>
          <a:solidFill>
            <a:schemeClr val="accent1">
              <a:lumMod val="75000"/>
            </a:schemeClr>
          </a:solidFill>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4" name="Freeform: Shape 29">
            <a:extLst>
              <a:ext uri="{FF2B5EF4-FFF2-40B4-BE49-F238E27FC236}">
                <a16:creationId xmlns:a16="http://schemas.microsoft.com/office/drawing/2014/main" id="{A7E92777-4CD2-AD45-9436-F3362ABF648C}"/>
              </a:ext>
            </a:extLst>
          </p:cNvPr>
          <p:cNvSpPr/>
          <p:nvPr/>
        </p:nvSpPr>
        <p:spPr>
          <a:xfrm>
            <a:off x="3710506" y="3191209"/>
            <a:ext cx="2176028" cy="848433"/>
          </a:xfrm>
          <a:custGeom>
            <a:avLst/>
            <a:gdLst>
              <a:gd name="connsiteX0" fmla="*/ 0 w 1823700"/>
              <a:gd name="connsiteY0" fmla="*/ 121514 h 728940"/>
              <a:gd name="connsiteX1" fmla="*/ 121514 w 1823700"/>
              <a:gd name="connsiteY1" fmla="*/ 0 h 728940"/>
              <a:gd name="connsiteX2" fmla="*/ 1702186 w 1823700"/>
              <a:gd name="connsiteY2" fmla="*/ 0 h 728940"/>
              <a:gd name="connsiteX3" fmla="*/ 1823700 w 1823700"/>
              <a:gd name="connsiteY3" fmla="*/ 121514 h 728940"/>
              <a:gd name="connsiteX4" fmla="*/ 1823700 w 1823700"/>
              <a:gd name="connsiteY4" fmla="*/ 607426 h 728940"/>
              <a:gd name="connsiteX5" fmla="*/ 1702186 w 1823700"/>
              <a:gd name="connsiteY5" fmla="*/ 728940 h 728940"/>
              <a:gd name="connsiteX6" fmla="*/ 121514 w 1823700"/>
              <a:gd name="connsiteY6" fmla="*/ 728940 h 728940"/>
              <a:gd name="connsiteX7" fmla="*/ 0 w 1823700"/>
              <a:gd name="connsiteY7" fmla="*/ 607426 h 728940"/>
              <a:gd name="connsiteX8" fmla="*/ 0 w 1823700"/>
              <a:gd name="connsiteY8" fmla="*/ 121514 h 72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700" h="728940">
                <a:moveTo>
                  <a:pt x="0" y="121514"/>
                </a:moveTo>
                <a:cubicBezTo>
                  <a:pt x="0" y="54404"/>
                  <a:pt x="54404" y="0"/>
                  <a:pt x="121514" y="0"/>
                </a:cubicBezTo>
                <a:lnTo>
                  <a:pt x="1702186" y="0"/>
                </a:lnTo>
                <a:cubicBezTo>
                  <a:pt x="1769296" y="0"/>
                  <a:pt x="1823700" y="54404"/>
                  <a:pt x="1823700" y="121514"/>
                </a:cubicBezTo>
                <a:lnTo>
                  <a:pt x="1823700" y="607426"/>
                </a:lnTo>
                <a:cubicBezTo>
                  <a:pt x="1823700" y="674536"/>
                  <a:pt x="1769296" y="728940"/>
                  <a:pt x="1702186" y="728940"/>
                </a:cubicBezTo>
                <a:lnTo>
                  <a:pt x="121514" y="728940"/>
                </a:lnTo>
                <a:cubicBezTo>
                  <a:pt x="54404" y="728940"/>
                  <a:pt x="0" y="674536"/>
                  <a:pt x="0" y="607426"/>
                </a:cubicBezTo>
                <a:lnTo>
                  <a:pt x="0" y="121514"/>
                </a:lnTo>
                <a:close/>
              </a:path>
            </a:pathLst>
          </a:custGeom>
          <a:solidFill>
            <a:schemeClr val="accent6"/>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2740" tIns="92740" rIns="92740" bIns="92740" numCol="1" spcCol="1270" anchor="ctr" anchorCtr="0">
            <a:noAutofit/>
          </a:bodyPr>
          <a:lstStyle/>
          <a:p>
            <a:pPr marL="0" marR="0" lvl="0" indent="0" algn="ctr" defTabSz="66675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IPM application for WHO </a:t>
            </a: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abbreviated</a:t>
            </a: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PQ</a:t>
            </a:r>
            <a:endParaRPr kumimoji="0" lang="en-US" sz="1400" b="0" i="0" u="none" strike="sng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5" name="TextBox 24">
            <a:extLst>
              <a:ext uri="{FF2B5EF4-FFF2-40B4-BE49-F238E27FC236}">
                <a16:creationId xmlns:a16="http://schemas.microsoft.com/office/drawing/2014/main" id="{8225FD81-3F1A-5743-80A4-15A00706E141}"/>
              </a:ext>
            </a:extLst>
          </p:cNvPr>
          <p:cNvSpPr txBox="1"/>
          <p:nvPr/>
        </p:nvSpPr>
        <p:spPr>
          <a:xfrm>
            <a:off x="5859333" y="4032071"/>
            <a:ext cx="1310547" cy="461665"/>
          </a:xfrm>
          <a:prstGeom prst="rect">
            <a:avLst/>
          </a:prstGeom>
          <a:noFill/>
        </p:spPr>
        <p:txBody>
          <a:bodyPr wrap="square" rtlCol="0">
            <a:spAutoFit/>
          </a:bodyPr>
          <a:lstStyle>
            <a:defPPr>
              <a:defRPr lang="en-US"/>
            </a:defPPr>
            <a:lvl2pPr marL="177800" lvl="1" indent="-177800" defTabSz="711200">
              <a:spcBef>
                <a:spcPct val="0"/>
              </a:spcBef>
              <a:spcAft>
                <a:spcPts val="600"/>
              </a:spcAft>
              <a:buFontTx/>
              <a:buChar char="••"/>
              <a:defRPr sz="1400">
                <a:solidFill>
                  <a:srgbClr val="15406B"/>
                </a:solidFill>
                <a:latin typeface="Arial" charset="0"/>
                <a:ea typeface="Arial" charset="0"/>
                <a:cs typeface="Arial" charset="0"/>
              </a:defRPr>
            </a:lvl2pPr>
          </a:lstStyle>
          <a:p>
            <a:pPr marL="0" marR="0" lvl="1" indent="0" algn="ctr" defTabSz="711200" rtl="0" eaLnBrk="1" fontAlgn="auto"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15406B"/>
                </a:solidFill>
                <a:effectLst/>
                <a:uLnTx/>
                <a:uFillTx/>
                <a:latin typeface="Calibri"/>
                <a:cs typeface="Arial" charset="0"/>
              </a:rPr>
              <a:t>IPM submits dossiers via CRP</a:t>
            </a:r>
          </a:p>
        </p:txBody>
      </p:sp>
      <p:sp>
        <p:nvSpPr>
          <p:cNvPr id="26" name="Freeform: Shape 33">
            <a:extLst>
              <a:ext uri="{FF2B5EF4-FFF2-40B4-BE49-F238E27FC236}">
                <a16:creationId xmlns:a16="http://schemas.microsoft.com/office/drawing/2014/main" id="{2F6CBD2A-F062-5D45-9616-836CA3DFD009}"/>
              </a:ext>
            </a:extLst>
          </p:cNvPr>
          <p:cNvSpPr/>
          <p:nvPr/>
        </p:nvSpPr>
        <p:spPr>
          <a:xfrm>
            <a:off x="1772702" y="3076406"/>
            <a:ext cx="1384720" cy="428794"/>
          </a:xfrm>
          <a:custGeom>
            <a:avLst/>
            <a:gdLst>
              <a:gd name="connsiteX0" fmla="*/ 0 w 1823700"/>
              <a:gd name="connsiteY0" fmla="*/ 136935 h 821443"/>
              <a:gd name="connsiteX1" fmla="*/ 136935 w 1823700"/>
              <a:gd name="connsiteY1" fmla="*/ 0 h 821443"/>
              <a:gd name="connsiteX2" fmla="*/ 1686765 w 1823700"/>
              <a:gd name="connsiteY2" fmla="*/ 0 h 821443"/>
              <a:gd name="connsiteX3" fmla="*/ 1823700 w 1823700"/>
              <a:gd name="connsiteY3" fmla="*/ 136935 h 821443"/>
              <a:gd name="connsiteX4" fmla="*/ 1823700 w 1823700"/>
              <a:gd name="connsiteY4" fmla="*/ 684508 h 821443"/>
              <a:gd name="connsiteX5" fmla="*/ 1686765 w 1823700"/>
              <a:gd name="connsiteY5" fmla="*/ 821443 h 821443"/>
              <a:gd name="connsiteX6" fmla="*/ 136935 w 1823700"/>
              <a:gd name="connsiteY6" fmla="*/ 821443 h 821443"/>
              <a:gd name="connsiteX7" fmla="*/ 0 w 1823700"/>
              <a:gd name="connsiteY7" fmla="*/ 684508 h 821443"/>
              <a:gd name="connsiteX8" fmla="*/ 0 w 1823700"/>
              <a:gd name="connsiteY8" fmla="*/ 136935 h 8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700" h="821443">
                <a:moveTo>
                  <a:pt x="0" y="136935"/>
                </a:moveTo>
                <a:cubicBezTo>
                  <a:pt x="0" y="61308"/>
                  <a:pt x="61308" y="0"/>
                  <a:pt x="136935" y="0"/>
                </a:cubicBezTo>
                <a:lnTo>
                  <a:pt x="1686765" y="0"/>
                </a:lnTo>
                <a:cubicBezTo>
                  <a:pt x="1762392" y="0"/>
                  <a:pt x="1823700" y="61308"/>
                  <a:pt x="1823700" y="136935"/>
                </a:cubicBezTo>
                <a:lnTo>
                  <a:pt x="1823700" y="684508"/>
                </a:lnTo>
                <a:cubicBezTo>
                  <a:pt x="1823700" y="760135"/>
                  <a:pt x="1762392" y="821443"/>
                  <a:pt x="1686765" y="821443"/>
                </a:cubicBezTo>
                <a:lnTo>
                  <a:pt x="136935" y="821443"/>
                </a:lnTo>
                <a:cubicBezTo>
                  <a:pt x="61308" y="821443"/>
                  <a:pt x="0" y="760135"/>
                  <a:pt x="0" y="684508"/>
                </a:cubicBezTo>
                <a:lnTo>
                  <a:pt x="0" y="136935"/>
                </a:lnTo>
                <a:close/>
              </a:path>
            </a:pathLst>
          </a:custGeom>
          <a:solidFill>
            <a:schemeClr val="bg1">
              <a:lumMod val="6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257" tIns="97257" rIns="97257" bIns="97257" numCol="1" spcCol="1270" anchor="ctr" anchorCtr="0">
            <a:noAutofit/>
          </a:bodyPr>
          <a:lstStyle/>
          <a:p>
            <a:pPr marL="0" marR="0" lvl="0" indent="0" algn="ctr" defTabSz="66675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Amendment of HIV Guidelines</a:t>
            </a:r>
          </a:p>
        </p:txBody>
      </p:sp>
      <p:sp>
        <p:nvSpPr>
          <p:cNvPr id="27" name="Freeform: Shape 36">
            <a:extLst>
              <a:ext uri="{FF2B5EF4-FFF2-40B4-BE49-F238E27FC236}">
                <a16:creationId xmlns:a16="http://schemas.microsoft.com/office/drawing/2014/main" id="{02361880-03D7-6E4A-A44F-BBC0195D9735}"/>
              </a:ext>
            </a:extLst>
          </p:cNvPr>
          <p:cNvSpPr/>
          <p:nvPr/>
        </p:nvSpPr>
        <p:spPr>
          <a:xfrm>
            <a:off x="2057400" y="3581400"/>
            <a:ext cx="1229082" cy="428794"/>
          </a:xfrm>
          <a:custGeom>
            <a:avLst/>
            <a:gdLst>
              <a:gd name="connsiteX0" fmla="*/ 0 w 1823700"/>
              <a:gd name="connsiteY0" fmla="*/ 136935 h 821443"/>
              <a:gd name="connsiteX1" fmla="*/ 136935 w 1823700"/>
              <a:gd name="connsiteY1" fmla="*/ 0 h 821443"/>
              <a:gd name="connsiteX2" fmla="*/ 1686765 w 1823700"/>
              <a:gd name="connsiteY2" fmla="*/ 0 h 821443"/>
              <a:gd name="connsiteX3" fmla="*/ 1823700 w 1823700"/>
              <a:gd name="connsiteY3" fmla="*/ 136935 h 821443"/>
              <a:gd name="connsiteX4" fmla="*/ 1823700 w 1823700"/>
              <a:gd name="connsiteY4" fmla="*/ 684508 h 821443"/>
              <a:gd name="connsiteX5" fmla="*/ 1686765 w 1823700"/>
              <a:gd name="connsiteY5" fmla="*/ 821443 h 821443"/>
              <a:gd name="connsiteX6" fmla="*/ 136935 w 1823700"/>
              <a:gd name="connsiteY6" fmla="*/ 821443 h 821443"/>
              <a:gd name="connsiteX7" fmla="*/ 0 w 1823700"/>
              <a:gd name="connsiteY7" fmla="*/ 684508 h 821443"/>
              <a:gd name="connsiteX8" fmla="*/ 0 w 1823700"/>
              <a:gd name="connsiteY8" fmla="*/ 136935 h 8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700" h="821443">
                <a:moveTo>
                  <a:pt x="0" y="136935"/>
                </a:moveTo>
                <a:cubicBezTo>
                  <a:pt x="0" y="61308"/>
                  <a:pt x="61308" y="0"/>
                  <a:pt x="136935" y="0"/>
                </a:cubicBezTo>
                <a:lnTo>
                  <a:pt x="1686765" y="0"/>
                </a:lnTo>
                <a:cubicBezTo>
                  <a:pt x="1762392" y="0"/>
                  <a:pt x="1823700" y="61308"/>
                  <a:pt x="1823700" y="136935"/>
                </a:cubicBezTo>
                <a:lnTo>
                  <a:pt x="1823700" y="684508"/>
                </a:lnTo>
                <a:cubicBezTo>
                  <a:pt x="1823700" y="760135"/>
                  <a:pt x="1762392" y="821443"/>
                  <a:pt x="1686765" y="821443"/>
                </a:cubicBezTo>
                <a:lnTo>
                  <a:pt x="136935" y="821443"/>
                </a:lnTo>
                <a:cubicBezTo>
                  <a:pt x="61308" y="821443"/>
                  <a:pt x="0" y="760135"/>
                  <a:pt x="0" y="684508"/>
                </a:cubicBezTo>
                <a:lnTo>
                  <a:pt x="0" y="136935"/>
                </a:lnTo>
                <a:close/>
              </a:path>
            </a:pathLst>
          </a:custGeom>
          <a:solidFill>
            <a:schemeClr val="bg1">
              <a:lumMod val="6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257" tIns="97257" rIns="97257" bIns="97257" numCol="1" spcCol="1270" anchor="ctr" anchorCtr="0">
            <a:noAutofit/>
          </a:bodyPr>
          <a:lstStyle/>
          <a:p>
            <a:pPr marL="0" marR="0" lvl="0" indent="0" algn="ctr" defTabSz="66675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Expression of Interest (EOI)</a:t>
            </a:r>
          </a:p>
        </p:txBody>
      </p:sp>
      <p:sp>
        <p:nvSpPr>
          <p:cNvPr id="28" name="Oval 27">
            <a:extLst>
              <a:ext uri="{FF2B5EF4-FFF2-40B4-BE49-F238E27FC236}">
                <a16:creationId xmlns:a16="http://schemas.microsoft.com/office/drawing/2014/main" id="{45BE2CEA-D5FB-7240-99FB-81A47770997B}"/>
              </a:ext>
            </a:extLst>
          </p:cNvPr>
          <p:cNvSpPr/>
          <p:nvPr/>
        </p:nvSpPr>
        <p:spPr bwMode="auto">
          <a:xfrm>
            <a:off x="3733868" y="4087283"/>
            <a:ext cx="2096161" cy="1399118"/>
          </a:xfrm>
          <a:prstGeom prst="ellipse">
            <a:avLst/>
          </a:prstGeom>
          <a:solidFill>
            <a:schemeClr val="tx2">
              <a:lumMod val="20000"/>
              <a:lumOff val="80000"/>
            </a:schemeClr>
          </a:solid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15406B"/>
                </a:solidFill>
                <a:effectLst/>
                <a:uLnTx/>
                <a:uFillTx/>
                <a:latin typeface="Calibri"/>
                <a:ea typeface="Arial" charset="0"/>
                <a:cs typeface="Arial" charset="0"/>
              </a:rPr>
              <a:t>IPM request to WHO, </a:t>
            </a:r>
          </a:p>
          <a:p>
            <a:pPr marL="0" marR="0" lvl="0" indent="0" algn="ctr" defTabSz="457200" rtl="0" eaLnBrk="1" fontAlgn="base" latinLnBrk="0" hangingPunct="1">
              <a:lnSpc>
                <a:spcPct val="6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15406B"/>
                </a:solidFill>
                <a:effectLst/>
                <a:uLnTx/>
                <a:uFillTx/>
                <a:latin typeface="Calibri"/>
                <a:ea typeface="Arial" charset="0"/>
                <a:cs typeface="Arial" charset="0"/>
              </a:rPr>
              <a:t>NMRAs and </a:t>
            </a:r>
          </a:p>
          <a:p>
            <a:pPr marL="0" marR="0" lvl="0" indent="0" algn="ctr" defTabSz="457200" rtl="0" eaLnBrk="1" fontAlgn="base" latinLnBrk="0" hangingPunct="1">
              <a:lnSpc>
                <a:spcPct val="6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15406B"/>
                </a:solidFill>
                <a:effectLst/>
                <a:uLnTx/>
                <a:uFillTx/>
                <a:latin typeface="Calibri"/>
                <a:ea typeface="Arial" charset="0"/>
                <a:cs typeface="Arial" charset="0"/>
              </a:rPr>
              <a:t>SRA to use</a:t>
            </a:r>
          </a:p>
          <a:p>
            <a:pPr marL="0" marR="0" lvl="0" indent="0" algn="ctr" defTabSz="457200" rtl="0" eaLnBrk="1" fontAlgn="base" latinLnBrk="0" hangingPunct="1">
              <a:lnSpc>
                <a:spcPct val="6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15406B"/>
                </a:solidFill>
                <a:effectLst/>
                <a:uLnTx/>
                <a:uFillTx/>
                <a:latin typeface="Calibri"/>
                <a:ea typeface="Arial" charset="0"/>
                <a:cs typeface="Arial" charset="0"/>
              </a:rPr>
              <a:t>Collaborative Review </a:t>
            </a:r>
          </a:p>
          <a:p>
            <a:pPr marL="0" marR="0" lvl="0" indent="0" algn="ctr" defTabSz="457200" rtl="0" eaLnBrk="1" fontAlgn="base" latinLnBrk="0" hangingPunct="1">
              <a:lnSpc>
                <a:spcPct val="6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15406B"/>
                </a:solidFill>
                <a:effectLst/>
                <a:uLnTx/>
                <a:uFillTx/>
                <a:latin typeface="Calibri"/>
                <a:ea typeface="Arial" charset="0"/>
                <a:cs typeface="Arial" charset="0"/>
              </a:rPr>
              <a:t>Procedure (CRP)</a:t>
            </a:r>
          </a:p>
        </p:txBody>
      </p:sp>
      <p:sp>
        <p:nvSpPr>
          <p:cNvPr id="29" name="Arrow: Right 39">
            <a:extLst>
              <a:ext uri="{FF2B5EF4-FFF2-40B4-BE49-F238E27FC236}">
                <a16:creationId xmlns:a16="http://schemas.microsoft.com/office/drawing/2014/main" id="{702E19FC-521A-F34F-9C33-D822FA1ADDF0}"/>
              </a:ext>
            </a:extLst>
          </p:cNvPr>
          <p:cNvSpPr/>
          <p:nvPr/>
        </p:nvSpPr>
        <p:spPr bwMode="auto">
          <a:xfrm>
            <a:off x="5987554" y="4440601"/>
            <a:ext cx="1279617" cy="371884"/>
          </a:xfrm>
          <a:prstGeom prst="rightArrow">
            <a:avLst/>
          </a:prstGeom>
          <a:solidFill>
            <a:schemeClr val="tx2"/>
          </a:solid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15406B"/>
              </a:solidFill>
              <a:effectLst/>
              <a:uLnTx/>
              <a:uFillTx/>
              <a:latin typeface="Arial" charset="0"/>
              <a:ea typeface="Arial" charset="0"/>
              <a:cs typeface="Arial" charset="0"/>
            </a:endParaRPr>
          </a:p>
        </p:txBody>
      </p:sp>
      <p:sp>
        <p:nvSpPr>
          <p:cNvPr id="30" name="Arrow: Chevron 16">
            <a:extLst>
              <a:ext uri="{FF2B5EF4-FFF2-40B4-BE49-F238E27FC236}">
                <a16:creationId xmlns:a16="http://schemas.microsoft.com/office/drawing/2014/main" id="{77AA92B8-E5A6-AA4A-B790-21CADE990AD9}"/>
              </a:ext>
            </a:extLst>
          </p:cNvPr>
          <p:cNvSpPr/>
          <p:nvPr/>
        </p:nvSpPr>
        <p:spPr bwMode="auto">
          <a:xfrm rot="16200000">
            <a:off x="414496" y="3444942"/>
            <a:ext cx="484578" cy="208027"/>
          </a:xfrm>
          <a:prstGeom prst="chevron">
            <a:avLst/>
          </a:prstGeom>
          <a:pattFill prst="pct50">
            <a:fgClr>
              <a:srgbClr val="62C2DD"/>
            </a:fgClr>
            <a:bgClr>
              <a:schemeClr val="bg1"/>
            </a:bgClr>
          </a:patt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15406B"/>
              </a:solidFill>
              <a:effectLst/>
              <a:uLnTx/>
              <a:uFillTx/>
              <a:latin typeface="Arial" charset="0"/>
              <a:ea typeface="Arial" charset="0"/>
              <a:cs typeface="Arial" charset="0"/>
            </a:endParaRPr>
          </a:p>
        </p:txBody>
      </p:sp>
      <p:sp>
        <p:nvSpPr>
          <p:cNvPr id="31" name="Arrow: Chevron 35">
            <a:extLst>
              <a:ext uri="{FF2B5EF4-FFF2-40B4-BE49-F238E27FC236}">
                <a16:creationId xmlns:a16="http://schemas.microsoft.com/office/drawing/2014/main" id="{48A3359E-654C-2D49-8E1F-39CA493D703B}"/>
              </a:ext>
            </a:extLst>
          </p:cNvPr>
          <p:cNvSpPr/>
          <p:nvPr/>
        </p:nvSpPr>
        <p:spPr bwMode="auto">
          <a:xfrm rot="16200000">
            <a:off x="413788" y="3877303"/>
            <a:ext cx="484579" cy="221042"/>
          </a:xfrm>
          <a:prstGeom prst="chevron">
            <a:avLst/>
          </a:prstGeom>
          <a:pattFill prst="pct50">
            <a:fgClr>
              <a:srgbClr val="62C2DD"/>
            </a:fgClr>
            <a:bgClr>
              <a:schemeClr val="bg1"/>
            </a:bgClr>
          </a:patt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15406B"/>
              </a:solidFill>
              <a:effectLst/>
              <a:uLnTx/>
              <a:uFillTx/>
              <a:latin typeface="Arial" charset="0"/>
              <a:ea typeface="Arial" charset="0"/>
              <a:cs typeface="Arial" charset="0"/>
            </a:endParaRPr>
          </a:p>
        </p:txBody>
      </p:sp>
      <p:sp>
        <p:nvSpPr>
          <p:cNvPr id="32" name="Arrow: Chevron 40">
            <a:extLst>
              <a:ext uri="{FF2B5EF4-FFF2-40B4-BE49-F238E27FC236}">
                <a16:creationId xmlns:a16="http://schemas.microsoft.com/office/drawing/2014/main" id="{98849539-95A9-7841-B7E9-7947C8307109}"/>
              </a:ext>
            </a:extLst>
          </p:cNvPr>
          <p:cNvSpPr/>
          <p:nvPr/>
        </p:nvSpPr>
        <p:spPr bwMode="auto">
          <a:xfrm rot="16200000">
            <a:off x="414495" y="4324216"/>
            <a:ext cx="484578" cy="208027"/>
          </a:xfrm>
          <a:prstGeom prst="chevron">
            <a:avLst/>
          </a:prstGeom>
          <a:pattFill prst="pct50">
            <a:fgClr>
              <a:srgbClr val="62C2DD"/>
            </a:fgClr>
            <a:bgClr>
              <a:schemeClr val="bg1"/>
            </a:bgClr>
          </a:patt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15406B"/>
              </a:solidFill>
              <a:effectLst/>
              <a:uLnTx/>
              <a:uFillTx/>
              <a:latin typeface="Arial" charset="0"/>
              <a:ea typeface="Arial" charset="0"/>
              <a:cs typeface="Arial" charset="0"/>
            </a:endParaRPr>
          </a:p>
        </p:txBody>
      </p:sp>
      <p:sp>
        <p:nvSpPr>
          <p:cNvPr id="33" name="Arrow: Chevron 41">
            <a:extLst>
              <a:ext uri="{FF2B5EF4-FFF2-40B4-BE49-F238E27FC236}">
                <a16:creationId xmlns:a16="http://schemas.microsoft.com/office/drawing/2014/main" id="{8F0FB905-DD81-564B-8903-A69C67DB2424}"/>
              </a:ext>
            </a:extLst>
          </p:cNvPr>
          <p:cNvSpPr/>
          <p:nvPr/>
        </p:nvSpPr>
        <p:spPr bwMode="auto">
          <a:xfrm rot="16200000">
            <a:off x="420294" y="4764819"/>
            <a:ext cx="484578" cy="208027"/>
          </a:xfrm>
          <a:prstGeom prst="chevron">
            <a:avLst/>
          </a:prstGeom>
          <a:pattFill prst="pct50">
            <a:fgClr>
              <a:srgbClr val="62C2DD"/>
            </a:fgClr>
            <a:bgClr>
              <a:schemeClr val="bg1"/>
            </a:bgClr>
          </a:patt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15406B"/>
              </a:solidFill>
              <a:effectLst/>
              <a:uLnTx/>
              <a:uFillTx/>
              <a:latin typeface="Arial" charset="0"/>
              <a:ea typeface="Arial" charset="0"/>
              <a:cs typeface="Arial" charset="0"/>
            </a:endParaRPr>
          </a:p>
        </p:txBody>
      </p:sp>
      <p:sp>
        <p:nvSpPr>
          <p:cNvPr id="34" name="Arrow: Chevron 42">
            <a:extLst>
              <a:ext uri="{FF2B5EF4-FFF2-40B4-BE49-F238E27FC236}">
                <a16:creationId xmlns:a16="http://schemas.microsoft.com/office/drawing/2014/main" id="{0393EB3D-86CF-C44D-8E07-23B12547DD55}"/>
              </a:ext>
            </a:extLst>
          </p:cNvPr>
          <p:cNvSpPr/>
          <p:nvPr/>
        </p:nvSpPr>
        <p:spPr bwMode="auto">
          <a:xfrm rot="16200000">
            <a:off x="474441" y="5143003"/>
            <a:ext cx="364690" cy="208028"/>
          </a:xfrm>
          <a:prstGeom prst="chevron">
            <a:avLst/>
          </a:prstGeom>
          <a:pattFill prst="pct50">
            <a:fgClr>
              <a:srgbClr val="62C2DD"/>
            </a:fgClr>
            <a:bgClr>
              <a:schemeClr val="bg1"/>
            </a:bgClr>
          </a:patt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15406B"/>
              </a:solidFill>
              <a:effectLst/>
              <a:uLnTx/>
              <a:uFillTx/>
              <a:latin typeface="Arial" charset="0"/>
              <a:ea typeface="Arial" charset="0"/>
              <a:cs typeface="Arial" charset="0"/>
            </a:endParaRPr>
          </a:p>
        </p:txBody>
      </p:sp>
      <p:sp>
        <p:nvSpPr>
          <p:cNvPr id="35" name="Freeform: Shape 46">
            <a:extLst>
              <a:ext uri="{FF2B5EF4-FFF2-40B4-BE49-F238E27FC236}">
                <a16:creationId xmlns:a16="http://schemas.microsoft.com/office/drawing/2014/main" id="{65DE8D1F-D2DE-4142-9447-94D9D8955D48}"/>
              </a:ext>
            </a:extLst>
          </p:cNvPr>
          <p:cNvSpPr/>
          <p:nvPr/>
        </p:nvSpPr>
        <p:spPr>
          <a:xfrm>
            <a:off x="1328105" y="2197174"/>
            <a:ext cx="2176028" cy="821443"/>
          </a:xfrm>
          <a:custGeom>
            <a:avLst/>
            <a:gdLst>
              <a:gd name="connsiteX0" fmla="*/ 0 w 1823700"/>
              <a:gd name="connsiteY0" fmla="*/ 136935 h 821443"/>
              <a:gd name="connsiteX1" fmla="*/ 136935 w 1823700"/>
              <a:gd name="connsiteY1" fmla="*/ 0 h 821443"/>
              <a:gd name="connsiteX2" fmla="*/ 1686765 w 1823700"/>
              <a:gd name="connsiteY2" fmla="*/ 0 h 821443"/>
              <a:gd name="connsiteX3" fmla="*/ 1823700 w 1823700"/>
              <a:gd name="connsiteY3" fmla="*/ 136935 h 821443"/>
              <a:gd name="connsiteX4" fmla="*/ 1823700 w 1823700"/>
              <a:gd name="connsiteY4" fmla="*/ 684508 h 821443"/>
              <a:gd name="connsiteX5" fmla="*/ 1686765 w 1823700"/>
              <a:gd name="connsiteY5" fmla="*/ 821443 h 821443"/>
              <a:gd name="connsiteX6" fmla="*/ 136935 w 1823700"/>
              <a:gd name="connsiteY6" fmla="*/ 821443 h 821443"/>
              <a:gd name="connsiteX7" fmla="*/ 0 w 1823700"/>
              <a:gd name="connsiteY7" fmla="*/ 684508 h 821443"/>
              <a:gd name="connsiteX8" fmla="*/ 0 w 1823700"/>
              <a:gd name="connsiteY8" fmla="*/ 136935 h 8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700" h="821443">
                <a:moveTo>
                  <a:pt x="0" y="136935"/>
                </a:moveTo>
                <a:cubicBezTo>
                  <a:pt x="0" y="61308"/>
                  <a:pt x="61308" y="0"/>
                  <a:pt x="136935" y="0"/>
                </a:cubicBezTo>
                <a:lnTo>
                  <a:pt x="1686765" y="0"/>
                </a:lnTo>
                <a:cubicBezTo>
                  <a:pt x="1762392" y="0"/>
                  <a:pt x="1823700" y="61308"/>
                  <a:pt x="1823700" y="136935"/>
                </a:cubicBezTo>
                <a:lnTo>
                  <a:pt x="1823700" y="684508"/>
                </a:lnTo>
                <a:cubicBezTo>
                  <a:pt x="1823700" y="760135"/>
                  <a:pt x="1762392" y="821443"/>
                  <a:pt x="1686765" y="821443"/>
                </a:cubicBezTo>
                <a:lnTo>
                  <a:pt x="136935" y="821443"/>
                </a:lnTo>
                <a:cubicBezTo>
                  <a:pt x="61308" y="821443"/>
                  <a:pt x="0" y="760135"/>
                  <a:pt x="0" y="684508"/>
                </a:cubicBezTo>
                <a:lnTo>
                  <a:pt x="0" y="136935"/>
                </a:lnTo>
                <a:close/>
              </a:path>
            </a:pathLst>
          </a:custGeom>
          <a:solidFill>
            <a:schemeClr val="accent3"/>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257" tIns="97257" rIns="97257" bIns="97257" numCol="1" spcCol="1270" anchor="ctr" anchorCtr="0">
            <a:noAutofit/>
          </a:bodyPr>
          <a:lstStyle/>
          <a:p>
            <a:pPr marL="0" marR="0" lvl="0" indent="0" algn="ctr" defTabSz="66675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World Health Organization (WHO)</a:t>
            </a:r>
          </a:p>
        </p:txBody>
      </p:sp>
      <p:sp>
        <p:nvSpPr>
          <p:cNvPr id="36" name="Arrow: Chevron 47">
            <a:extLst>
              <a:ext uri="{FF2B5EF4-FFF2-40B4-BE49-F238E27FC236}">
                <a16:creationId xmlns:a16="http://schemas.microsoft.com/office/drawing/2014/main" id="{4A91F0DA-D7EB-004C-8427-74CA49DDFDD9}"/>
              </a:ext>
            </a:extLst>
          </p:cNvPr>
          <p:cNvSpPr/>
          <p:nvPr/>
        </p:nvSpPr>
        <p:spPr bwMode="auto">
          <a:xfrm rot="16200000">
            <a:off x="417990" y="3416428"/>
            <a:ext cx="484578" cy="201044"/>
          </a:xfrm>
          <a:prstGeom prst="chevron">
            <a:avLst/>
          </a:prstGeom>
          <a:pattFill prst="pct50">
            <a:fgClr>
              <a:srgbClr val="62C2DD"/>
            </a:fgClr>
            <a:bgClr>
              <a:schemeClr val="bg1"/>
            </a:bgClr>
          </a:pattFill>
          <a:ln w="9525">
            <a:noFill/>
            <a:miter lim="800000"/>
            <a:headEnd/>
            <a:tailEnd/>
          </a:ln>
          <a:effectLst/>
        </p:spPr>
        <p:txBody>
          <a:bodyPr wrap="none" lIns="0" tIns="0" rIns="0" bIns="0" rtlCol="0" anchor="ctr"/>
          <a:lstStyle/>
          <a:p>
            <a:pPr marL="0" marR="0" lvl="0" indent="0" algn="ctr" defTabSz="457200" rtl="0" eaLnBrk="1" fontAlgn="base" latinLnBrk="0" hangingPunct="1">
              <a:lnSpc>
                <a:spcPct val="6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15406B"/>
              </a:solidFill>
              <a:effectLst/>
              <a:uLnTx/>
              <a:uFillTx/>
              <a:latin typeface="Arial" charset="0"/>
              <a:ea typeface="Arial" charset="0"/>
              <a:cs typeface="Arial" charset="0"/>
            </a:endParaRPr>
          </a:p>
        </p:txBody>
      </p:sp>
      <p:sp>
        <p:nvSpPr>
          <p:cNvPr id="37" name="TextBox 36">
            <a:extLst>
              <a:ext uri="{FF2B5EF4-FFF2-40B4-BE49-F238E27FC236}">
                <a16:creationId xmlns:a16="http://schemas.microsoft.com/office/drawing/2014/main" id="{7ECBE141-854A-4D4D-A2F6-96019E14FBB4}"/>
              </a:ext>
            </a:extLst>
          </p:cNvPr>
          <p:cNvSpPr txBox="1"/>
          <p:nvPr/>
        </p:nvSpPr>
        <p:spPr>
          <a:xfrm>
            <a:off x="422101" y="6367790"/>
            <a:ext cx="3953082" cy="261610"/>
          </a:xfrm>
          <a:prstGeom prst="rect">
            <a:avLst/>
          </a:prstGeom>
          <a:noFill/>
        </p:spPr>
        <p:txBody>
          <a:bodyPr wrap="square" rtlCol="0">
            <a:spAutoFit/>
          </a:bodyPr>
          <a:lstStyle/>
          <a:p>
            <a:r>
              <a:rPr lang="en-US" sz="1050" i="1" dirty="0">
                <a:solidFill>
                  <a:srgbClr val="15406B"/>
                </a:solidFill>
                <a:latin typeface="Arial" panose="020B0604020202020204" pitchFamily="34" charset="0"/>
                <a:cs typeface="Arial" panose="020B0604020202020204" pitchFamily="34" charset="0"/>
              </a:rPr>
              <a:t>Note: Timelines are estimates and subject to change</a:t>
            </a:r>
            <a:endParaRPr lang="en-US" sz="1050" i="1" dirty="0">
              <a:solidFill>
                <a:srgbClr val="15406B"/>
              </a:solidFill>
            </a:endParaRPr>
          </a:p>
        </p:txBody>
      </p:sp>
      <p:sp>
        <p:nvSpPr>
          <p:cNvPr id="38" name="Rectangle 37">
            <a:extLst>
              <a:ext uri="{FF2B5EF4-FFF2-40B4-BE49-F238E27FC236}">
                <a16:creationId xmlns:a16="http://schemas.microsoft.com/office/drawing/2014/main" id="{A2E9AA31-451E-9A4E-BA06-344ECDD1F026}"/>
              </a:ext>
            </a:extLst>
          </p:cNvPr>
          <p:cNvSpPr/>
          <p:nvPr/>
        </p:nvSpPr>
        <p:spPr>
          <a:xfrm>
            <a:off x="2472806" y="1336727"/>
            <a:ext cx="5360686" cy="523220"/>
          </a:xfrm>
          <a:prstGeom prst="rect">
            <a:avLst/>
          </a:prstGeom>
        </p:spPr>
        <p:txBody>
          <a:bodyPr wrap="square">
            <a:spAutoFit/>
          </a:bodyPr>
          <a:lstStyle/>
          <a:p>
            <a:pPr marL="177800" lvl="1" indent="-177800" defTabSz="711200">
              <a:spcAft>
                <a:spcPts val="600"/>
              </a:spcAft>
              <a:buFontTx/>
              <a:buChar char="••"/>
            </a:pPr>
            <a:r>
              <a:rPr lang="en-US" sz="1400" dirty="0">
                <a:solidFill>
                  <a:schemeClr val="accent1">
                    <a:lumMod val="50000"/>
                  </a:schemeClr>
                </a:solidFill>
                <a:latin typeface="Arial" panose="020B0604020202020204" pitchFamily="34" charset="0"/>
                <a:ea typeface="Arial" charset="0"/>
                <a:cs typeface="Arial" panose="020B0604020202020204" pitchFamily="34" charset="0"/>
              </a:rPr>
              <a:t>Positive scientific opinion on use of a product </a:t>
            </a:r>
            <a:r>
              <a:rPr lang="en-US" sz="1400" dirty="0">
                <a:solidFill>
                  <a:srgbClr val="15406B"/>
                </a:solidFill>
                <a:latin typeface="Arial" panose="020B0604020202020204" pitchFamily="34" charset="0"/>
                <a:ea typeface="Arial" charset="0"/>
                <a:cs typeface="Arial" panose="020B0604020202020204" pitchFamily="34" charset="0"/>
              </a:rPr>
              <a:t>in</a:t>
            </a:r>
            <a:r>
              <a:rPr lang="en-US" sz="1400" dirty="0">
                <a:solidFill>
                  <a:schemeClr val="accent1">
                    <a:lumMod val="50000"/>
                  </a:schemeClr>
                </a:solidFill>
                <a:latin typeface="Arial" panose="020B0604020202020204" pitchFamily="34" charset="0"/>
                <a:ea typeface="Arial" charset="0"/>
                <a:cs typeface="Arial" panose="020B0604020202020204" pitchFamily="34" charset="0"/>
              </a:rPr>
              <a:t> developing countries, via Article 58 procedure, adopted July 2020</a:t>
            </a:r>
          </a:p>
        </p:txBody>
      </p:sp>
      <p:sp>
        <p:nvSpPr>
          <p:cNvPr id="40" name="TextBox 39">
            <a:extLst>
              <a:ext uri="{FF2B5EF4-FFF2-40B4-BE49-F238E27FC236}">
                <a16:creationId xmlns:a16="http://schemas.microsoft.com/office/drawing/2014/main" id="{049B1D08-4C07-BD4E-AED7-42F94E5DFD5F}"/>
              </a:ext>
            </a:extLst>
          </p:cNvPr>
          <p:cNvSpPr txBox="1"/>
          <p:nvPr/>
        </p:nvSpPr>
        <p:spPr>
          <a:xfrm>
            <a:off x="5878805" y="4747412"/>
            <a:ext cx="1671658" cy="461665"/>
          </a:xfrm>
          <a:prstGeom prst="rect">
            <a:avLst/>
          </a:prstGeom>
          <a:noFill/>
        </p:spPr>
        <p:txBody>
          <a:bodyPr wrap="square" rtlCol="0">
            <a:spAutoFit/>
          </a:bodyPr>
          <a:lstStyle/>
          <a:p>
            <a:pPr marL="0" marR="0" lvl="1" algn="l" defTabSz="711200" rtl="0" eaLnBrk="1" fontAlgn="auto" latinLnBrk="0" hangingPunct="1">
              <a:lnSpc>
                <a:spcPct val="100000"/>
              </a:lnSpc>
              <a:spcBef>
                <a:spcPct val="0"/>
              </a:spcBef>
              <a:spcAft>
                <a:spcPts val="600"/>
              </a:spcAft>
              <a:buClrTx/>
              <a:buSzTx/>
              <a:tabLst/>
              <a:defRPr/>
            </a:pPr>
            <a:r>
              <a:rPr kumimoji="0" lang="en-US" sz="1200" b="0" i="0" u="none" strike="noStrike" kern="1200" cap="none" spc="0" normalizeH="0" baseline="0" noProof="0" dirty="0">
                <a:ln>
                  <a:noFill/>
                </a:ln>
                <a:solidFill>
                  <a:srgbClr val="15406B"/>
                </a:solidFill>
                <a:effectLst/>
                <a:uLnTx/>
                <a:uFillTx/>
                <a:latin typeface="Calibri"/>
                <a:ea typeface="Arial" charset="0"/>
                <a:cs typeface="Arial" charset="0"/>
              </a:rPr>
              <a:t>Planned submissions 2020 onward</a:t>
            </a:r>
            <a:endParaRPr kumimoji="0" lang="en-US" sz="1200" b="0" i="0" u="none" strike="sngStrike" kern="1200" cap="none" spc="0" normalizeH="0" baseline="0" noProof="0" dirty="0">
              <a:ln>
                <a:noFill/>
              </a:ln>
              <a:solidFill>
                <a:srgbClr val="FF0000"/>
              </a:solidFill>
              <a:effectLst/>
              <a:highlight>
                <a:srgbClr val="FFFF00"/>
              </a:highlight>
              <a:uLnTx/>
              <a:uFillTx/>
              <a:latin typeface="Calibri"/>
              <a:ea typeface="Arial" charset="0"/>
              <a:cs typeface="Arial" charset="0"/>
            </a:endParaRPr>
          </a:p>
        </p:txBody>
      </p:sp>
    </p:spTree>
    <p:extLst>
      <p:ext uri="{BB962C8B-B14F-4D97-AF65-F5344CB8AC3E}">
        <p14:creationId xmlns:p14="http://schemas.microsoft.com/office/powerpoint/2010/main" val="3007214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R&amp;D Next Steps</a:t>
            </a:r>
          </a:p>
        </p:txBody>
      </p:sp>
      <p:sp>
        <p:nvSpPr>
          <p:cNvPr id="6" name="Content Placeholder 2">
            <a:extLst>
              <a:ext uri="{FF2B5EF4-FFF2-40B4-BE49-F238E27FC236}">
                <a16:creationId xmlns:a16="http://schemas.microsoft.com/office/drawing/2014/main" id="{2E84C752-AA3D-1F45-BDA2-53A57ABCD264}"/>
              </a:ext>
            </a:extLst>
          </p:cNvPr>
          <p:cNvSpPr txBox="1">
            <a:spLocks/>
          </p:cNvSpPr>
          <p:nvPr/>
        </p:nvSpPr>
        <p:spPr bwMode="auto">
          <a:xfrm>
            <a:off x="381000" y="1295400"/>
            <a:ext cx="853439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Phase IV post-authorization study among cisgender women ages 18-25 to better understand the ring’s efficacy among younger women</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Additional MTN research underway:</a:t>
            </a:r>
          </a:p>
          <a:p>
            <a:pPr marL="919163" lvl="1" indent="-454025" eaLnBrk="1" hangingPunct="1">
              <a:spcBef>
                <a:spcPts val="0"/>
              </a:spcBef>
              <a:spcAft>
                <a:spcPts val="600"/>
              </a:spcAft>
              <a:buClr>
                <a:srgbClr val="A6A6A6"/>
              </a:buClr>
              <a:buSzPct val="100000"/>
              <a:buFont typeface="System Font Regular"/>
              <a:buChar char="⁃"/>
              <a:defRPr/>
            </a:pPr>
            <a:r>
              <a:rPr lang="en-US" dirty="0">
                <a:solidFill>
                  <a:srgbClr val="000000"/>
                </a:solidFill>
                <a:latin typeface="Arial Narrow" charset="0"/>
              </a:rPr>
              <a:t>REACH: Safety and use of DVR &amp; oral TDF/FTC among </a:t>
            </a:r>
            <a:r>
              <a:rPr lang="en-US" u="sng" dirty="0">
                <a:solidFill>
                  <a:srgbClr val="000000"/>
                </a:solidFill>
                <a:latin typeface="Arial Narrow" charset="0"/>
              </a:rPr>
              <a:t>adolescent girls and young women ages 16-21 </a:t>
            </a:r>
            <a:r>
              <a:rPr lang="en-US" dirty="0">
                <a:solidFill>
                  <a:srgbClr val="000000"/>
                </a:solidFill>
                <a:latin typeface="Arial Narrow" charset="0"/>
              </a:rPr>
              <a:t>in South Africa, Uganda, Zimbabwe</a:t>
            </a:r>
          </a:p>
          <a:p>
            <a:pPr marL="919163" lvl="1" indent="-454025" eaLnBrk="1" hangingPunct="1">
              <a:spcBef>
                <a:spcPts val="0"/>
              </a:spcBef>
              <a:spcAft>
                <a:spcPts val="600"/>
              </a:spcAft>
              <a:buClr>
                <a:srgbClr val="A6A6A6"/>
              </a:buClr>
              <a:buSzPct val="100000"/>
              <a:buFont typeface="System Font Regular"/>
              <a:buChar char="⁃"/>
              <a:defRPr/>
            </a:pPr>
            <a:r>
              <a:rPr lang="en-US" dirty="0">
                <a:solidFill>
                  <a:srgbClr val="000000"/>
                </a:solidFill>
                <a:latin typeface="Arial Narrow" charset="0"/>
              </a:rPr>
              <a:t>DELIVER: Safety and acceptability of DVR and oral TDF/FTC among </a:t>
            </a:r>
            <a:r>
              <a:rPr lang="en-US" u="sng" dirty="0">
                <a:solidFill>
                  <a:srgbClr val="000000"/>
                </a:solidFill>
                <a:latin typeface="Arial Narrow" charset="0"/>
              </a:rPr>
              <a:t>pregnant women</a:t>
            </a:r>
          </a:p>
          <a:p>
            <a:pPr marL="919163" lvl="1" indent="-454025" eaLnBrk="1" hangingPunct="1">
              <a:spcBef>
                <a:spcPts val="0"/>
              </a:spcBef>
              <a:spcAft>
                <a:spcPts val="600"/>
              </a:spcAft>
              <a:buClr>
                <a:srgbClr val="A6A6A6"/>
              </a:buClr>
              <a:buSzPct val="100000"/>
              <a:buFont typeface="System Font Regular"/>
              <a:buChar char="⁃"/>
              <a:defRPr/>
            </a:pPr>
            <a:r>
              <a:rPr lang="en-US" dirty="0">
                <a:solidFill>
                  <a:srgbClr val="000000"/>
                </a:solidFill>
                <a:latin typeface="Arial Narrow" charset="0"/>
              </a:rPr>
              <a:t>B-PROTECTED: Safety and acceptability of DVR and oral TDF/FTC among </a:t>
            </a:r>
            <a:r>
              <a:rPr lang="en-US" u="sng" dirty="0">
                <a:solidFill>
                  <a:srgbClr val="000000"/>
                </a:solidFill>
                <a:latin typeface="Arial Narrow" charset="0"/>
              </a:rPr>
              <a:t>breastfeeding women</a:t>
            </a:r>
          </a:p>
          <a:p>
            <a:pPr marL="466725" lvl="1"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Also in development: </a:t>
            </a:r>
          </a:p>
          <a:p>
            <a:pPr marL="919163" lvl="1" indent="-454025" eaLnBrk="1" hangingPunct="1">
              <a:spcBef>
                <a:spcPts val="0"/>
              </a:spcBef>
              <a:spcAft>
                <a:spcPts val="600"/>
              </a:spcAft>
              <a:buClr>
                <a:srgbClr val="A6A6A6"/>
              </a:buClr>
              <a:buSzPct val="100000"/>
              <a:buFont typeface="System Font Regular"/>
              <a:buChar char="⁃"/>
              <a:defRPr/>
            </a:pPr>
            <a:r>
              <a:rPr lang="en-US" dirty="0">
                <a:solidFill>
                  <a:srgbClr val="000000"/>
                </a:solidFill>
                <a:latin typeface="Arial Narrow" charset="0"/>
              </a:rPr>
              <a:t>3-month DVR </a:t>
            </a:r>
          </a:p>
          <a:p>
            <a:pPr marL="919163" lvl="1" indent="-454025" eaLnBrk="1" hangingPunct="1">
              <a:spcBef>
                <a:spcPts val="0"/>
              </a:spcBef>
              <a:spcAft>
                <a:spcPts val="600"/>
              </a:spcAft>
              <a:buClr>
                <a:srgbClr val="A6A6A6"/>
              </a:buClr>
              <a:buSzPct val="100000"/>
              <a:buFont typeface="System Font Regular"/>
              <a:buChar char="⁃"/>
              <a:defRPr/>
            </a:pPr>
            <a:r>
              <a:rPr lang="en-US" dirty="0">
                <a:solidFill>
                  <a:srgbClr val="000000"/>
                </a:solidFill>
                <a:latin typeface="Arial Narrow" charset="0"/>
              </a:rPr>
              <a:t>3-month combination </a:t>
            </a:r>
            <a:r>
              <a:rPr lang="en-US" dirty="0" err="1">
                <a:solidFill>
                  <a:srgbClr val="000000"/>
                </a:solidFill>
                <a:latin typeface="Arial Narrow" charset="0"/>
              </a:rPr>
              <a:t>dapivirine</a:t>
            </a:r>
            <a:r>
              <a:rPr lang="en-US" dirty="0">
                <a:solidFill>
                  <a:srgbClr val="000000"/>
                </a:solidFill>
                <a:latin typeface="Arial Narrow" charset="0"/>
              </a:rPr>
              <a:t>-levonorgestrel ring</a:t>
            </a:r>
          </a:p>
          <a:p>
            <a:pPr marL="466725" lvl="1" indent="-457200" eaLnBrk="1" hangingPunct="1">
              <a:spcBef>
                <a:spcPts val="0"/>
              </a:spcBef>
              <a:spcAft>
                <a:spcPts val="600"/>
              </a:spcAft>
              <a:buClr>
                <a:srgbClr val="A6A6A6"/>
              </a:buClr>
              <a:buSzPct val="100000"/>
              <a:buFont typeface="Wingdings" charset="2"/>
              <a:buChar char="§"/>
              <a:defRPr/>
            </a:pPr>
            <a:endParaRPr lang="en-US" dirty="0">
              <a:solidFill>
                <a:srgbClr val="000000"/>
              </a:solidFill>
              <a:latin typeface="Arial Narrow" charset="0"/>
            </a:endParaRPr>
          </a:p>
          <a:p>
            <a:pPr marL="919163" lvl="1" indent="-454025" eaLnBrk="1" hangingPunct="1">
              <a:spcBef>
                <a:spcPts val="0"/>
              </a:spcBef>
              <a:spcAft>
                <a:spcPts val="600"/>
              </a:spcAft>
              <a:buClr>
                <a:srgbClr val="A6A6A6"/>
              </a:buClr>
              <a:buSzPct val="100000"/>
              <a:buFont typeface="System Font Regular"/>
              <a:buChar char="⁃"/>
              <a:defRPr/>
            </a:pPr>
            <a:endParaRPr lang="en-US" sz="28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lang="en-US" sz="32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1310401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Programmatic Next Steps</a:t>
            </a:r>
          </a:p>
        </p:txBody>
      </p:sp>
      <p:sp>
        <p:nvSpPr>
          <p:cNvPr id="6" name="Content Placeholder 2">
            <a:extLst>
              <a:ext uri="{FF2B5EF4-FFF2-40B4-BE49-F238E27FC236}">
                <a16:creationId xmlns:a16="http://schemas.microsoft.com/office/drawing/2014/main" id="{2E84C752-AA3D-1F45-BDA2-53A57ABCD264}"/>
              </a:ext>
            </a:extLst>
          </p:cNvPr>
          <p:cNvSpPr txBox="1">
            <a:spLocks/>
          </p:cNvSpPr>
          <p:nvPr/>
        </p:nvSpPr>
        <p:spPr bwMode="auto">
          <a:xfrm>
            <a:off x="228600" y="1219200"/>
            <a:ext cx="8763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300"/>
              </a:spcAft>
              <a:buClr>
                <a:srgbClr val="A6A6A6"/>
              </a:buClr>
              <a:buSzPct val="100000"/>
              <a:buFont typeface="Wingdings" charset="2"/>
              <a:buChar char="§"/>
              <a:defRPr/>
            </a:pPr>
            <a:r>
              <a:rPr lang="en-US" dirty="0">
                <a:solidFill>
                  <a:srgbClr val="000000"/>
                </a:solidFill>
                <a:latin typeface="Arial Narrow" charset="0"/>
              </a:rPr>
              <a:t>Initiate program planning to act on WHO guidance (</a:t>
            </a:r>
            <a:r>
              <a:rPr lang="en-US" i="1" dirty="0">
                <a:solidFill>
                  <a:srgbClr val="000000"/>
                </a:solidFill>
                <a:latin typeface="Arial Narrow" charset="0"/>
              </a:rPr>
              <a:t>expected late 2020</a:t>
            </a:r>
            <a:r>
              <a:rPr lang="en-US" dirty="0">
                <a:solidFill>
                  <a:srgbClr val="000000"/>
                </a:solidFill>
                <a:latin typeface="Arial Narrow" charset="0"/>
              </a:rPr>
              <a:t>) and initial national regulatory approvals (</a:t>
            </a:r>
            <a:r>
              <a:rPr lang="en-US" i="1" dirty="0">
                <a:solidFill>
                  <a:srgbClr val="000000"/>
                </a:solidFill>
                <a:latin typeface="Arial Narrow" charset="0"/>
              </a:rPr>
              <a:t>expected early 2021</a:t>
            </a:r>
            <a:r>
              <a:rPr lang="en-US" dirty="0">
                <a:solidFill>
                  <a:srgbClr val="000000"/>
                </a:solidFill>
                <a:latin typeface="Arial Narrow" charset="0"/>
              </a:rPr>
              <a:t>)</a:t>
            </a:r>
          </a:p>
          <a:p>
            <a:pPr marL="466725" indent="-457200" eaLnBrk="1" hangingPunct="1">
              <a:spcBef>
                <a:spcPts val="0"/>
              </a:spcBef>
              <a:spcAft>
                <a:spcPts val="300"/>
              </a:spcAft>
              <a:buClr>
                <a:srgbClr val="A6A6A6"/>
              </a:buClr>
              <a:buSzPct val="100000"/>
              <a:buFont typeface="Wingdings" charset="2"/>
              <a:buChar char="§"/>
              <a:defRPr/>
            </a:pPr>
            <a:r>
              <a:rPr lang="en-US" dirty="0">
                <a:solidFill>
                  <a:srgbClr val="000000"/>
                </a:solidFill>
                <a:latin typeface="Arial Narrow" charset="0"/>
              </a:rPr>
              <a:t>IPM leading manufacturing; need potential pooled procurement</a:t>
            </a:r>
          </a:p>
          <a:p>
            <a:pPr marL="466725" indent="-457200" eaLnBrk="1" hangingPunct="1">
              <a:spcBef>
                <a:spcPts val="0"/>
              </a:spcBef>
              <a:spcAft>
                <a:spcPts val="300"/>
              </a:spcAft>
              <a:buClr>
                <a:srgbClr val="A6A6A6"/>
              </a:buClr>
              <a:buSzPct val="100000"/>
              <a:buFont typeface="Wingdings" charset="2"/>
              <a:buChar char="§"/>
              <a:defRPr/>
            </a:pPr>
            <a:r>
              <a:rPr lang="en-US" dirty="0">
                <a:solidFill>
                  <a:srgbClr val="000000"/>
                </a:solidFill>
                <a:latin typeface="Arial Narrow" charset="0"/>
              </a:rPr>
              <a:t>Country &amp; community readiness/preparedness activities needed </a:t>
            </a:r>
            <a:r>
              <a:rPr lang="en-US" i="1" dirty="0">
                <a:solidFill>
                  <a:srgbClr val="000000"/>
                </a:solidFill>
                <a:latin typeface="Arial Narrow" charset="0"/>
              </a:rPr>
              <a:t>now</a:t>
            </a:r>
          </a:p>
          <a:p>
            <a:pPr marL="747713" lvl="1" indent="-274638" eaLnBrk="1" hangingPunct="1">
              <a:spcBef>
                <a:spcPts val="0"/>
              </a:spcBef>
              <a:spcAft>
                <a:spcPts val="300"/>
              </a:spcAft>
              <a:buClr>
                <a:srgbClr val="A6A6A6"/>
              </a:buClr>
              <a:buSzPct val="100000"/>
              <a:buFont typeface="System Font Regular"/>
              <a:buChar char="⁃"/>
              <a:defRPr/>
            </a:pPr>
            <a:r>
              <a:rPr lang="en-US" dirty="0">
                <a:solidFill>
                  <a:srgbClr val="000000"/>
                </a:solidFill>
                <a:latin typeface="Arial Narrow" charset="0"/>
              </a:rPr>
              <a:t>Initially assessed </a:t>
            </a:r>
            <a:r>
              <a:rPr lang="en-US" i="1" dirty="0">
                <a:solidFill>
                  <a:srgbClr val="000000"/>
                </a:solidFill>
                <a:latin typeface="Arial Narrow" charset="0"/>
                <a:hlinkClick r:id="rId3"/>
              </a:rPr>
              <a:t>Dapivirine Ring Early Introduction Considerations: 7 Country Analysis</a:t>
            </a:r>
            <a:r>
              <a:rPr lang="en-US" i="1" dirty="0">
                <a:solidFill>
                  <a:srgbClr val="000000"/>
                </a:solidFill>
                <a:latin typeface="Arial Narrow" charset="0"/>
              </a:rPr>
              <a:t> (</a:t>
            </a:r>
            <a:r>
              <a:rPr lang="en-US" dirty="0">
                <a:solidFill>
                  <a:srgbClr val="000000"/>
                </a:solidFill>
                <a:latin typeface="Arial Narrow" charset="0"/>
              </a:rPr>
              <a:t>PEPFAR/USAID-funded OPTIONS)</a:t>
            </a:r>
          </a:p>
          <a:p>
            <a:pPr marL="747713" lvl="1" indent="-274638" eaLnBrk="1" hangingPunct="1">
              <a:spcBef>
                <a:spcPts val="0"/>
              </a:spcBef>
              <a:spcAft>
                <a:spcPts val="300"/>
              </a:spcAft>
              <a:buClr>
                <a:srgbClr val="A6A6A6"/>
              </a:buClr>
              <a:buSzPct val="100000"/>
              <a:buFont typeface="System Font Regular"/>
              <a:buChar char="⁃"/>
              <a:defRPr/>
            </a:pPr>
            <a:r>
              <a:rPr lang="en-US" dirty="0">
                <a:solidFill>
                  <a:srgbClr val="000000"/>
                </a:solidFill>
                <a:latin typeface="Arial Narrow" charset="0"/>
              </a:rPr>
              <a:t>Country-specific market research &amp; policy planning underway in priority countries</a:t>
            </a:r>
          </a:p>
          <a:p>
            <a:pPr marL="466725" indent="-457200" eaLnBrk="1" hangingPunct="1">
              <a:spcBef>
                <a:spcPts val="0"/>
              </a:spcBef>
              <a:spcAft>
                <a:spcPts val="300"/>
              </a:spcAft>
              <a:buClr>
                <a:srgbClr val="A6A6A6"/>
              </a:buClr>
              <a:buSzPct val="100000"/>
              <a:buFont typeface="Wingdings" charset="2"/>
              <a:buChar char="§"/>
              <a:defRPr/>
            </a:pPr>
            <a:r>
              <a:rPr lang="en-US" dirty="0">
                <a:solidFill>
                  <a:srgbClr val="000000"/>
                </a:solidFill>
                <a:latin typeface="Arial Narrow" charset="0"/>
              </a:rPr>
              <a:t>Strategic implementation plans designed and begin </a:t>
            </a:r>
            <a:r>
              <a:rPr lang="en-US" i="1" dirty="0">
                <a:solidFill>
                  <a:srgbClr val="000000"/>
                </a:solidFill>
                <a:latin typeface="Arial Narrow" charset="0"/>
              </a:rPr>
              <a:t>roll-out in 2021</a:t>
            </a:r>
          </a:p>
          <a:p>
            <a:pPr marL="747713" lvl="1" indent="-217488" eaLnBrk="1" hangingPunct="1">
              <a:spcBef>
                <a:spcPts val="0"/>
              </a:spcBef>
              <a:spcAft>
                <a:spcPts val="300"/>
              </a:spcAft>
              <a:buClr>
                <a:srgbClr val="A6A6A6"/>
              </a:buClr>
              <a:buSzPct val="100000"/>
              <a:buFont typeface="System Font Regular"/>
              <a:buChar char="⁃"/>
              <a:defRPr/>
            </a:pPr>
            <a:r>
              <a:rPr lang="en-US" i="1" dirty="0">
                <a:solidFill>
                  <a:srgbClr val="000000"/>
                </a:solidFill>
                <a:latin typeface="Arial Narrow" charset="0"/>
                <a:hlinkClick r:id="rId4"/>
              </a:rPr>
              <a:t>Common Agenda to Plan for Introduction</a:t>
            </a:r>
            <a:r>
              <a:rPr lang="en-US" dirty="0">
                <a:solidFill>
                  <a:srgbClr val="000000"/>
                </a:solidFill>
                <a:latin typeface="Arial Narrow" charset="0"/>
              </a:rPr>
              <a:t>, developed by OPTIONS with IPM; updated with PEPFAR/USAID-funded PROMISE &amp; CHOICE</a:t>
            </a:r>
          </a:p>
          <a:p>
            <a:pPr marL="747713" lvl="1" indent="-217488" eaLnBrk="1" hangingPunct="1">
              <a:spcBef>
                <a:spcPts val="0"/>
              </a:spcBef>
              <a:spcAft>
                <a:spcPts val="300"/>
              </a:spcAft>
              <a:buClr>
                <a:srgbClr val="A6A6A6"/>
              </a:buClr>
              <a:buSzPct val="100000"/>
              <a:buFont typeface="System Font Regular"/>
              <a:buChar char="⁃"/>
              <a:defRPr/>
            </a:pPr>
            <a:r>
              <a:rPr lang="en-US" dirty="0">
                <a:solidFill>
                  <a:srgbClr val="000000"/>
                </a:solidFill>
                <a:latin typeface="Arial Narrow" charset="0"/>
              </a:rPr>
              <a:t>Now need to develop country-specific introduction plans</a:t>
            </a:r>
          </a:p>
          <a:p>
            <a:pPr marL="747713" lvl="1" indent="-217488" eaLnBrk="1" hangingPunct="1">
              <a:spcBef>
                <a:spcPts val="0"/>
              </a:spcBef>
              <a:spcAft>
                <a:spcPts val="300"/>
              </a:spcAft>
              <a:buClr>
                <a:srgbClr val="A6A6A6"/>
              </a:buClr>
              <a:buSzPct val="100000"/>
              <a:buFont typeface="System Font Regular"/>
              <a:buChar char="⁃"/>
              <a:defRPr/>
            </a:pPr>
            <a:r>
              <a:rPr lang="en-US" dirty="0">
                <a:solidFill>
                  <a:srgbClr val="000000"/>
                </a:solidFill>
                <a:latin typeface="Arial Narrow" charset="0"/>
              </a:rPr>
              <a:t>Not necessarily stand-alone “DVR projects”, but integrated into existing platforms – oral </a:t>
            </a:r>
            <a:r>
              <a:rPr lang="en-US" dirty="0" err="1">
                <a:solidFill>
                  <a:srgbClr val="000000"/>
                </a:solidFill>
                <a:latin typeface="Arial Narrow" charset="0"/>
              </a:rPr>
              <a:t>PrEP</a:t>
            </a:r>
            <a:r>
              <a:rPr lang="en-US" dirty="0">
                <a:solidFill>
                  <a:srgbClr val="000000"/>
                </a:solidFill>
                <a:latin typeface="Arial Narrow" charset="0"/>
              </a:rPr>
              <a:t>; DREAMS; integrated SRH </a:t>
            </a:r>
          </a:p>
          <a:p>
            <a:pPr marL="466725" indent="-457200" eaLnBrk="1" hangingPunct="1">
              <a:spcBef>
                <a:spcPts val="0"/>
              </a:spcBef>
              <a:spcAft>
                <a:spcPts val="600"/>
              </a:spcAft>
              <a:buClr>
                <a:srgbClr val="A6A6A6"/>
              </a:buClr>
              <a:buSzPct val="100000"/>
              <a:buFont typeface="Wingdings" charset="2"/>
              <a:buChar char="§"/>
              <a:defRPr/>
            </a:pPr>
            <a:endParaRPr lang="en-US" sz="32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3956084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txBox="1">
            <a:spLocks/>
          </p:cNvSpPr>
          <p:nvPr/>
        </p:nvSpPr>
        <p:spPr bwMode="auto">
          <a:xfrm>
            <a:off x="381000" y="1219200"/>
            <a:ext cx="853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HIV integrase strand transfer inhibitor developed by </a:t>
            </a:r>
            <a:r>
              <a:rPr lang="en-US" dirty="0" err="1">
                <a:solidFill>
                  <a:srgbClr val="000000"/>
                </a:solidFill>
                <a:latin typeface="Arial Narrow" charset="0"/>
              </a:rPr>
              <a:t>ViiV</a:t>
            </a:r>
            <a:r>
              <a:rPr lang="en-US" dirty="0">
                <a:solidFill>
                  <a:srgbClr val="000000"/>
                </a:solidFill>
                <a:latin typeface="Arial Narrow" charset="0"/>
              </a:rPr>
              <a:t>/GSK – and an analogue of dolutegravir</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Nano-formulated, low-solubility crystalline drug suspended in an aqueous solution</a:t>
            </a:r>
          </a:p>
          <a:p>
            <a:pPr marL="919163" lvl="1" indent="-454025" eaLnBrk="1" hangingPunct="1">
              <a:spcBef>
                <a:spcPts val="0"/>
              </a:spcBef>
              <a:spcAft>
                <a:spcPts val="600"/>
              </a:spcAft>
              <a:buClr>
                <a:srgbClr val="A6A6A6"/>
              </a:buClr>
              <a:buSzPct val="100000"/>
              <a:buFont typeface="System Font Regular"/>
              <a:buChar char="⁃"/>
              <a:defRPr/>
            </a:pPr>
            <a:r>
              <a:rPr lang="en-US" dirty="0">
                <a:solidFill>
                  <a:srgbClr val="000000"/>
                </a:solidFill>
                <a:latin typeface="Arial Narrow" charset="0"/>
              </a:rPr>
              <a:t>600 mg administered as one 3 mL intramuscular injection in the gluteal muscle, every two-months</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Two HIV prevention efficacy trials underway, under the HPTN, comparing CAB injections every two months to oral TDF/FTC</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CAB-LA in combination with injectable </a:t>
            </a:r>
            <a:r>
              <a:rPr lang="en-US" dirty="0" err="1">
                <a:solidFill>
                  <a:srgbClr val="000000"/>
                </a:solidFill>
                <a:latin typeface="Arial Narrow" charset="0"/>
              </a:rPr>
              <a:t>rilpivirine</a:t>
            </a:r>
            <a:r>
              <a:rPr lang="en-US" dirty="0">
                <a:solidFill>
                  <a:srgbClr val="000000"/>
                </a:solidFill>
                <a:latin typeface="Arial Narrow" charset="0"/>
              </a:rPr>
              <a:t> from J&amp;J developed as a treatment </a:t>
            </a:r>
          </a:p>
          <a:p>
            <a:pPr marL="919163" lvl="1" indent="-454025" eaLnBrk="1" hangingPunct="1">
              <a:spcBef>
                <a:spcPts val="0"/>
              </a:spcBef>
              <a:spcAft>
                <a:spcPts val="600"/>
              </a:spcAft>
              <a:buClr>
                <a:srgbClr val="A6A6A6"/>
              </a:buClr>
              <a:buSzPct val="100000"/>
              <a:buFont typeface="System Font Regular"/>
              <a:buChar char="⁃"/>
              <a:defRPr/>
            </a:pPr>
            <a:r>
              <a:rPr lang="en-US" dirty="0">
                <a:solidFill>
                  <a:srgbClr val="000000"/>
                </a:solidFill>
                <a:latin typeface="Arial Narrow" charset="0"/>
              </a:rPr>
              <a:t>Approved in Canada and currently under FDA review</a:t>
            </a:r>
          </a:p>
        </p:txBody>
      </p:sp>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Long-acting Injectable Cabotegravir</a:t>
            </a:r>
          </a:p>
        </p:txBody>
      </p:sp>
    </p:spTree>
    <p:extLst>
      <p:ext uri="{BB962C8B-B14F-4D97-AF65-F5344CB8AC3E}">
        <p14:creationId xmlns:p14="http://schemas.microsoft.com/office/powerpoint/2010/main" val="4070195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CAB-LA Efficacy Studies</a:t>
            </a:r>
          </a:p>
        </p:txBody>
      </p:sp>
      <p:pic>
        <p:nvPicPr>
          <p:cNvPr id="3" name="Picture 2">
            <a:extLst>
              <a:ext uri="{FF2B5EF4-FFF2-40B4-BE49-F238E27FC236}">
                <a16:creationId xmlns:a16="http://schemas.microsoft.com/office/drawing/2014/main" id="{8564B8DA-82B2-9849-8DBA-4DDAFFF65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5612"/>
            <a:ext cx="9144000" cy="3006776"/>
          </a:xfrm>
          <a:prstGeom prst="rect">
            <a:avLst/>
          </a:prstGeom>
        </p:spPr>
      </p:pic>
    </p:spTree>
    <p:extLst>
      <p:ext uri="{BB962C8B-B14F-4D97-AF65-F5344CB8AC3E}">
        <p14:creationId xmlns:p14="http://schemas.microsoft.com/office/powerpoint/2010/main" val="3908588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CAB-LA Efficacy Study Design</a:t>
            </a:r>
          </a:p>
        </p:txBody>
      </p:sp>
      <p:pic>
        <p:nvPicPr>
          <p:cNvPr id="2" name="Picture 1">
            <a:extLst>
              <a:ext uri="{FF2B5EF4-FFF2-40B4-BE49-F238E27FC236}">
                <a16:creationId xmlns:a16="http://schemas.microsoft.com/office/drawing/2014/main" id="{4E7C6726-A1D7-EF41-B6A3-C1CB6694B17E}"/>
              </a:ext>
            </a:extLst>
          </p:cNvPr>
          <p:cNvPicPr>
            <a:picLocks noChangeAspect="1"/>
          </p:cNvPicPr>
          <p:nvPr/>
        </p:nvPicPr>
        <p:blipFill>
          <a:blip r:embed="rId3"/>
          <a:stretch>
            <a:fillRect/>
          </a:stretch>
        </p:blipFill>
        <p:spPr>
          <a:xfrm>
            <a:off x="1295400" y="1143000"/>
            <a:ext cx="6670394" cy="5655437"/>
          </a:xfrm>
          <a:prstGeom prst="rect">
            <a:avLst/>
          </a:prstGeom>
        </p:spPr>
      </p:pic>
    </p:spTree>
    <p:extLst>
      <p:ext uri="{BB962C8B-B14F-4D97-AF65-F5344CB8AC3E}">
        <p14:creationId xmlns:p14="http://schemas.microsoft.com/office/powerpoint/2010/main" val="243757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txBox="1">
            <a:spLocks/>
          </p:cNvSpPr>
          <p:nvPr/>
        </p:nvSpPr>
        <p:spPr bwMode="auto">
          <a:xfrm>
            <a:off x="381001" y="1371600"/>
            <a:ext cx="834631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marR="0" lvl="0" indent="-457200" algn="l" defTabSz="457200" rtl="0" eaLnBrk="1" fontAlgn="base" latinLnBrk="0" hangingPunct="1">
              <a:lnSpc>
                <a:spcPct val="100000"/>
              </a:lnSpc>
              <a:spcBef>
                <a:spcPts val="0"/>
              </a:spcBef>
              <a:spcAft>
                <a:spcPts val="600"/>
              </a:spcAft>
              <a:buClr>
                <a:srgbClr val="A6A6A6"/>
              </a:buClr>
              <a:buSzPct val="100000"/>
              <a:buFont typeface="Wingdings" charset="2"/>
              <a:buChar char="§"/>
              <a:tabLst/>
              <a:defRPr/>
            </a:pPr>
            <a:r>
              <a:rPr kumimoji="0" lang="en-US" sz="3600" b="0" i="0" u="none" strike="noStrike" kern="1200" cap="none" spc="0" normalizeH="0" baseline="0" noProof="0" dirty="0">
                <a:ln>
                  <a:noFill/>
                </a:ln>
                <a:solidFill>
                  <a:srgbClr val="000000"/>
                </a:solidFill>
                <a:effectLst/>
                <a:uLnTx/>
                <a:uFillTx/>
                <a:latin typeface="Arial Narrow" charset="0"/>
                <a:ea typeface="ＭＳ Ｐゴシック" charset="-128"/>
                <a:cs typeface="+mn-cs"/>
              </a:rPr>
              <a:t>Options and Choice</a:t>
            </a:r>
          </a:p>
          <a:p>
            <a:pPr marL="466725" marR="0" lvl="0" indent="-457200" algn="l" defTabSz="457200" rtl="0" eaLnBrk="1" fontAlgn="base" latinLnBrk="0" hangingPunct="1">
              <a:lnSpc>
                <a:spcPct val="100000"/>
              </a:lnSpc>
              <a:spcBef>
                <a:spcPts val="0"/>
              </a:spcBef>
              <a:spcAft>
                <a:spcPts val="600"/>
              </a:spcAft>
              <a:buClr>
                <a:srgbClr val="A6A6A6"/>
              </a:buClr>
              <a:buSzPct val="100000"/>
              <a:buFont typeface="Wingdings" charset="2"/>
              <a:buChar char="§"/>
              <a:tabLst/>
              <a:defRPr/>
            </a:pPr>
            <a:r>
              <a:rPr kumimoji="0" lang="en-US" sz="3600" b="0" i="0" u="none" strike="noStrike" kern="1200" cap="none" spc="0" normalizeH="0" baseline="0" noProof="0" dirty="0">
                <a:ln>
                  <a:noFill/>
                </a:ln>
                <a:solidFill>
                  <a:srgbClr val="000000"/>
                </a:solidFill>
                <a:effectLst/>
                <a:uLnTx/>
                <a:uFillTx/>
                <a:latin typeface="Arial Narrow" charset="0"/>
                <a:ea typeface="ＭＳ Ｐゴシック" charset="-128"/>
                <a:cs typeface="+mn-cs"/>
              </a:rPr>
              <a:t>Balancing the Portfolio; Product Con</a:t>
            </a:r>
            <a:r>
              <a:rPr lang="en-US" sz="3600" dirty="0" err="1">
                <a:solidFill>
                  <a:srgbClr val="000000"/>
                </a:solidFill>
                <a:latin typeface="Arial Narrow" charset="0"/>
              </a:rPr>
              <a:t>siderations</a:t>
            </a:r>
            <a:r>
              <a:rPr lang="en-US" sz="3600" dirty="0">
                <a:solidFill>
                  <a:srgbClr val="000000"/>
                </a:solidFill>
                <a:latin typeface="Arial Narrow" charset="0"/>
              </a:rPr>
              <a:t>; People Considerations</a:t>
            </a:r>
          </a:p>
          <a:p>
            <a:pPr marL="466725" indent="-457200" eaLnBrk="1" hangingPunct="1">
              <a:spcBef>
                <a:spcPts val="0"/>
              </a:spcBef>
              <a:spcAft>
                <a:spcPts val="600"/>
              </a:spcAft>
              <a:buClr>
                <a:srgbClr val="A6A6A6"/>
              </a:buClr>
              <a:buSzPct val="100000"/>
              <a:buFont typeface="Wingdings" charset="2"/>
              <a:buChar char="§"/>
              <a:defRPr/>
            </a:pPr>
            <a:r>
              <a:rPr lang="en-US" sz="3600" dirty="0">
                <a:solidFill>
                  <a:srgbClr val="000000"/>
                </a:solidFill>
                <a:latin typeface="Arial Narrow" charset="0"/>
              </a:rPr>
              <a:t>Timelines and Pipelines for Context</a:t>
            </a:r>
          </a:p>
          <a:p>
            <a:pPr marL="466725" marR="0" lvl="0" indent="-457200" algn="l" defTabSz="457200" rtl="0" eaLnBrk="1" fontAlgn="base" latinLnBrk="0" hangingPunct="1">
              <a:lnSpc>
                <a:spcPct val="100000"/>
              </a:lnSpc>
              <a:spcBef>
                <a:spcPts val="0"/>
              </a:spcBef>
              <a:spcAft>
                <a:spcPts val="600"/>
              </a:spcAft>
              <a:buClr>
                <a:srgbClr val="A6A6A6"/>
              </a:buClr>
              <a:buSzPct val="100000"/>
              <a:buFont typeface="Wingdings" charset="2"/>
              <a:buChar char="§"/>
              <a:tabLst/>
              <a:defRPr/>
            </a:pPr>
            <a:r>
              <a:rPr kumimoji="0" lang="en-US" sz="3600" b="0" i="0" u="none" strike="noStrike" kern="1200" cap="none" spc="0" normalizeH="0" baseline="0" noProof="0" dirty="0" err="1">
                <a:ln>
                  <a:noFill/>
                </a:ln>
                <a:solidFill>
                  <a:srgbClr val="000000"/>
                </a:solidFill>
                <a:effectLst/>
                <a:uLnTx/>
                <a:uFillTx/>
                <a:latin typeface="Arial Narrow" charset="0"/>
                <a:ea typeface="ＭＳ Ｐゴシック" charset="-128"/>
                <a:cs typeface="+mn-cs"/>
              </a:rPr>
              <a:t>Dapivirine</a:t>
            </a:r>
            <a:r>
              <a:rPr kumimoji="0" lang="en-US" sz="3600" b="0" i="0" u="none" strike="noStrike" kern="1200" cap="none" spc="0" normalizeH="0" baseline="0" noProof="0" dirty="0">
                <a:ln>
                  <a:noFill/>
                </a:ln>
                <a:solidFill>
                  <a:srgbClr val="000000"/>
                </a:solidFill>
                <a:effectLst/>
                <a:uLnTx/>
                <a:uFillTx/>
                <a:latin typeface="Arial Narrow" charset="0"/>
                <a:ea typeface="ＭＳ Ｐゴシック" charset="-128"/>
                <a:cs typeface="+mn-cs"/>
              </a:rPr>
              <a:t> Vaginal Ring (DVR)</a:t>
            </a:r>
          </a:p>
          <a:p>
            <a:pPr marL="466725" lvl="0" indent="-457200" eaLnBrk="1" hangingPunct="1">
              <a:spcBef>
                <a:spcPts val="0"/>
              </a:spcBef>
              <a:spcAft>
                <a:spcPts val="600"/>
              </a:spcAft>
              <a:buClr>
                <a:srgbClr val="A6A6A6"/>
              </a:buClr>
              <a:buSzPct val="100000"/>
              <a:buFont typeface="Wingdings" charset="2"/>
              <a:buChar char="§"/>
              <a:defRPr/>
            </a:pPr>
            <a:r>
              <a:rPr lang="en-US" sz="3600" dirty="0">
                <a:solidFill>
                  <a:srgbClr val="000000"/>
                </a:solidFill>
                <a:latin typeface="Arial Narrow" charset="0"/>
              </a:rPr>
              <a:t>Long-acting Injectable Cabotegravir (CAB-LA)</a:t>
            </a:r>
          </a:p>
          <a:p>
            <a:pPr marL="466725" lvl="0" indent="-457200" eaLnBrk="1" hangingPunct="1">
              <a:spcBef>
                <a:spcPts val="0"/>
              </a:spcBef>
              <a:spcAft>
                <a:spcPts val="600"/>
              </a:spcAft>
              <a:buClr>
                <a:srgbClr val="A6A6A6"/>
              </a:buClr>
              <a:buSzPct val="100000"/>
              <a:buFont typeface="Wingdings" charset="2"/>
              <a:buChar char="§"/>
              <a:defRPr/>
            </a:pPr>
            <a:r>
              <a:rPr lang="en-US" sz="3600" dirty="0">
                <a:solidFill>
                  <a:srgbClr val="000000"/>
                </a:solidFill>
                <a:latin typeface="Arial Narrow" charset="0"/>
              </a:rPr>
              <a:t>Implications for PEPFAR</a:t>
            </a:r>
          </a:p>
          <a:p>
            <a:pPr marL="466725" marR="0" lvl="0" indent="-457200" algn="l" defTabSz="457200" rtl="0" eaLnBrk="1" fontAlgn="base" latinLnBrk="0" hangingPunct="1">
              <a:lnSpc>
                <a:spcPct val="100000"/>
              </a:lnSpc>
              <a:spcBef>
                <a:spcPts val="0"/>
              </a:spcBef>
              <a:spcAft>
                <a:spcPts val="0"/>
              </a:spcAft>
              <a:buClr>
                <a:srgbClr val="A6A6A6"/>
              </a:buClr>
              <a:buSzPct val="100000"/>
              <a:buFont typeface="Wingdings" charset="2"/>
              <a:buChar char="§"/>
              <a:tabLst/>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Outline</a:t>
            </a:r>
          </a:p>
        </p:txBody>
      </p:sp>
    </p:spTree>
    <p:extLst>
      <p:ext uri="{BB962C8B-B14F-4D97-AF65-F5344CB8AC3E}">
        <p14:creationId xmlns:p14="http://schemas.microsoft.com/office/powerpoint/2010/main" val="424351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HPTN 083 Interim Results</a:t>
            </a:r>
          </a:p>
        </p:txBody>
      </p:sp>
      <p:pic>
        <p:nvPicPr>
          <p:cNvPr id="5" name="Picture 4">
            <a:extLst>
              <a:ext uri="{FF2B5EF4-FFF2-40B4-BE49-F238E27FC236}">
                <a16:creationId xmlns:a16="http://schemas.microsoft.com/office/drawing/2014/main" id="{B64CECF8-3A94-F54D-BDD5-7689C4900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209800"/>
            <a:ext cx="7848600" cy="3944793"/>
          </a:xfrm>
          <a:prstGeom prst="rect">
            <a:avLst/>
          </a:prstGeom>
        </p:spPr>
      </p:pic>
      <p:sp>
        <p:nvSpPr>
          <p:cNvPr id="6" name="Content Placeholder 2">
            <a:extLst>
              <a:ext uri="{FF2B5EF4-FFF2-40B4-BE49-F238E27FC236}">
                <a16:creationId xmlns:a16="http://schemas.microsoft.com/office/drawing/2014/main" id="{115785BE-3667-7D40-BE64-147C7A0CFF68}"/>
              </a:ext>
            </a:extLst>
          </p:cNvPr>
          <p:cNvSpPr txBox="1">
            <a:spLocks/>
          </p:cNvSpPr>
          <p:nvPr/>
        </p:nvSpPr>
        <p:spPr bwMode="auto">
          <a:xfrm>
            <a:off x="533400" y="1541607"/>
            <a:ext cx="8534400" cy="478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9525" indent="0" algn="ctr" eaLnBrk="1" hangingPunct="1">
              <a:spcBef>
                <a:spcPts val="0"/>
              </a:spcBef>
              <a:spcAft>
                <a:spcPts val="600"/>
              </a:spcAft>
              <a:buClr>
                <a:srgbClr val="A6A6A6"/>
              </a:buClr>
              <a:buSzPct val="100000"/>
              <a:defRPr/>
            </a:pPr>
            <a:r>
              <a:rPr lang="en-US" b="1" dirty="0">
                <a:solidFill>
                  <a:srgbClr val="000000"/>
                </a:solidFill>
                <a:latin typeface="Arial Narrow" charset="0"/>
              </a:rPr>
              <a:t>HIV Incidence CAB vs. TDF/FDC</a:t>
            </a:r>
          </a:p>
        </p:txBody>
      </p:sp>
      <p:sp>
        <p:nvSpPr>
          <p:cNvPr id="7" name="Rectangle 6">
            <a:extLst>
              <a:ext uri="{FF2B5EF4-FFF2-40B4-BE49-F238E27FC236}">
                <a16:creationId xmlns:a16="http://schemas.microsoft.com/office/drawing/2014/main" id="{C6CA72A6-FD78-B345-BBAB-4F2659D28A69}"/>
              </a:ext>
            </a:extLst>
          </p:cNvPr>
          <p:cNvSpPr/>
          <p:nvPr/>
        </p:nvSpPr>
        <p:spPr>
          <a:xfrm>
            <a:off x="228600" y="6370918"/>
            <a:ext cx="4572000" cy="369332"/>
          </a:xfrm>
          <a:prstGeom prst="rect">
            <a:avLst/>
          </a:prstGeom>
        </p:spPr>
        <p:txBody>
          <a:bodyPr wrap="square">
            <a:spAutoFit/>
          </a:bodyPr>
          <a:lstStyle/>
          <a:p>
            <a:r>
              <a:rPr lang="en-US" i="1" dirty="0" err="1"/>
              <a:t>Landovitz</a:t>
            </a:r>
            <a:r>
              <a:rPr lang="en-US" i="1" dirty="0"/>
              <a:t> RJ et al. AIDS 2020, #OAXLB01 </a:t>
            </a:r>
          </a:p>
        </p:txBody>
      </p:sp>
    </p:spTree>
    <p:extLst>
      <p:ext uri="{BB962C8B-B14F-4D97-AF65-F5344CB8AC3E}">
        <p14:creationId xmlns:p14="http://schemas.microsoft.com/office/powerpoint/2010/main" val="3000367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HPTN 083 Interim Results</a:t>
            </a:r>
          </a:p>
        </p:txBody>
      </p:sp>
      <p:sp>
        <p:nvSpPr>
          <p:cNvPr id="7" name="Content Placeholder 2">
            <a:extLst>
              <a:ext uri="{FF2B5EF4-FFF2-40B4-BE49-F238E27FC236}">
                <a16:creationId xmlns:a16="http://schemas.microsoft.com/office/drawing/2014/main" id="{53BCE058-0055-C94D-A1C4-1866F87A51E7}"/>
              </a:ext>
            </a:extLst>
          </p:cNvPr>
          <p:cNvSpPr txBox="1">
            <a:spLocks/>
          </p:cNvSpPr>
          <p:nvPr/>
        </p:nvSpPr>
        <p:spPr bwMode="auto">
          <a:xfrm>
            <a:off x="381000" y="1295400"/>
            <a:ext cx="8534399"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Both CAB &amp; TDF/FTC were safe and highly effective for HIV prevention </a:t>
            </a:r>
          </a:p>
          <a:p>
            <a:pPr marL="466725" indent="-457200" eaLnBrk="1" hangingPunct="1">
              <a:spcBef>
                <a:spcPts val="0"/>
              </a:spcBef>
              <a:spcAft>
                <a:spcPts val="600"/>
              </a:spcAft>
              <a:buClr>
                <a:srgbClr val="A6A6A6"/>
              </a:buClr>
              <a:buSzPct val="100000"/>
              <a:buFont typeface="Wingdings" charset="2"/>
              <a:buChar char="§"/>
              <a:defRPr/>
            </a:pPr>
            <a:r>
              <a:rPr lang="en-US" sz="2800" dirty="0" err="1">
                <a:solidFill>
                  <a:srgbClr val="000000"/>
                </a:solidFill>
                <a:latin typeface="Arial Narrow" charset="0"/>
              </a:rPr>
              <a:t>PrEP</a:t>
            </a:r>
            <a:r>
              <a:rPr lang="en-US" sz="2800" dirty="0">
                <a:solidFill>
                  <a:srgbClr val="000000"/>
                </a:solidFill>
                <a:latin typeface="Arial Narrow" charset="0"/>
              </a:rPr>
              <a:t> regimen containing CAB-LA was statistically superior to daily oral regimen of TDF/FTC in HPTN 083, with a 66% reduction in risk of HIV infection observed in participants receiving CAB compared to TDF/FTC </a:t>
            </a:r>
          </a:p>
          <a:p>
            <a:pPr marL="466725"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CAB-LA was well tolerated despite injection site reactions </a:t>
            </a:r>
          </a:p>
          <a:p>
            <a:pPr marL="466725"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CAB is first long-acting agent to demonstrate HIV prevention efficacy in MSM/TGW </a:t>
            </a:r>
          </a:p>
          <a:p>
            <a:pPr marL="466725"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Awaiting results for cisgender women in HPTN 084, as well as sub-studies in both 083 and 084</a:t>
            </a:r>
          </a:p>
          <a:p>
            <a:pPr marL="466725" indent="-457200" eaLnBrk="1" hangingPunct="1">
              <a:spcBef>
                <a:spcPts val="0"/>
              </a:spcBef>
              <a:spcAft>
                <a:spcPts val="600"/>
              </a:spcAft>
              <a:buClr>
                <a:srgbClr val="A6A6A6"/>
              </a:buClr>
              <a:buSzPct val="100000"/>
              <a:buFont typeface="Wingdings" charset="2"/>
              <a:buChar char="§"/>
              <a:defRPr/>
            </a:pPr>
            <a:endParaRPr lang="en-US" sz="32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
        <p:nvSpPr>
          <p:cNvPr id="2" name="Rectangle 1">
            <a:extLst>
              <a:ext uri="{FF2B5EF4-FFF2-40B4-BE49-F238E27FC236}">
                <a16:creationId xmlns:a16="http://schemas.microsoft.com/office/drawing/2014/main" id="{B9E22EBE-E943-8841-93A4-168CDE780B0F}"/>
              </a:ext>
            </a:extLst>
          </p:cNvPr>
          <p:cNvSpPr/>
          <p:nvPr/>
        </p:nvSpPr>
        <p:spPr>
          <a:xfrm>
            <a:off x="228600" y="6412468"/>
            <a:ext cx="4572000" cy="369332"/>
          </a:xfrm>
          <a:prstGeom prst="rect">
            <a:avLst/>
          </a:prstGeom>
        </p:spPr>
        <p:txBody>
          <a:bodyPr wrap="square">
            <a:spAutoFit/>
          </a:bodyPr>
          <a:lstStyle/>
          <a:p>
            <a:r>
              <a:rPr lang="en-US" i="1" dirty="0" err="1"/>
              <a:t>Landovitz</a:t>
            </a:r>
            <a:r>
              <a:rPr lang="en-US" i="1" dirty="0"/>
              <a:t> RJ et al. AIDS 2020, #OAXLB01 </a:t>
            </a:r>
          </a:p>
        </p:txBody>
      </p:sp>
    </p:spTree>
    <p:extLst>
      <p:ext uri="{BB962C8B-B14F-4D97-AF65-F5344CB8AC3E}">
        <p14:creationId xmlns:p14="http://schemas.microsoft.com/office/powerpoint/2010/main" val="2572653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R&amp;D Next Steps</a:t>
            </a:r>
          </a:p>
        </p:txBody>
      </p:sp>
      <p:sp>
        <p:nvSpPr>
          <p:cNvPr id="6" name="Content Placeholder 2">
            <a:extLst>
              <a:ext uri="{FF2B5EF4-FFF2-40B4-BE49-F238E27FC236}">
                <a16:creationId xmlns:a16="http://schemas.microsoft.com/office/drawing/2014/main" id="{2E84C752-AA3D-1F45-BDA2-53A57ABCD264}"/>
              </a:ext>
            </a:extLst>
          </p:cNvPr>
          <p:cNvSpPr txBox="1">
            <a:spLocks/>
          </p:cNvSpPr>
          <p:nvPr/>
        </p:nvSpPr>
        <p:spPr bwMode="auto">
          <a:xfrm>
            <a:off x="381000" y="1295400"/>
            <a:ext cx="853439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9525" indent="0" eaLnBrk="1" hangingPunct="1">
              <a:spcBef>
                <a:spcPts val="0"/>
              </a:spcBef>
              <a:spcAft>
                <a:spcPts val="600"/>
              </a:spcAft>
              <a:buClr>
                <a:srgbClr val="A6A6A6"/>
              </a:buClr>
              <a:buSzPct val="100000"/>
              <a:defRPr/>
            </a:pPr>
            <a:r>
              <a:rPr lang="en-US" b="1" dirty="0">
                <a:solidFill>
                  <a:srgbClr val="000000"/>
                </a:solidFill>
                <a:latin typeface="Arial Narrow" charset="0"/>
              </a:rPr>
              <a:t>HPTN 083:</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Understand breakthrough infections for both products and role of adherence and potential resistance profiles </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Understand role of oral lead-in phase and the potential pharmacologic “tail”</a:t>
            </a:r>
          </a:p>
          <a:p>
            <a:pPr marL="466725" lvl="1"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Currently moving to offering all participants choice between the two safe and effective options</a:t>
            </a:r>
          </a:p>
          <a:p>
            <a:pPr marL="466725" lvl="1"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Formal Open Label Extension phase of the trial in development</a:t>
            </a:r>
          </a:p>
          <a:p>
            <a:pPr marL="9525" indent="0" eaLnBrk="1" hangingPunct="1">
              <a:spcBef>
                <a:spcPts val="0"/>
              </a:spcBef>
              <a:spcAft>
                <a:spcPts val="600"/>
              </a:spcAft>
              <a:buClr>
                <a:srgbClr val="A6A6A6"/>
              </a:buClr>
              <a:buSzPct val="100000"/>
              <a:defRPr/>
            </a:pPr>
            <a:r>
              <a:rPr lang="en-US" b="1" dirty="0">
                <a:solidFill>
                  <a:srgbClr val="000000"/>
                </a:solidFill>
                <a:latin typeface="Arial Narrow" charset="0"/>
              </a:rPr>
              <a:t>HPTN 084:</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Fully enrolled; ongoing follow-up of participants </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Next DSMB scheduled for November, then every six months</a:t>
            </a:r>
          </a:p>
          <a:p>
            <a:pPr marL="9525" indent="0" eaLnBrk="1" hangingPunct="1">
              <a:spcBef>
                <a:spcPts val="0"/>
              </a:spcBef>
              <a:spcAft>
                <a:spcPts val="600"/>
              </a:spcAft>
              <a:buClr>
                <a:srgbClr val="A6A6A6"/>
              </a:buClr>
              <a:buSzPct val="100000"/>
              <a:defRPr/>
            </a:pPr>
            <a:r>
              <a:rPr lang="en-US" b="1" dirty="0">
                <a:solidFill>
                  <a:srgbClr val="000000"/>
                </a:solidFill>
                <a:latin typeface="Arial Narrow" charset="0"/>
              </a:rPr>
              <a:t>Additional sub-studies </a:t>
            </a:r>
            <a:r>
              <a:rPr lang="en-US" dirty="0">
                <a:solidFill>
                  <a:srgbClr val="000000"/>
                </a:solidFill>
                <a:latin typeface="Arial Narrow" charset="0"/>
              </a:rPr>
              <a:t>underway</a:t>
            </a:r>
            <a:endParaRPr lang="en-US" b="1"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lang="en-US" sz="32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2922370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Programmatic Next Steps</a:t>
            </a:r>
          </a:p>
        </p:txBody>
      </p:sp>
      <p:sp>
        <p:nvSpPr>
          <p:cNvPr id="6" name="Content Placeholder 2">
            <a:extLst>
              <a:ext uri="{FF2B5EF4-FFF2-40B4-BE49-F238E27FC236}">
                <a16:creationId xmlns:a16="http://schemas.microsoft.com/office/drawing/2014/main" id="{2E84C752-AA3D-1F45-BDA2-53A57ABCD264}"/>
              </a:ext>
            </a:extLst>
          </p:cNvPr>
          <p:cNvSpPr txBox="1">
            <a:spLocks/>
          </p:cNvSpPr>
          <p:nvPr/>
        </p:nvSpPr>
        <p:spPr bwMode="auto">
          <a:xfrm>
            <a:off x="381000" y="1295400"/>
            <a:ext cx="853439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600"/>
              </a:spcAft>
              <a:buClr>
                <a:srgbClr val="A6A6A6"/>
              </a:buClr>
              <a:buSzPct val="100000"/>
              <a:buFont typeface="Wingdings" charset="2"/>
              <a:buChar char="§"/>
              <a:defRPr/>
            </a:pPr>
            <a:r>
              <a:rPr lang="en-US" dirty="0" err="1">
                <a:solidFill>
                  <a:srgbClr val="000000"/>
                </a:solidFill>
                <a:latin typeface="Arial Narrow" charset="0"/>
              </a:rPr>
              <a:t>ViiV</a:t>
            </a:r>
            <a:r>
              <a:rPr lang="en-US" dirty="0">
                <a:solidFill>
                  <a:srgbClr val="000000"/>
                </a:solidFill>
                <a:latin typeface="Arial Narrow" charset="0"/>
              </a:rPr>
              <a:t> publicly stated its commitment to file for a broad label for </a:t>
            </a:r>
            <a:r>
              <a:rPr lang="en-US" b="1" u="sng" dirty="0">
                <a:solidFill>
                  <a:srgbClr val="000000"/>
                </a:solidFill>
                <a:latin typeface="Arial Narrow" charset="0"/>
              </a:rPr>
              <a:t>all populations</a:t>
            </a:r>
            <a:r>
              <a:rPr lang="en-US" dirty="0">
                <a:solidFill>
                  <a:srgbClr val="000000"/>
                </a:solidFill>
                <a:latin typeface="Arial Narrow" charset="0"/>
              </a:rPr>
              <a:t> at risk and are in process of compiling data and discussing pathways with various regulatory agencies </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Earliest regulatory submission likely in mid-2021</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Build </a:t>
            </a:r>
            <a:r>
              <a:rPr lang="en-US" dirty="0" err="1">
                <a:solidFill>
                  <a:srgbClr val="000000"/>
                </a:solidFill>
                <a:latin typeface="Arial Narrow" charset="0"/>
              </a:rPr>
              <a:t>px</a:t>
            </a:r>
            <a:r>
              <a:rPr lang="en-US" dirty="0">
                <a:solidFill>
                  <a:srgbClr val="000000"/>
                </a:solidFill>
                <a:latin typeface="Arial Narrow" charset="0"/>
              </a:rPr>
              <a:t> platforms with oral TDF/FTC programs that can integrate DVR and CAB-LA – while assessing specific service delivery needs that might be needed for an injectable</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Narrow" charset="0"/>
              </a:rPr>
              <a:t>Gates-funded </a:t>
            </a:r>
            <a:r>
              <a:rPr lang="en-US" dirty="0">
                <a:solidFill>
                  <a:srgbClr val="000000"/>
                </a:solidFill>
                <a:latin typeface="Arial Narrow" charset="0"/>
                <a:hlinkClick r:id="rId3"/>
              </a:rPr>
              <a:t>Biomedical Prevention Implementation Collaborative (BioPIC)</a:t>
            </a:r>
            <a:r>
              <a:rPr lang="en-US" dirty="0">
                <a:solidFill>
                  <a:srgbClr val="000000"/>
                </a:solidFill>
                <a:latin typeface="Arial Narrow" charset="0"/>
              </a:rPr>
              <a:t> working with </a:t>
            </a:r>
            <a:r>
              <a:rPr lang="en-US" dirty="0" err="1">
                <a:solidFill>
                  <a:srgbClr val="000000"/>
                </a:solidFill>
                <a:latin typeface="Arial Narrow" charset="0"/>
              </a:rPr>
              <a:t>ViiV</a:t>
            </a:r>
            <a:r>
              <a:rPr lang="en-US" dirty="0">
                <a:solidFill>
                  <a:srgbClr val="000000"/>
                </a:solidFill>
                <a:latin typeface="Arial Narrow" charset="0"/>
              </a:rPr>
              <a:t> and numerous stakeholders, including PEPFAR, to develop a comprehensive, coordinated product introduction and access strategy – currently being updated given early results of HPTN 083</a:t>
            </a:r>
          </a:p>
          <a:p>
            <a:pPr marL="466725" indent="-457200" eaLnBrk="1" hangingPunct="1">
              <a:spcBef>
                <a:spcPts val="0"/>
              </a:spcBef>
              <a:spcAft>
                <a:spcPts val="600"/>
              </a:spcAft>
              <a:buClr>
                <a:srgbClr val="A6A6A6"/>
              </a:buClr>
              <a:buSzPct val="100000"/>
              <a:buFont typeface="Wingdings" charset="2"/>
              <a:buChar char="§"/>
              <a:defRPr/>
            </a:pPr>
            <a:endParaRPr lang="en-US" sz="32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3242338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Time to Market</a:t>
            </a:r>
          </a:p>
        </p:txBody>
      </p:sp>
      <p:graphicFrame>
        <p:nvGraphicFramePr>
          <p:cNvPr id="7" name="Table 8">
            <a:extLst>
              <a:ext uri="{FF2B5EF4-FFF2-40B4-BE49-F238E27FC236}">
                <a16:creationId xmlns:a16="http://schemas.microsoft.com/office/drawing/2014/main" id="{C01BF365-347F-764F-83E1-1073CA0EBA57}"/>
              </a:ext>
            </a:extLst>
          </p:cNvPr>
          <p:cNvGraphicFramePr>
            <a:graphicFrameLocks noGrp="1"/>
          </p:cNvGraphicFramePr>
          <p:nvPr>
            <p:extLst>
              <p:ext uri="{D42A27DB-BD31-4B8C-83A1-F6EECF244321}">
                <p14:modId xmlns:p14="http://schemas.microsoft.com/office/powerpoint/2010/main" val="2938795317"/>
              </p:ext>
            </p:extLst>
          </p:nvPr>
        </p:nvGraphicFramePr>
        <p:xfrm>
          <a:off x="76200" y="1143000"/>
          <a:ext cx="8915400" cy="396240"/>
        </p:xfrm>
        <a:graphic>
          <a:graphicData uri="http://schemas.openxmlformats.org/drawingml/2006/table">
            <a:tbl>
              <a:tblPr firstRow="1" bandRow="1">
                <a:tableStyleId>{F2DE63D5-997A-4646-A377-4702673A728D}</a:tableStyleId>
              </a:tblPr>
              <a:tblGrid>
                <a:gridCol w="891540">
                  <a:extLst>
                    <a:ext uri="{9D8B030D-6E8A-4147-A177-3AD203B41FA5}">
                      <a16:colId xmlns:a16="http://schemas.microsoft.com/office/drawing/2014/main" val="2815982735"/>
                    </a:ext>
                  </a:extLst>
                </a:gridCol>
                <a:gridCol w="891540">
                  <a:extLst>
                    <a:ext uri="{9D8B030D-6E8A-4147-A177-3AD203B41FA5}">
                      <a16:colId xmlns:a16="http://schemas.microsoft.com/office/drawing/2014/main" val="2179083995"/>
                    </a:ext>
                  </a:extLst>
                </a:gridCol>
                <a:gridCol w="891540">
                  <a:extLst>
                    <a:ext uri="{9D8B030D-6E8A-4147-A177-3AD203B41FA5}">
                      <a16:colId xmlns:a16="http://schemas.microsoft.com/office/drawing/2014/main" val="2544502972"/>
                    </a:ext>
                  </a:extLst>
                </a:gridCol>
                <a:gridCol w="891540">
                  <a:extLst>
                    <a:ext uri="{9D8B030D-6E8A-4147-A177-3AD203B41FA5}">
                      <a16:colId xmlns:a16="http://schemas.microsoft.com/office/drawing/2014/main" val="1119644390"/>
                    </a:ext>
                  </a:extLst>
                </a:gridCol>
                <a:gridCol w="891540">
                  <a:extLst>
                    <a:ext uri="{9D8B030D-6E8A-4147-A177-3AD203B41FA5}">
                      <a16:colId xmlns:a16="http://schemas.microsoft.com/office/drawing/2014/main" val="1753545769"/>
                    </a:ext>
                  </a:extLst>
                </a:gridCol>
                <a:gridCol w="891540">
                  <a:extLst>
                    <a:ext uri="{9D8B030D-6E8A-4147-A177-3AD203B41FA5}">
                      <a16:colId xmlns:a16="http://schemas.microsoft.com/office/drawing/2014/main" val="1449011938"/>
                    </a:ext>
                  </a:extLst>
                </a:gridCol>
                <a:gridCol w="891540">
                  <a:extLst>
                    <a:ext uri="{9D8B030D-6E8A-4147-A177-3AD203B41FA5}">
                      <a16:colId xmlns:a16="http://schemas.microsoft.com/office/drawing/2014/main" val="1409569062"/>
                    </a:ext>
                  </a:extLst>
                </a:gridCol>
                <a:gridCol w="891540">
                  <a:extLst>
                    <a:ext uri="{9D8B030D-6E8A-4147-A177-3AD203B41FA5}">
                      <a16:colId xmlns:a16="http://schemas.microsoft.com/office/drawing/2014/main" val="3946454690"/>
                    </a:ext>
                  </a:extLst>
                </a:gridCol>
                <a:gridCol w="891540">
                  <a:extLst>
                    <a:ext uri="{9D8B030D-6E8A-4147-A177-3AD203B41FA5}">
                      <a16:colId xmlns:a16="http://schemas.microsoft.com/office/drawing/2014/main" val="2460453326"/>
                    </a:ext>
                  </a:extLst>
                </a:gridCol>
                <a:gridCol w="891540">
                  <a:extLst>
                    <a:ext uri="{9D8B030D-6E8A-4147-A177-3AD203B41FA5}">
                      <a16:colId xmlns:a16="http://schemas.microsoft.com/office/drawing/2014/main" val="173586190"/>
                    </a:ext>
                  </a:extLst>
                </a:gridCol>
              </a:tblGrid>
              <a:tr h="0">
                <a:tc>
                  <a:txBody>
                    <a:bodyPr/>
                    <a:lstStyle/>
                    <a:p>
                      <a:pPr algn="ctr"/>
                      <a:r>
                        <a:rPr lang="en-US" sz="2000" dirty="0">
                          <a:solidFill>
                            <a:schemeClr val="tx1"/>
                          </a:solidFill>
                        </a:rPr>
                        <a:t>|</a:t>
                      </a:r>
                    </a:p>
                  </a:txBody>
                  <a:tcPr>
                    <a:solidFill>
                      <a:schemeClr val="bg1">
                        <a:lumMod val="95000"/>
                      </a:schemeClr>
                    </a:solidFill>
                  </a:tcPr>
                </a:tc>
                <a:tc>
                  <a:txBody>
                    <a:bodyPr/>
                    <a:lstStyle/>
                    <a:p>
                      <a:pPr algn="ctr"/>
                      <a:r>
                        <a:rPr lang="en-US" sz="1800" dirty="0">
                          <a:solidFill>
                            <a:schemeClr val="tx1"/>
                          </a:solidFill>
                        </a:rPr>
                        <a:t>2020</a:t>
                      </a:r>
                    </a:p>
                  </a:txBody>
                  <a:tcPr>
                    <a:solidFill>
                      <a:schemeClr val="bg1">
                        <a:lumMod val="95000"/>
                      </a:schemeClr>
                    </a:solidFill>
                  </a:tcPr>
                </a:tc>
                <a:tc>
                  <a:txBody>
                    <a:bodyPr/>
                    <a:lstStyle/>
                    <a:p>
                      <a:pPr algn="ctr"/>
                      <a:r>
                        <a:rPr lang="en-US" sz="1800" dirty="0">
                          <a:solidFill>
                            <a:schemeClr val="tx1"/>
                          </a:solidFill>
                        </a:rPr>
                        <a:t>|</a:t>
                      </a:r>
                    </a:p>
                  </a:txBody>
                  <a:tcPr>
                    <a:solidFill>
                      <a:schemeClr val="bg1">
                        <a:lumMod val="95000"/>
                      </a:schemeClr>
                    </a:solidFill>
                  </a:tcPr>
                </a:tc>
                <a:tc>
                  <a:txBody>
                    <a:bodyPr/>
                    <a:lstStyle/>
                    <a:p>
                      <a:pPr algn="ctr"/>
                      <a:r>
                        <a:rPr lang="en-US" sz="1800" dirty="0">
                          <a:solidFill>
                            <a:schemeClr val="tx1"/>
                          </a:solidFill>
                        </a:rPr>
                        <a:t>2021</a:t>
                      </a:r>
                    </a:p>
                  </a:txBody>
                  <a:tcPr>
                    <a:solidFill>
                      <a:schemeClr val="bg1">
                        <a:lumMod val="95000"/>
                      </a:schemeClr>
                    </a:solidFill>
                  </a:tcPr>
                </a:tc>
                <a:tc>
                  <a:txBody>
                    <a:bodyPr/>
                    <a:lstStyle/>
                    <a:p>
                      <a:pPr algn="ctr"/>
                      <a:r>
                        <a:rPr lang="en-US" sz="1800" dirty="0">
                          <a:solidFill>
                            <a:schemeClr val="tx1"/>
                          </a:solidFill>
                        </a:rPr>
                        <a:t>|</a:t>
                      </a:r>
                    </a:p>
                  </a:txBody>
                  <a:tcPr>
                    <a:solidFill>
                      <a:schemeClr val="bg1">
                        <a:lumMod val="95000"/>
                      </a:schemeClr>
                    </a:solidFill>
                  </a:tcPr>
                </a:tc>
                <a:tc>
                  <a:txBody>
                    <a:bodyPr/>
                    <a:lstStyle/>
                    <a:p>
                      <a:pPr algn="ctr"/>
                      <a:r>
                        <a:rPr lang="en-US" sz="1800" dirty="0">
                          <a:solidFill>
                            <a:schemeClr val="tx1"/>
                          </a:solidFill>
                        </a:rPr>
                        <a:t>2022</a:t>
                      </a:r>
                    </a:p>
                  </a:txBody>
                  <a:tcPr>
                    <a:solidFill>
                      <a:schemeClr val="bg1">
                        <a:lumMod val="95000"/>
                      </a:schemeClr>
                    </a:solidFill>
                  </a:tcPr>
                </a:tc>
                <a:tc>
                  <a:txBody>
                    <a:bodyPr/>
                    <a:lstStyle/>
                    <a:p>
                      <a:pPr algn="ctr"/>
                      <a:r>
                        <a:rPr lang="en-US" sz="1800" dirty="0">
                          <a:solidFill>
                            <a:schemeClr val="tx1"/>
                          </a:solidFill>
                        </a:rPr>
                        <a:t>|</a:t>
                      </a:r>
                    </a:p>
                  </a:txBody>
                  <a:tcPr>
                    <a:solidFill>
                      <a:schemeClr val="bg1">
                        <a:lumMod val="95000"/>
                      </a:schemeClr>
                    </a:solidFill>
                  </a:tcPr>
                </a:tc>
                <a:tc>
                  <a:txBody>
                    <a:bodyPr/>
                    <a:lstStyle/>
                    <a:p>
                      <a:pPr algn="ctr"/>
                      <a:r>
                        <a:rPr lang="en-US" sz="1800" dirty="0">
                          <a:solidFill>
                            <a:schemeClr val="tx1"/>
                          </a:solidFill>
                        </a:rPr>
                        <a:t>2023</a:t>
                      </a:r>
                    </a:p>
                  </a:txBody>
                  <a:tcPr>
                    <a:solidFill>
                      <a:schemeClr val="bg1">
                        <a:lumMod val="95000"/>
                      </a:schemeClr>
                    </a:solidFill>
                  </a:tcPr>
                </a:tc>
                <a:tc>
                  <a:txBody>
                    <a:bodyPr/>
                    <a:lstStyle/>
                    <a:p>
                      <a:pPr algn="ctr"/>
                      <a:r>
                        <a:rPr lang="en-US" sz="1800" dirty="0">
                          <a:solidFill>
                            <a:schemeClr val="tx1"/>
                          </a:solidFill>
                        </a:rPr>
                        <a:t>|</a:t>
                      </a:r>
                    </a:p>
                  </a:txBody>
                  <a:tcPr>
                    <a:solidFill>
                      <a:schemeClr val="bg1">
                        <a:lumMod val="95000"/>
                      </a:schemeClr>
                    </a:solidFill>
                  </a:tcPr>
                </a:tc>
                <a:tc>
                  <a:txBody>
                    <a:bodyPr/>
                    <a:lstStyle/>
                    <a:p>
                      <a:pPr algn="ctr"/>
                      <a:r>
                        <a:rPr lang="en-US" sz="1800" dirty="0">
                          <a:solidFill>
                            <a:schemeClr val="tx1"/>
                          </a:solidFill>
                        </a:rPr>
                        <a:t>2024</a:t>
                      </a:r>
                    </a:p>
                  </a:txBody>
                  <a:tcPr>
                    <a:solidFill>
                      <a:schemeClr val="bg1">
                        <a:lumMod val="95000"/>
                      </a:schemeClr>
                    </a:solidFill>
                  </a:tcPr>
                </a:tc>
                <a:extLst>
                  <a:ext uri="{0D108BD9-81ED-4DB2-BD59-A6C34878D82A}">
                    <a16:rowId xmlns:a16="http://schemas.microsoft.com/office/drawing/2014/main" val="948470657"/>
                  </a:ext>
                </a:extLst>
              </a:tr>
            </a:tbl>
          </a:graphicData>
        </a:graphic>
      </p:graphicFrame>
      <p:sp>
        <p:nvSpPr>
          <p:cNvPr id="10" name="Arrow: Right 31">
            <a:extLst>
              <a:ext uri="{FF2B5EF4-FFF2-40B4-BE49-F238E27FC236}">
                <a16:creationId xmlns:a16="http://schemas.microsoft.com/office/drawing/2014/main" id="{0897CA78-23B8-774E-8D81-3419B25C7167}"/>
              </a:ext>
            </a:extLst>
          </p:cNvPr>
          <p:cNvSpPr/>
          <p:nvPr/>
        </p:nvSpPr>
        <p:spPr>
          <a:xfrm>
            <a:off x="5249675" y="4121679"/>
            <a:ext cx="3741925" cy="643460"/>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A8A5001-8DA5-5646-B05F-2C930ECF9328}"/>
              </a:ext>
            </a:extLst>
          </p:cNvPr>
          <p:cNvGrpSpPr/>
          <p:nvPr/>
        </p:nvGrpSpPr>
        <p:grpSpPr>
          <a:xfrm>
            <a:off x="163187" y="2987040"/>
            <a:ext cx="8828413" cy="762000"/>
            <a:chOff x="2496209" y="5817588"/>
            <a:chExt cx="9067641" cy="762000"/>
          </a:xfrm>
        </p:grpSpPr>
        <p:sp>
          <p:nvSpPr>
            <p:cNvPr id="12" name="Arrow: Right 17">
              <a:extLst>
                <a:ext uri="{FF2B5EF4-FFF2-40B4-BE49-F238E27FC236}">
                  <a16:creationId xmlns:a16="http://schemas.microsoft.com/office/drawing/2014/main" id="{7C4FA187-9348-4740-BDE0-6F368F56B83F}"/>
                </a:ext>
              </a:extLst>
            </p:cNvPr>
            <p:cNvSpPr/>
            <p:nvPr/>
          </p:nvSpPr>
          <p:spPr>
            <a:xfrm>
              <a:off x="6554901" y="6022582"/>
              <a:ext cx="5008949" cy="557006"/>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Needle">
              <a:extLst>
                <a:ext uri="{FF2B5EF4-FFF2-40B4-BE49-F238E27FC236}">
                  <a16:creationId xmlns:a16="http://schemas.microsoft.com/office/drawing/2014/main" id="{8CF42B79-0007-9B4E-AEE0-0A311EA743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6209" y="5817588"/>
              <a:ext cx="461430" cy="461430"/>
            </a:xfrm>
            <a:prstGeom prst="rect">
              <a:avLst/>
            </a:prstGeom>
          </p:spPr>
        </p:pic>
        <p:sp>
          <p:nvSpPr>
            <p:cNvPr id="14" name="TextBox 13">
              <a:extLst>
                <a:ext uri="{FF2B5EF4-FFF2-40B4-BE49-F238E27FC236}">
                  <a16:creationId xmlns:a16="http://schemas.microsoft.com/office/drawing/2014/main" id="{EF956279-E54B-7041-B889-56F210A28A72}"/>
                </a:ext>
              </a:extLst>
            </p:cNvPr>
            <p:cNvSpPr txBox="1"/>
            <p:nvPr/>
          </p:nvSpPr>
          <p:spPr>
            <a:xfrm>
              <a:off x="6660087" y="6116419"/>
              <a:ext cx="490376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160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Possible regulatory approval &amp; introduction</a:t>
              </a:r>
              <a:endParaRPr kumimoji="0" lang="en-US" sz="1600" i="0"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1D9C34B9-0E4E-2F4A-B0AD-7ACE102B9F50}"/>
              </a:ext>
            </a:extLst>
          </p:cNvPr>
          <p:cNvGrpSpPr/>
          <p:nvPr/>
        </p:nvGrpSpPr>
        <p:grpSpPr>
          <a:xfrm>
            <a:off x="228600" y="1767840"/>
            <a:ext cx="8763000" cy="557006"/>
            <a:chOff x="2997842" y="6340598"/>
            <a:chExt cx="8889360" cy="557006"/>
          </a:xfrm>
        </p:grpSpPr>
        <p:sp>
          <p:nvSpPr>
            <p:cNvPr id="16" name="Arrow: Right 31">
              <a:extLst>
                <a:ext uri="{FF2B5EF4-FFF2-40B4-BE49-F238E27FC236}">
                  <a16:creationId xmlns:a16="http://schemas.microsoft.com/office/drawing/2014/main" id="{7638EDBD-6C8E-724A-A242-8B2A70C9FAF1}"/>
                </a:ext>
              </a:extLst>
            </p:cNvPr>
            <p:cNvSpPr/>
            <p:nvPr/>
          </p:nvSpPr>
          <p:spPr>
            <a:xfrm>
              <a:off x="5394104" y="6340598"/>
              <a:ext cx="6493098" cy="557006"/>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027DEC4-AC6C-C74A-9F72-1B5A775D5EA6}"/>
                </a:ext>
              </a:extLst>
            </p:cNvPr>
            <p:cNvSpPr txBox="1"/>
            <p:nvPr/>
          </p:nvSpPr>
          <p:spPr>
            <a:xfrm>
              <a:off x="5857902" y="6453484"/>
              <a:ext cx="5720105"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160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Probable regulatory approval &amp; introduction</a:t>
              </a:r>
              <a:endParaRPr kumimoji="0" lang="en-US" sz="1600" i="0"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 name="Oval 17">
              <a:extLst>
                <a:ext uri="{FF2B5EF4-FFF2-40B4-BE49-F238E27FC236}">
                  <a16:creationId xmlns:a16="http://schemas.microsoft.com/office/drawing/2014/main" id="{C1457821-ECAD-AB4D-B5D7-70860DCAA500}"/>
                </a:ext>
              </a:extLst>
            </p:cNvPr>
            <p:cNvSpPr/>
            <p:nvPr/>
          </p:nvSpPr>
          <p:spPr>
            <a:xfrm>
              <a:off x="2997842" y="6466701"/>
              <a:ext cx="323850" cy="27432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Arrow: Right 37">
            <a:extLst>
              <a:ext uri="{FF2B5EF4-FFF2-40B4-BE49-F238E27FC236}">
                <a16:creationId xmlns:a16="http://schemas.microsoft.com/office/drawing/2014/main" id="{D9C1138E-E6CD-B341-8E34-182A82C8AF79}"/>
              </a:ext>
            </a:extLst>
          </p:cNvPr>
          <p:cNvSpPr/>
          <p:nvPr/>
        </p:nvSpPr>
        <p:spPr>
          <a:xfrm>
            <a:off x="2209800" y="5088052"/>
            <a:ext cx="6302554" cy="557006"/>
          </a:xfrm>
          <a:prstGeom prst="rightArrow">
            <a:avLst/>
          </a:prstGeom>
          <a:solidFill>
            <a:srgbClr val="FF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4BF2B51-7E55-5E42-9591-03F8DDEE3B4E}"/>
              </a:ext>
            </a:extLst>
          </p:cNvPr>
          <p:cNvSpPr txBox="1"/>
          <p:nvPr/>
        </p:nvSpPr>
        <p:spPr>
          <a:xfrm>
            <a:off x="2333492" y="5197278"/>
            <a:ext cx="4295908"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160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Daily oral F/TAF efficacy trial in cisgender women</a:t>
            </a:r>
            <a:endParaRPr kumimoji="0" lang="en-US" sz="1600" i="0"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pic>
        <p:nvPicPr>
          <p:cNvPr id="21" name="Graphic 20" descr="Medicine">
            <a:extLst>
              <a:ext uri="{FF2B5EF4-FFF2-40B4-BE49-F238E27FC236}">
                <a16:creationId xmlns:a16="http://schemas.microsoft.com/office/drawing/2014/main" id="{C4BEF889-67F9-594A-BDA2-466BA943E8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601" y="5048974"/>
            <a:ext cx="444246" cy="444246"/>
          </a:xfrm>
          <a:prstGeom prst="rect">
            <a:avLst/>
          </a:prstGeom>
        </p:spPr>
      </p:pic>
      <p:grpSp>
        <p:nvGrpSpPr>
          <p:cNvPr id="22" name="Group 21">
            <a:extLst>
              <a:ext uri="{FF2B5EF4-FFF2-40B4-BE49-F238E27FC236}">
                <a16:creationId xmlns:a16="http://schemas.microsoft.com/office/drawing/2014/main" id="{AD52D7A2-3744-F344-8AC3-01B1323418EB}"/>
              </a:ext>
            </a:extLst>
          </p:cNvPr>
          <p:cNvGrpSpPr/>
          <p:nvPr/>
        </p:nvGrpSpPr>
        <p:grpSpPr>
          <a:xfrm>
            <a:off x="102380" y="5813882"/>
            <a:ext cx="9117821" cy="557006"/>
            <a:chOff x="3429221" y="5542432"/>
            <a:chExt cx="6030450" cy="557006"/>
          </a:xfrm>
        </p:grpSpPr>
        <p:sp>
          <p:nvSpPr>
            <p:cNvPr id="23" name="Arrow: Right 43">
              <a:extLst>
                <a:ext uri="{FF2B5EF4-FFF2-40B4-BE49-F238E27FC236}">
                  <a16:creationId xmlns:a16="http://schemas.microsoft.com/office/drawing/2014/main" id="{E124E346-038B-8E4B-B089-AD7C4097339D}"/>
                </a:ext>
              </a:extLst>
            </p:cNvPr>
            <p:cNvSpPr/>
            <p:nvPr/>
          </p:nvSpPr>
          <p:spPr>
            <a:xfrm>
              <a:off x="4823051" y="5542432"/>
              <a:ext cx="4168456" cy="557006"/>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3B01CA75-73DC-EE4C-AA1B-F8C8E4AF16D7}"/>
                </a:ext>
              </a:extLst>
            </p:cNvPr>
            <p:cNvSpPr txBox="1"/>
            <p:nvPr/>
          </p:nvSpPr>
          <p:spPr>
            <a:xfrm>
              <a:off x="4904860" y="5670751"/>
              <a:ext cx="4554811"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lang="en-US" sz="1600" dirty="0">
                  <a:solidFill>
                    <a:prstClr val="black"/>
                  </a:solidFill>
                  <a:latin typeface="Calibri"/>
                  <a:cs typeface="Calibri" panose="020F0502020204030204" pitchFamily="34" charset="0"/>
                </a:rPr>
                <a:t>Monthly oral </a:t>
              </a:r>
              <a:r>
                <a:rPr lang="en-US" sz="1600" dirty="0" err="1">
                  <a:solidFill>
                    <a:prstClr val="black"/>
                  </a:solidFill>
                  <a:latin typeface="Calibri"/>
                  <a:cs typeface="Calibri" panose="020F0502020204030204" pitchFamily="34" charset="0"/>
                </a:rPr>
                <a:t>Islatravir</a:t>
              </a:r>
              <a:r>
                <a:rPr lang="en-US" sz="1600" dirty="0">
                  <a:solidFill>
                    <a:prstClr val="black"/>
                  </a:solidFill>
                  <a:latin typeface="Calibri"/>
                  <a:cs typeface="Calibri" panose="020F0502020204030204" pitchFamily="34" charset="0"/>
                </a:rPr>
                <a:t> efficacy trials</a:t>
              </a:r>
              <a:endParaRPr kumimoji="0" lang="en-US" sz="1600" i="0"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pic>
          <p:nvPicPr>
            <p:cNvPr id="25" name="Graphic 24" descr="Medicine">
              <a:extLst>
                <a:ext uri="{FF2B5EF4-FFF2-40B4-BE49-F238E27FC236}">
                  <a16:creationId xmlns:a16="http://schemas.microsoft.com/office/drawing/2014/main" id="{0330FBFB-F2C0-3240-9BE0-5AA7C7FA8B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29221" y="5583220"/>
              <a:ext cx="333093" cy="444246"/>
            </a:xfrm>
            <a:prstGeom prst="rect">
              <a:avLst/>
            </a:prstGeom>
          </p:spPr>
        </p:pic>
      </p:grpSp>
      <p:sp>
        <p:nvSpPr>
          <p:cNvPr id="30" name="TextBox 29">
            <a:extLst>
              <a:ext uri="{FF2B5EF4-FFF2-40B4-BE49-F238E27FC236}">
                <a16:creationId xmlns:a16="http://schemas.microsoft.com/office/drawing/2014/main" id="{CB930C88-0BC1-6342-91FA-6FF8E3A466FB}"/>
              </a:ext>
            </a:extLst>
          </p:cNvPr>
          <p:cNvSpPr txBox="1"/>
          <p:nvPr/>
        </p:nvSpPr>
        <p:spPr>
          <a:xfrm>
            <a:off x="5249676" y="4282439"/>
            <a:ext cx="389432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160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Possible DPP regulatory approval &amp; intro</a:t>
            </a:r>
            <a:endParaRPr kumimoji="0" lang="en-US" sz="1600" i="0"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pic>
        <p:nvPicPr>
          <p:cNvPr id="31" name="Picture 30">
            <a:extLst>
              <a:ext uri="{FF2B5EF4-FFF2-40B4-BE49-F238E27FC236}">
                <a16:creationId xmlns:a16="http://schemas.microsoft.com/office/drawing/2014/main" id="{BD85C7C9-8F50-F84F-A884-B2BA3E21DF24}"/>
              </a:ext>
            </a:extLst>
          </p:cNvPr>
          <p:cNvPicPr>
            <a:picLocks noChangeAspect="1"/>
          </p:cNvPicPr>
          <p:nvPr/>
        </p:nvPicPr>
        <p:blipFill>
          <a:blip r:embed="rId7"/>
          <a:stretch>
            <a:fillRect/>
          </a:stretch>
        </p:blipFill>
        <p:spPr>
          <a:xfrm>
            <a:off x="134082" y="4010389"/>
            <a:ext cx="646938" cy="633824"/>
          </a:xfrm>
          <a:prstGeom prst="rect">
            <a:avLst/>
          </a:prstGeom>
        </p:spPr>
      </p:pic>
      <p:sp>
        <p:nvSpPr>
          <p:cNvPr id="32" name="TextBox 31">
            <a:extLst>
              <a:ext uri="{FF2B5EF4-FFF2-40B4-BE49-F238E27FC236}">
                <a16:creationId xmlns:a16="http://schemas.microsoft.com/office/drawing/2014/main" id="{E59E53A0-29B9-724E-93A6-F8352B0CACA1}"/>
              </a:ext>
            </a:extLst>
          </p:cNvPr>
          <p:cNvSpPr txBox="1"/>
          <p:nvPr/>
        </p:nvSpPr>
        <p:spPr>
          <a:xfrm>
            <a:off x="2743200" y="3088065"/>
            <a:ext cx="1269348" cy="584775"/>
          </a:xfrm>
          <a:prstGeom prst="rect">
            <a:avLst/>
          </a:prstGeom>
          <a:solidFill>
            <a:schemeClr val="accent5">
              <a:lumMod val="20000"/>
              <a:lumOff val="80000"/>
            </a:schemeClr>
          </a:solidFill>
        </p:spPr>
        <p:txBody>
          <a:bodyPr wrap="square" rtlCol="0">
            <a:spAutoFit/>
          </a:bodyPr>
          <a:lstStyle/>
          <a:p>
            <a:pPr algn="ctr" fontAlgn="base">
              <a:spcBef>
                <a:spcPct val="0"/>
              </a:spcBef>
              <a:spcAft>
                <a:spcPct val="0"/>
              </a:spcAft>
            </a:pPr>
            <a:r>
              <a:rPr lang="en-US" sz="1600" i="1" dirty="0">
                <a:solidFill>
                  <a:prstClr val="black"/>
                </a:solidFill>
                <a:ea typeface="MS PGothic" pitchFamily="34" charset="-128"/>
              </a:rPr>
              <a:t>Possible FDA Submission</a:t>
            </a:r>
          </a:p>
        </p:txBody>
      </p:sp>
      <p:sp>
        <p:nvSpPr>
          <p:cNvPr id="33" name="TextBox 32">
            <a:extLst>
              <a:ext uri="{FF2B5EF4-FFF2-40B4-BE49-F238E27FC236}">
                <a16:creationId xmlns:a16="http://schemas.microsoft.com/office/drawing/2014/main" id="{5BCCDBD8-1F1D-0D4C-A0C8-A8959E278821}"/>
              </a:ext>
            </a:extLst>
          </p:cNvPr>
          <p:cNvSpPr txBox="1"/>
          <p:nvPr/>
        </p:nvSpPr>
        <p:spPr>
          <a:xfrm>
            <a:off x="2362199" y="2689686"/>
            <a:ext cx="2362201" cy="338554"/>
          </a:xfrm>
          <a:prstGeom prst="rect">
            <a:avLst/>
          </a:prstGeom>
          <a:solidFill>
            <a:schemeClr val="accent5">
              <a:lumMod val="20000"/>
              <a:lumOff val="80000"/>
            </a:schemeClr>
          </a:solidFill>
        </p:spPr>
        <p:txBody>
          <a:bodyPr wrap="square" rtlCol="0">
            <a:spAutoFit/>
          </a:bodyPr>
          <a:lstStyle/>
          <a:p>
            <a:pPr algn="ctr" fontAlgn="base">
              <a:spcBef>
                <a:spcPct val="0"/>
              </a:spcBef>
              <a:spcAft>
                <a:spcPct val="0"/>
              </a:spcAft>
            </a:pPr>
            <a:r>
              <a:rPr lang="en-US" sz="1600" i="1" dirty="0">
                <a:solidFill>
                  <a:prstClr val="black"/>
                </a:solidFill>
                <a:ea typeface="MS PGothic" pitchFamily="34" charset="-128"/>
              </a:rPr>
              <a:t>Possible 084 results</a:t>
            </a:r>
          </a:p>
        </p:txBody>
      </p:sp>
      <p:sp>
        <p:nvSpPr>
          <p:cNvPr id="34" name="5-Point Star 33">
            <a:extLst>
              <a:ext uri="{FF2B5EF4-FFF2-40B4-BE49-F238E27FC236}">
                <a16:creationId xmlns:a16="http://schemas.microsoft.com/office/drawing/2014/main" id="{8DA8E319-DFFE-7341-A043-E03F32DB2D8D}"/>
              </a:ext>
            </a:extLst>
          </p:cNvPr>
          <p:cNvSpPr/>
          <p:nvPr/>
        </p:nvSpPr>
        <p:spPr>
          <a:xfrm>
            <a:off x="2514600" y="1767840"/>
            <a:ext cx="372877" cy="400825"/>
          </a:xfrm>
          <a:prstGeom prst="star5">
            <a:avLst>
              <a:gd name="adj" fmla="val 2177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5-Point Star 34">
            <a:extLst>
              <a:ext uri="{FF2B5EF4-FFF2-40B4-BE49-F238E27FC236}">
                <a16:creationId xmlns:a16="http://schemas.microsoft.com/office/drawing/2014/main" id="{5454A3B7-7A47-BE40-8F47-32652EBE7C9D}"/>
              </a:ext>
            </a:extLst>
          </p:cNvPr>
          <p:cNvSpPr/>
          <p:nvPr/>
        </p:nvSpPr>
        <p:spPr>
          <a:xfrm>
            <a:off x="4876800" y="2891015"/>
            <a:ext cx="372877" cy="400825"/>
          </a:xfrm>
          <a:prstGeom prst="star5">
            <a:avLst>
              <a:gd name="adj" fmla="val 2177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721CB767-49A9-8D40-8B91-4DCBC93BD355}"/>
              </a:ext>
            </a:extLst>
          </p:cNvPr>
          <p:cNvSpPr/>
          <p:nvPr/>
        </p:nvSpPr>
        <p:spPr>
          <a:xfrm>
            <a:off x="4961123" y="4186415"/>
            <a:ext cx="372877" cy="400825"/>
          </a:xfrm>
          <a:prstGeom prst="star5">
            <a:avLst>
              <a:gd name="adj" fmla="val 2177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F67BEE92-6569-7442-8147-FDFE58C98F28}"/>
              </a:ext>
            </a:extLst>
          </p:cNvPr>
          <p:cNvSpPr/>
          <p:nvPr/>
        </p:nvSpPr>
        <p:spPr>
          <a:xfrm>
            <a:off x="8618723" y="5097736"/>
            <a:ext cx="372877" cy="400825"/>
          </a:xfrm>
          <a:prstGeom prst="star5">
            <a:avLst>
              <a:gd name="adj" fmla="val 2177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BFF1097B-3AC0-F744-912D-F342B514217F}"/>
              </a:ext>
            </a:extLst>
          </p:cNvPr>
          <p:cNvSpPr/>
          <p:nvPr/>
        </p:nvSpPr>
        <p:spPr>
          <a:xfrm>
            <a:off x="8618723" y="5876381"/>
            <a:ext cx="372877" cy="400825"/>
          </a:xfrm>
          <a:prstGeom prst="star5">
            <a:avLst>
              <a:gd name="adj" fmla="val 2177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9996C66-86F6-C246-9873-37D4704D59E6}"/>
              </a:ext>
            </a:extLst>
          </p:cNvPr>
          <p:cNvSpPr txBox="1"/>
          <p:nvPr/>
        </p:nvSpPr>
        <p:spPr>
          <a:xfrm>
            <a:off x="5029200" y="2758440"/>
            <a:ext cx="1524000"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200"/>
              </a:spcAft>
              <a:buClrTx/>
              <a:buSzTx/>
              <a:tabLst/>
              <a:defRPr/>
            </a:pPr>
            <a:r>
              <a:rPr kumimoji="0" lang="en-US" sz="1600" i="1"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Assumes 084 stops early</a:t>
            </a:r>
          </a:p>
        </p:txBody>
      </p:sp>
      <p:sp>
        <p:nvSpPr>
          <p:cNvPr id="42" name="TextBox 41">
            <a:extLst>
              <a:ext uri="{FF2B5EF4-FFF2-40B4-BE49-F238E27FC236}">
                <a16:creationId xmlns:a16="http://schemas.microsoft.com/office/drawing/2014/main" id="{6FF230D8-DAE8-5B40-B276-6274A2BABD60}"/>
              </a:ext>
            </a:extLst>
          </p:cNvPr>
          <p:cNvSpPr txBox="1"/>
          <p:nvPr/>
        </p:nvSpPr>
        <p:spPr>
          <a:xfrm>
            <a:off x="921124" y="2682240"/>
            <a:ext cx="1060076" cy="584775"/>
          </a:xfrm>
          <a:prstGeom prst="rect">
            <a:avLst/>
          </a:prstGeom>
          <a:solidFill>
            <a:schemeClr val="accent5">
              <a:lumMod val="20000"/>
              <a:lumOff val="80000"/>
            </a:schemeClr>
          </a:solidFill>
        </p:spPr>
        <p:txBody>
          <a:bodyPr wrap="square" rtlCol="0">
            <a:spAutoFit/>
          </a:bodyPr>
          <a:lstStyle/>
          <a:p>
            <a:pPr algn="ctr" fontAlgn="base">
              <a:spcBef>
                <a:spcPct val="0"/>
              </a:spcBef>
              <a:spcAft>
                <a:spcPct val="0"/>
              </a:spcAft>
            </a:pPr>
            <a:r>
              <a:rPr lang="en-US" sz="1600" i="1" dirty="0">
                <a:solidFill>
                  <a:prstClr val="black"/>
                </a:solidFill>
                <a:ea typeface="MS PGothic" pitchFamily="34" charset="-128"/>
              </a:rPr>
              <a:t>Early 083 results</a:t>
            </a:r>
          </a:p>
        </p:txBody>
      </p:sp>
      <p:sp>
        <p:nvSpPr>
          <p:cNvPr id="43" name="TextBox 42">
            <a:extLst>
              <a:ext uri="{FF2B5EF4-FFF2-40B4-BE49-F238E27FC236}">
                <a16:creationId xmlns:a16="http://schemas.microsoft.com/office/drawing/2014/main" id="{A5EDD204-913C-B940-8F95-33B76013F597}"/>
              </a:ext>
            </a:extLst>
          </p:cNvPr>
          <p:cNvSpPr txBox="1"/>
          <p:nvPr/>
        </p:nvSpPr>
        <p:spPr>
          <a:xfrm>
            <a:off x="914400" y="1615440"/>
            <a:ext cx="1060076" cy="830997"/>
          </a:xfrm>
          <a:prstGeom prst="rect">
            <a:avLst/>
          </a:prstGeom>
          <a:solidFill>
            <a:schemeClr val="accent4">
              <a:lumMod val="20000"/>
              <a:lumOff val="80000"/>
            </a:schemeClr>
          </a:solidFill>
          <a:ln>
            <a:solidFill>
              <a:schemeClr val="accent1">
                <a:shade val="50000"/>
              </a:schemeClr>
            </a:solidFill>
          </a:ln>
        </p:spPr>
        <p:txBody>
          <a:bodyPr wrap="square" rtlCol="0">
            <a:spAutoFit/>
          </a:bodyPr>
          <a:lstStyle/>
          <a:p>
            <a:pPr algn="ctr" fontAlgn="base">
              <a:spcBef>
                <a:spcPct val="0"/>
              </a:spcBef>
              <a:spcAft>
                <a:spcPct val="0"/>
              </a:spcAft>
            </a:pPr>
            <a:r>
              <a:rPr lang="en-US" sz="1600" i="1" dirty="0">
                <a:solidFill>
                  <a:prstClr val="black"/>
                </a:solidFill>
                <a:ea typeface="MS PGothic" pitchFamily="34" charset="-128"/>
              </a:rPr>
              <a:t>Positive EMA Opinion</a:t>
            </a:r>
          </a:p>
        </p:txBody>
      </p:sp>
      <p:sp>
        <p:nvSpPr>
          <p:cNvPr id="39" name="TextBox 38">
            <a:extLst>
              <a:ext uri="{FF2B5EF4-FFF2-40B4-BE49-F238E27FC236}">
                <a16:creationId xmlns:a16="http://schemas.microsoft.com/office/drawing/2014/main" id="{FE6D408D-9795-9146-8A23-9788BD296FC6}"/>
              </a:ext>
            </a:extLst>
          </p:cNvPr>
          <p:cNvSpPr txBox="1"/>
          <p:nvPr/>
        </p:nvSpPr>
        <p:spPr>
          <a:xfrm>
            <a:off x="48277" y="2255844"/>
            <a:ext cx="679076" cy="338554"/>
          </a:xfrm>
          <a:prstGeom prst="rect">
            <a:avLst/>
          </a:prstGeom>
          <a:solidFill>
            <a:schemeClr val="bg1">
              <a:lumMod val="85000"/>
            </a:schemeClr>
          </a:solidFill>
        </p:spPr>
        <p:txBody>
          <a:bodyPr wrap="square" rtlCol="0">
            <a:spAutoFit/>
          </a:bodyPr>
          <a:lstStyle/>
          <a:p>
            <a:pPr algn="ctr" fontAlgn="base">
              <a:spcBef>
                <a:spcPct val="0"/>
              </a:spcBef>
              <a:spcAft>
                <a:spcPct val="0"/>
              </a:spcAft>
            </a:pPr>
            <a:r>
              <a:rPr lang="en-US" sz="1600" i="1" dirty="0">
                <a:solidFill>
                  <a:prstClr val="black"/>
                </a:solidFill>
                <a:ea typeface="MS PGothic" pitchFamily="34" charset="-128"/>
              </a:rPr>
              <a:t>DVR</a:t>
            </a:r>
          </a:p>
        </p:txBody>
      </p:sp>
      <p:sp>
        <p:nvSpPr>
          <p:cNvPr id="41" name="TextBox 40">
            <a:extLst>
              <a:ext uri="{FF2B5EF4-FFF2-40B4-BE49-F238E27FC236}">
                <a16:creationId xmlns:a16="http://schemas.microsoft.com/office/drawing/2014/main" id="{6D92C81A-2786-D24F-AE51-ACDB3D1D7A44}"/>
              </a:ext>
            </a:extLst>
          </p:cNvPr>
          <p:cNvSpPr txBox="1"/>
          <p:nvPr/>
        </p:nvSpPr>
        <p:spPr>
          <a:xfrm>
            <a:off x="0" y="3486686"/>
            <a:ext cx="793409" cy="338554"/>
          </a:xfrm>
          <a:prstGeom prst="rect">
            <a:avLst/>
          </a:prstGeom>
          <a:solidFill>
            <a:schemeClr val="bg1">
              <a:lumMod val="85000"/>
            </a:schemeClr>
          </a:solidFill>
        </p:spPr>
        <p:txBody>
          <a:bodyPr wrap="square" rtlCol="0">
            <a:spAutoFit/>
          </a:bodyPr>
          <a:lstStyle/>
          <a:p>
            <a:pPr algn="ctr" fontAlgn="base">
              <a:spcBef>
                <a:spcPct val="0"/>
              </a:spcBef>
              <a:spcAft>
                <a:spcPct val="0"/>
              </a:spcAft>
            </a:pPr>
            <a:r>
              <a:rPr lang="en-US" sz="1600" i="1" dirty="0">
                <a:solidFill>
                  <a:prstClr val="black"/>
                </a:solidFill>
                <a:ea typeface="MS PGothic" pitchFamily="34" charset="-128"/>
              </a:rPr>
              <a:t>CAB-LA</a:t>
            </a:r>
          </a:p>
        </p:txBody>
      </p:sp>
      <p:sp>
        <p:nvSpPr>
          <p:cNvPr id="44" name="TextBox 43">
            <a:extLst>
              <a:ext uri="{FF2B5EF4-FFF2-40B4-BE49-F238E27FC236}">
                <a16:creationId xmlns:a16="http://schemas.microsoft.com/office/drawing/2014/main" id="{F3157DCE-D6A2-7E49-97C3-399BCEA308AA}"/>
              </a:ext>
            </a:extLst>
          </p:cNvPr>
          <p:cNvSpPr txBox="1"/>
          <p:nvPr/>
        </p:nvSpPr>
        <p:spPr>
          <a:xfrm>
            <a:off x="14654" y="4644213"/>
            <a:ext cx="679076" cy="338554"/>
          </a:xfrm>
          <a:prstGeom prst="rect">
            <a:avLst/>
          </a:prstGeom>
          <a:solidFill>
            <a:schemeClr val="bg1">
              <a:lumMod val="85000"/>
            </a:schemeClr>
          </a:solidFill>
        </p:spPr>
        <p:txBody>
          <a:bodyPr wrap="square" rtlCol="0">
            <a:spAutoFit/>
          </a:bodyPr>
          <a:lstStyle/>
          <a:p>
            <a:pPr algn="ctr" fontAlgn="base">
              <a:spcBef>
                <a:spcPct val="0"/>
              </a:spcBef>
              <a:spcAft>
                <a:spcPct val="0"/>
              </a:spcAft>
            </a:pPr>
            <a:r>
              <a:rPr lang="en-US" sz="1600" i="1" dirty="0">
                <a:solidFill>
                  <a:prstClr val="black"/>
                </a:solidFill>
                <a:ea typeface="MS PGothic" pitchFamily="34" charset="-128"/>
              </a:rPr>
              <a:t>DPP</a:t>
            </a:r>
          </a:p>
        </p:txBody>
      </p:sp>
      <p:sp>
        <p:nvSpPr>
          <p:cNvPr id="45" name="TextBox 44">
            <a:extLst>
              <a:ext uri="{FF2B5EF4-FFF2-40B4-BE49-F238E27FC236}">
                <a16:creationId xmlns:a16="http://schemas.microsoft.com/office/drawing/2014/main" id="{0891BF45-ED1B-864E-A946-724BCB0288DD}"/>
              </a:ext>
            </a:extLst>
          </p:cNvPr>
          <p:cNvSpPr txBox="1"/>
          <p:nvPr/>
        </p:nvSpPr>
        <p:spPr>
          <a:xfrm>
            <a:off x="8886" y="5506796"/>
            <a:ext cx="679076" cy="338554"/>
          </a:xfrm>
          <a:prstGeom prst="rect">
            <a:avLst/>
          </a:prstGeom>
          <a:solidFill>
            <a:schemeClr val="bg1">
              <a:lumMod val="85000"/>
            </a:schemeClr>
          </a:solidFill>
        </p:spPr>
        <p:txBody>
          <a:bodyPr wrap="square" rtlCol="0">
            <a:spAutoFit/>
          </a:bodyPr>
          <a:lstStyle/>
          <a:p>
            <a:pPr algn="ctr" fontAlgn="base">
              <a:spcBef>
                <a:spcPct val="0"/>
              </a:spcBef>
              <a:spcAft>
                <a:spcPct val="0"/>
              </a:spcAft>
            </a:pPr>
            <a:r>
              <a:rPr lang="en-US" sz="1600" i="1" dirty="0">
                <a:solidFill>
                  <a:prstClr val="black"/>
                </a:solidFill>
                <a:ea typeface="MS PGothic" pitchFamily="34" charset="-128"/>
              </a:rPr>
              <a:t>F/TAF</a:t>
            </a:r>
          </a:p>
        </p:txBody>
      </p:sp>
      <p:sp>
        <p:nvSpPr>
          <p:cNvPr id="46" name="TextBox 45">
            <a:extLst>
              <a:ext uri="{FF2B5EF4-FFF2-40B4-BE49-F238E27FC236}">
                <a16:creationId xmlns:a16="http://schemas.microsoft.com/office/drawing/2014/main" id="{3A22239A-1AD4-3A48-9F39-FBDC44BCD790}"/>
              </a:ext>
            </a:extLst>
          </p:cNvPr>
          <p:cNvSpPr txBox="1"/>
          <p:nvPr/>
        </p:nvSpPr>
        <p:spPr>
          <a:xfrm>
            <a:off x="-76200" y="6325769"/>
            <a:ext cx="934938" cy="338554"/>
          </a:xfrm>
          <a:prstGeom prst="rect">
            <a:avLst/>
          </a:prstGeom>
          <a:solidFill>
            <a:schemeClr val="bg1">
              <a:lumMod val="85000"/>
            </a:schemeClr>
          </a:solidFill>
        </p:spPr>
        <p:txBody>
          <a:bodyPr wrap="square" rtlCol="0">
            <a:spAutoFit/>
          </a:bodyPr>
          <a:lstStyle/>
          <a:p>
            <a:pPr algn="ctr" fontAlgn="base">
              <a:spcBef>
                <a:spcPct val="0"/>
              </a:spcBef>
              <a:spcAft>
                <a:spcPct val="0"/>
              </a:spcAft>
            </a:pPr>
            <a:r>
              <a:rPr lang="en-US" sz="1600" i="1" dirty="0" err="1">
                <a:solidFill>
                  <a:prstClr val="black"/>
                </a:solidFill>
                <a:ea typeface="MS PGothic" pitchFamily="34" charset="-128"/>
              </a:rPr>
              <a:t>Islatravir</a:t>
            </a:r>
            <a:endParaRPr lang="en-US" sz="1600" i="1" dirty="0">
              <a:solidFill>
                <a:prstClr val="black"/>
              </a:solidFill>
              <a:ea typeface="MS PGothic" pitchFamily="34" charset="-128"/>
            </a:endParaRPr>
          </a:p>
        </p:txBody>
      </p:sp>
      <p:grpSp>
        <p:nvGrpSpPr>
          <p:cNvPr id="3" name="Group 2">
            <a:extLst>
              <a:ext uri="{FF2B5EF4-FFF2-40B4-BE49-F238E27FC236}">
                <a16:creationId xmlns:a16="http://schemas.microsoft.com/office/drawing/2014/main" id="{8205AC6B-3EB8-2C4A-BB75-1889BB80AF64}"/>
              </a:ext>
            </a:extLst>
          </p:cNvPr>
          <p:cNvGrpSpPr/>
          <p:nvPr/>
        </p:nvGrpSpPr>
        <p:grpSpPr>
          <a:xfrm>
            <a:off x="4819319" y="6436708"/>
            <a:ext cx="2648281" cy="421292"/>
            <a:chOff x="2333492" y="6436708"/>
            <a:chExt cx="2648281" cy="421292"/>
          </a:xfrm>
        </p:grpSpPr>
        <p:sp>
          <p:nvSpPr>
            <p:cNvPr id="8" name="5-Point Star 7">
              <a:extLst>
                <a:ext uri="{FF2B5EF4-FFF2-40B4-BE49-F238E27FC236}">
                  <a16:creationId xmlns:a16="http://schemas.microsoft.com/office/drawing/2014/main" id="{B78A3CD9-8D4C-2A40-9C9C-E6AB6639B166}"/>
                </a:ext>
              </a:extLst>
            </p:cNvPr>
            <p:cNvSpPr/>
            <p:nvPr/>
          </p:nvSpPr>
          <p:spPr>
            <a:xfrm>
              <a:off x="2438400" y="6499207"/>
              <a:ext cx="364229" cy="338901"/>
            </a:xfrm>
            <a:prstGeom prst="star5">
              <a:avLst>
                <a:gd name="adj" fmla="val 2177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9A5240-8D5D-0148-882F-000467147FD6}"/>
                </a:ext>
              </a:extLst>
            </p:cNvPr>
            <p:cNvSpPr txBox="1"/>
            <p:nvPr/>
          </p:nvSpPr>
          <p:spPr>
            <a:xfrm>
              <a:off x="2819400" y="6519446"/>
              <a:ext cx="216237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160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Earliest time to market</a:t>
              </a:r>
              <a:endParaRPr kumimoji="0" lang="en-US" sz="1600" i="0"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 name="Rectangle 1">
              <a:extLst>
                <a:ext uri="{FF2B5EF4-FFF2-40B4-BE49-F238E27FC236}">
                  <a16:creationId xmlns:a16="http://schemas.microsoft.com/office/drawing/2014/main" id="{541EB86A-BD2B-5A44-BFED-CF764573211F}"/>
                </a:ext>
              </a:extLst>
            </p:cNvPr>
            <p:cNvSpPr/>
            <p:nvPr/>
          </p:nvSpPr>
          <p:spPr>
            <a:xfrm>
              <a:off x="2333492" y="6436708"/>
              <a:ext cx="2543308" cy="421292"/>
            </a:xfrm>
            <a:prstGeom prst="rect">
              <a:avLst/>
            </a:prstGeom>
            <a:solidFill>
              <a:schemeClr val="bg1">
                <a:lumMod val="95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5232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8200"/>
          </a:xfrm>
        </p:spPr>
        <p:txBody>
          <a:bodyPr/>
          <a:lstStyle/>
          <a:p>
            <a:pPr algn="ctr"/>
            <a:r>
              <a:rPr lang="en-US" altLang="x-none" dirty="0" err="1">
                <a:latin typeface="Cambria" charset="0"/>
                <a:ea typeface="MS PGothic" charset="-128"/>
              </a:rPr>
              <a:t>Px</a:t>
            </a:r>
            <a:r>
              <a:rPr lang="en-US" altLang="x-none" dirty="0">
                <a:latin typeface="Cambria" charset="0"/>
                <a:ea typeface="MS PGothic" charset="-128"/>
              </a:rPr>
              <a:t> Option Summary</a:t>
            </a:r>
          </a:p>
        </p:txBody>
      </p:sp>
      <p:graphicFrame>
        <p:nvGraphicFramePr>
          <p:cNvPr id="2" name="Table 1">
            <a:extLst>
              <a:ext uri="{FF2B5EF4-FFF2-40B4-BE49-F238E27FC236}">
                <a16:creationId xmlns:a16="http://schemas.microsoft.com/office/drawing/2014/main" id="{AF1C3FF7-0819-4F4F-98FD-3AABD488C444}"/>
              </a:ext>
            </a:extLst>
          </p:cNvPr>
          <p:cNvGraphicFramePr>
            <a:graphicFrameLocks noGrp="1"/>
          </p:cNvGraphicFramePr>
          <p:nvPr>
            <p:extLst>
              <p:ext uri="{D42A27DB-BD31-4B8C-83A1-F6EECF244321}">
                <p14:modId xmlns:p14="http://schemas.microsoft.com/office/powerpoint/2010/main" val="4260256157"/>
              </p:ext>
            </p:extLst>
          </p:nvPr>
        </p:nvGraphicFramePr>
        <p:xfrm>
          <a:off x="0" y="914400"/>
          <a:ext cx="9144001" cy="598932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213557586"/>
                    </a:ext>
                  </a:extLst>
                </a:gridCol>
                <a:gridCol w="2075388">
                  <a:extLst>
                    <a:ext uri="{9D8B030D-6E8A-4147-A177-3AD203B41FA5}">
                      <a16:colId xmlns:a16="http://schemas.microsoft.com/office/drawing/2014/main" val="1746978458"/>
                    </a:ext>
                  </a:extLst>
                </a:gridCol>
                <a:gridCol w="2678446">
                  <a:extLst>
                    <a:ext uri="{9D8B030D-6E8A-4147-A177-3AD203B41FA5}">
                      <a16:colId xmlns:a16="http://schemas.microsoft.com/office/drawing/2014/main" val="1925136840"/>
                    </a:ext>
                  </a:extLst>
                </a:gridCol>
                <a:gridCol w="2256567">
                  <a:extLst>
                    <a:ext uri="{9D8B030D-6E8A-4147-A177-3AD203B41FA5}">
                      <a16:colId xmlns:a16="http://schemas.microsoft.com/office/drawing/2014/main" val="2251118151"/>
                    </a:ext>
                  </a:extLst>
                </a:gridCol>
              </a:tblGrid>
              <a:tr h="304800">
                <a:tc>
                  <a:txBody>
                    <a:bodyPr/>
                    <a:lstStyle/>
                    <a:p>
                      <a:pPr algn="ctr"/>
                      <a:r>
                        <a:rPr lang="en-US" sz="1400" dirty="0" err="1"/>
                        <a:t>Px</a:t>
                      </a:r>
                      <a:r>
                        <a:rPr lang="en-US" sz="1400" dirty="0"/>
                        <a:t> Option</a:t>
                      </a:r>
                    </a:p>
                  </a:txBody>
                  <a:tcPr/>
                </a:tc>
                <a:tc>
                  <a:txBody>
                    <a:bodyPr/>
                    <a:lstStyle/>
                    <a:p>
                      <a:pPr algn="ctr"/>
                      <a:r>
                        <a:rPr lang="en-US" sz="1400" dirty="0"/>
                        <a:t>Populations</a:t>
                      </a:r>
                    </a:p>
                  </a:txBody>
                  <a:tcPr/>
                </a:tc>
                <a:tc>
                  <a:txBody>
                    <a:bodyPr/>
                    <a:lstStyle/>
                    <a:p>
                      <a:pPr algn="ctr"/>
                      <a:r>
                        <a:rPr lang="en-US" sz="1400" dirty="0"/>
                        <a:t>Time to Market</a:t>
                      </a:r>
                    </a:p>
                  </a:txBody>
                  <a:tcPr/>
                </a:tc>
                <a:tc>
                  <a:txBody>
                    <a:bodyPr/>
                    <a:lstStyle/>
                    <a:p>
                      <a:pPr algn="ctr"/>
                      <a:r>
                        <a:rPr lang="en-US" sz="1400" dirty="0"/>
                        <a:t>Next Steps</a:t>
                      </a:r>
                    </a:p>
                  </a:txBody>
                  <a:tcPr/>
                </a:tc>
                <a:extLst>
                  <a:ext uri="{0D108BD9-81ED-4DB2-BD59-A6C34878D82A}">
                    <a16:rowId xmlns:a16="http://schemas.microsoft.com/office/drawing/2014/main" val="210091964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Male &amp; female condoms</a:t>
                      </a:r>
                    </a:p>
                  </a:txBody>
                  <a:tcPr/>
                </a:tc>
                <a:tc>
                  <a:txBody>
                    <a:bodyPr/>
                    <a:lstStyle/>
                    <a:p>
                      <a:r>
                        <a:rPr lang="en-US" sz="1400" dirty="0"/>
                        <a:t>All at risk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Approved for decades</a:t>
                      </a:r>
                    </a:p>
                  </a:txBody>
                  <a:tcPr/>
                </a:tc>
                <a:tc>
                  <a:txBody>
                    <a:bodyPr/>
                    <a:lstStyle/>
                    <a:p>
                      <a:r>
                        <a:rPr lang="en-US" sz="1400" dirty="0"/>
                        <a:t>Market at scale</a:t>
                      </a:r>
                    </a:p>
                  </a:txBody>
                  <a:tcPr/>
                </a:tc>
                <a:extLst>
                  <a:ext uri="{0D108BD9-81ED-4DB2-BD59-A6C34878D82A}">
                    <a16:rowId xmlns:a16="http://schemas.microsoft.com/office/drawing/2014/main" val="494743861"/>
                  </a:ext>
                </a:extLst>
              </a:tr>
              <a:tr h="370840">
                <a:tc>
                  <a:txBody>
                    <a:bodyPr/>
                    <a:lstStyle/>
                    <a:p>
                      <a:r>
                        <a:rPr lang="en-US" sz="1400" dirty="0"/>
                        <a:t>VMMC</a:t>
                      </a:r>
                    </a:p>
                  </a:txBody>
                  <a:tcPr/>
                </a:tc>
                <a:tc>
                  <a:txBody>
                    <a:bodyPr/>
                    <a:lstStyle/>
                    <a:p>
                      <a:r>
                        <a:rPr lang="en-US" sz="1400" dirty="0"/>
                        <a:t>Heterosexual men</a:t>
                      </a:r>
                    </a:p>
                  </a:txBody>
                  <a:tcPr/>
                </a:tc>
                <a:tc>
                  <a:txBody>
                    <a:bodyPr/>
                    <a:lstStyle/>
                    <a:p>
                      <a:r>
                        <a:rPr lang="en-US" sz="1400" dirty="0"/>
                        <a:t>2007 Recommended in 14 priority counties in E/SA since</a:t>
                      </a:r>
                    </a:p>
                  </a:txBody>
                  <a:tcPr/>
                </a:tc>
                <a:tc>
                  <a:txBody>
                    <a:bodyPr/>
                    <a:lstStyle/>
                    <a:p>
                      <a:r>
                        <a:rPr lang="en-US" sz="1400" dirty="0"/>
                        <a:t>Re-energize post-COVID restrictions</a:t>
                      </a:r>
                    </a:p>
                  </a:txBody>
                  <a:tcPr/>
                </a:tc>
                <a:extLst>
                  <a:ext uri="{0D108BD9-81ED-4DB2-BD59-A6C34878D82A}">
                    <a16:rowId xmlns:a16="http://schemas.microsoft.com/office/drawing/2014/main" val="1767583738"/>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Daily Oral TDF/FTC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All at risk</a:t>
                      </a:r>
                    </a:p>
                  </a:txBody>
                  <a:tcPr/>
                </a:tc>
                <a:tc>
                  <a:txBody>
                    <a:bodyPr/>
                    <a:lstStyle/>
                    <a:p>
                      <a:r>
                        <a:rPr lang="en-US" sz="1400" dirty="0"/>
                        <a:t>2012 US approval ; 2015 first African approvals</a:t>
                      </a:r>
                    </a:p>
                  </a:txBody>
                  <a:tcPr/>
                </a:tc>
                <a:tc>
                  <a:txBody>
                    <a:bodyPr/>
                    <a:lstStyle/>
                    <a:p>
                      <a:pPr marL="12700" indent="0">
                        <a:tabLst/>
                      </a:pPr>
                      <a:r>
                        <a:rPr lang="en-US" sz="1400" dirty="0"/>
                        <a:t>Scale-up demand creation and support for continuation</a:t>
                      </a:r>
                    </a:p>
                  </a:txBody>
                  <a:tcPr/>
                </a:tc>
                <a:extLst>
                  <a:ext uri="{0D108BD9-81ED-4DB2-BD59-A6C34878D82A}">
                    <a16:rowId xmlns:a16="http://schemas.microsoft.com/office/drawing/2014/main" val="2001251432"/>
                  </a:ext>
                </a:extLst>
              </a:tr>
              <a:tr h="370840">
                <a:tc>
                  <a:txBody>
                    <a:bodyPr/>
                    <a:lstStyle/>
                    <a:p>
                      <a:r>
                        <a:rPr lang="en-US" sz="1400" dirty="0"/>
                        <a:t>Event-driven Oral TDF/FTC</a:t>
                      </a:r>
                    </a:p>
                  </a:txBody>
                  <a:tcPr/>
                </a:tc>
                <a:tc>
                  <a:txBody>
                    <a:bodyPr/>
                    <a:lstStyle/>
                    <a:p>
                      <a:r>
                        <a:rPr lang="en-US" sz="1400" dirty="0"/>
                        <a:t>MSM</a:t>
                      </a:r>
                    </a:p>
                  </a:txBody>
                  <a:tcPr/>
                </a:tc>
                <a:tc>
                  <a:txBody>
                    <a:bodyPr/>
                    <a:lstStyle/>
                    <a:p>
                      <a:r>
                        <a:rPr lang="en-US" sz="1400" dirty="0"/>
                        <a:t>2019 WHO recommendation</a:t>
                      </a:r>
                    </a:p>
                  </a:txBody>
                  <a:tcPr/>
                </a:tc>
                <a:tc>
                  <a:txBody>
                    <a:bodyPr/>
                    <a:lstStyle/>
                    <a:p>
                      <a:r>
                        <a:rPr lang="en-US" sz="1400" dirty="0"/>
                        <a:t>Integrate as per guidelines</a:t>
                      </a:r>
                    </a:p>
                  </a:txBody>
                  <a:tcPr/>
                </a:tc>
                <a:extLst>
                  <a:ext uri="{0D108BD9-81ED-4DB2-BD59-A6C34878D82A}">
                    <a16:rowId xmlns:a16="http://schemas.microsoft.com/office/drawing/2014/main" val="166510715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Daily Oral TAF/FTC</a:t>
                      </a:r>
                    </a:p>
                  </a:txBody>
                  <a:tcPr/>
                </a:tc>
                <a:tc>
                  <a:txBody>
                    <a:bodyPr/>
                    <a:lstStyle/>
                    <a:p>
                      <a:r>
                        <a:rPr lang="en-US" sz="1400" kern="1200" dirty="0">
                          <a:solidFill>
                            <a:schemeClr val="dk1"/>
                          </a:solidFill>
                          <a:effectLst/>
                          <a:latin typeface="+mn-lt"/>
                          <a:ea typeface="+mn-ea"/>
                          <a:cs typeface="+mn-cs"/>
                        </a:rPr>
                        <a:t>All except “those at risk via receptive vaginal sex”</a:t>
                      </a:r>
                      <a:r>
                        <a:rPr lang="en-US" sz="1400" dirty="0">
                          <a:effectLst/>
                        </a:rPr>
                        <a:t> </a:t>
                      </a:r>
                      <a:endParaRPr lang="en-US" sz="1400" dirty="0"/>
                    </a:p>
                  </a:txBody>
                  <a:tcPr/>
                </a:tc>
                <a:tc>
                  <a:txBody>
                    <a:bodyPr/>
                    <a:lstStyle/>
                    <a:p>
                      <a:r>
                        <a:rPr lang="en-US" sz="1400" dirty="0"/>
                        <a:t>2019 FDA partial approval;</a:t>
                      </a:r>
                    </a:p>
                    <a:p>
                      <a:r>
                        <a:rPr lang="en-US" sz="1400" dirty="0"/>
                        <a:t>±2024 for cisgender women</a:t>
                      </a:r>
                    </a:p>
                  </a:txBody>
                  <a:tcPr/>
                </a:tc>
                <a:tc>
                  <a:txBody>
                    <a:bodyPr/>
                    <a:lstStyle/>
                    <a:p>
                      <a:r>
                        <a:rPr lang="en-US" sz="1400" dirty="0"/>
                        <a:t>Efficacy trial in cisgender women in Africa start 2021</a:t>
                      </a:r>
                    </a:p>
                  </a:txBody>
                  <a:tcPr/>
                </a:tc>
                <a:extLst>
                  <a:ext uri="{0D108BD9-81ED-4DB2-BD59-A6C34878D82A}">
                    <a16:rowId xmlns:a16="http://schemas.microsoft.com/office/drawing/2014/main" val="3437690114"/>
                  </a:ext>
                </a:extLst>
              </a:tr>
              <a:tr h="370840">
                <a:tc>
                  <a:txBody>
                    <a:bodyPr/>
                    <a:lstStyle/>
                    <a:p>
                      <a:r>
                        <a:rPr lang="en-US" sz="1400" dirty="0" err="1"/>
                        <a:t>Dapivirine</a:t>
                      </a:r>
                      <a:r>
                        <a:rPr lang="en-US" sz="1400" dirty="0"/>
                        <a:t> Vaginal Ring</a:t>
                      </a:r>
                    </a:p>
                  </a:txBody>
                  <a:tcPr/>
                </a:tc>
                <a:tc>
                  <a:txBody>
                    <a:bodyPr/>
                    <a:lstStyle/>
                    <a:p>
                      <a:r>
                        <a:rPr lang="en-US" sz="1400" dirty="0"/>
                        <a:t>Women</a:t>
                      </a:r>
                    </a:p>
                  </a:txBody>
                  <a:tcPr/>
                </a:tc>
                <a:tc>
                  <a:txBody>
                    <a:bodyPr/>
                    <a:lstStyle/>
                    <a:p>
                      <a:r>
                        <a:rPr lang="en-US" sz="1400" dirty="0"/>
                        <a:t>2020 positive EMA opinion; WHO guideline and abbreviated PQ review</a:t>
                      </a:r>
                    </a:p>
                  </a:txBody>
                  <a:tcPr/>
                </a:tc>
                <a:tc>
                  <a:txBody>
                    <a:bodyPr/>
                    <a:lstStyle/>
                    <a:p>
                      <a:r>
                        <a:rPr lang="en-US" sz="1400" dirty="0"/>
                        <a:t>National regulatory approvals &amp; product intro in 2021</a:t>
                      </a:r>
                    </a:p>
                  </a:txBody>
                  <a:tcPr/>
                </a:tc>
                <a:extLst>
                  <a:ext uri="{0D108BD9-81ED-4DB2-BD59-A6C34878D82A}">
                    <a16:rowId xmlns:a16="http://schemas.microsoft.com/office/drawing/2014/main" val="1391624854"/>
                  </a:ext>
                </a:extLst>
              </a:tr>
              <a:tr h="370840">
                <a:tc>
                  <a:txBody>
                    <a:bodyPr/>
                    <a:lstStyle/>
                    <a:p>
                      <a:r>
                        <a:rPr lang="en-US" sz="1400" dirty="0"/>
                        <a:t>Dual </a:t>
                      </a:r>
                      <a:r>
                        <a:rPr lang="en-US" sz="1400" dirty="0" err="1"/>
                        <a:t>Px</a:t>
                      </a:r>
                      <a:r>
                        <a:rPr lang="en-US" sz="1400" dirty="0"/>
                        <a:t> Pill (TDF/FTC/COC)</a:t>
                      </a:r>
                    </a:p>
                  </a:txBody>
                  <a:tcPr/>
                </a:tc>
                <a:tc>
                  <a:txBody>
                    <a:bodyPr/>
                    <a:lstStyle/>
                    <a:p>
                      <a:r>
                        <a:rPr lang="en-US" sz="1400" dirty="0"/>
                        <a:t>Women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Likely earliest approvals ±2022</a:t>
                      </a:r>
                    </a:p>
                  </a:txBody>
                  <a:tcPr/>
                </a:tc>
                <a:tc>
                  <a:txBody>
                    <a:bodyPr/>
                    <a:lstStyle/>
                    <a:p>
                      <a:r>
                        <a:rPr lang="en-US" sz="1400" dirty="0"/>
                        <a:t>Bioequivalence studies </a:t>
                      </a:r>
                    </a:p>
                  </a:txBody>
                  <a:tcPr/>
                </a:tc>
                <a:extLst>
                  <a:ext uri="{0D108BD9-81ED-4DB2-BD59-A6C34878D82A}">
                    <a16:rowId xmlns:a16="http://schemas.microsoft.com/office/drawing/2014/main" val="1751164089"/>
                  </a:ext>
                </a:extLst>
              </a:tr>
              <a:tr h="370840">
                <a:tc>
                  <a:txBody>
                    <a:bodyPr/>
                    <a:lstStyle/>
                    <a:p>
                      <a:r>
                        <a:rPr lang="en-US" sz="1400" dirty="0"/>
                        <a:t>Injectable Cabotegravir</a:t>
                      </a:r>
                    </a:p>
                  </a:txBody>
                  <a:tcPr/>
                </a:tc>
                <a:tc>
                  <a:txBody>
                    <a:bodyPr/>
                    <a:lstStyle/>
                    <a:p>
                      <a:r>
                        <a:rPr lang="en-US" sz="1400" dirty="0"/>
                        <a:t>Studied in multiple populations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Likely earliest approvals ±2022</a:t>
                      </a:r>
                    </a:p>
                  </a:txBody>
                  <a:tcPr/>
                </a:tc>
                <a:tc>
                  <a:txBody>
                    <a:bodyPr/>
                    <a:lstStyle/>
                    <a:p>
                      <a:r>
                        <a:rPr lang="en-US" sz="1400" dirty="0"/>
                        <a:t>Continue 084; regulatory submission in 2021</a:t>
                      </a:r>
                    </a:p>
                  </a:txBody>
                  <a:tcPr/>
                </a:tc>
                <a:extLst>
                  <a:ext uri="{0D108BD9-81ED-4DB2-BD59-A6C34878D82A}">
                    <a16:rowId xmlns:a16="http://schemas.microsoft.com/office/drawing/2014/main" val="3481535429"/>
                  </a:ext>
                </a:extLst>
              </a:tr>
              <a:tr h="370840">
                <a:tc>
                  <a:txBody>
                    <a:bodyPr/>
                    <a:lstStyle/>
                    <a:p>
                      <a:r>
                        <a:rPr lang="en-US" sz="1400" dirty="0"/>
                        <a:t>Ad 26 Vaccine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Studied in multiple populations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Likely earliest approvals ±2024</a:t>
                      </a:r>
                    </a:p>
                  </a:txBody>
                  <a:tcPr/>
                </a:tc>
                <a:tc>
                  <a:txBody>
                    <a:bodyPr/>
                    <a:lstStyle/>
                    <a:p>
                      <a:r>
                        <a:rPr lang="en-US" sz="1400" dirty="0"/>
                        <a:t>Efficacy trials continuing</a:t>
                      </a:r>
                    </a:p>
                  </a:txBody>
                  <a:tcPr/>
                </a:tc>
                <a:extLst>
                  <a:ext uri="{0D108BD9-81ED-4DB2-BD59-A6C34878D82A}">
                    <a16:rowId xmlns:a16="http://schemas.microsoft.com/office/drawing/2014/main" val="3636485620"/>
                  </a:ext>
                </a:extLst>
              </a:tr>
              <a:tr h="370840">
                <a:tc>
                  <a:txBody>
                    <a:bodyPr/>
                    <a:lstStyle/>
                    <a:p>
                      <a:r>
                        <a:rPr lang="en-US" sz="1400" dirty="0"/>
                        <a:t>Monthly Oral </a:t>
                      </a:r>
                      <a:r>
                        <a:rPr lang="en-US" sz="1400" dirty="0" err="1"/>
                        <a:t>Islatravir</a:t>
                      </a:r>
                      <a:endParaRPr lang="en-US" sz="1400" dirty="0"/>
                    </a:p>
                  </a:txBody>
                  <a:tcPr/>
                </a:tc>
                <a:tc>
                  <a:txBody>
                    <a:bodyPr/>
                    <a:lstStyle/>
                    <a:p>
                      <a:r>
                        <a:rPr lang="en-US" sz="1400" dirty="0"/>
                        <a:t>To be studied in multiple populations</a:t>
                      </a:r>
                    </a:p>
                  </a:txBody>
                  <a:tcPr/>
                </a:tc>
                <a:tc>
                  <a:txBody>
                    <a:bodyPr/>
                    <a:lstStyle/>
                    <a:p>
                      <a:r>
                        <a:rPr lang="en-US" sz="1400" dirty="0"/>
                        <a:t>Likely earliest approvals ±2024</a:t>
                      </a:r>
                    </a:p>
                  </a:txBody>
                  <a:tcPr/>
                </a:tc>
                <a:tc>
                  <a:txBody>
                    <a:bodyPr/>
                    <a:lstStyle/>
                    <a:p>
                      <a:r>
                        <a:rPr lang="en-US" sz="1400" dirty="0"/>
                        <a:t>Efficacy trials to start 2021</a:t>
                      </a:r>
                    </a:p>
                  </a:txBody>
                  <a:tcPr/>
                </a:tc>
                <a:extLst>
                  <a:ext uri="{0D108BD9-81ED-4DB2-BD59-A6C34878D82A}">
                    <a16:rowId xmlns:a16="http://schemas.microsoft.com/office/drawing/2014/main" val="2780523853"/>
                  </a:ext>
                </a:extLst>
              </a:tr>
              <a:tr h="0">
                <a:tc>
                  <a:txBody>
                    <a:bodyPr/>
                    <a:lstStyle/>
                    <a:p>
                      <a:r>
                        <a:rPr lang="en-US" sz="1400" dirty="0"/>
                        <a:t>VRC 01 </a:t>
                      </a:r>
                      <a:r>
                        <a:rPr lang="en-US" sz="1400" dirty="0" err="1"/>
                        <a:t>bNAb</a:t>
                      </a:r>
                      <a:r>
                        <a:rPr lang="en-US" sz="1400" dirty="0"/>
                        <a:t> infusion</a:t>
                      </a:r>
                    </a:p>
                  </a:txBody>
                  <a:tcPr/>
                </a:tc>
                <a:tc>
                  <a:txBody>
                    <a:bodyPr/>
                    <a:lstStyle/>
                    <a:p>
                      <a:r>
                        <a:rPr lang="en-US" sz="1400" dirty="0"/>
                        <a:t>Studied in multiple populations</a:t>
                      </a:r>
                    </a:p>
                  </a:txBody>
                  <a:tcPr/>
                </a:tc>
                <a:tc>
                  <a:txBody>
                    <a:bodyPr/>
                    <a:lstStyle/>
                    <a:p>
                      <a:r>
                        <a:rPr lang="en-US" sz="1400" dirty="0"/>
                        <a:t>NA – not intended for licensure</a:t>
                      </a:r>
                    </a:p>
                  </a:txBody>
                  <a:tcPr/>
                </a:tc>
                <a:tc>
                  <a:txBody>
                    <a:bodyPr/>
                    <a:lstStyle/>
                    <a:p>
                      <a:r>
                        <a:rPr lang="en-US" sz="1400" dirty="0"/>
                        <a:t>Multiple </a:t>
                      </a:r>
                      <a:r>
                        <a:rPr lang="en-US" sz="1400" dirty="0" err="1"/>
                        <a:t>bNAbs</a:t>
                      </a:r>
                      <a:r>
                        <a:rPr lang="en-US" sz="1400" dirty="0"/>
                        <a:t> in development</a:t>
                      </a:r>
                    </a:p>
                  </a:txBody>
                  <a:tcPr/>
                </a:tc>
                <a:extLst>
                  <a:ext uri="{0D108BD9-81ED-4DB2-BD59-A6C34878D82A}">
                    <a16:rowId xmlns:a16="http://schemas.microsoft.com/office/drawing/2014/main" val="708107229"/>
                  </a:ext>
                </a:extLst>
              </a:tr>
            </a:tbl>
          </a:graphicData>
        </a:graphic>
      </p:graphicFrame>
    </p:spTree>
    <p:extLst>
      <p:ext uri="{BB962C8B-B14F-4D97-AF65-F5344CB8AC3E}">
        <p14:creationId xmlns:p14="http://schemas.microsoft.com/office/powerpoint/2010/main" val="2998261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Conclusions</a:t>
            </a:r>
          </a:p>
        </p:txBody>
      </p:sp>
      <p:sp>
        <p:nvSpPr>
          <p:cNvPr id="6" name="Content Placeholder 2">
            <a:extLst>
              <a:ext uri="{FF2B5EF4-FFF2-40B4-BE49-F238E27FC236}">
                <a16:creationId xmlns:a16="http://schemas.microsoft.com/office/drawing/2014/main" id="{2E84C752-AA3D-1F45-BDA2-53A57ABCD264}"/>
              </a:ext>
            </a:extLst>
          </p:cNvPr>
          <p:cNvSpPr txBox="1">
            <a:spLocks/>
          </p:cNvSpPr>
          <p:nvPr/>
        </p:nvSpPr>
        <p:spPr bwMode="auto">
          <a:xfrm>
            <a:off x="228601" y="1295400"/>
            <a:ext cx="853439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More safe and effective </a:t>
            </a:r>
            <a:r>
              <a:rPr lang="en-US" sz="2800" dirty="0" err="1">
                <a:solidFill>
                  <a:srgbClr val="000000"/>
                </a:solidFill>
                <a:latin typeface="Arial Narrow" charset="0"/>
              </a:rPr>
              <a:t>px</a:t>
            </a:r>
            <a:r>
              <a:rPr lang="en-US" sz="2800" dirty="0">
                <a:solidFill>
                  <a:srgbClr val="000000"/>
                </a:solidFill>
                <a:latin typeface="Arial Narrow" charset="0"/>
              </a:rPr>
              <a:t> options – entering market &amp; in development </a:t>
            </a:r>
          </a:p>
          <a:p>
            <a:pPr marL="919163" lvl="1" indent="-454025" eaLnBrk="1" hangingPunct="1">
              <a:spcBef>
                <a:spcPts val="0"/>
              </a:spcBef>
              <a:spcAft>
                <a:spcPts val="600"/>
              </a:spcAft>
              <a:buClr>
                <a:srgbClr val="A6A6A6"/>
              </a:buClr>
              <a:buSzPct val="100000"/>
              <a:buFont typeface="System Font Regular"/>
              <a:buChar char="⁃"/>
              <a:defRPr/>
            </a:pPr>
            <a:r>
              <a:rPr lang="en-US" sz="2800" dirty="0">
                <a:solidFill>
                  <a:srgbClr val="000000"/>
                </a:solidFill>
                <a:latin typeface="Arial Narrow" charset="0"/>
              </a:rPr>
              <a:t>But oral TDF/FTC only </a:t>
            </a:r>
            <a:r>
              <a:rPr lang="en-US" sz="2800" dirty="0" err="1">
                <a:solidFill>
                  <a:srgbClr val="000000"/>
                </a:solidFill>
                <a:latin typeface="Arial Narrow" charset="0"/>
              </a:rPr>
              <a:t>PrEP</a:t>
            </a:r>
            <a:r>
              <a:rPr lang="en-US" sz="2800" dirty="0">
                <a:solidFill>
                  <a:srgbClr val="000000"/>
                </a:solidFill>
                <a:latin typeface="Arial Narrow" charset="0"/>
              </a:rPr>
              <a:t> option widely approved and with clear programmatic guidance, targets, product availability, etc.</a:t>
            </a:r>
          </a:p>
          <a:p>
            <a:pPr marL="919163" lvl="1" indent="-454025" eaLnBrk="1" hangingPunct="1">
              <a:spcBef>
                <a:spcPts val="0"/>
              </a:spcBef>
              <a:spcAft>
                <a:spcPts val="600"/>
              </a:spcAft>
              <a:buClr>
                <a:srgbClr val="A6A6A6"/>
              </a:buClr>
              <a:buSzPct val="100000"/>
              <a:buFont typeface="System Font Regular"/>
              <a:buChar char="⁃"/>
              <a:defRPr/>
            </a:pPr>
            <a:r>
              <a:rPr lang="en-US" sz="2800" dirty="0">
                <a:solidFill>
                  <a:srgbClr val="000000"/>
                </a:solidFill>
                <a:latin typeface="Arial Narrow" charset="0"/>
              </a:rPr>
              <a:t>Now timely for PEPFAR to integrate DVR into </a:t>
            </a:r>
            <a:r>
              <a:rPr lang="en-US" sz="2800" dirty="0" err="1">
                <a:solidFill>
                  <a:srgbClr val="000000"/>
                </a:solidFill>
                <a:latin typeface="Arial Narrow" charset="0"/>
              </a:rPr>
              <a:t>px</a:t>
            </a:r>
            <a:r>
              <a:rPr lang="en-US" sz="2800" dirty="0">
                <a:solidFill>
                  <a:srgbClr val="000000"/>
                </a:solidFill>
                <a:latin typeface="Arial Narrow" charset="0"/>
              </a:rPr>
              <a:t> programming</a:t>
            </a:r>
          </a:p>
          <a:p>
            <a:pPr marL="466725"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No one option will be THE choice for all people, all the time – or for one person, all the time</a:t>
            </a:r>
          </a:p>
          <a:p>
            <a:pPr marL="466725"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Biomedical product use &amp; coverage need not be perfect to have impact</a:t>
            </a:r>
          </a:p>
        </p:txBody>
      </p:sp>
    </p:spTree>
    <p:extLst>
      <p:ext uri="{BB962C8B-B14F-4D97-AF65-F5344CB8AC3E}">
        <p14:creationId xmlns:p14="http://schemas.microsoft.com/office/powerpoint/2010/main" val="1927265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Conclusions</a:t>
            </a:r>
          </a:p>
        </p:txBody>
      </p:sp>
      <p:sp>
        <p:nvSpPr>
          <p:cNvPr id="6" name="Content Placeholder 2">
            <a:extLst>
              <a:ext uri="{FF2B5EF4-FFF2-40B4-BE49-F238E27FC236}">
                <a16:creationId xmlns:a16="http://schemas.microsoft.com/office/drawing/2014/main" id="{2E84C752-AA3D-1F45-BDA2-53A57ABCD264}"/>
              </a:ext>
            </a:extLst>
          </p:cNvPr>
          <p:cNvSpPr txBox="1">
            <a:spLocks/>
          </p:cNvSpPr>
          <p:nvPr/>
        </p:nvSpPr>
        <p:spPr bwMode="auto">
          <a:xfrm>
            <a:off x="381001" y="1219200"/>
            <a:ext cx="853439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9525" lvl="1" indent="0" eaLnBrk="1" hangingPunct="1">
              <a:spcBef>
                <a:spcPts val="0"/>
              </a:spcBef>
              <a:spcAft>
                <a:spcPts val="600"/>
              </a:spcAft>
              <a:buClr>
                <a:srgbClr val="A6A6A6"/>
              </a:buClr>
              <a:buSzPct val="100000"/>
              <a:defRPr/>
            </a:pPr>
            <a:r>
              <a:rPr lang="en-US" sz="2800" dirty="0">
                <a:solidFill>
                  <a:srgbClr val="000000"/>
                </a:solidFill>
                <a:latin typeface="Arial Narrow" charset="0"/>
              </a:rPr>
              <a:t>Much accomplished; much to do:</a:t>
            </a:r>
          </a:p>
          <a:p>
            <a:pPr marL="466725" lvl="1"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Fill the </a:t>
            </a:r>
            <a:r>
              <a:rPr lang="en-US" sz="2800" b="1" dirty="0">
                <a:solidFill>
                  <a:srgbClr val="000000"/>
                </a:solidFill>
                <a:latin typeface="Arial Narrow" charset="0"/>
              </a:rPr>
              <a:t>product introduction gaps:</a:t>
            </a:r>
          </a:p>
          <a:p>
            <a:pPr marL="919163" lvl="1" indent="-454025" eaLnBrk="1" hangingPunct="1">
              <a:spcBef>
                <a:spcPts val="0"/>
              </a:spcBef>
              <a:spcAft>
                <a:spcPts val="600"/>
              </a:spcAft>
              <a:buClr>
                <a:srgbClr val="A6A6A6"/>
              </a:buClr>
              <a:buSzPct val="100000"/>
              <a:buFont typeface="System Font Regular"/>
              <a:buChar char="⁃"/>
              <a:defRPr/>
            </a:pPr>
            <a:r>
              <a:rPr lang="en-US" sz="2800" dirty="0">
                <a:solidFill>
                  <a:srgbClr val="000000"/>
                </a:solidFill>
                <a:latin typeface="Arial Narrow" charset="0"/>
              </a:rPr>
              <a:t>Accelerate time from regulatory approval to intro to impact</a:t>
            </a:r>
          </a:p>
          <a:p>
            <a:pPr marL="919163" lvl="1" indent="-454025" eaLnBrk="1" hangingPunct="1">
              <a:spcBef>
                <a:spcPts val="0"/>
              </a:spcBef>
              <a:spcAft>
                <a:spcPts val="600"/>
              </a:spcAft>
              <a:buClr>
                <a:srgbClr val="A6A6A6"/>
              </a:buClr>
              <a:buSzPct val="100000"/>
              <a:buFont typeface="System Font Regular"/>
              <a:buChar char="⁃"/>
              <a:defRPr/>
            </a:pPr>
            <a:r>
              <a:rPr lang="en-US" sz="2800" dirty="0">
                <a:solidFill>
                  <a:srgbClr val="000000"/>
                </a:solidFill>
                <a:latin typeface="Arial Narrow" charset="0"/>
              </a:rPr>
              <a:t>Demand-creation and program platforms for prevention generally</a:t>
            </a:r>
          </a:p>
          <a:p>
            <a:pPr marL="919163" lvl="1" indent="-454025" eaLnBrk="1" hangingPunct="1">
              <a:spcBef>
                <a:spcPts val="0"/>
              </a:spcBef>
              <a:spcAft>
                <a:spcPts val="600"/>
              </a:spcAft>
              <a:buClr>
                <a:srgbClr val="A6A6A6"/>
              </a:buClr>
              <a:buSzPct val="100000"/>
              <a:buFont typeface="System Font Regular"/>
              <a:buChar char="⁃"/>
              <a:defRPr/>
            </a:pPr>
            <a:r>
              <a:rPr lang="en-US" sz="2800" dirty="0">
                <a:solidFill>
                  <a:srgbClr val="000000"/>
                </a:solidFill>
                <a:latin typeface="Arial Narrow" charset="0"/>
              </a:rPr>
              <a:t>Differentiated (and integrated) service delivery for </a:t>
            </a:r>
            <a:r>
              <a:rPr lang="en-US" sz="2800" dirty="0" err="1">
                <a:solidFill>
                  <a:srgbClr val="000000"/>
                </a:solidFill>
                <a:latin typeface="Arial Narrow" charset="0"/>
              </a:rPr>
              <a:t>px</a:t>
            </a:r>
            <a:endParaRPr lang="en-US" sz="28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r>
              <a:rPr lang="en-US" sz="2800" dirty="0">
                <a:solidFill>
                  <a:srgbClr val="000000"/>
                </a:solidFill>
                <a:latin typeface="Arial Narrow" charset="0"/>
              </a:rPr>
              <a:t>Fill the </a:t>
            </a:r>
            <a:r>
              <a:rPr lang="en-US" sz="2800" b="1" dirty="0">
                <a:solidFill>
                  <a:srgbClr val="000000"/>
                </a:solidFill>
                <a:latin typeface="Arial Narrow" charset="0"/>
              </a:rPr>
              <a:t>product development gaps</a:t>
            </a:r>
            <a:r>
              <a:rPr lang="en-US" sz="2800" dirty="0">
                <a:solidFill>
                  <a:srgbClr val="000000"/>
                </a:solidFill>
                <a:latin typeface="Arial Narrow" charset="0"/>
              </a:rPr>
              <a:t>:</a:t>
            </a:r>
          </a:p>
          <a:p>
            <a:pPr marL="919163" lvl="1" indent="-454025" eaLnBrk="1" hangingPunct="1">
              <a:spcBef>
                <a:spcPts val="0"/>
              </a:spcBef>
              <a:spcAft>
                <a:spcPts val="600"/>
              </a:spcAft>
              <a:buClr>
                <a:srgbClr val="A6A6A6"/>
              </a:buClr>
              <a:buSzPct val="100000"/>
              <a:buFont typeface="System Font Regular"/>
              <a:buChar char="⁃"/>
              <a:defRPr/>
            </a:pPr>
            <a:r>
              <a:rPr lang="en-US" sz="2800" dirty="0">
                <a:solidFill>
                  <a:srgbClr val="000000"/>
                </a:solidFill>
                <a:latin typeface="Arial Narrow" charset="0"/>
              </a:rPr>
              <a:t>Longer-acting &amp; event-driven</a:t>
            </a:r>
          </a:p>
          <a:p>
            <a:pPr marL="919163" lvl="1" indent="-454025" eaLnBrk="1" hangingPunct="1">
              <a:spcBef>
                <a:spcPts val="0"/>
              </a:spcBef>
              <a:spcAft>
                <a:spcPts val="600"/>
              </a:spcAft>
              <a:buClr>
                <a:srgbClr val="A6A6A6"/>
              </a:buClr>
              <a:buSzPct val="100000"/>
              <a:buFont typeface="System Font Regular"/>
              <a:buChar char="⁃"/>
              <a:defRPr/>
            </a:pPr>
            <a:r>
              <a:rPr lang="en-US" sz="2800" dirty="0">
                <a:solidFill>
                  <a:srgbClr val="000000"/>
                </a:solidFill>
                <a:latin typeface="Arial Narrow" charset="0"/>
              </a:rPr>
              <a:t>User-friendly &amp; developed WITH users</a:t>
            </a:r>
          </a:p>
          <a:p>
            <a:pPr marL="919163" lvl="1" indent="-454025" eaLnBrk="1" hangingPunct="1">
              <a:spcBef>
                <a:spcPts val="0"/>
              </a:spcBef>
              <a:spcAft>
                <a:spcPts val="600"/>
              </a:spcAft>
              <a:buClr>
                <a:srgbClr val="A6A6A6"/>
              </a:buClr>
              <a:buSzPct val="100000"/>
              <a:buFont typeface="System Font Regular"/>
              <a:buChar char="⁃"/>
              <a:defRPr/>
            </a:pPr>
            <a:r>
              <a:rPr lang="en-US" sz="2800" dirty="0">
                <a:solidFill>
                  <a:srgbClr val="000000"/>
                </a:solidFill>
                <a:latin typeface="Arial Narrow" charset="0"/>
              </a:rPr>
              <a:t>Dual-purpose &amp; multi-purpose methods</a:t>
            </a:r>
          </a:p>
        </p:txBody>
      </p:sp>
    </p:spTree>
    <p:extLst>
      <p:ext uri="{BB962C8B-B14F-4D97-AF65-F5344CB8AC3E}">
        <p14:creationId xmlns:p14="http://schemas.microsoft.com/office/powerpoint/2010/main" val="161508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096BA7E0-43D3-E940-A6B4-9877A6628858}"/>
              </a:ext>
            </a:extLst>
          </p:cNvPr>
          <p:cNvSpPr>
            <a:spLocks noGrp="1"/>
          </p:cNvSpPr>
          <p:nvPr>
            <p:ph type="title"/>
          </p:nvPr>
        </p:nvSpPr>
        <p:spPr>
          <a:xfrm>
            <a:off x="0" y="15360"/>
            <a:ext cx="9144000" cy="811212"/>
          </a:xfrm>
        </p:spPr>
        <p:txBody>
          <a:bodyPr/>
          <a:lstStyle/>
          <a:p>
            <a:pPr algn="ctr"/>
            <a:r>
              <a:rPr lang="en-US" altLang="x-none" dirty="0">
                <a:latin typeface="Cambria" charset="0"/>
                <a:ea typeface="MS PGothic" charset="-128"/>
              </a:rPr>
              <a:t>Acknowledgements</a:t>
            </a:r>
            <a:endParaRPr lang="en-US" altLang="en-US" dirty="0">
              <a:latin typeface="Cambria" panose="02040503050406030204" pitchFamily="18" charset="0"/>
              <a:ea typeface="ＭＳ Ｐゴシック" panose="020B0600070205080204" pitchFamily="34" charset="-128"/>
              <a:cs typeface="Cambria" panose="02040503050406030204" pitchFamily="18" charset="0"/>
            </a:endParaRPr>
          </a:p>
        </p:txBody>
      </p:sp>
      <p:sp>
        <p:nvSpPr>
          <p:cNvPr id="12" name="Rectangle 11">
            <a:extLst>
              <a:ext uri="{FF2B5EF4-FFF2-40B4-BE49-F238E27FC236}">
                <a16:creationId xmlns:a16="http://schemas.microsoft.com/office/drawing/2014/main" id="{0DCEDBAC-5880-4646-96B2-9BB7088280FB}"/>
              </a:ext>
            </a:extLst>
          </p:cNvPr>
          <p:cNvSpPr/>
          <p:nvPr/>
        </p:nvSpPr>
        <p:spPr>
          <a:xfrm>
            <a:off x="381000" y="1278791"/>
            <a:ext cx="4953000" cy="3570208"/>
          </a:xfrm>
          <a:prstGeom prst="rect">
            <a:avLst/>
          </a:prstGeom>
        </p:spPr>
        <p:txBody>
          <a:bodyPr wrap="square">
            <a:spAutoFit/>
          </a:bodyPr>
          <a:lstStyle/>
          <a:p>
            <a:pPr marL="466725" indent="-457200" defTabSz="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ea typeface="ＭＳ Ｐゴシック" charset="-128"/>
                <a:cs typeface="Arial" panose="020B0604020202020204" pitchFamily="34" charset="0"/>
              </a:rPr>
              <a:t>Susan Buchbinder</a:t>
            </a:r>
          </a:p>
          <a:p>
            <a:pPr marL="466725" indent="-457200" defTabSz="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ea typeface="ＭＳ Ｐゴシック" charset="-128"/>
                <a:cs typeface="Arial" panose="020B0604020202020204" pitchFamily="34" charset="0"/>
              </a:rPr>
              <a:t>Sinead Delany-</a:t>
            </a:r>
            <a:r>
              <a:rPr lang="en-US" altLang="x-none" dirty="0" err="1">
                <a:solidFill>
                  <a:prstClr val="black"/>
                </a:solidFill>
                <a:latin typeface="Arial" panose="020B0604020202020204" pitchFamily="34" charset="0"/>
                <a:ea typeface="ＭＳ Ｐゴシック" charset="-128"/>
                <a:cs typeface="Arial" panose="020B0604020202020204" pitchFamily="34" charset="0"/>
              </a:rPr>
              <a:t>Moretlwe</a:t>
            </a:r>
            <a:r>
              <a:rPr lang="en-US" altLang="x-none" dirty="0">
                <a:solidFill>
                  <a:prstClr val="black"/>
                </a:solidFill>
                <a:latin typeface="Arial" panose="020B0604020202020204" pitchFamily="34" charset="0"/>
                <a:ea typeface="ＭＳ Ｐゴシック" charset="-128"/>
                <a:cs typeface="Arial" panose="020B0604020202020204" pitchFamily="34" charset="0"/>
              </a:rPr>
              <a:t> </a:t>
            </a:r>
          </a:p>
          <a:p>
            <a:pPr marL="466725" indent="-457200" defTabSz="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ea typeface="ＭＳ Ｐゴシック" charset="-128"/>
                <a:cs typeface="Arial" panose="020B0604020202020204" pitchFamily="34" charset="0"/>
              </a:rPr>
              <a:t>Sharon Hillier</a:t>
            </a:r>
          </a:p>
          <a:p>
            <a:pPr marL="466725" indent="-457200" defTabSz="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ea typeface="ＭＳ Ｐゴシック" charset="-128"/>
                <a:cs typeface="Arial" panose="020B0604020202020204" pitchFamily="34" charset="0"/>
              </a:rPr>
              <a:t>Brian Kanyemba</a:t>
            </a:r>
          </a:p>
          <a:p>
            <a:pPr marL="466725" indent="-457200" defTabSz="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ea typeface="ＭＳ Ｐゴシック" charset="-128"/>
                <a:cs typeface="Arial" panose="020B0604020202020204" pitchFamily="34" charset="0"/>
              </a:rPr>
              <a:t>Grace </a:t>
            </a:r>
            <a:r>
              <a:rPr lang="en-US" altLang="x-none" dirty="0" err="1">
                <a:solidFill>
                  <a:prstClr val="black"/>
                </a:solidFill>
                <a:latin typeface="Arial" panose="020B0604020202020204" pitchFamily="34" charset="0"/>
                <a:ea typeface="ＭＳ Ｐゴシック" charset="-128"/>
                <a:cs typeface="Arial" panose="020B0604020202020204" pitchFamily="34" charset="0"/>
              </a:rPr>
              <a:t>Kumwenda</a:t>
            </a:r>
            <a:endParaRPr lang="en-US" altLang="x-none" dirty="0">
              <a:solidFill>
                <a:prstClr val="black"/>
              </a:solidFill>
              <a:latin typeface="Arial" panose="020B0604020202020204" pitchFamily="34" charset="0"/>
              <a:ea typeface="ＭＳ Ｐゴシック" charset="-128"/>
              <a:cs typeface="Arial" panose="020B0604020202020204" pitchFamily="34" charset="0"/>
            </a:endParaRPr>
          </a:p>
          <a:p>
            <a:pPr marL="466725" indent="-457200" defTabSz="457200">
              <a:spcBef>
                <a:spcPts val="0"/>
              </a:spcBef>
              <a:spcAft>
                <a:spcPts val="0"/>
              </a:spcAft>
              <a:buClr>
                <a:srgbClr val="A6A6A6"/>
              </a:buClr>
              <a:buSzPct val="100000"/>
              <a:buFont typeface="Wingdings" charset="2"/>
              <a:buChar char="§"/>
              <a:defRPr/>
            </a:pPr>
            <a:r>
              <a:rPr lang="en-US" altLang="x-none" dirty="0" err="1">
                <a:solidFill>
                  <a:prstClr val="black"/>
                </a:solidFill>
                <a:latin typeface="Arial" panose="020B0604020202020204" pitchFamily="34" charset="0"/>
                <a:ea typeface="ＭＳ Ｐゴシック" charset="-128"/>
                <a:cs typeface="Arial" panose="020B0604020202020204" pitchFamily="34" charset="0"/>
              </a:rPr>
              <a:t>Raphy</a:t>
            </a:r>
            <a:r>
              <a:rPr lang="en-US" altLang="x-none" dirty="0">
                <a:solidFill>
                  <a:prstClr val="black"/>
                </a:solidFill>
                <a:latin typeface="Arial" panose="020B0604020202020204" pitchFamily="34" charset="0"/>
                <a:ea typeface="ＭＳ Ｐゴシック" charset="-128"/>
                <a:cs typeface="Arial" panose="020B0604020202020204" pitchFamily="34" charset="0"/>
              </a:rPr>
              <a:t> </a:t>
            </a:r>
            <a:r>
              <a:rPr lang="en-US" altLang="x-none" dirty="0" err="1">
                <a:solidFill>
                  <a:prstClr val="black"/>
                </a:solidFill>
                <a:latin typeface="Arial" panose="020B0604020202020204" pitchFamily="34" charset="0"/>
                <a:ea typeface="ＭＳ Ｐゴシック" charset="-128"/>
                <a:cs typeface="Arial" panose="020B0604020202020204" pitchFamily="34" charset="0"/>
              </a:rPr>
              <a:t>Landovitz</a:t>
            </a:r>
            <a:endParaRPr lang="en-US" altLang="x-none" dirty="0">
              <a:solidFill>
                <a:prstClr val="black"/>
              </a:solidFill>
              <a:latin typeface="Arial" panose="020B0604020202020204" pitchFamily="34" charset="0"/>
              <a:ea typeface="ＭＳ Ｐゴシック" charset="-128"/>
              <a:cs typeface="Arial" panose="020B0604020202020204" pitchFamily="34" charset="0"/>
            </a:endParaRPr>
          </a:p>
          <a:p>
            <a:pPr marL="466725" indent="-457200" defTabSz="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ea typeface="ＭＳ Ｐゴシック" charset="-128"/>
                <a:cs typeface="Arial" panose="020B0604020202020204" pitchFamily="34" charset="0"/>
              </a:rPr>
              <a:t>Kenneth </a:t>
            </a:r>
            <a:r>
              <a:rPr lang="en-US" altLang="x-none" dirty="0" err="1">
                <a:solidFill>
                  <a:prstClr val="black"/>
                </a:solidFill>
                <a:latin typeface="Arial" panose="020B0604020202020204" pitchFamily="34" charset="0"/>
                <a:ea typeface="ＭＳ Ｐゴシック" charset="-128"/>
                <a:cs typeface="Arial" panose="020B0604020202020204" pitchFamily="34" charset="0"/>
              </a:rPr>
              <a:t>Mwehonge</a:t>
            </a:r>
            <a:r>
              <a:rPr lang="en-US" altLang="x-none" dirty="0">
                <a:solidFill>
                  <a:prstClr val="black"/>
                </a:solidFill>
                <a:latin typeface="Arial" panose="020B0604020202020204" pitchFamily="34" charset="0"/>
                <a:ea typeface="ＭＳ Ｐゴシック" charset="-128"/>
                <a:cs typeface="Arial" panose="020B0604020202020204" pitchFamily="34" charset="0"/>
              </a:rPr>
              <a:t> </a:t>
            </a:r>
          </a:p>
          <a:p>
            <a:pPr marL="466725" indent="-457200" defTabSz="457200">
              <a:spcBef>
                <a:spcPts val="0"/>
              </a:spcBef>
              <a:spcAft>
                <a:spcPts val="0"/>
              </a:spcAft>
              <a:buClr>
                <a:srgbClr val="A6A6A6"/>
              </a:buClr>
              <a:buSzPct val="100000"/>
              <a:buFont typeface="Wingdings" charset="2"/>
              <a:buChar char="§"/>
              <a:defRPr/>
            </a:pPr>
            <a:r>
              <a:rPr lang="en-US" altLang="x-none" dirty="0" err="1">
                <a:solidFill>
                  <a:prstClr val="black"/>
                </a:solidFill>
                <a:latin typeface="Arial" panose="020B0604020202020204" pitchFamily="34" charset="0"/>
                <a:ea typeface="ＭＳ Ｐゴシック" charset="-128"/>
                <a:cs typeface="Arial" panose="020B0604020202020204" pitchFamily="34" charset="0"/>
              </a:rPr>
              <a:t>Definate</a:t>
            </a:r>
            <a:r>
              <a:rPr lang="en-US" altLang="x-none" dirty="0">
                <a:solidFill>
                  <a:prstClr val="black"/>
                </a:solidFill>
                <a:latin typeface="Arial" panose="020B0604020202020204" pitchFamily="34" charset="0"/>
                <a:ea typeface="ＭＳ Ｐゴシック" charset="-128"/>
                <a:cs typeface="Arial" panose="020B0604020202020204" pitchFamily="34" charset="0"/>
              </a:rPr>
              <a:t> </a:t>
            </a:r>
            <a:r>
              <a:rPr lang="en-US" altLang="x-none" dirty="0" err="1">
                <a:solidFill>
                  <a:prstClr val="black"/>
                </a:solidFill>
                <a:latin typeface="Arial" panose="020B0604020202020204" pitchFamily="34" charset="0"/>
                <a:ea typeface="ＭＳ Ｐゴシック" charset="-128"/>
                <a:cs typeface="Arial" panose="020B0604020202020204" pitchFamily="34" charset="0"/>
              </a:rPr>
              <a:t>Nhamo</a:t>
            </a:r>
            <a:endParaRPr lang="en-US" altLang="x-none" dirty="0">
              <a:solidFill>
                <a:prstClr val="black"/>
              </a:solidFill>
              <a:latin typeface="Arial" panose="020B0604020202020204" pitchFamily="34" charset="0"/>
              <a:ea typeface="ＭＳ Ｐゴシック" charset="-128"/>
              <a:cs typeface="Arial" panose="020B0604020202020204" pitchFamily="34" charset="0"/>
            </a:endParaRPr>
          </a:p>
          <a:p>
            <a:pPr marL="466725" indent="-457200" defTabSz="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ea typeface="ＭＳ Ｐゴシック" charset="-128"/>
                <a:cs typeface="Arial" panose="020B0604020202020204" pitchFamily="34" charset="0"/>
              </a:rPr>
              <a:t>Yvette Raphael</a:t>
            </a:r>
          </a:p>
          <a:p>
            <a:pPr marL="466725" indent="-457200" defTabSz="457200">
              <a:spcBef>
                <a:spcPts val="0"/>
              </a:spcBef>
              <a:spcAft>
                <a:spcPts val="0"/>
              </a:spcAft>
              <a:buClr>
                <a:srgbClr val="A6A6A6"/>
              </a:buClr>
              <a:buSzPct val="100000"/>
              <a:buFont typeface="Wingdings" charset="2"/>
              <a:buChar char="§"/>
              <a:defRPr/>
            </a:pPr>
            <a:r>
              <a:rPr lang="en-US" altLang="x-none" dirty="0" err="1">
                <a:solidFill>
                  <a:prstClr val="black"/>
                </a:solidFill>
                <a:latin typeface="Arial" panose="020B0604020202020204" pitchFamily="34" charset="0"/>
                <a:ea typeface="ＭＳ Ｐゴシック" charset="-128"/>
                <a:cs typeface="Arial" panose="020B0604020202020204" pitchFamily="34" charset="0"/>
              </a:rPr>
              <a:t>Zeda</a:t>
            </a:r>
            <a:r>
              <a:rPr lang="en-US" altLang="x-none" dirty="0">
                <a:solidFill>
                  <a:prstClr val="black"/>
                </a:solidFill>
                <a:latin typeface="Arial" panose="020B0604020202020204" pitchFamily="34" charset="0"/>
                <a:ea typeface="ＭＳ Ｐゴシック" charset="-128"/>
                <a:cs typeface="Arial" panose="020B0604020202020204" pitchFamily="34" charset="0"/>
              </a:rPr>
              <a:t> Rosenberg</a:t>
            </a:r>
          </a:p>
          <a:p>
            <a:pPr marL="466725" indent="-457200" defTabSz="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ea typeface="ＭＳ Ｐゴシック" charset="-128"/>
                <a:cs typeface="Arial" panose="020B0604020202020204" pitchFamily="34" charset="0"/>
              </a:rPr>
              <a:t>Kristine </a:t>
            </a:r>
            <a:r>
              <a:rPr lang="en-US" altLang="x-none" dirty="0" err="1">
                <a:solidFill>
                  <a:prstClr val="black"/>
                </a:solidFill>
                <a:latin typeface="Arial" panose="020B0604020202020204" pitchFamily="34" charset="0"/>
                <a:ea typeface="ＭＳ Ｐゴシック" charset="-128"/>
                <a:cs typeface="Arial" panose="020B0604020202020204" pitchFamily="34" charset="0"/>
              </a:rPr>
              <a:t>Torjesen</a:t>
            </a:r>
            <a:r>
              <a:rPr lang="en-US" altLang="x-none" dirty="0">
                <a:solidFill>
                  <a:prstClr val="black"/>
                </a:solidFill>
                <a:latin typeface="Arial" panose="020B0604020202020204" pitchFamily="34" charset="0"/>
                <a:ea typeface="ＭＳ Ｐゴシック" charset="-128"/>
                <a:cs typeface="Arial" panose="020B0604020202020204" pitchFamily="34" charset="0"/>
              </a:rPr>
              <a:t> </a:t>
            </a:r>
          </a:p>
          <a:p>
            <a:pPr marL="466725" indent="-457200" defTabSz="457200">
              <a:spcBef>
                <a:spcPts val="0"/>
              </a:spcBef>
              <a:spcAft>
                <a:spcPts val="0"/>
              </a:spcAft>
              <a:buClr>
                <a:srgbClr val="A6A6A6"/>
              </a:buClr>
              <a:buSzPct val="100000"/>
              <a:buFont typeface="Wingdings" charset="2"/>
              <a:buChar char="§"/>
              <a:defRPr/>
            </a:pPr>
            <a:endParaRPr lang="en-US" altLang="x-none" sz="2800" dirty="0">
              <a:solidFill>
                <a:prstClr val="black"/>
              </a:solidFill>
              <a:latin typeface="Arial" panose="020B0604020202020204" pitchFamily="34" charset="0"/>
              <a:ea typeface="ＭＳ Ｐゴシック" charset="-128"/>
              <a:cs typeface="Arial" panose="020B0604020202020204" pitchFamily="34" charset="0"/>
            </a:endParaRPr>
          </a:p>
        </p:txBody>
      </p:sp>
      <p:pic>
        <p:nvPicPr>
          <p:cNvPr id="15" name="Google Shape;199;p50" descr="Shape 62">
            <a:extLst>
              <a:ext uri="{FF2B5EF4-FFF2-40B4-BE49-F238E27FC236}">
                <a16:creationId xmlns:a16="http://schemas.microsoft.com/office/drawing/2014/main" id="{FC409480-4744-244E-B7E9-211092BC395B}"/>
              </a:ext>
            </a:extLst>
          </p:cNvPr>
          <p:cNvPicPr preferRelativeResize="0"/>
          <p:nvPr/>
        </p:nvPicPr>
        <p:blipFill rotWithShape="1">
          <a:blip r:embed="rId2">
            <a:alphaModFix/>
          </a:blip>
          <a:srcRect t="1357" b="5027"/>
          <a:stretch/>
        </p:blipFill>
        <p:spPr>
          <a:xfrm>
            <a:off x="502475" y="5255558"/>
            <a:ext cx="3120087" cy="1523902"/>
          </a:xfrm>
          <a:prstGeom prst="rect">
            <a:avLst/>
          </a:prstGeom>
          <a:noFill/>
          <a:ln>
            <a:solidFill>
              <a:schemeClr val="tx1"/>
            </a:solidFill>
          </a:ln>
        </p:spPr>
      </p:pic>
      <p:pic>
        <p:nvPicPr>
          <p:cNvPr id="16" name="Picture 15">
            <a:extLst>
              <a:ext uri="{FF2B5EF4-FFF2-40B4-BE49-F238E27FC236}">
                <a16:creationId xmlns:a16="http://schemas.microsoft.com/office/drawing/2014/main" id="{C11EED22-B2F8-844F-BF18-B32CAE967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70" y="4370881"/>
            <a:ext cx="2290892" cy="771659"/>
          </a:xfrm>
          <a:prstGeom prst="rect">
            <a:avLst/>
          </a:prstGeom>
        </p:spPr>
      </p:pic>
      <p:pic>
        <p:nvPicPr>
          <p:cNvPr id="3" name="Picture 2">
            <a:extLst>
              <a:ext uri="{FF2B5EF4-FFF2-40B4-BE49-F238E27FC236}">
                <a16:creationId xmlns:a16="http://schemas.microsoft.com/office/drawing/2014/main" id="{6DACE97D-AFA0-F24B-B76A-6CCEBCB8A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343" y="4370881"/>
            <a:ext cx="2091257" cy="659808"/>
          </a:xfrm>
          <a:prstGeom prst="rect">
            <a:avLst/>
          </a:prstGeom>
        </p:spPr>
      </p:pic>
      <p:pic>
        <p:nvPicPr>
          <p:cNvPr id="11" name="Picture 10">
            <a:extLst>
              <a:ext uri="{FF2B5EF4-FFF2-40B4-BE49-F238E27FC236}">
                <a16:creationId xmlns:a16="http://schemas.microsoft.com/office/drawing/2014/main" id="{CB4A8F03-8860-6541-8148-B0F73C5E8B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239646"/>
            <a:ext cx="3810000" cy="2363611"/>
          </a:xfrm>
          <a:prstGeom prst="rect">
            <a:avLst/>
          </a:prstGeom>
          <a:ln>
            <a:solidFill>
              <a:schemeClr val="tx1"/>
            </a:solidFill>
          </a:ln>
        </p:spPr>
      </p:pic>
      <p:pic>
        <p:nvPicPr>
          <p:cNvPr id="52" name="Picture 51">
            <a:extLst>
              <a:ext uri="{FF2B5EF4-FFF2-40B4-BE49-F238E27FC236}">
                <a16:creationId xmlns:a16="http://schemas.microsoft.com/office/drawing/2014/main" id="{75BCE578-D7CF-B54C-8712-4CEA47C9C781}"/>
              </a:ext>
            </a:extLst>
          </p:cNvPr>
          <p:cNvPicPr>
            <a:picLocks noChangeAspect="1"/>
          </p:cNvPicPr>
          <p:nvPr/>
        </p:nvPicPr>
        <p:blipFill>
          <a:blip r:embed="rId6"/>
          <a:stretch>
            <a:fillRect/>
          </a:stretch>
        </p:blipFill>
        <p:spPr>
          <a:xfrm>
            <a:off x="6172200" y="3676737"/>
            <a:ext cx="2685238" cy="1353952"/>
          </a:xfrm>
          <a:prstGeom prst="rect">
            <a:avLst/>
          </a:prstGeom>
          <a:ln>
            <a:solidFill>
              <a:schemeClr val="tx1"/>
            </a:solidFill>
          </a:ln>
        </p:spPr>
      </p:pic>
      <p:pic>
        <p:nvPicPr>
          <p:cNvPr id="9" name="Google Shape;104;p16">
            <a:extLst>
              <a:ext uri="{FF2B5EF4-FFF2-40B4-BE49-F238E27FC236}">
                <a16:creationId xmlns:a16="http://schemas.microsoft.com/office/drawing/2014/main" id="{343C7042-6D2C-BC41-AAC8-0EA2BFFB0CD2}"/>
              </a:ext>
            </a:extLst>
          </p:cNvPr>
          <p:cNvPicPr preferRelativeResize="0">
            <a:picLocks/>
          </p:cNvPicPr>
          <p:nvPr/>
        </p:nvPicPr>
        <p:blipFill rotWithShape="1">
          <a:blip r:embed="rId7">
            <a:alphaModFix/>
          </a:blip>
          <a:srcRect/>
          <a:stretch/>
        </p:blipFill>
        <p:spPr bwMode="auto">
          <a:xfrm>
            <a:off x="3962400" y="5455413"/>
            <a:ext cx="1863125" cy="685799"/>
          </a:xfrm>
          <a:prstGeom prst="rect">
            <a:avLst/>
          </a:prstGeom>
          <a:noFill/>
          <a:ln>
            <a:solidFill>
              <a:schemeClr val="accent1">
                <a:shade val="5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D6A3F4C-48BB-5C4C-BB00-43B015EDE6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5095862"/>
            <a:ext cx="2817203" cy="1725202"/>
          </a:xfrm>
          <a:prstGeom prst="rect">
            <a:avLst/>
          </a:prstGeom>
          <a:ln>
            <a:solidFill>
              <a:schemeClr val="accent1">
                <a:shade val="50000"/>
              </a:schemeClr>
            </a:solidFill>
          </a:ln>
        </p:spPr>
      </p:pic>
    </p:spTree>
    <p:extLst>
      <p:ext uri="{BB962C8B-B14F-4D97-AF65-F5344CB8AC3E}">
        <p14:creationId xmlns:p14="http://schemas.microsoft.com/office/powerpoint/2010/main" val="3962388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Resources</a:t>
            </a:r>
          </a:p>
        </p:txBody>
      </p:sp>
      <p:sp>
        <p:nvSpPr>
          <p:cNvPr id="6" name="Content Placeholder 2">
            <a:extLst>
              <a:ext uri="{FF2B5EF4-FFF2-40B4-BE49-F238E27FC236}">
                <a16:creationId xmlns:a16="http://schemas.microsoft.com/office/drawing/2014/main" id="{2E84C752-AA3D-1F45-BDA2-53A57ABCD264}"/>
              </a:ext>
            </a:extLst>
          </p:cNvPr>
          <p:cNvSpPr txBox="1">
            <a:spLocks/>
          </p:cNvSpPr>
          <p:nvPr/>
        </p:nvSpPr>
        <p:spPr bwMode="auto">
          <a:xfrm>
            <a:off x="381001" y="1295400"/>
            <a:ext cx="8458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panose="020B0604020202020204" pitchFamily="34" charset="0"/>
                <a:cs typeface="Arial" panose="020B0604020202020204" pitchFamily="34" charset="0"/>
                <a:hlinkClick r:id="rId3"/>
              </a:rPr>
              <a:t>European Medicines Agency Adopts Positive Opinion on Monthly Vaginal Ring to Reduce HIV Risk</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panose="020B0604020202020204" pitchFamily="34" charset="0"/>
                <a:cs typeface="Arial" panose="020B0604020202020204" pitchFamily="34" charset="0"/>
                <a:hlinkClick r:id="rId3"/>
              </a:rPr>
              <a:t>Understanding the EMA Opinion and Next Steps for the Dapivirine Vaginal Ring</a:t>
            </a: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panose="020B0604020202020204" pitchFamily="34" charset="0"/>
                <a:cs typeface="Arial" panose="020B0604020202020204" pitchFamily="34" charset="0"/>
                <a:hlinkClick r:id="rId3"/>
              </a:rPr>
              <a:t>HPTN 083 Results presentation at AIDS 2020</a:t>
            </a:r>
            <a:endParaRPr lang="en-US" dirty="0">
              <a:solidFill>
                <a:srgbClr val="000000"/>
              </a:solidFill>
              <a:latin typeface="Arial" panose="020B0604020202020204" pitchFamily="34" charset="0"/>
              <a:cs typeface="Arial" panose="020B0604020202020204" pitchFamily="34" charset="0"/>
            </a:endParaRPr>
          </a:p>
          <a:p>
            <a:pPr marL="466725" indent="-457200" eaLnBrk="1" hangingPunct="1">
              <a:spcBef>
                <a:spcPts val="0"/>
              </a:spcBef>
              <a:spcAft>
                <a:spcPts val="600"/>
              </a:spcAft>
              <a:buClr>
                <a:srgbClr val="A6A6A6"/>
              </a:buClr>
              <a:buSzPct val="100000"/>
              <a:buFont typeface="Wingdings" charset="2"/>
              <a:buChar char="§"/>
              <a:defRPr/>
            </a:pPr>
            <a:r>
              <a:rPr lang="en-US" dirty="0">
                <a:solidFill>
                  <a:srgbClr val="000000"/>
                </a:solidFill>
                <a:latin typeface="Arial" panose="020B0604020202020204" pitchFamily="34" charset="0"/>
                <a:cs typeface="Arial" panose="020B0604020202020204" pitchFamily="34" charset="0"/>
                <a:hlinkClick r:id="rId4"/>
              </a:rPr>
              <a:t>An Advocates’ Primer on Long-Acting Injectable Cabotegravir for PrEP</a:t>
            </a:r>
            <a:endParaRPr lang="en-US" dirty="0">
              <a:solidFill>
                <a:srgbClr val="000000"/>
              </a:solidFill>
              <a:latin typeface="Arial" panose="020B0604020202020204" pitchFamily="34" charset="0"/>
              <a:cs typeface="Arial" panose="020B0604020202020204" pitchFamily="34" charset="0"/>
            </a:endParaRPr>
          </a:p>
          <a:p>
            <a:pPr marL="466725" indent="-457200" eaLnBrk="1" hangingPunct="1">
              <a:spcBef>
                <a:spcPts val="0"/>
              </a:spcBef>
              <a:spcAft>
                <a:spcPts val="600"/>
              </a:spcAft>
              <a:buClr>
                <a:srgbClr val="A6A6A6"/>
              </a:buClr>
              <a:buSzPct val="100000"/>
              <a:buFont typeface="Wingdings" charset="2"/>
              <a:buChar char="§"/>
              <a:defRPr/>
            </a:pPr>
            <a:r>
              <a:rPr lang="en-US" dirty="0">
                <a:latin typeface="Arial" panose="020B0604020202020204" pitchFamily="34" charset="0"/>
                <a:cs typeface="Arial" panose="020B0604020202020204" pitchFamily="34" charset="0"/>
                <a:hlinkClick r:id="rId5"/>
              </a:rPr>
              <a:t>Biomedical Prevention Implementation Collaborative (BioPIC)</a:t>
            </a:r>
            <a:endParaRPr lang="en-US" dirty="0">
              <a:latin typeface="Arial" panose="020B0604020202020204" pitchFamily="34" charset="0"/>
              <a:cs typeface="Arial" panose="020B0604020202020204" pitchFamily="34" charset="0"/>
            </a:endParaRPr>
          </a:p>
          <a:p>
            <a:pPr marL="9525" indent="0" eaLnBrk="1" hangingPunct="1">
              <a:spcBef>
                <a:spcPts val="0"/>
              </a:spcBef>
              <a:spcAft>
                <a:spcPts val="600"/>
              </a:spcAft>
              <a:buClr>
                <a:srgbClr val="A6A6A6"/>
              </a:buClr>
              <a:buSzPct val="100000"/>
              <a:defRPr/>
            </a:pPr>
            <a:endParaRPr lang="en-US" dirty="0">
              <a:solidFill>
                <a:srgbClr val="000000"/>
              </a:solidFill>
              <a:latin typeface="Arial" panose="020B0604020202020204" pitchFamily="34" charset="0"/>
              <a:cs typeface="Arial" panose="020B0604020202020204" pitchFamily="34" charset="0"/>
            </a:endParaRPr>
          </a:p>
          <a:p>
            <a:pPr marL="466725" indent="-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cs typeface="Arial" panose="020B0604020202020204" pitchFamily="34" charset="0"/>
                <a:hlinkClick r:id="rId6"/>
              </a:rPr>
              <a:t>www.avac.org</a:t>
            </a:r>
            <a:r>
              <a:rPr lang="en-US" altLang="x-none" dirty="0">
                <a:solidFill>
                  <a:prstClr val="black"/>
                </a:solidFill>
                <a:latin typeface="Arial" panose="020B0604020202020204" pitchFamily="34" charset="0"/>
                <a:cs typeface="Arial" panose="020B0604020202020204" pitchFamily="34" charset="0"/>
              </a:rPr>
              <a:t>   </a:t>
            </a:r>
          </a:p>
          <a:p>
            <a:pPr marL="466725" indent="-457200">
              <a:spcBef>
                <a:spcPts val="0"/>
              </a:spcBef>
              <a:spcAft>
                <a:spcPts val="0"/>
              </a:spcAft>
              <a:buClr>
                <a:srgbClr val="A6A6A6"/>
              </a:buClr>
              <a:buSzPct val="100000"/>
              <a:buFont typeface="Wingdings" charset="2"/>
              <a:buChar char="§"/>
              <a:defRPr/>
            </a:pPr>
            <a:r>
              <a:rPr lang="en-US" altLang="x-none" dirty="0">
                <a:solidFill>
                  <a:prstClr val="black"/>
                </a:solidFill>
                <a:latin typeface="Arial" panose="020B0604020202020204" pitchFamily="34" charset="0"/>
                <a:cs typeface="Arial" panose="020B0604020202020204" pitchFamily="34" charset="0"/>
                <a:hlinkClick r:id="rId7"/>
              </a:rPr>
              <a:t>www.PrEPWatch.org</a:t>
            </a:r>
            <a:endParaRPr lang="en-US" altLang="x-none" dirty="0">
              <a:solidFill>
                <a:prstClr val="black"/>
              </a:solidFill>
              <a:latin typeface="Arial" panose="020B0604020202020204" pitchFamily="34" charset="0"/>
              <a:cs typeface="Arial" panose="020B0604020202020204" pitchFamily="34" charset="0"/>
            </a:endParaRPr>
          </a:p>
          <a:p>
            <a:pPr marL="9525" indent="0">
              <a:spcBef>
                <a:spcPts val="0"/>
              </a:spcBef>
              <a:spcAft>
                <a:spcPts val="0"/>
              </a:spcAft>
              <a:buClr>
                <a:srgbClr val="A6A6A6"/>
              </a:buClr>
              <a:buSzPct val="100000"/>
              <a:defRPr/>
            </a:pPr>
            <a:endParaRPr lang="en-US" altLang="x-none" sz="3200" dirty="0">
              <a:solidFill>
                <a:prstClr val="black"/>
              </a:solidFill>
              <a:latin typeface="Arial" panose="020B0604020202020204" pitchFamily="34" charset="0"/>
              <a:cs typeface="Arial" panose="020B0604020202020204" pitchFamily="34" charset="0"/>
            </a:endParaRPr>
          </a:p>
          <a:p>
            <a:pPr marL="9525" indent="0" eaLnBrk="1" hangingPunct="1">
              <a:spcBef>
                <a:spcPts val="0"/>
              </a:spcBef>
              <a:spcAft>
                <a:spcPts val="600"/>
              </a:spcAft>
              <a:buClr>
                <a:srgbClr val="A6A6A6"/>
              </a:buClr>
              <a:buSzPct val="100000"/>
              <a:defRPr/>
            </a:pPr>
            <a:endParaRPr lang="en-US" sz="3200" dirty="0">
              <a:solidFill>
                <a:srgbClr val="000000"/>
              </a:solidFill>
              <a:latin typeface="Arial Narrow" charset="0"/>
            </a:endParaRPr>
          </a:p>
          <a:p>
            <a:pPr marL="466725" indent="-457200" eaLnBrk="1" hangingPunct="1">
              <a:spcBef>
                <a:spcPts val="0"/>
              </a:spcBef>
              <a:spcAft>
                <a:spcPts val="600"/>
              </a:spcAft>
              <a:buClr>
                <a:srgbClr val="A6A6A6"/>
              </a:buClr>
              <a:buSzPct val="100000"/>
              <a:buFont typeface="Wingdings" charset="2"/>
              <a:buChar char="§"/>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183764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0"/>
            <a:ext cx="9144000" cy="838200"/>
          </a:xfrm>
        </p:spPr>
        <p:txBody>
          <a:bodyPr/>
          <a:lstStyle/>
          <a:p>
            <a:pPr algn="ctr" eaLnBrk="1" hangingPunct="1"/>
            <a:r>
              <a:rPr lang="en-US" dirty="0">
                <a:solidFill>
                  <a:srgbClr val="FFFFFF"/>
                </a:solidFill>
                <a:latin typeface="Cambria" charset="0"/>
                <a:ea typeface="Cambria" charset="0"/>
                <a:cs typeface="Cambria" charset="0"/>
              </a:rPr>
              <a:t>Prevention Paradigm circa 2006</a:t>
            </a:r>
          </a:p>
        </p:txBody>
      </p:sp>
      <p:graphicFrame>
        <p:nvGraphicFramePr>
          <p:cNvPr id="2" name="Table 1"/>
          <p:cNvGraphicFramePr>
            <a:graphicFrameLocks noGrp="1"/>
          </p:cNvGraphicFramePr>
          <p:nvPr>
            <p:extLst>
              <p:ext uri="{D42A27DB-BD31-4B8C-83A1-F6EECF244321}">
                <p14:modId xmlns:p14="http://schemas.microsoft.com/office/powerpoint/2010/main" val="10816210"/>
              </p:ext>
            </p:extLst>
          </p:nvPr>
        </p:nvGraphicFramePr>
        <p:xfrm>
          <a:off x="0" y="838201"/>
          <a:ext cx="9144000" cy="6031258"/>
        </p:xfrm>
        <a:graphic>
          <a:graphicData uri="http://schemas.openxmlformats.org/drawingml/2006/table">
            <a:tbl>
              <a:tblPr/>
              <a:tblGrid>
                <a:gridCol w="2362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2539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Calibri" charset="0"/>
                          <a:ea typeface="ＭＳ Ｐゴシック" charset="0"/>
                          <a:cs typeface="MS PGothic" charset="0"/>
                        </a:rPr>
                        <a:t>Different Strokes for Different Folks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53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Method</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Contraception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HIV Prevention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Behavior</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Barrier Methods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Gels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200" b="1" i="0" u="none" strike="noStrike" cap="none" normalizeH="0" baseline="0" dirty="0">
                        <a:ln>
                          <a:noFill/>
                        </a:ln>
                        <a:solidFill>
                          <a:srgbClr val="C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Rings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200" b="1" i="0" u="none" strike="noStrike" cap="none" normalizeH="0" baseline="0" dirty="0">
                        <a:ln>
                          <a:noFill/>
                        </a:ln>
                        <a:solidFill>
                          <a:srgbClr val="C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759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Oral pill</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0939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Injectables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Implants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759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Surgical procedures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4288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Treatment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5331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0"/>
            <a:ext cx="9144000" cy="838200"/>
          </a:xfrm>
        </p:spPr>
        <p:txBody>
          <a:bodyPr/>
          <a:lstStyle/>
          <a:p>
            <a:pPr algn="ctr" eaLnBrk="1" hangingPunct="1"/>
            <a:r>
              <a:rPr lang="en-US" dirty="0">
                <a:solidFill>
                  <a:srgbClr val="FFFFFF"/>
                </a:solidFill>
                <a:latin typeface="Cambria" charset="0"/>
                <a:ea typeface="Cambria" charset="0"/>
                <a:cs typeface="Cambria" charset="0"/>
              </a:rPr>
              <a:t>Prevention Paradigm circa 2019</a:t>
            </a:r>
          </a:p>
        </p:txBody>
      </p:sp>
      <p:graphicFrame>
        <p:nvGraphicFramePr>
          <p:cNvPr id="2" name="Table 1"/>
          <p:cNvGraphicFramePr>
            <a:graphicFrameLocks noGrp="1"/>
          </p:cNvGraphicFramePr>
          <p:nvPr>
            <p:extLst>
              <p:ext uri="{D42A27DB-BD31-4B8C-83A1-F6EECF244321}">
                <p14:modId xmlns:p14="http://schemas.microsoft.com/office/powerpoint/2010/main" val="101356960"/>
              </p:ext>
            </p:extLst>
          </p:nvPr>
        </p:nvGraphicFramePr>
        <p:xfrm>
          <a:off x="0" y="838201"/>
          <a:ext cx="9144000" cy="6034612"/>
        </p:xfrm>
        <a:graphic>
          <a:graphicData uri="http://schemas.openxmlformats.org/drawingml/2006/table">
            <a:tbl>
              <a:tblPr/>
              <a:tblGrid>
                <a:gridCol w="2362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2539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Calibri" charset="0"/>
                          <a:ea typeface="ＭＳ Ｐゴシック" charset="0"/>
                          <a:cs typeface="MS PGothic" charset="0"/>
                        </a:rPr>
                        <a:t>Different Strokes for Different Folks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53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Method</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Contraception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HIV Prevention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Behavior</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Barrier Methods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Gels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cap="none" normalizeH="0" baseline="0" dirty="0">
                          <a:ln>
                            <a:noFill/>
                          </a:ln>
                          <a:solidFill>
                            <a:srgbClr val="C00000"/>
                          </a:solidFill>
                          <a:effectLst/>
                          <a:latin typeface="Zapf Dingbats" charset="0"/>
                          <a:ea typeface="ＭＳ Ｐゴシック" charset="0"/>
                          <a:cs typeface="Zapf Dingbats" charset="0"/>
                          <a:sym typeface="Zapf Dingbats" charset="0"/>
                        </a:rPr>
                        <a:t>✓</a:t>
                      </a:r>
                      <a:r>
                        <a:rPr kumimoji="0" lang="en-US" sz="2200" b="1" i="0" u="none" strike="noStrike" cap="none" normalizeH="0" baseline="0" dirty="0">
                          <a:ln>
                            <a:noFill/>
                          </a:ln>
                          <a:solidFill>
                            <a:srgbClr val="C00000"/>
                          </a:solidFill>
                          <a:effectLst/>
                          <a:latin typeface="Calibri" charset="0"/>
                          <a:ea typeface="ＭＳ Ｐゴシック" charset="0"/>
                          <a:cs typeface="MS PGothic" charset="0"/>
                          <a:sym typeface="Zapf Dingbats" charset="0"/>
                        </a:rPr>
                        <a:t>– not registered</a:t>
                      </a:r>
                      <a:endParaRPr kumimoji="0" lang="en-US" sz="2200" b="1" i="0" u="none" strike="noStrike" cap="none" normalizeH="0" baseline="0" dirty="0">
                        <a:ln>
                          <a:noFill/>
                        </a:ln>
                        <a:solidFill>
                          <a:srgbClr val="C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Rings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cap="none" normalizeH="0" baseline="0" dirty="0">
                          <a:ln>
                            <a:noFill/>
                          </a:ln>
                          <a:solidFill>
                            <a:srgbClr val="C00000"/>
                          </a:solidFill>
                          <a:effectLst/>
                          <a:latin typeface="Zapf Dingbats" charset="0"/>
                          <a:ea typeface="ＭＳ Ｐゴシック" charset="0"/>
                          <a:cs typeface="Zapf Dingbats" charset="0"/>
                          <a:sym typeface="Zapf Dingbats" charset="0"/>
                        </a:rPr>
                        <a:t>✓</a:t>
                      </a:r>
                      <a:r>
                        <a:rPr kumimoji="0" lang="en-US" sz="2200" b="1" i="0" u="none" strike="noStrike" cap="none" normalizeH="0" baseline="0" dirty="0">
                          <a:ln>
                            <a:noFill/>
                          </a:ln>
                          <a:solidFill>
                            <a:srgbClr val="C00000"/>
                          </a:solidFill>
                          <a:effectLst/>
                          <a:latin typeface="Calibri" charset="0"/>
                          <a:ea typeface="ＭＳ Ｐゴシック" charset="0"/>
                          <a:cs typeface="MS PGothic" charset="0"/>
                          <a:sym typeface="Zapf Dingbats" charset="0"/>
                        </a:rPr>
                        <a:t>– with regulatory</a:t>
                      </a:r>
                      <a:r>
                        <a:rPr kumimoji="0" lang="en-US" sz="2200" b="1" i="0" u="none" strike="noStrike" cap="none" normalizeH="0" baseline="0" dirty="0">
                          <a:ln>
                            <a:noFill/>
                          </a:ln>
                          <a:solidFill>
                            <a:srgbClr val="C00000"/>
                          </a:solidFill>
                          <a:effectLst/>
                          <a:latin typeface="Calibri" charset="0"/>
                          <a:ea typeface="ＭＳ Ｐゴシック" charset="0"/>
                          <a:cs typeface="MS PGothic" charset="0"/>
                        </a:rPr>
                        <a:t> body</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759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Oral pill</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1" i="1" u="none" strike="noStrike" cap="none" normalizeH="0" baseline="0" dirty="0">
                        <a:ln>
                          <a:noFill/>
                        </a:ln>
                        <a:solidFill>
                          <a:srgbClr val="C00000"/>
                        </a:solidFill>
                        <a:effectLst/>
                        <a:latin typeface="Zapf Dingbats" charset="0"/>
                        <a:ea typeface="ＭＳ Ｐゴシック" charset="0"/>
                        <a:cs typeface="Zapf Dingbats" charset="0"/>
                        <a:sym typeface="Zapf Dingbats"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0939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Injectables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a:t>
                      </a:r>
                      <a:r>
                        <a:rPr kumimoji="0" lang="mr-IN" sz="2200" b="1" i="0" u="none" strike="noStrike" kern="1200" cap="none" normalizeH="0" baseline="0" dirty="0">
                          <a:ln>
                            <a:noFill/>
                          </a:ln>
                          <a:solidFill>
                            <a:srgbClr val="C00000"/>
                          </a:solidFill>
                          <a:effectLst/>
                          <a:latin typeface="Calibri" charset="0"/>
                          <a:ea typeface="ＭＳ Ｐゴシック" charset="0"/>
                          <a:cs typeface="MS PGothic" charset="0"/>
                        </a:rPr>
                        <a:t>–</a:t>
                      </a: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1 ARV, 1 </a:t>
                      </a:r>
                      <a:r>
                        <a:rPr kumimoji="0" lang="en-US" sz="2200" b="1" i="0" u="none" strike="noStrike" kern="1200" cap="none" normalizeH="0" baseline="0" dirty="0" err="1">
                          <a:ln>
                            <a:noFill/>
                          </a:ln>
                          <a:solidFill>
                            <a:srgbClr val="C00000"/>
                          </a:solidFill>
                          <a:effectLst/>
                          <a:latin typeface="Calibri" charset="0"/>
                          <a:ea typeface="ＭＳ Ｐゴシック" charset="0"/>
                          <a:cs typeface="MS PGothic" charset="0"/>
                        </a:rPr>
                        <a:t>bNAb</a:t>
                      </a: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2 vax in phase 3; others in development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Implants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a:t>
                      </a:r>
                      <a:r>
                        <a:rPr kumimoji="0" lang="mr-IN" sz="2200" b="1" i="0" u="none" strike="noStrike" kern="1200" cap="none" normalizeH="0" baseline="0" dirty="0">
                          <a:ln>
                            <a:noFill/>
                          </a:ln>
                          <a:solidFill>
                            <a:srgbClr val="C00000"/>
                          </a:solidFill>
                          <a:effectLst/>
                          <a:latin typeface="Calibri" charset="0"/>
                          <a:ea typeface="ＭＳ Ｐゴシック" charset="0"/>
                          <a:cs typeface="MS PGothic" charset="0"/>
                        </a:rPr>
                        <a:t>–</a:t>
                      </a: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multiple in preclinical</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759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Surgical procedures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4288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Treatment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3484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0"/>
            <a:ext cx="9144000" cy="838200"/>
          </a:xfrm>
        </p:spPr>
        <p:txBody>
          <a:bodyPr/>
          <a:lstStyle/>
          <a:p>
            <a:pPr algn="ctr" eaLnBrk="1" hangingPunct="1"/>
            <a:r>
              <a:rPr lang="en-US" dirty="0">
                <a:solidFill>
                  <a:srgbClr val="FFFFFF"/>
                </a:solidFill>
                <a:latin typeface="Cambria" charset="0"/>
                <a:ea typeface="Cambria" charset="0"/>
                <a:cs typeface="Cambria" charset="0"/>
              </a:rPr>
              <a:t>Prevention Paradigm 2020 &amp; beyond</a:t>
            </a:r>
          </a:p>
        </p:txBody>
      </p:sp>
      <p:graphicFrame>
        <p:nvGraphicFramePr>
          <p:cNvPr id="2" name="Table 1"/>
          <p:cNvGraphicFramePr>
            <a:graphicFrameLocks noGrp="1"/>
          </p:cNvGraphicFramePr>
          <p:nvPr>
            <p:extLst>
              <p:ext uri="{D42A27DB-BD31-4B8C-83A1-F6EECF244321}">
                <p14:modId xmlns:p14="http://schemas.microsoft.com/office/powerpoint/2010/main" val="1366403472"/>
              </p:ext>
            </p:extLst>
          </p:nvPr>
        </p:nvGraphicFramePr>
        <p:xfrm>
          <a:off x="0" y="838201"/>
          <a:ext cx="9144000" cy="6036941"/>
        </p:xfrm>
        <a:graphic>
          <a:graphicData uri="http://schemas.openxmlformats.org/drawingml/2006/table">
            <a:tbl>
              <a:tblPr/>
              <a:tblGrid>
                <a:gridCol w="2362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2539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Calibri" charset="0"/>
                          <a:ea typeface="ＭＳ Ｐゴシック" charset="0"/>
                          <a:cs typeface="MS PGothic" charset="0"/>
                        </a:rPr>
                        <a:t>Different Strokes for Different Folks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53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Method</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Contraception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HIV Prevention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Behavior</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Barrier Methods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Gels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cap="none" normalizeH="0" baseline="0" dirty="0">
                          <a:ln>
                            <a:noFill/>
                          </a:ln>
                          <a:solidFill>
                            <a:srgbClr val="C00000"/>
                          </a:solidFill>
                          <a:effectLst/>
                          <a:latin typeface="Zapf Dingbats" charset="0"/>
                          <a:ea typeface="ＭＳ Ｐゴシック" charset="0"/>
                          <a:cs typeface="Zapf Dingbats" charset="0"/>
                          <a:sym typeface="Zapf Dingbats" charset="0"/>
                        </a:rPr>
                        <a:t>✓</a:t>
                      </a:r>
                      <a:r>
                        <a:rPr kumimoji="0" lang="en-US" sz="2200" b="1" i="0" u="none" strike="noStrike" cap="none" normalizeH="0" baseline="0" dirty="0">
                          <a:ln>
                            <a:noFill/>
                          </a:ln>
                          <a:solidFill>
                            <a:srgbClr val="C00000"/>
                          </a:solidFill>
                          <a:effectLst/>
                          <a:latin typeface="Calibri" charset="0"/>
                          <a:ea typeface="ＭＳ Ｐゴシック" charset="0"/>
                          <a:cs typeface="MS PGothic" charset="0"/>
                          <a:sym typeface="Zapf Dingbats" charset="0"/>
                        </a:rPr>
                        <a:t>– not registered</a:t>
                      </a:r>
                      <a:endParaRPr kumimoji="0" lang="en-US" sz="2200" b="1" i="0" u="none" strike="noStrike" cap="none" normalizeH="0" baseline="0" dirty="0">
                        <a:ln>
                          <a:noFill/>
                        </a:ln>
                        <a:solidFill>
                          <a:srgbClr val="C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Rings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cap="none" normalizeH="0" baseline="0" dirty="0">
                          <a:ln>
                            <a:noFill/>
                          </a:ln>
                          <a:solidFill>
                            <a:schemeClr val="tx1"/>
                          </a:solidFill>
                          <a:effectLst/>
                          <a:latin typeface="Zapf Dingbats" charset="0"/>
                          <a:ea typeface="ＭＳ Ｐゴシック" charset="0"/>
                          <a:cs typeface="Zapf Dingbats" charset="0"/>
                          <a:sym typeface="Zapf Dingbats" charset="0"/>
                        </a:rPr>
                        <a:t>✓</a:t>
                      </a:r>
                      <a:r>
                        <a:rPr kumimoji="0" lang="en-US" sz="2200" b="1" i="0" u="none" strike="noStrike" cap="none" normalizeH="0" baseline="0" dirty="0">
                          <a:ln>
                            <a:noFill/>
                          </a:ln>
                          <a:solidFill>
                            <a:schemeClr val="tx1"/>
                          </a:solidFill>
                          <a:effectLst/>
                          <a:latin typeface="Calibri" charset="0"/>
                          <a:ea typeface="ＭＳ Ｐゴシック" charset="0"/>
                          <a:cs typeface="MS PGothic" charset="0"/>
                          <a:sym typeface="Zapf Dingbats" charset="0"/>
                        </a:rPr>
                        <a:t>– EMA positive opinion</a:t>
                      </a:r>
                      <a:endParaRPr kumimoji="0" lang="en-US" sz="2200" b="1" i="0" u="none" strike="noStrike" cap="none" normalizeH="0" baseline="0" dirty="0">
                        <a:ln>
                          <a:noFill/>
                        </a:ln>
                        <a:solidFill>
                          <a:schemeClr val="tx1"/>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759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Oral pill</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r>
                        <a:rPr kumimoji="0" lang="en-US" sz="2200" b="1" i="0" u="none" strike="noStrike" cap="none" normalizeH="0" baseline="0" dirty="0">
                          <a:ln>
                            <a:noFill/>
                          </a:ln>
                          <a:solidFill>
                            <a:schemeClr val="bg1">
                              <a:lumMod val="50000"/>
                            </a:schemeClr>
                          </a:solidFill>
                          <a:effectLst/>
                          <a:latin typeface="Zapf Dingbats" charset="0"/>
                          <a:ea typeface="ＭＳ Ｐゴシック" charset="0"/>
                          <a:cs typeface="Zapf Dingbats" charset="0"/>
                          <a:sym typeface="Zapf Dingbats" charset="0"/>
                        </a:rPr>
                        <a:t>✓</a:t>
                      </a:r>
                      <a:r>
                        <a:rPr kumimoji="0" lang="en-US" sz="2200" b="1" i="1" u="none" strike="noStrike" cap="none" normalizeH="0" baseline="0" dirty="0">
                          <a:ln>
                            <a:noFill/>
                          </a:ln>
                          <a:solidFill>
                            <a:schemeClr val="bg1">
                              <a:lumMod val="50000"/>
                            </a:schemeClr>
                          </a:solidFill>
                          <a:effectLst/>
                          <a:latin typeface="Zapf Dingbats" charset="0"/>
                          <a:ea typeface="ＭＳ Ｐゴシック" charset="0"/>
                          <a:cs typeface="Zapf Dingbats" charset="0"/>
                          <a:sym typeface="Zapf Dingbats" charset="0"/>
                        </a:rPr>
                        <a:t>(for some)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cap="none" normalizeH="0" baseline="0" dirty="0">
                          <a:ln>
                            <a:noFill/>
                          </a:ln>
                          <a:solidFill>
                            <a:srgbClr val="C00000"/>
                          </a:solidFill>
                          <a:effectLst/>
                          <a:latin typeface="Zapf Dingbats" charset="0"/>
                          <a:ea typeface="ＭＳ Ｐゴシック" charset="0"/>
                          <a:cs typeface="Zapf Dingbats" charset="0"/>
                          <a:sym typeface="Zapf Dingbats" charset="0"/>
                        </a:rPr>
                        <a:t>? – monthly, dual </a:t>
                      </a:r>
                      <a:r>
                        <a:rPr kumimoji="0" lang="en-US" sz="2200" b="1" i="0" u="none" strike="noStrike" cap="none" normalizeH="0" baseline="0" dirty="0" err="1">
                          <a:ln>
                            <a:noFill/>
                          </a:ln>
                          <a:solidFill>
                            <a:srgbClr val="C00000"/>
                          </a:solidFill>
                          <a:effectLst/>
                          <a:latin typeface="Zapf Dingbats" charset="0"/>
                          <a:ea typeface="ＭＳ Ｐゴシック" charset="0"/>
                          <a:cs typeface="Zapf Dingbats" charset="0"/>
                          <a:sym typeface="Zapf Dingbats" charset="0"/>
                        </a:rPr>
                        <a:t>px</a:t>
                      </a:r>
                      <a:r>
                        <a:rPr kumimoji="0" lang="en-US" sz="2200" b="1" i="0" u="none" strike="noStrike" cap="none" normalizeH="0" baseline="0" dirty="0">
                          <a:ln>
                            <a:noFill/>
                          </a:ln>
                          <a:solidFill>
                            <a:srgbClr val="C00000"/>
                          </a:solidFill>
                          <a:effectLst/>
                          <a:latin typeface="Zapf Dingbats" charset="0"/>
                          <a:ea typeface="ＭＳ Ｐゴシック" charset="0"/>
                          <a:cs typeface="Zapf Dingbats" charset="0"/>
                          <a:sym typeface="Zapf Dingbats" charset="0"/>
                        </a:rPr>
                        <a:t> in development </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0939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Injectables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C00000"/>
                          </a:solidFill>
                          <a:effectLst/>
                          <a:latin typeface="Zapf Dingbats" charset="0"/>
                          <a:ea typeface="ＭＳ Ｐゴシック" charset="0"/>
                          <a:cs typeface="Zapf Dingbats" charset="0"/>
                          <a:sym typeface="Zapf Dingbats" charset="0"/>
                        </a:rPr>
                        <a:t>✓</a:t>
                      </a: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a:t>
                      </a:r>
                      <a:r>
                        <a:rPr kumimoji="0" lang="mr-IN" sz="2200" b="1" i="0" u="none" strike="noStrike" kern="1200" cap="none" normalizeH="0" baseline="0" dirty="0">
                          <a:ln>
                            <a:noFill/>
                          </a:ln>
                          <a:solidFill>
                            <a:srgbClr val="C00000"/>
                          </a:solidFill>
                          <a:effectLst/>
                          <a:latin typeface="Calibri" charset="0"/>
                          <a:ea typeface="ＭＳ Ｐゴシック" charset="0"/>
                          <a:cs typeface="MS PGothic" charset="0"/>
                        </a:rPr>
                        <a:t>–</a:t>
                      </a: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ARV </a:t>
                      </a:r>
                      <a:r>
                        <a:rPr kumimoji="0" lang="en-US" sz="2200" b="1" i="1" u="none" strike="noStrike" kern="1200" cap="none" normalizeH="0" baseline="0" dirty="0">
                          <a:ln>
                            <a:noFill/>
                          </a:ln>
                          <a:solidFill>
                            <a:srgbClr val="C00000"/>
                          </a:solidFill>
                          <a:effectLst/>
                          <a:latin typeface="Calibri" charset="0"/>
                          <a:ea typeface="ＭＳ Ｐゴシック" charset="0"/>
                          <a:cs typeface="MS PGothic" charset="0"/>
                        </a:rPr>
                        <a:t>(for some)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a:t>
                      </a:r>
                      <a:r>
                        <a:rPr kumimoji="0" lang="mr-IN" sz="2200" b="1" i="0" u="none" strike="noStrike" kern="1200" cap="none" normalizeH="0" baseline="0" dirty="0">
                          <a:ln>
                            <a:noFill/>
                          </a:ln>
                          <a:solidFill>
                            <a:srgbClr val="C00000"/>
                          </a:solidFill>
                          <a:effectLst/>
                          <a:latin typeface="Calibri" charset="0"/>
                          <a:ea typeface="ＭＳ Ｐゴシック" charset="0"/>
                          <a:cs typeface="MS PGothic" charset="0"/>
                        </a:rPr>
                        <a:t>–</a:t>
                      </a: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1 </a:t>
                      </a:r>
                      <a:r>
                        <a:rPr kumimoji="0" lang="en-US" sz="2200" b="1" i="0" u="none" strike="noStrike" kern="1200" cap="none" normalizeH="0" baseline="0" dirty="0" err="1">
                          <a:ln>
                            <a:noFill/>
                          </a:ln>
                          <a:solidFill>
                            <a:srgbClr val="C00000"/>
                          </a:solidFill>
                          <a:effectLst/>
                          <a:latin typeface="Calibri" charset="0"/>
                          <a:ea typeface="ＭＳ Ｐゴシック" charset="0"/>
                          <a:cs typeface="MS PGothic" charset="0"/>
                        </a:rPr>
                        <a:t>bNAb</a:t>
                      </a: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1 vax in Phase 3, 1 new ARV entering Ph 3; others in development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425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Implants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a:t>
                      </a:r>
                      <a:r>
                        <a:rPr kumimoji="0" lang="mr-IN" sz="2200" b="1" i="0" u="none" strike="noStrike" kern="1200" cap="none" normalizeH="0" baseline="0" dirty="0">
                          <a:ln>
                            <a:noFill/>
                          </a:ln>
                          <a:solidFill>
                            <a:srgbClr val="C00000"/>
                          </a:solidFill>
                          <a:effectLst/>
                          <a:latin typeface="Calibri" charset="0"/>
                          <a:ea typeface="ＭＳ Ｐゴシック" charset="0"/>
                          <a:cs typeface="MS PGothic" charset="0"/>
                        </a:rPr>
                        <a:t>–</a:t>
                      </a:r>
                      <a:r>
                        <a:rPr kumimoji="0" lang="en-US" sz="2200" b="1" i="0" u="none" strike="noStrike" kern="1200" cap="none" normalizeH="0" baseline="0" dirty="0">
                          <a:ln>
                            <a:noFill/>
                          </a:ln>
                          <a:solidFill>
                            <a:srgbClr val="C00000"/>
                          </a:solidFill>
                          <a:effectLst/>
                          <a:latin typeface="Calibri" charset="0"/>
                          <a:ea typeface="ＭＳ Ｐゴシック" charset="0"/>
                          <a:cs typeface="MS PGothic" charset="0"/>
                        </a:rPr>
                        <a:t> multiple in preclinical</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759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Calibri" charset="0"/>
                          <a:ea typeface="ＭＳ Ｐゴシック" charset="0"/>
                          <a:cs typeface="MS PGothic" charset="0"/>
                        </a:rPr>
                        <a:t>Surgical procedures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4288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Calibri" charset="0"/>
                          <a:ea typeface="ＭＳ Ｐゴシック" charset="0"/>
                          <a:cs typeface="MS PGothic" charset="0"/>
                        </a:rPr>
                        <a:t>Treatment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Zapf Dingbats" charset="0"/>
                          <a:ea typeface="ＭＳ Ｐゴシック" charset="0"/>
                          <a:cs typeface="Zapf Dingbats" charset="0"/>
                          <a:sym typeface="Zapf Dingbats" charset="0"/>
                        </a:rPr>
                        <a:t>✓</a:t>
                      </a:r>
                      <a:endParaRPr kumimoji="0" lang="en-US" sz="2200" b="0" i="0" u="none" strike="noStrike" cap="none" normalizeH="0" baseline="0" dirty="0">
                        <a:ln>
                          <a:noFill/>
                        </a:ln>
                        <a:solidFill>
                          <a:srgbClr val="000000"/>
                        </a:solidFill>
                        <a:effectLst/>
                        <a:latin typeface="Calibri" charset="0"/>
                        <a:ea typeface="ＭＳ Ｐゴシック" charset="0"/>
                        <a:cs typeface="MS PGothic"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bl>
          </a:graphicData>
        </a:graphic>
      </p:graphicFrame>
      <p:sp>
        <p:nvSpPr>
          <p:cNvPr id="4" name="Rectangle 3">
            <a:extLst>
              <a:ext uri="{FF2B5EF4-FFF2-40B4-BE49-F238E27FC236}">
                <a16:creationId xmlns:a16="http://schemas.microsoft.com/office/drawing/2014/main" id="{352FF300-B456-8E4F-B52C-731F02095E60}"/>
              </a:ext>
            </a:extLst>
          </p:cNvPr>
          <p:cNvSpPr/>
          <p:nvPr/>
        </p:nvSpPr>
        <p:spPr>
          <a:xfrm>
            <a:off x="4343400" y="2971800"/>
            <a:ext cx="4800600" cy="2286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29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txBox="1">
            <a:spLocks/>
          </p:cNvSpPr>
          <p:nvPr/>
        </p:nvSpPr>
        <p:spPr bwMode="auto">
          <a:xfrm>
            <a:off x="381001" y="1219200"/>
            <a:ext cx="834631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marR="0" lvl="0" indent="-457200" eaLnBrk="1" latinLnBrk="0" hangingPunct="1">
              <a:lnSpc>
                <a:spcPct val="100000"/>
              </a:lnSpc>
              <a:spcBef>
                <a:spcPts val="0"/>
              </a:spcBef>
              <a:spcAft>
                <a:spcPts val="600"/>
              </a:spcAft>
              <a:buClr>
                <a:srgbClr val="A6A6A6"/>
              </a:buClr>
              <a:buSzPct val="100000"/>
              <a:buFont typeface="Wingdings" charset="2"/>
              <a:buChar char="§"/>
              <a:tabLst/>
              <a:defRPr/>
            </a:pPr>
            <a:r>
              <a:rPr lang="en-US" sz="3200" dirty="0">
                <a:solidFill>
                  <a:srgbClr val="000000"/>
                </a:solidFill>
                <a:latin typeface="Arial Narrow" charset="0"/>
              </a:rPr>
              <a:t>Options</a:t>
            </a:r>
          </a:p>
          <a:p>
            <a:pPr marL="919163" lvl="1" indent="-454025" eaLnBrk="1" hangingPunct="1">
              <a:spcBef>
                <a:spcPts val="0"/>
              </a:spcBef>
              <a:spcAft>
                <a:spcPts val="600"/>
              </a:spcAft>
              <a:buClr>
                <a:srgbClr val="A6A6A6"/>
              </a:buClr>
              <a:buSzPct val="100000"/>
              <a:buFont typeface="System Font Regular"/>
              <a:buChar char="⁃"/>
              <a:defRPr/>
            </a:pPr>
            <a:r>
              <a:rPr lang="en-US" sz="3200" dirty="0">
                <a:solidFill>
                  <a:srgbClr val="000000"/>
                </a:solidFill>
                <a:latin typeface="Arial Narrow" charset="0"/>
              </a:rPr>
              <a:t>Biomedical methods that are safe and effective</a:t>
            </a:r>
          </a:p>
          <a:p>
            <a:pPr marL="919163" lvl="1" indent="-454025" eaLnBrk="1" hangingPunct="1">
              <a:spcBef>
                <a:spcPts val="0"/>
              </a:spcBef>
              <a:spcAft>
                <a:spcPts val="600"/>
              </a:spcAft>
              <a:buClr>
                <a:srgbClr val="A6A6A6"/>
              </a:buClr>
              <a:buSzPct val="100000"/>
              <a:buFont typeface="System Font Regular"/>
              <a:buChar char="⁃"/>
              <a:defRPr/>
            </a:pPr>
            <a:r>
              <a:rPr lang="en-US" sz="3200" dirty="0">
                <a:solidFill>
                  <a:srgbClr val="000000"/>
                </a:solidFill>
                <a:latin typeface="Arial Narrow" charset="0"/>
              </a:rPr>
              <a:t>Requires R&amp;D of additional options to add to the “method mix”</a:t>
            </a:r>
          </a:p>
          <a:p>
            <a:pPr marL="466725" marR="0" lvl="0" indent="-457200" eaLnBrk="1" latinLnBrk="0" hangingPunct="1">
              <a:lnSpc>
                <a:spcPct val="100000"/>
              </a:lnSpc>
              <a:spcBef>
                <a:spcPts val="0"/>
              </a:spcBef>
              <a:spcAft>
                <a:spcPts val="600"/>
              </a:spcAft>
              <a:buClr>
                <a:srgbClr val="A6A6A6"/>
              </a:buClr>
              <a:buSzPct val="100000"/>
              <a:buFont typeface="Wingdings" charset="2"/>
              <a:buChar char="§"/>
              <a:tabLst/>
              <a:defRPr/>
            </a:pPr>
            <a:r>
              <a:rPr lang="en-US" sz="3200" dirty="0">
                <a:solidFill>
                  <a:srgbClr val="000000"/>
                </a:solidFill>
                <a:latin typeface="Arial Narrow" charset="0"/>
              </a:rPr>
              <a:t>Choice</a:t>
            </a:r>
          </a:p>
          <a:p>
            <a:pPr marL="919163" lvl="1" indent="-454025" eaLnBrk="1" hangingPunct="1">
              <a:spcBef>
                <a:spcPts val="0"/>
              </a:spcBef>
              <a:spcAft>
                <a:spcPts val="600"/>
              </a:spcAft>
              <a:buClr>
                <a:srgbClr val="A6A6A6"/>
              </a:buClr>
              <a:buSzPct val="100000"/>
              <a:buFont typeface="System Font Regular"/>
              <a:buChar char="⁃"/>
              <a:defRPr/>
            </a:pPr>
            <a:r>
              <a:rPr lang="en-US" sz="3200" dirty="0">
                <a:solidFill>
                  <a:srgbClr val="000000"/>
                </a:solidFill>
                <a:latin typeface="Arial Narrow" charset="0"/>
              </a:rPr>
              <a:t>The ability for an individual to select from an array of options</a:t>
            </a:r>
          </a:p>
          <a:p>
            <a:pPr marL="919163" lvl="1" indent="-454025" eaLnBrk="1" hangingPunct="1">
              <a:spcBef>
                <a:spcPts val="0"/>
              </a:spcBef>
              <a:spcAft>
                <a:spcPts val="600"/>
              </a:spcAft>
              <a:buClr>
                <a:srgbClr val="A6A6A6"/>
              </a:buClr>
              <a:buSzPct val="100000"/>
              <a:buFont typeface="System Font Regular"/>
              <a:buChar char="⁃"/>
              <a:defRPr/>
            </a:pPr>
            <a:r>
              <a:rPr lang="en-US" sz="3200" dirty="0">
                <a:solidFill>
                  <a:srgbClr val="000000"/>
                </a:solidFill>
                <a:latin typeface="Arial Narrow" charset="0"/>
              </a:rPr>
              <a:t>Requires policy makers, donors, governments &amp;  implementers to make the “mix” available, accessible</a:t>
            </a:r>
            <a:r>
              <a:rPr lang="en-US" sz="3300" dirty="0">
                <a:solidFill>
                  <a:srgbClr val="000000"/>
                </a:solidFill>
                <a:latin typeface="Arial Narrow" charset="0"/>
              </a:rPr>
              <a:t> &amp; affordable</a:t>
            </a:r>
            <a:endParaRPr lang="en-US" sz="3200" dirty="0">
              <a:solidFill>
                <a:srgbClr val="000000"/>
              </a:solidFill>
              <a:latin typeface="Arial Narrow" charset="0"/>
            </a:endParaRPr>
          </a:p>
        </p:txBody>
      </p:sp>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Language Check</a:t>
            </a:r>
          </a:p>
        </p:txBody>
      </p:sp>
    </p:spTree>
    <p:extLst>
      <p:ext uri="{BB962C8B-B14F-4D97-AF65-F5344CB8AC3E}">
        <p14:creationId xmlns:p14="http://schemas.microsoft.com/office/powerpoint/2010/main" val="264792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835816"/>
          </a:xfrm>
        </p:spPr>
        <p:txBody>
          <a:bodyPr/>
          <a:lstStyle/>
          <a:p>
            <a:pPr algn="ctr"/>
            <a:r>
              <a:rPr lang="en-US" altLang="x-none" dirty="0">
                <a:latin typeface="Cambria" charset="0"/>
                <a:ea typeface="MS PGothic" charset="-128"/>
              </a:rPr>
              <a:t>Choice Matters</a:t>
            </a:r>
          </a:p>
        </p:txBody>
      </p:sp>
      <p:sp>
        <p:nvSpPr>
          <p:cNvPr id="8" name="Content Placeholder 2">
            <a:extLst>
              <a:ext uri="{FF2B5EF4-FFF2-40B4-BE49-F238E27FC236}">
                <a16:creationId xmlns:a16="http://schemas.microsoft.com/office/drawing/2014/main" id="{C2BDA525-8B25-E14C-9461-DD045DF5EF04}"/>
              </a:ext>
            </a:extLst>
          </p:cNvPr>
          <p:cNvSpPr txBox="1">
            <a:spLocks/>
          </p:cNvSpPr>
          <p:nvPr/>
        </p:nvSpPr>
        <p:spPr bwMode="auto">
          <a:xfrm>
            <a:off x="228601" y="1295400"/>
            <a:ext cx="434339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466725" indent="-457200" eaLnBrk="1" hangingPunct="1">
              <a:spcBef>
                <a:spcPts val="0"/>
              </a:spcBef>
              <a:spcAft>
                <a:spcPts val="0"/>
              </a:spcAft>
              <a:buClr>
                <a:srgbClr val="A6A6A6"/>
              </a:buClr>
              <a:buSzPct val="100000"/>
              <a:buFont typeface="Wingdings" charset="2"/>
              <a:buChar char="§"/>
              <a:defRPr/>
            </a:pPr>
            <a:r>
              <a:rPr lang="en-US" dirty="0">
                <a:solidFill>
                  <a:srgbClr val="000000"/>
                </a:solidFill>
                <a:latin typeface="Arial Narrow" charset="0"/>
              </a:rPr>
              <a:t>WHO systematic review (231 articles) showed increased choice associated with:</a:t>
            </a:r>
          </a:p>
          <a:p>
            <a:pPr marL="919163" lvl="1" indent="-454025" eaLnBrk="1" hangingPunct="1">
              <a:spcBef>
                <a:spcPts val="0"/>
              </a:spcBef>
              <a:spcAft>
                <a:spcPts val="0"/>
              </a:spcAft>
              <a:buClr>
                <a:srgbClr val="A6A6A6"/>
              </a:buClr>
              <a:buSzPct val="100000"/>
              <a:buFont typeface="System Font Regular"/>
              <a:buChar char="⁃"/>
              <a:defRPr/>
            </a:pPr>
            <a:r>
              <a:rPr lang="en-US" b="1" dirty="0">
                <a:solidFill>
                  <a:srgbClr val="000000"/>
                </a:solidFill>
                <a:latin typeface="Arial Narrow" charset="0"/>
              </a:rPr>
              <a:t>Increased persistence </a:t>
            </a:r>
            <a:r>
              <a:rPr lang="en-US" dirty="0">
                <a:solidFill>
                  <a:srgbClr val="000000"/>
                </a:solidFill>
                <a:latin typeface="Arial Narrow" charset="0"/>
              </a:rPr>
              <a:t>on chosen method</a:t>
            </a:r>
          </a:p>
          <a:p>
            <a:pPr marL="919163" lvl="1" indent="-454025" eaLnBrk="1" hangingPunct="1">
              <a:spcBef>
                <a:spcPts val="0"/>
              </a:spcBef>
              <a:spcAft>
                <a:spcPts val="0"/>
              </a:spcAft>
              <a:buClr>
                <a:srgbClr val="A6A6A6"/>
              </a:buClr>
              <a:buSzPct val="100000"/>
              <a:buFont typeface="System Font Regular"/>
              <a:buChar char="⁃"/>
              <a:defRPr/>
            </a:pPr>
            <a:r>
              <a:rPr lang="en-US" b="1" dirty="0">
                <a:solidFill>
                  <a:srgbClr val="000000"/>
                </a:solidFill>
                <a:latin typeface="Arial Narrow" charset="0"/>
              </a:rPr>
              <a:t>Better health outcomes</a:t>
            </a:r>
          </a:p>
          <a:p>
            <a:pPr marL="919163" lvl="1" indent="-454025" eaLnBrk="1" hangingPunct="1">
              <a:spcBef>
                <a:spcPts val="0"/>
              </a:spcBef>
              <a:spcAft>
                <a:spcPts val="0"/>
              </a:spcAft>
              <a:buClr>
                <a:srgbClr val="A6A6A6"/>
              </a:buClr>
              <a:buSzPct val="100000"/>
              <a:buFont typeface="System Font Regular"/>
              <a:buChar char="⁃"/>
              <a:defRPr/>
            </a:pPr>
            <a:r>
              <a:rPr lang="en-US" b="1" dirty="0">
                <a:solidFill>
                  <a:srgbClr val="000000"/>
                </a:solidFill>
                <a:latin typeface="Arial Narrow" charset="0"/>
              </a:rPr>
              <a:t>12% increase in contraceptive prevalence for each additional method</a:t>
            </a:r>
          </a:p>
          <a:p>
            <a:pPr marL="466725" indent="-457200" eaLnBrk="1" hangingPunct="1">
              <a:spcBef>
                <a:spcPts val="0"/>
              </a:spcBef>
              <a:spcAft>
                <a:spcPts val="0"/>
              </a:spcAft>
              <a:buClr>
                <a:srgbClr val="A6A6A6"/>
              </a:buClr>
              <a:buSzPct val="100000"/>
              <a:buFont typeface="Wingdings" charset="2"/>
              <a:buChar char="§"/>
              <a:defRPr/>
            </a:pPr>
            <a:r>
              <a:rPr lang="en-US" dirty="0">
                <a:solidFill>
                  <a:srgbClr val="000000"/>
                </a:solidFill>
                <a:latin typeface="Arial Narrow" charset="0"/>
              </a:rPr>
              <a:t>Similar to contraceptive needs: different people have different HIV prevention needs at different times</a:t>
            </a:r>
            <a:endParaRPr lang="en-US" b="1" dirty="0">
              <a:solidFill>
                <a:srgbClr val="000000"/>
              </a:solidFill>
              <a:latin typeface="Arial Narrow" charset="0"/>
            </a:endParaRPr>
          </a:p>
          <a:p>
            <a:pPr marL="466725" marR="0" lvl="0" indent="-457200" algn="l" defTabSz="457200" rtl="0" eaLnBrk="1" fontAlgn="base" latinLnBrk="0" hangingPunct="1">
              <a:lnSpc>
                <a:spcPct val="100000"/>
              </a:lnSpc>
              <a:spcBef>
                <a:spcPts val="0"/>
              </a:spcBef>
              <a:spcAft>
                <a:spcPts val="0"/>
              </a:spcAft>
              <a:buClr>
                <a:srgbClr val="A6A6A6"/>
              </a:buClr>
              <a:buSzPct val="100000"/>
              <a:buFont typeface="Wingdings" charset="2"/>
              <a:buChar char="§"/>
              <a:tabLst/>
              <a:defRPr/>
            </a:pPr>
            <a:endParaRPr kumimoji="0" lang="en-US" sz="3300" b="0" i="0" u="none" strike="noStrike" kern="1200" cap="none" spc="0" normalizeH="0" baseline="0" noProof="0" dirty="0">
              <a:ln>
                <a:noFill/>
              </a:ln>
              <a:solidFill>
                <a:srgbClr val="000000"/>
              </a:solidFill>
              <a:effectLst/>
              <a:uLnTx/>
              <a:uFillTx/>
              <a:latin typeface="Arial Narrow" charset="0"/>
              <a:ea typeface="ＭＳ Ｐゴシック" charset="-128"/>
              <a:cs typeface="+mn-cs"/>
            </a:endParaRPr>
          </a:p>
        </p:txBody>
      </p:sp>
      <p:sp>
        <p:nvSpPr>
          <p:cNvPr id="9" name="TextBox 8">
            <a:extLst>
              <a:ext uri="{FF2B5EF4-FFF2-40B4-BE49-F238E27FC236}">
                <a16:creationId xmlns:a16="http://schemas.microsoft.com/office/drawing/2014/main" id="{96C57754-E39E-B84C-8AB3-95F957435F1C}"/>
              </a:ext>
            </a:extLst>
          </p:cNvPr>
          <p:cNvSpPr txBox="1"/>
          <p:nvPr/>
        </p:nvSpPr>
        <p:spPr>
          <a:xfrm>
            <a:off x="152400" y="6477000"/>
            <a:ext cx="7086600" cy="276995"/>
          </a:xfrm>
          <a:prstGeom prst="rect">
            <a:avLst/>
          </a:prstGeom>
          <a:noFill/>
        </p:spPr>
        <p:txBody>
          <a:bodyPr wrap="square" lIns="91376" tIns="45718" rIns="91376" bIns="45718" rtlCol="0">
            <a:spAutoFit/>
          </a:bodyPr>
          <a:lstStyle/>
          <a:p>
            <a:r>
              <a:rPr lang="en-US" sz="1200" i="1" dirty="0">
                <a:solidFill>
                  <a:prstClr val="black"/>
                </a:solidFill>
                <a:latin typeface="Arial" panose="020B0604020202020204" pitchFamily="34" charset="0"/>
                <a:cs typeface="Arial" panose="020B0604020202020204" pitchFamily="34" charset="0"/>
              </a:rPr>
              <a:t>Buchbinder SFDPH 2020; Gray et al RHRU 2006; Jain AK Stud Fam Planning 1989</a:t>
            </a:r>
          </a:p>
        </p:txBody>
      </p:sp>
      <p:pic>
        <p:nvPicPr>
          <p:cNvPr id="10" name="Picture 2">
            <a:extLst>
              <a:ext uri="{FF2B5EF4-FFF2-40B4-BE49-F238E27FC236}">
                <a16:creationId xmlns:a16="http://schemas.microsoft.com/office/drawing/2014/main" id="{BD7450FE-FC37-CA46-B94C-9EAB76C309D4}"/>
              </a:ext>
            </a:extLst>
          </p:cNvPr>
          <p:cNvPicPr>
            <a:picLocks noChangeAspect="1" noChangeArrowheads="1"/>
          </p:cNvPicPr>
          <p:nvPr/>
        </p:nvPicPr>
        <p:blipFill>
          <a:blip r:embed="rId3"/>
          <a:srcRect/>
          <a:stretch>
            <a:fillRect/>
          </a:stretch>
        </p:blipFill>
        <p:spPr bwMode="auto">
          <a:xfrm>
            <a:off x="5263241" y="1905000"/>
            <a:ext cx="3792891" cy="3044361"/>
          </a:xfrm>
          <a:prstGeom prst="rect">
            <a:avLst/>
          </a:prstGeom>
          <a:noFill/>
          <a:ln w="9525">
            <a:noFill/>
            <a:miter lim="800000"/>
            <a:headEnd/>
            <a:tailEnd/>
          </a:ln>
        </p:spPr>
      </p:pic>
      <p:sp>
        <p:nvSpPr>
          <p:cNvPr id="11" name="TextBox 10">
            <a:extLst>
              <a:ext uri="{FF2B5EF4-FFF2-40B4-BE49-F238E27FC236}">
                <a16:creationId xmlns:a16="http://schemas.microsoft.com/office/drawing/2014/main" id="{F5705658-0094-9F4E-9FF4-21541DCF5908}"/>
              </a:ext>
            </a:extLst>
          </p:cNvPr>
          <p:cNvSpPr txBox="1"/>
          <p:nvPr/>
        </p:nvSpPr>
        <p:spPr>
          <a:xfrm>
            <a:off x="5341106" y="4858312"/>
            <a:ext cx="3456011" cy="369332"/>
          </a:xfrm>
          <a:prstGeom prst="rect">
            <a:avLst/>
          </a:prstGeom>
          <a:noFill/>
        </p:spPr>
        <p:txBody>
          <a:bodyPr wrap="none" rtlCol="0">
            <a:spAutoFit/>
          </a:bodyPr>
          <a:lstStyle/>
          <a:p>
            <a:r>
              <a:rPr lang="en-US" sz="1800" b="1" dirty="0">
                <a:solidFill>
                  <a:schemeClr val="tx2">
                    <a:lumMod val="50000"/>
                  </a:schemeClr>
                </a:solidFill>
              </a:rPr>
              <a:t>Index of Contraceptive Availability</a:t>
            </a:r>
          </a:p>
        </p:txBody>
      </p:sp>
      <p:sp>
        <p:nvSpPr>
          <p:cNvPr id="12" name="TextBox 11">
            <a:extLst>
              <a:ext uri="{FF2B5EF4-FFF2-40B4-BE49-F238E27FC236}">
                <a16:creationId xmlns:a16="http://schemas.microsoft.com/office/drawing/2014/main" id="{0C034812-4D71-6548-A4B5-6960B9B46EEB}"/>
              </a:ext>
            </a:extLst>
          </p:cNvPr>
          <p:cNvSpPr txBox="1"/>
          <p:nvPr/>
        </p:nvSpPr>
        <p:spPr>
          <a:xfrm rot="16200000">
            <a:off x="3539286" y="3242515"/>
            <a:ext cx="3044360" cy="369332"/>
          </a:xfrm>
          <a:prstGeom prst="rect">
            <a:avLst/>
          </a:prstGeom>
          <a:noFill/>
        </p:spPr>
        <p:txBody>
          <a:bodyPr wrap="none" rtlCol="0">
            <a:spAutoFit/>
          </a:bodyPr>
          <a:lstStyle/>
          <a:p>
            <a:r>
              <a:rPr lang="en-US" sz="1800" b="1" dirty="0">
                <a:solidFill>
                  <a:schemeClr val="tx2">
                    <a:lumMod val="50000"/>
                  </a:schemeClr>
                </a:solidFill>
              </a:rPr>
              <a:t>Contraceptive prevalence rate</a:t>
            </a:r>
          </a:p>
        </p:txBody>
      </p:sp>
    </p:spTree>
    <p:extLst>
      <p:ext uri="{BB962C8B-B14F-4D97-AF65-F5344CB8AC3E}">
        <p14:creationId xmlns:p14="http://schemas.microsoft.com/office/powerpoint/2010/main" val="301406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89AF524-48A9-F44C-B1D4-BFC6D657B2A8}"/>
              </a:ext>
            </a:extLst>
          </p:cNvPr>
          <p:cNvSpPr/>
          <p:nvPr/>
        </p:nvSpPr>
        <p:spPr bwMode="auto">
          <a:xfrm>
            <a:off x="6096000" y="2057400"/>
            <a:ext cx="2971801" cy="381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 name="Rectangle 3">
            <a:extLst>
              <a:ext uri="{FF2B5EF4-FFF2-40B4-BE49-F238E27FC236}">
                <a16:creationId xmlns:a16="http://schemas.microsoft.com/office/drawing/2014/main" id="{C9066437-CF9E-4A41-9110-7B73CBC270F0}"/>
              </a:ext>
            </a:extLst>
          </p:cNvPr>
          <p:cNvSpPr/>
          <p:nvPr/>
        </p:nvSpPr>
        <p:spPr bwMode="auto">
          <a:xfrm>
            <a:off x="3124200" y="2057400"/>
            <a:ext cx="2971801" cy="381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 name="Rectangle 3">
            <a:extLst>
              <a:ext uri="{FF2B5EF4-FFF2-40B4-BE49-F238E27FC236}">
                <a16:creationId xmlns:a16="http://schemas.microsoft.com/office/drawing/2014/main" id="{6467F686-A412-0D49-9723-51E56D0A74A5}"/>
              </a:ext>
            </a:extLst>
          </p:cNvPr>
          <p:cNvSpPr/>
          <p:nvPr/>
        </p:nvSpPr>
        <p:spPr bwMode="auto">
          <a:xfrm>
            <a:off x="152399" y="2057400"/>
            <a:ext cx="2971801" cy="3810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 name="Rectangle 2"/>
          <p:cNvSpPr>
            <a:spLocks noGrp="1" noChangeArrowheads="1"/>
          </p:cNvSpPr>
          <p:nvPr>
            <p:ph type="title"/>
          </p:nvPr>
        </p:nvSpPr>
        <p:spPr>
          <a:xfrm>
            <a:off x="0" y="0"/>
            <a:ext cx="9144000" cy="835816"/>
          </a:xfrm>
        </p:spPr>
        <p:txBody>
          <a:bodyPr/>
          <a:lstStyle/>
          <a:p>
            <a:pPr algn="ctr"/>
            <a:r>
              <a:rPr lang="en-US" altLang="x-none">
                <a:latin typeface="Cambria" charset="0"/>
                <a:ea typeface="MS PGothic" charset="-128"/>
              </a:rPr>
              <a:t>Product Considerations</a:t>
            </a:r>
            <a:endParaRPr lang="en-US" altLang="x-none" dirty="0">
              <a:latin typeface="Cambria" charset="0"/>
              <a:ea typeface="MS PGothic" charset="-128"/>
            </a:endParaRPr>
          </a:p>
        </p:txBody>
      </p:sp>
      <p:sp>
        <p:nvSpPr>
          <p:cNvPr id="2" name="TextBox 1">
            <a:extLst>
              <a:ext uri="{FF2B5EF4-FFF2-40B4-BE49-F238E27FC236}">
                <a16:creationId xmlns:a16="http://schemas.microsoft.com/office/drawing/2014/main" id="{5594C0BF-20BF-A84F-9D06-4BE84414CAAA}"/>
              </a:ext>
            </a:extLst>
          </p:cNvPr>
          <p:cNvSpPr txBox="1"/>
          <p:nvPr/>
        </p:nvSpPr>
        <p:spPr>
          <a:xfrm>
            <a:off x="340490" y="1258669"/>
            <a:ext cx="8346310" cy="646331"/>
          </a:xfrm>
          <a:prstGeom prst="rect">
            <a:avLst/>
          </a:prstGeom>
          <a:noFill/>
        </p:spPr>
        <p:txBody>
          <a:bodyPr wrap="square" rtlCol="0">
            <a:spAutoFit/>
          </a:bodyPr>
          <a:lstStyle/>
          <a:p>
            <a:pPr marL="9525" lvl="0">
              <a:spcBef>
                <a:spcPts val="0"/>
              </a:spcBef>
              <a:spcAft>
                <a:spcPts val="0"/>
              </a:spcAft>
              <a:buClr>
                <a:srgbClr val="A6A6A6"/>
              </a:buClr>
              <a:buSzPct val="100000"/>
            </a:pPr>
            <a:r>
              <a:rPr lang="en-US" sz="3600" dirty="0">
                <a:solidFill>
                  <a:srgbClr val="000000"/>
                </a:solidFill>
                <a:latin typeface="Arial Narrow" charset="0"/>
              </a:rPr>
              <a:t>For each product, understand and balance:</a:t>
            </a:r>
          </a:p>
        </p:txBody>
      </p:sp>
      <p:sp>
        <p:nvSpPr>
          <p:cNvPr id="8" name="Content Placeholder 2">
            <a:extLst>
              <a:ext uri="{FF2B5EF4-FFF2-40B4-BE49-F238E27FC236}">
                <a16:creationId xmlns:a16="http://schemas.microsoft.com/office/drawing/2014/main" id="{309AAF11-1190-024C-8433-C10C05F8B17A}"/>
              </a:ext>
            </a:extLst>
          </p:cNvPr>
          <p:cNvSpPr txBox="1">
            <a:spLocks/>
          </p:cNvSpPr>
          <p:nvPr/>
        </p:nvSpPr>
        <p:spPr bwMode="auto">
          <a:xfrm>
            <a:off x="152400" y="2057400"/>
            <a:ext cx="8915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numCol="3" spcCol="91440"/>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9525" indent="0" algn="ctr" eaLnBrk="1" hangingPunct="1">
              <a:spcBef>
                <a:spcPts val="0"/>
              </a:spcBef>
              <a:spcAft>
                <a:spcPts val="0"/>
              </a:spcAft>
              <a:buClr>
                <a:srgbClr val="A6A6A6"/>
              </a:buClr>
              <a:buSzPct val="100000"/>
            </a:pPr>
            <a:r>
              <a:rPr lang="en-US" sz="2800" b="1" dirty="0">
                <a:solidFill>
                  <a:srgbClr val="000000"/>
                </a:solidFill>
                <a:latin typeface="Arial Narrow" charset="0"/>
              </a:rPr>
              <a:t>Clinical</a:t>
            </a:r>
          </a:p>
          <a:p>
            <a:pPr marL="9525" indent="0" algn="ctr" eaLnBrk="1" hangingPunct="1">
              <a:spcBef>
                <a:spcPts val="0"/>
              </a:spcBef>
              <a:spcAft>
                <a:spcPts val="0"/>
              </a:spcAft>
              <a:buClr>
                <a:srgbClr val="A6A6A6"/>
              </a:buClr>
              <a:buSzPct val="100000"/>
            </a:pPr>
            <a:endParaRPr lang="en-US" sz="1800" b="1" dirty="0">
              <a:solidFill>
                <a:srgbClr val="000000"/>
              </a:solidFill>
              <a:latin typeface="Arial Narrow" charset="0"/>
            </a:endParaRP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Biologic efficacy</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Dosing/duration</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Reversibility</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Side effect profile</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Systemic/Topical</a:t>
            </a:r>
          </a:p>
          <a:p>
            <a:pPr marL="9525" indent="0" eaLnBrk="1" hangingPunct="1">
              <a:spcBef>
                <a:spcPts val="0"/>
              </a:spcBef>
              <a:spcAft>
                <a:spcPts val="0"/>
              </a:spcAft>
              <a:buClr>
                <a:srgbClr val="A6A6A6"/>
              </a:buClr>
              <a:buSzPct val="100000"/>
            </a:pPr>
            <a:endParaRPr lang="en-US" sz="2800" b="1" dirty="0">
              <a:solidFill>
                <a:srgbClr val="000000"/>
              </a:solidFill>
              <a:latin typeface="Arial Narrow" charset="0"/>
            </a:endParaRPr>
          </a:p>
          <a:p>
            <a:pPr marL="9525" indent="0" eaLnBrk="1" hangingPunct="1">
              <a:spcBef>
                <a:spcPts val="0"/>
              </a:spcBef>
              <a:spcAft>
                <a:spcPts val="0"/>
              </a:spcAft>
              <a:buClr>
                <a:srgbClr val="A6A6A6"/>
              </a:buClr>
              <a:buSzPct val="100000"/>
            </a:pPr>
            <a:endParaRPr lang="en-US" sz="2800" b="1" dirty="0">
              <a:solidFill>
                <a:srgbClr val="000000"/>
              </a:solidFill>
              <a:latin typeface="Arial Narrow" charset="0"/>
            </a:endParaRPr>
          </a:p>
          <a:p>
            <a:pPr marL="9525" indent="0" algn="ctr" eaLnBrk="1" hangingPunct="1">
              <a:spcBef>
                <a:spcPts val="0"/>
              </a:spcBef>
              <a:spcAft>
                <a:spcPts val="0"/>
              </a:spcAft>
              <a:buClr>
                <a:srgbClr val="A6A6A6"/>
              </a:buClr>
              <a:buSzPct val="100000"/>
            </a:pPr>
            <a:r>
              <a:rPr lang="en-US" sz="2800" b="1" dirty="0">
                <a:solidFill>
                  <a:srgbClr val="000000"/>
                </a:solidFill>
                <a:latin typeface="Arial Narrow" charset="0"/>
              </a:rPr>
              <a:t>Policy &amp; Programs</a:t>
            </a:r>
          </a:p>
          <a:p>
            <a:pPr marL="466725" indent="-457200" eaLnBrk="1" hangingPunct="1">
              <a:spcBef>
                <a:spcPts val="0"/>
              </a:spcBef>
              <a:spcAft>
                <a:spcPts val="0"/>
              </a:spcAft>
              <a:buClr>
                <a:srgbClr val="A6A6A6"/>
              </a:buClr>
              <a:buSzPct val="100000"/>
              <a:buFont typeface="Wingdings" charset="2"/>
              <a:buChar char="§"/>
            </a:pPr>
            <a:endParaRPr lang="en-US" sz="1800" dirty="0">
              <a:solidFill>
                <a:srgbClr val="000000"/>
              </a:solidFill>
              <a:latin typeface="Arial Narrow" charset="0"/>
            </a:endParaRP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Delivery channel(s)</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Health system burden</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Product cost</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Program cost</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Provider training</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Demand creation</a:t>
            </a:r>
          </a:p>
          <a:p>
            <a:pPr marL="9525" indent="0" algn="ctr" eaLnBrk="1" hangingPunct="1">
              <a:spcBef>
                <a:spcPts val="0"/>
              </a:spcBef>
              <a:spcAft>
                <a:spcPts val="0"/>
              </a:spcAft>
              <a:buClr>
                <a:srgbClr val="A6A6A6"/>
              </a:buClr>
              <a:buSzPct val="100000"/>
            </a:pPr>
            <a:r>
              <a:rPr lang="en-US" sz="2800" b="1" dirty="0">
                <a:solidFill>
                  <a:srgbClr val="000000"/>
                </a:solidFill>
                <a:latin typeface="Arial Narrow" charset="0"/>
              </a:rPr>
              <a:t>Personal</a:t>
            </a:r>
          </a:p>
          <a:p>
            <a:pPr marL="9525" indent="0" algn="ctr" eaLnBrk="1" hangingPunct="1">
              <a:spcBef>
                <a:spcPts val="0"/>
              </a:spcBef>
              <a:spcAft>
                <a:spcPts val="0"/>
              </a:spcAft>
              <a:buClr>
                <a:srgbClr val="A6A6A6"/>
              </a:buClr>
              <a:buSzPct val="100000"/>
            </a:pPr>
            <a:endParaRPr lang="en-US" sz="1800" b="1" dirty="0">
              <a:solidFill>
                <a:srgbClr val="000000"/>
              </a:solidFill>
              <a:latin typeface="Arial Narrow" charset="0"/>
            </a:endParaRP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User effectiveness</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User preference</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User burden</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Discretion of use</a:t>
            </a:r>
          </a:p>
          <a:p>
            <a:pPr marL="346075" indent="-334963" eaLnBrk="1" hangingPunct="1">
              <a:spcBef>
                <a:spcPts val="0"/>
              </a:spcBef>
              <a:spcAft>
                <a:spcPts val="0"/>
              </a:spcAft>
              <a:buClr>
                <a:srgbClr val="A6A6A6"/>
              </a:buClr>
              <a:buSzPct val="100000"/>
              <a:buFont typeface="Wingdings" charset="2"/>
              <a:buChar char="§"/>
            </a:pPr>
            <a:r>
              <a:rPr lang="en-US" sz="2800" dirty="0">
                <a:solidFill>
                  <a:srgbClr val="000000"/>
                </a:solidFill>
                <a:latin typeface="Arial Narrow" charset="0"/>
              </a:rPr>
              <a:t>Contribution to  stigma</a:t>
            </a:r>
          </a:p>
        </p:txBody>
      </p:sp>
      <p:sp>
        <p:nvSpPr>
          <p:cNvPr id="9" name="TextBox 8">
            <a:extLst>
              <a:ext uri="{FF2B5EF4-FFF2-40B4-BE49-F238E27FC236}">
                <a16:creationId xmlns:a16="http://schemas.microsoft.com/office/drawing/2014/main" id="{D1606F38-F325-2C4E-A283-70C738D80740}"/>
              </a:ext>
            </a:extLst>
          </p:cNvPr>
          <p:cNvSpPr txBox="1"/>
          <p:nvPr/>
        </p:nvSpPr>
        <p:spPr>
          <a:xfrm>
            <a:off x="340490" y="6019800"/>
            <a:ext cx="8727310" cy="646331"/>
          </a:xfrm>
          <a:prstGeom prst="rect">
            <a:avLst/>
          </a:prstGeom>
          <a:noFill/>
        </p:spPr>
        <p:txBody>
          <a:bodyPr wrap="square" rtlCol="0">
            <a:spAutoFit/>
          </a:bodyPr>
          <a:lstStyle/>
          <a:p>
            <a:pPr marL="9525" lvl="0">
              <a:spcBef>
                <a:spcPts val="0"/>
              </a:spcBef>
              <a:spcAft>
                <a:spcPts val="0"/>
              </a:spcAft>
              <a:buClr>
                <a:srgbClr val="A6A6A6"/>
              </a:buClr>
              <a:buSzPct val="100000"/>
            </a:pPr>
            <a:r>
              <a:rPr lang="en-US" sz="3600" dirty="0">
                <a:solidFill>
                  <a:srgbClr val="000000"/>
                </a:solidFill>
                <a:latin typeface="Arial Narrow" charset="0"/>
              </a:rPr>
              <a:t>AND, it’s never just “the product” – it’s the program</a:t>
            </a:r>
          </a:p>
        </p:txBody>
      </p:sp>
    </p:spTree>
    <p:extLst>
      <p:ext uri="{BB962C8B-B14F-4D97-AF65-F5344CB8AC3E}">
        <p14:creationId xmlns:p14="http://schemas.microsoft.com/office/powerpoint/2010/main" val="1160984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27"/>
          <p:cNvSpPr txBox="1">
            <a:spLocks noChangeArrowheads="1"/>
          </p:cNvSpPr>
          <p:nvPr/>
        </p:nvSpPr>
        <p:spPr bwMode="auto">
          <a:xfrm>
            <a:off x="0" y="0"/>
            <a:ext cx="91439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4400" dirty="0">
                <a:solidFill>
                  <a:schemeClr val="bg1"/>
                </a:solidFill>
                <a:latin typeface="Times" pitchFamily="-84" charset="0"/>
              </a:rPr>
              <a:t>Parallel HIV </a:t>
            </a:r>
            <a:r>
              <a:rPr lang="en-US" sz="4400" dirty="0" err="1">
                <a:solidFill>
                  <a:schemeClr val="bg1"/>
                </a:solidFill>
                <a:latin typeface="Times" pitchFamily="-84" charset="0"/>
              </a:rPr>
              <a:t>Px</a:t>
            </a:r>
            <a:r>
              <a:rPr lang="en-US" sz="4400" dirty="0">
                <a:solidFill>
                  <a:schemeClr val="bg1"/>
                </a:solidFill>
                <a:latin typeface="Times" pitchFamily="-84" charset="0"/>
              </a:rPr>
              <a:t> Universes</a:t>
            </a:r>
            <a:endParaRPr lang="en-US" sz="2800" baseline="46000" dirty="0">
              <a:solidFill>
                <a:schemeClr val="bg1"/>
              </a:solidFill>
              <a:latin typeface="Times" pitchFamily="-84" charset="0"/>
            </a:endParaRPr>
          </a:p>
        </p:txBody>
      </p:sp>
      <p:graphicFrame>
        <p:nvGraphicFramePr>
          <p:cNvPr id="9" name="Diagram 8">
            <a:extLst>
              <a:ext uri="{FF2B5EF4-FFF2-40B4-BE49-F238E27FC236}">
                <a16:creationId xmlns:a16="http://schemas.microsoft.com/office/drawing/2014/main" id="{86D8A5AB-11A2-C141-9487-6EC7C00A9E52}"/>
              </a:ext>
            </a:extLst>
          </p:cNvPr>
          <p:cNvGraphicFramePr/>
          <p:nvPr>
            <p:extLst>
              <p:ext uri="{D42A27DB-BD31-4B8C-83A1-F6EECF244321}">
                <p14:modId xmlns:p14="http://schemas.microsoft.com/office/powerpoint/2010/main" val="2180815299"/>
              </p:ext>
            </p:extLst>
          </p:nvPr>
        </p:nvGraphicFramePr>
        <p:xfrm>
          <a:off x="5181600" y="1625600"/>
          <a:ext cx="28956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8" name="Diagram 47">
            <a:extLst>
              <a:ext uri="{FF2B5EF4-FFF2-40B4-BE49-F238E27FC236}">
                <a16:creationId xmlns:a16="http://schemas.microsoft.com/office/drawing/2014/main" id="{B8D98886-6A08-CA4E-95DB-2915CD0ECC67}"/>
              </a:ext>
            </a:extLst>
          </p:cNvPr>
          <p:cNvGraphicFramePr/>
          <p:nvPr>
            <p:extLst>
              <p:ext uri="{D42A27DB-BD31-4B8C-83A1-F6EECF244321}">
                <p14:modId xmlns:p14="http://schemas.microsoft.com/office/powerpoint/2010/main" val="3452768807"/>
              </p:ext>
            </p:extLst>
          </p:nvPr>
        </p:nvGraphicFramePr>
        <p:xfrm>
          <a:off x="-838200" y="1549400"/>
          <a:ext cx="6705600" cy="5308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530401FB-46F5-F145-941E-E9A2CD623BFE}"/>
              </a:ext>
            </a:extLst>
          </p:cNvPr>
          <p:cNvSpPr txBox="1"/>
          <p:nvPr/>
        </p:nvSpPr>
        <p:spPr>
          <a:xfrm>
            <a:off x="2133600" y="1143000"/>
            <a:ext cx="914400" cy="461665"/>
          </a:xfrm>
          <a:prstGeom prst="rect">
            <a:avLst/>
          </a:prstGeom>
          <a:noFill/>
        </p:spPr>
        <p:txBody>
          <a:bodyPr wrap="square" rtlCol="0">
            <a:spAutoFit/>
          </a:bodyPr>
          <a:lstStyle/>
          <a:p>
            <a:r>
              <a:rPr lang="en-US" sz="2400" b="1" dirty="0"/>
              <a:t>Users</a:t>
            </a:r>
            <a:endParaRPr lang="en-US" b="1" dirty="0"/>
          </a:p>
        </p:txBody>
      </p:sp>
      <p:sp>
        <p:nvSpPr>
          <p:cNvPr id="49" name="TextBox 48">
            <a:extLst>
              <a:ext uri="{FF2B5EF4-FFF2-40B4-BE49-F238E27FC236}">
                <a16:creationId xmlns:a16="http://schemas.microsoft.com/office/drawing/2014/main" id="{F92BB576-CA4D-1047-8E58-65D531553E4C}"/>
              </a:ext>
            </a:extLst>
          </p:cNvPr>
          <p:cNvSpPr txBox="1"/>
          <p:nvPr/>
        </p:nvSpPr>
        <p:spPr>
          <a:xfrm>
            <a:off x="4876800" y="1143000"/>
            <a:ext cx="3733800" cy="461665"/>
          </a:xfrm>
          <a:prstGeom prst="rect">
            <a:avLst/>
          </a:prstGeom>
          <a:noFill/>
        </p:spPr>
        <p:txBody>
          <a:bodyPr wrap="square" rtlCol="0">
            <a:spAutoFit/>
          </a:bodyPr>
          <a:lstStyle/>
          <a:p>
            <a:r>
              <a:rPr lang="en-US" sz="2400" b="1" dirty="0"/>
              <a:t>Providers &amp; Health Systems</a:t>
            </a:r>
            <a:endParaRPr lang="en-US" b="1" dirty="0"/>
          </a:p>
        </p:txBody>
      </p:sp>
    </p:spTree>
    <p:extLst>
      <p:ext uri="{BB962C8B-B14F-4D97-AF65-F5344CB8AC3E}">
        <p14:creationId xmlns:p14="http://schemas.microsoft.com/office/powerpoint/2010/main" val="2865233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AVAC Primary">
      <a:dk1>
        <a:srgbClr val="393A3B"/>
      </a:dk1>
      <a:lt1>
        <a:srgbClr val="C41230"/>
      </a:lt1>
      <a:dk2>
        <a:srgbClr val="00A9D6"/>
      </a:dk2>
      <a:lt2>
        <a:srgbClr val="F79834"/>
      </a:lt2>
      <a:accent1>
        <a:srgbClr val="B2D235"/>
      </a:accent1>
      <a:accent2>
        <a:srgbClr val="AB218E"/>
      </a:accent2>
      <a:accent3>
        <a:srgbClr val="FFE800"/>
      </a:accent3>
      <a:accent4>
        <a:srgbClr val="F26122"/>
      </a:accent4>
      <a:accent5>
        <a:srgbClr val="3A5C99"/>
      </a:accent5>
      <a:accent6>
        <a:srgbClr val="ED1164"/>
      </a:accent6>
      <a:hlink>
        <a:srgbClr val="C41230"/>
      </a:hlink>
      <a:folHlink>
        <a:srgbClr val="AB218E"/>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61660</TotalTime>
  <Words>2133</Words>
  <Application>Microsoft Macintosh PowerPoint</Application>
  <PresentationFormat>On-screen Show (4:3)</PresentationFormat>
  <Paragraphs>394</Paragraphs>
  <Slides>29</Slides>
  <Notes>26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ＭＳ Ｐゴシック</vt:lpstr>
      <vt:lpstr>ＭＳ Ｐゴシック</vt:lpstr>
      <vt:lpstr>Arial</vt:lpstr>
      <vt:lpstr>Arial Narrow</vt:lpstr>
      <vt:lpstr>Calibri</vt:lpstr>
      <vt:lpstr>Cambria</vt:lpstr>
      <vt:lpstr>Courier New</vt:lpstr>
      <vt:lpstr>System Font Regular</vt:lpstr>
      <vt:lpstr>Times</vt:lpstr>
      <vt:lpstr>Wingdings</vt:lpstr>
      <vt:lpstr>Zapf Dingbats</vt:lpstr>
      <vt:lpstr>Office Theme</vt:lpstr>
      <vt:lpstr>blank</vt:lpstr>
      <vt:lpstr>5_Office Theme</vt:lpstr>
      <vt:lpstr>The Next-Generation of Biomedical Prevention  Now What</vt:lpstr>
      <vt:lpstr>Outline</vt:lpstr>
      <vt:lpstr>Prevention Paradigm circa 2006</vt:lpstr>
      <vt:lpstr>Prevention Paradigm circa 2019</vt:lpstr>
      <vt:lpstr>Prevention Paradigm 2020 &amp; beyond</vt:lpstr>
      <vt:lpstr>Language Check</vt:lpstr>
      <vt:lpstr>Choice Matters</vt:lpstr>
      <vt:lpstr>Product Considerations</vt:lpstr>
      <vt:lpstr>PowerPoint Presentation</vt:lpstr>
      <vt:lpstr>Timeline 2020</vt:lpstr>
      <vt:lpstr>Dapivirine Vaginal Ring</vt:lpstr>
      <vt:lpstr>Dapivirine Vaginal Ring</vt:lpstr>
      <vt:lpstr>Regulatory Opinion(s)</vt:lpstr>
      <vt:lpstr>Regulatory Next Steps</vt:lpstr>
      <vt:lpstr>R&amp;D Next Steps</vt:lpstr>
      <vt:lpstr>Programmatic Next Steps</vt:lpstr>
      <vt:lpstr>Long-acting Injectable Cabotegravir</vt:lpstr>
      <vt:lpstr>CAB-LA Efficacy Studies</vt:lpstr>
      <vt:lpstr>CAB-LA Efficacy Study Design</vt:lpstr>
      <vt:lpstr>HPTN 083 Interim Results</vt:lpstr>
      <vt:lpstr>HPTN 083 Interim Results</vt:lpstr>
      <vt:lpstr>R&amp;D Next Steps</vt:lpstr>
      <vt:lpstr>Programmatic Next Steps</vt:lpstr>
      <vt:lpstr>Time to Market</vt:lpstr>
      <vt:lpstr>Px Option Summary</vt:lpstr>
      <vt:lpstr>Conclusions</vt:lpstr>
      <vt:lpstr>Conclusions</vt:lpstr>
      <vt:lpstr>Acknowledgements</vt:lpstr>
      <vt:lpstr>Resources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Manju Chatani</dc:creator>
  <cp:lastModifiedBy>Mitchell Warren</cp:lastModifiedBy>
  <cp:revision>749</cp:revision>
  <cp:lastPrinted>2015-11-18T13:40:00Z</cp:lastPrinted>
  <dcterms:created xsi:type="dcterms:W3CDTF">2011-07-12T15:04:17Z</dcterms:created>
  <dcterms:modified xsi:type="dcterms:W3CDTF">2020-10-07T21:30:22Z</dcterms:modified>
</cp:coreProperties>
</file>