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3" r:id="rId3"/>
    <p:sldId id="265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F4"/>
    <a:srgbClr val="00384D"/>
    <a:srgbClr val="C41230"/>
    <a:srgbClr val="FBA21B"/>
    <a:srgbClr val="6CBE44"/>
    <a:srgbClr val="89459B"/>
    <a:srgbClr val="2C8FCF"/>
    <a:srgbClr val="2A4294"/>
    <a:srgbClr val="2A4B9B"/>
    <a:srgbClr val="2B5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919BD-B131-A34A-AC46-38E489C19404}" type="datetimeFigureOut">
              <a:rPr lang="en-US" smtClean="0"/>
              <a:t>3/30/18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DFB9D-09D4-804B-AED7-0B3BA087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0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8494-74C8-46F2-A5B5-16F681057D4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49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0F4B-D3DA-6146-A2DA-9AAB080E7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A63D1-FB4D-3F42-8FD4-5E5C8ECA8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A28ED-F0E6-F243-B1FA-424F90C2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5E99-2F58-8847-AC6F-0345D1AD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93D2-9164-D745-9D78-23250195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5BD9-D9BD-F745-99BA-33288AAA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D4FD2-C73A-DB43-9E43-A792209C4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0F70-FDDB-EC46-9354-7D9C7455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8D3C5-D324-B44C-882B-9CBEDFE0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7A2AF-F059-0646-92B0-422A43C6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6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5FE84-3A5B-C84E-BD9F-98CAA6D90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02772-900B-564D-877C-8D490325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62A3D-0EB1-F040-9208-F90087D8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88B4-CDC9-9948-8278-BA2E9524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F521B-CECD-BD48-BF4A-FD400BE4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astheadhigdef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1793"/>
          <a:stretch>
            <a:fillRect/>
          </a:stretch>
        </p:blipFill>
        <p:spPr bwMode="auto">
          <a:xfrm>
            <a:off x="0" y="42863"/>
            <a:ext cx="501226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mastheadhigdef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1793"/>
          <a:stretch>
            <a:fillRect/>
          </a:stretch>
        </p:blipFill>
        <p:spPr bwMode="auto">
          <a:xfrm>
            <a:off x="0" y="0"/>
            <a:ext cx="501226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"/>
          <a:stretch>
            <a:fillRect/>
          </a:stretch>
        </p:blipFill>
        <p:spPr bwMode="auto">
          <a:xfrm>
            <a:off x="0" y="1524000"/>
            <a:ext cx="1219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mastheadhigdef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" y="-6350"/>
            <a:ext cx="12206817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mastheadhigdef.pd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0355"/>
          <a:stretch>
            <a:fillRect/>
          </a:stretch>
        </p:blipFill>
        <p:spPr bwMode="auto">
          <a:xfrm>
            <a:off x="6565900" y="136525"/>
            <a:ext cx="501226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24555"/>
            <a:ext cx="10363200" cy="1470025"/>
          </a:xfrm>
        </p:spPr>
        <p:txBody>
          <a:bodyPr/>
          <a:lstStyle>
            <a:lvl1pPr algn="l">
              <a:defRPr lang="en-US" sz="4400" kern="1200" baseline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5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A6A6-6C74-164F-A78A-C856476F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11BF-406D-684E-8D99-DB019DFA0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5DA4D-B922-7A46-B549-655CDBAD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B2B6F-4170-3445-AE5E-4F54F5EE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3AAA-342C-AD47-800A-FC5F336F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0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1D2B-5C96-F441-B5D7-4E9D37E0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57A28-B7E0-4B47-9227-81EC9C8F2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AD427-DB52-6A46-ABC4-23864F88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8F44C-55D8-0641-9B03-2C504ADF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C74DC-0189-9944-A99E-D8FC7B71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EC44-15DF-AF4C-B8E5-325AFAED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A2508-DBA8-B64C-B65C-70557F29B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0C9A0-086C-FF41-ACC1-92D917E58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3741B-B035-7847-A6C4-30CAD0F6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1E5C8-57ED-3048-A2DF-5DCECC5B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BF12-5AA0-D740-AD94-AD4EE4DD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C848-9B7C-B54A-B4AC-FEC03751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61EF5-91C9-AE4F-94FE-D37532662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CF610-B63B-3D42-AD55-B0E6EBF67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EC61D-2006-BE4D-A643-1817BC1C9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7C161-ADCE-5A47-9B09-B046E72A2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4E9B8-4336-F343-AC63-EFFF645B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D3046-BC9D-0447-A3A7-392D377D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D7A90-C183-1841-8EBF-20800A3F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9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7726-2721-5B45-9DFA-8B104D7D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3E322-FF53-C746-91A4-9DEBF4DD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106B0-71A0-BC4E-9C38-EC9075D1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89D5F-7B63-274D-BD96-59BE9C84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2C8E1-DF4E-BF4C-B037-2791647E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8182E-E575-CA46-AB9D-EE9052E0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24831-03F4-3E4E-A46C-5400B501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1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6BCE-CB58-2F4F-AE5C-486950D2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0C954-9003-754D-B282-B8952CFC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6EA11-549A-0E46-A2B5-FBFCCBBD3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149AC-3D42-6F44-8279-C04F270E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6E7A8-C82B-C24E-A857-A63E2E3D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C2640-5CD8-1043-AB67-9B18AE47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1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13A2-3D60-AF42-B305-BAF9791C4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AA4B0-987B-2646-ABE0-2B5ABD5CA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01E5D-BE15-2449-95D7-2A002D953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B6A21-283A-124D-A330-F899507E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638D2-2185-1646-AE74-D4EA0E54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80CC0-611C-6B4A-BAC6-4D483A6B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89F25-7D99-2A4B-8BC8-0BDC1F0C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95480-FE2A-D341-A50F-DED17DF6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1C1E-5C08-8547-BFDA-183B62A98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8025-B939-F84C-A2B5-79A1B4A14499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E7E74-2F32-0D40-90CD-313001A30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095A0-A20B-0340-A4E9-3D880B40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9180-A73B-2942-B55D-0D99082A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4"/>
          <p:cNvSpPr>
            <a:spLocks noGrp="1"/>
          </p:cNvSpPr>
          <p:nvPr>
            <p:ph type="ctrTitle"/>
          </p:nvPr>
        </p:nvSpPr>
        <p:spPr>
          <a:xfrm>
            <a:off x="2196662" y="2514601"/>
            <a:ext cx="8471338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a typeface="ＭＳ Ｐゴシック" charset="0"/>
              </a:rPr>
              <a:t>From Research to Rollout: Comparing oral PrEP and the dapivirine ring</a:t>
            </a:r>
            <a:endParaRPr i="1" dirty="0">
              <a:ea typeface="ＭＳ Ｐゴシック" charset="0"/>
            </a:endParaRPr>
          </a:p>
        </p:txBody>
      </p:sp>
      <p:sp>
        <p:nvSpPr>
          <p:cNvPr id="8194" name="TextBox 17"/>
          <p:cNvSpPr txBox="1">
            <a:spLocks noChangeArrowheads="1"/>
          </p:cNvSpPr>
          <p:nvPr/>
        </p:nvSpPr>
        <p:spPr bwMode="auto">
          <a:xfrm>
            <a:off x="1752600" y="5678270"/>
            <a:ext cx="853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F7F7F"/>
                </a:solidFill>
                <a:latin typeface="Cambria" pitchFamily="18" charset="0"/>
              </a:rPr>
              <a:t>AVAC</a:t>
            </a:r>
          </a:p>
          <a:p>
            <a:pPr eaLnBrk="1" hangingPunct="1"/>
            <a:r>
              <a:rPr lang="en-US" altLang="en-US" sz="1800" dirty="0">
                <a:solidFill>
                  <a:srgbClr val="7F7F7F"/>
                </a:solidFill>
                <a:latin typeface="Cambria" pitchFamily="18" charset="0"/>
              </a:rPr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333089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BC0431BD-E6DC-014B-866D-B80DD10F400D}"/>
              </a:ext>
            </a:extLst>
          </p:cNvPr>
          <p:cNvSpPr txBox="1">
            <a:spLocks/>
          </p:cNvSpPr>
          <p:nvPr/>
        </p:nvSpPr>
        <p:spPr>
          <a:xfrm>
            <a:off x="11150" y="-2672"/>
            <a:ext cx="12192001" cy="972828"/>
          </a:xfrm>
          <a:prstGeom prst="round1Rect">
            <a:avLst>
              <a:gd name="adj" fmla="val 50000"/>
            </a:avLst>
          </a:prstGeom>
          <a:solidFill>
            <a:srgbClr val="AE1835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latin typeface="+mj-lt"/>
              </a:rPr>
              <a:t>Product Introduction Process: </a:t>
            </a:r>
            <a:r>
              <a:rPr lang="en-US" sz="4800" dirty="0">
                <a:latin typeface="+mj-lt"/>
              </a:rPr>
              <a:t>Research to rollout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24E4D-E185-EA45-A2EA-D207917BF37E}"/>
              </a:ext>
            </a:extLst>
          </p:cNvPr>
          <p:cNvSpPr/>
          <p:nvPr/>
        </p:nvSpPr>
        <p:spPr>
          <a:xfrm>
            <a:off x="78057" y="1115122"/>
            <a:ext cx="4348977" cy="5586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5D12A-02BD-1647-A4E4-BD1A5D29587F}"/>
              </a:ext>
            </a:extLst>
          </p:cNvPr>
          <p:cNvSpPr/>
          <p:nvPr/>
        </p:nvSpPr>
        <p:spPr>
          <a:xfrm>
            <a:off x="4505097" y="1115122"/>
            <a:ext cx="4029305" cy="55867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08D9F8-22B7-7245-82CD-E4CADF115439}"/>
              </a:ext>
            </a:extLst>
          </p:cNvPr>
          <p:cNvSpPr/>
          <p:nvPr/>
        </p:nvSpPr>
        <p:spPr>
          <a:xfrm>
            <a:off x="8612465" y="1115122"/>
            <a:ext cx="3493267" cy="5586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6EDF51D2-031A-4E41-B548-9CADF618DCEF}"/>
              </a:ext>
            </a:extLst>
          </p:cNvPr>
          <p:cNvSpPr/>
          <p:nvPr/>
        </p:nvSpPr>
        <p:spPr>
          <a:xfrm>
            <a:off x="27877" y="2520176"/>
            <a:ext cx="1663393" cy="1595090"/>
          </a:xfrm>
          <a:prstGeom prst="chevron">
            <a:avLst>
              <a:gd name="adj" fmla="val 29726"/>
            </a:avLst>
          </a:prstGeom>
          <a:solidFill>
            <a:srgbClr val="2B7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BBE5A899-CA98-3C4E-BCED-BF065A9BF679}"/>
              </a:ext>
            </a:extLst>
          </p:cNvPr>
          <p:cNvSpPr/>
          <p:nvPr/>
        </p:nvSpPr>
        <p:spPr>
          <a:xfrm>
            <a:off x="1305496" y="2520176"/>
            <a:ext cx="1851102" cy="1595090"/>
          </a:xfrm>
          <a:prstGeom prst="chevron">
            <a:avLst>
              <a:gd name="adj" fmla="val 30425"/>
            </a:avLst>
          </a:prstGeom>
          <a:solidFill>
            <a:srgbClr val="2B7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clinical</a:t>
            </a: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D6F120BD-0F93-A841-993A-FE3CD76A271A}"/>
              </a:ext>
            </a:extLst>
          </p:cNvPr>
          <p:cNvSpPr/>
          <p:nvPr/>
        </p:nvSpPr>
        <p:spPr>
          <a:xfrm>
            <a:off x="2770824" y="2520176"/>
            <a:ext cx="1839950" cy="1595090"/>
          </a:xfrm>
          <a:prstGeom prst="chevron">
            <a:avLst>
              <a:gd name="adj" fmla="val 30425"/>
            </a:avLst>
          </a:prstGeom>
          <a:solidFill>
            <a:srgbClr val="2B7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Clinical (Phase I, II, III)</a:t>
            </a: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696274C3-8044-854E-A86B-A4F3B7422AF3}"/>
              </a:ext>
            </a:extLst>
          </p:cNvPr>
          <p:cNvSpPr/>
          <p:nvPr/>
        </p:nvSpPr>
        <p:spPr>
          <a:xfrm>
            <a:off x="4225000" y="2520176"/>
            <a:ext cx="1929160" cy="1595090"/>
          </a:xfrm>
          <a:prstGeom prst="chevron">
            <a:avLst>
              <a:gd name="adj" fmla="val 30425"/>
            </a:avLst>
          </a:prstGeom>
          <a:solidFill>
            <a:srgbClr val="2B5F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Post-Trial Access/OLE</a:t>
            </a:r>
          </a:p>
        </p:txBody>
      </p:sp>
      <p:sp>
        <p:nvSpPr>
          <p:cNvPr id="24" name="Chevron 23">
            <a:extLst>
              <a:ext uri="{FF2B5EF4-FFF2-40B4-BE49-F238E27FC236}">
                <a16:creationId xmlns:a16="http://schemas.microsoft.com/office/drawing/2014/main" id="{0848A709-E337-A64B-962B-C13172DD8877}"/>
              </a:ext>
            </a:extLst>
          </p:cNvPr>
          <p:cNvSpPr/>
          <p:nvPr/>
        </p:nvSpPr>
        <p:spPr>
          <a:xfrm>
            <a:off x="5768386" y="2520176"/>
            <a:ext cx="2746914" cy="1595090"/>
          </a:xfrm>
          <a:prstGeom prst="chevron">
            <a:avLst>
              <a:gd name="adj" fmla="val 30425"/>
            </a:avLst>
          </a:prstGeom>
          <a:solidFill>
            <a:srgbClr val="2B5F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Implementation Research /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Demonstration Projects</a:t>
            </a:r>
          </a:p>
        </p:txBody>
      </p:sp>
      <p:sp>
        <p:nvSpPr>
          <p:cNvPr id="25" name="Chevron 24">
            <a:extLst>
              <a:ext uri="{FF2B5EF4-FFF2-40B4-BE49-F238E27FC236}">
                <a16:creationId xmlns:a16="http://schemas.microsoft.com/office/drawing/2014/main" id="{D2CD3E66-1991-224D-A116-91A2279F8594}"/>
              </a:ext>
            </a:extLst>
          </p:cNvPr>
          <p:cNvSpPr/>
          <p:nvPr/>
        </p:nvSpPr>
        <p:spPr>
          <a:xfrm>
            <a:off x="8129526" y="2520176"/>
            <a:ext cx="2377064" cy="1595090"/>
          </a:xfrm>
          <a:prstGeom prst="chevron">
            <a:avLst>
              <a:gd name="adj" fmla="val 30425"/>
            </a:avLst>
          </a:prstGeom>
          <a:solidFill>
            <a:srgbClr val="2A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Introduction Initiatives</a:t>
            </a: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17154FBB-9A04-A640-B061-BC486EE81BF8}"/>
              </a:ext>
            </a:extLst>
          </p:cNvPr>
          <p:cNvSpPr/>
          <p:nvPr/>
        </p:nvSpPr>
        <p:spPr>
          <a:xfrm>
            <a:off x="10120816" y="2520176"/>
            <a:ext cx="2082335" cy="1595090"/>
          </a:xfrm>
          <a:prstGeom prst="chevron">
            <a:avLst>
              <a:gd name="adj" fmla="val 30425"/>
            </a:avLst>
          </a:prstGeom>
          <a:solidFill>
            <a:srgbClr val="2A4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Scale-Up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86F0AC-A222-744C-B1D5-38E98A2630FD}"/>
              </a:ext>
            </a:extLst>
          </p:cNvPr>
          <p:cNvSpPr txBox="1"/>
          <p:nvPr/>
        </p:nvSpPr>
        <p:spPr>
          <a:xfrm>
            <a:off x="78057" y="1628078"/>
            <a:ext cx="434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Develop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679905-D5F3-B245-9C81-2F508FA45113}"/>
              </a:ext>
            </a:extLst>
          </p:cNvPr>
          <p:cNvSpPr txBox="1"/>
          <p:nvPr/>
        </p:nvSpPr>
        <p:spPr>
          <a:xfrm>
            <a:off x="4505098" y="1628078"/>
            <a:ext cx="4009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Demonstrate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324978-97EA-BE48-8DFC-6E08C237CC6A}"/>
              </a:ext>
            </a:extLst>
          </p:cNvPr>
          <p:cNvSpPr txBox="1"/>
          <p:nvPr/>
        </p:nvSpPr>
        <p:spPr>
          <a:xfrm>
            <a:off x="8593109" y="1622503"/>
            <a:ext cx="351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Deliver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452F83-6013-4A44-B9A0-4D38D2C2F432}"/>
              </a:ext>
            </a:extLst>
          </p:cNvPr>
          <p:cNvSpPr txBox="1"/>
          <p:nvPr/>
        </p:nvSpPr>
        <p:spPr>
          <a:xfrm>
            <a:off x="186225" y="4279554"/>
            <a:ext cx="5367084" cy="3083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600" b="1" spc="600" dirty="0">
                <a:solidFill>
                  <a:schemeClr val="bg1"/>
                </a:solidFill>
                <a:ea typeface="Avenir Next Condensed Demi Bold" charset="0"/>
                <a:cs typeface="Avenir Next Condensed Demi Bold" charset="0"/>
              </a:rPr>
              <a:t>RESEARCH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197263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6869BD2-6E24-0C4B-9256-B1DE713DE502}"/>
              </a:ext>
            </a:extLst>
          </p:cNvPr>
          <p:cNvSpPr/>
          <p:nvPr/>
        </p:nvSpPr>
        <p:spPr>
          <a:xfrm>
            <a:off x="2284144" y="1062999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207309-3AB6-A94A-9B3A-D5BAF8B380AF}"/>
              </a:ext>
            </a:extLst>
          </p:cNvPr>
          <p:cNvSpPr/>
          <p:nvPr/>
        </p:nvSpPr>
        <p:spPr>
          <a:xfrm>
            <a:off x="2284144" y="2026764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C28346-45E7-CB4B-BF96-4A67AF825851}"/>
              </a:ext>
            </a:extLst>
          </p:cNvPr>
          <p:cNvSpPr/>
          <p:nvPr/>
        </p:nvSpPr>
        <p:spPr>
          <a:xfrm>
            <a:off x="2284144" y="3003288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45A29E-27B8-C34E-9942-694738906B80}"/>
              </a:ext>
            </a:extLst>
          </p:cNvPr>
          <p:cNvSpPr/>
          <p:nvPr/>
        </p:nvSpPr>
        <p:spPr>
          <a:xfrm>
            <a:off x="2284144" y="3987595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C9DD46-1D55-2E43-9A2D-48E6A6204391}"/>
              </a:ext>
            </a:extLst>
          </p:cNvPr>
          <p:cNvSpPr/>
          <p:nvPr/>
        </p:nvSpPr>
        <p:spPr>
          <a:xfrm>
            <a:off x="2284144" y="4948530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266579-0E85-2446-8BF7-69A35B9106A0}"/>
              </a:ext>
            </a:extLst>
          </p:cNvPr>
          <p:cNvSpPr/>
          <p:nvPr/>
        </p:nvSpPr>
        <p:spPr>
          <a:xfrm>
            <a:off x="2284144" y="5926468"/>
            <a:ext cx="9907856" cy="888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7B2906E-0B45-D04E-8C3D-00FE435E1D11}"/>
              </a:ext>
            </a:extLst>
          </p:cNvPr>
          <p:cNvSpPr txBox="1">
            <a:spLocks/>
          </p:cNvSpPr>
          <p:nvPr/>
        </p:nvSpPr>
        <p:spPr>
          <a:xfrm>
            <a:off x="11150" y="-2672"/>
            <a:ext cx="12192001" cy="972828"/>
          </a:xfrm>
          <a:prstGeom prst="round1Rect">
            <a:avLst>
              <a:gd name="adj" fmla="val 50000"/>
            </a:avLst>
          </a:prstGeom>
          <a:solidFill>
            <a:srgbClr val="AE1835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latin typeface="+mj-lt"/>
              </a:rPr>
              <a:t>Product Introduction Process: </a:t>
            </a:r>
            <a:r>
              <a:rPr lang="en-US" sz="3400" dirty="0">
                <a:latin typeface="+mj-lt"/>
              </a:rPr>
              <a:t>Moving a product to the “real world”</a:t>
            </a: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67B05F1B-1AB7-E148-8CAE-810569E83418}"/>
              </a:ext>
            </a:extLst>
          </p:cNvPr>
          <p:cNvSpPr/>
          <p:nvPr/>
        </p:nvSpPr>
        <p:spPr>
          <a:xfrm>
            <a:off x="39031" y="1059829"/>
            <a:ext cx="2525752" cy="891634"/>
          </a:xfrm>
          <a:prstGeom prst="chevron">
            <a:avLst>
              <a:gd name="adj" fmla="val 29726"/>
            </a:avLst>
          </a:prstGeom>
          <a:solidFill>
            <a:srgbClr val="FBA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Post-trial access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CF1082CA-0D21-3D42-AED2-4D844B277AFE}"/>
              </a:ext>
            </a:extLst>
          </p:cNvPr>
          <p:cNvSpPr/>
          <p:nvPr/>
        </p:nvSpPr>
        <p:spPr>
          <a:xfrm>
            <a:off x="39031" y="2033157"/>
            <a:ext cx="2525752" cy="891634"/>
          </a:xfrm>
          <a:prstGeom prst="chevron">
            <a:avLst>
              <a:gd name="adj" fmla="val 29726"/>
            </a:avLst>
          </a:prstGeom>
          <a:solidFill>
            <a:srgbClr val="2C8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Open label extensions (OLE) </a:t>
            </a: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948A9C0B-D25F-2B4D-BFF1-5397750F0AAA}"/>
              </a:ext>
            </a:extLst>
          </p:cNvPr>
          <p:cNvSpPr/>
          <p:nvPr/>
        </p:nvSpPr>
        <p:spPr>
          <a:xfrm>
            <a:off x="39031" y="3006485"/>
            <a:ext cx="2525752" cy="891634"/>
          </a:xfrm>
          <a:prstGeom prst="chevron">
            <a:avLst>
              <a:gd name="adj" fmla="val 29726"/>
            </a:avLst>
          </a:prstGeom>
          <a:solidFill>
            <a:srgbClr val="894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Implementation research</a:t>
            </a:r>
          </a:p>
        </p:txBody>
      </p:sp>
      <p:sp>
        <p:nvSpPr>
          <p:cNvPr id="12" name="Chevron 11">
            <a:extLst>
              <a:ext uri="{FF2B5EF4-FFF2-40B4-BE49-F238E27FC236}">
                <a16:creationId xmlns:a16="http://schemas.microsoft.com/office/drawing/2014/main" id="{9DBA50D1-0561-CE4B-8AB3-EB41A3BB57AE}"/>
              </a:ext>
            </a:extLst>
          </p:cNvPr>
          <p:cNvSpPr/>
          <p:nvPr/>
        </p:nvSpPr>
        <p:spPr>
          <a:xfrm>
            <a:off x="39031" y="3979813"/>
            <a:ext cx="2525752" cy="891634"/>
          </a:xfrm>
          <a:prstGeom prst="chevron">
            <a:avLst>
              <a:gd name="adj" fmla="val 29726"/>
            </a:avLst>
          </a:prstGeom>
          <a:solidFill>
            <a:srgbClr val="6C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Demonstration projects</a:t>
            </a:r>
          </a:p>
        </p:txBody>
      </p:sp>
      <p:sp>
        <p:nvSpPr>
          <p:cNvPr id="13" name="Chevron 12">
            <a:extLst>
              <a:ext uri="{FF2B5EF4-FFF2-40B4-BE49-F238E27FC236}">
                <a16:creationId xmlns:a16="http://schemas.microsoft.com/office/drawing/2014/main" id="{EEB68810-E530-6E41-822A-4AB06A636A06}"/>
              </a:ext>
            </a:extLst>
          </p:cNvPr>
          <p:cNvSpPr/>
          <p:nvPr/>
        </p:nvSpPr>
        <p:spPr>
          <a:xfrm>
            <a:off x="39031" y="4953141"/>
            <a:ext cx="2525752" cy="891634"/>
          </a:xfrm>
          <a:prstGeom prst="chevron">
            <a:avLst>
              <a:gd name="adj" fmla="val 2972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Introduction initiatives </a:t>
            </a:r>
          </a:p>
        </p:txBody>
      </p:sp>
      <p:sp>
        <p:nvSpPr>
          <p:cNvPr id="14" name="Chevron 13">
            <a:extLst>
              <a:ext uri="{FF2B5EF4-FFF2-40B4-BE49-F238E27FC236}">
                <a16:creationId xmlns:a16="http://schemas.microsoft.com/office/drawing/2014/main" id="{4E4F81C9-95C3-2A44-813E-8F76C23BB8D1}"/>
              </a:ext>
            </a:extLst>
          </p:cNvPr>
          <p:cNvSpPr/>
          <p:nvPr/>
        </p:nvSpPr>
        <p:spPr>
          <a:xfrm>
            <a:off x="39031" y="5926468"/>
            <a:ext cx="2525752" cy="891634"/>
          </a:xfrm>
          <a:prstGeom prst="chevron">
            <a:avLst>
              <a:gd name="adj" fmla="val 29726"/>
            </a:avLst>
          </a:prstGeom>
          <a:solidFill>
            <a:srgbClr val="C4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Scale-up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11CECF-7BA7-0542-AA94-C46DA2023361}"/>
              </a:ext>
            </a:extLst>
          </p:cNvPr>
          <p:cNvSpPr txBox="1"/>
          <p:nvPr/>
        </p:nvSpPr>
        <p:spPr>
          <a:xfrm>
            <a:off x="2564783" y="1274517"/>
            <a:ext cx="948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After trial ends</a:t>
            </a:r>
            <a:r>
              <a:rPr lang="en-US" sz="2000" dirty="0"/>
              <a:t>, intervention provided to participants, and sometimes their communities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9842D3-FB5A-444E-A15C-DC37AFF70284}"/>
              </a:ext>
            </a:extLst>
          </p:cNvPr>
          <p:cNvSpPr txBox="1"/>
          <p:nvPr/>
        </p:nvSpPr>
        <p:spPr>
          <a:xfrm>
            <a:off x="2633549" y="2106422"/>
            <a:ext cx="9866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Follow-on study</a:t>
            </a:r>
            <a:r>
              <a:rPr lang="en-US" sz="2000" dirty="0"/>
              <a:t>, intervention available for specific time to participants from randomized controlled trial who know they are receiving active intervention/potential benefit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29F156-E18A-9140-8A41-6F0288920423}"/>
              </a:ext>
            </a:extLst>
          </p:cNvPr>
          <p:cNvSpPr txBox="1"/>
          <p:nvPr/>
        </p:nvSpPr>
        <p:spPr>
          <a:xfrm>
            <a:off x="2633549" y="3094369"/>
            <a:ext cx="955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Research protocol </a:t>
            </a:r>
            <a:r>
              <a:rPr lang="en-US" sz="2000" dirty="0"/>
              <a:t>enrolling new participants (not previously in trials/OLE), aiming to assess intervention in a more “real world” setting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E01C90-E7B2-6F41-B987-9DBE70BC94CF}"/>
              </a:ext>
            </a:extLst>
          </p:cNvPr>
          <p:cNvSpPr txBox="1"/>
          <p:nvPr/>
        </p:nvSpPr>
        <p:spPr>
          <a:xfrm>
            <a:off x="2564783" y="4071687"/>
            <a:ext cx="9638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Offer use </a:t>
            </a:r>
            <a:r>
              <a:rPr lang="en-US" sz="2000" dirty="0"/>
              <a:t>of new intervention outside of clinical trial site; can address delivery infrastructure needs and ways individuals integrate it into daily activities &amp; decision making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594B3D-B6CB-BE4B-B970-CC2E47A8854B}"/>
              </a:ext>
            </a:extLst>
          </p:cNvPr>
          <p:cNvSpPr txBox="1"/>
          <p:nvPr/>
        </p:nvSpPr>
        <p:spPr>
          <a:xfrm>
            <a:off x="2564783" y="4999077"/>
            <a:ext cx="9866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Large-scale </a:t>
            </a:r>
            <a:r>
              <a:rPr lang="en-US" sz="2000" dirty="0"/>
              <a:t>provision of an intervention, sometimes part of country rollout, aiming to learn and apply lessons from introducing an intervention at scale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04BDCB-7D91-7C4D-8476-919CEDC18446}"/>
              </a:ext>
            </a:extLst>
          </p:cNvPr>
          <p:cNvSpPr txBox="1"/>
          <p:nvPr/>
        </p:nvSpPr>
        <p:spPr>
          <a:xfrm>
            <a:off x="2633549" y="6016756"/>
            <a:ext cx="9866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Complex process of making new intervention widely available</a:t>
            </a:r>
            <a:r>
              <a:rPr lang="en-US" sz="2000" dirty="0"/>
              <a:t>, includes mobilization of sufficient resources for procurement, distribution, delivery, worker training, etc. </a:t>
            </a:r>
          </a:p>
        </p:txBody>
      </p:sp>
    </p:spTree>
    <p:extLst>
      <p:ext uri="{BB962C8B-B14F-4D97-AF65-F5344CB8AC3E}">
        <p14:creationId xmlns:p14="http://schemas.microsoft.com/office/powerpoint/2010/main" val="15251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67B2906E-0B45-D04E-8C3D-00FE435E1D11}"/>
              </a:ext>
            </a:extLst>
          </p:cNvPr>
          <p:cNvSpPr txBox="1">
            <a:spLocks/>
          </p:cNvSpPr>
          <p:nvPr/>
        </p:nvSpPr>
        <p:spPr>
          <a:xfrm>
            <a:off x="11150" y="-2672"/>
            <a:ext cx="12192001" cy="972828"/>
          </a:xfrm>
          <a:prstGeom prst="round1Rect">
            <a:avLst>
              <a:gd name="adj" fmla="val 50000"/>
            </a:avLst>
          </a:prstGeom>
          <a:solidFill>
            <a:srgbClr val="AE1835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latin typeface="+mj-lt"/>
              </a:rPr>
              <a:t>Product Introduction Process: </a:t>
            </a:r>
            <a:r>
              <a:rPr lang="en-US" sz="3400" dirty="0">
                <a:latin typeface="+mj-lt"/>
              </a:rPr>
              <a:t>Comparing oral </a:t>
            </a:r>
            <a:r>
              <a:rPr lang="en-US" sz="3400" dirty="0" err="1">
                <a:latin typeface="+mj-lt"/>
              </a:rPr>
              <a:t>PrEP</a:t>
            </a:r>
            <a:r>
              <a:rPr lang="en-US" sz="3400" dirty="0">
                <a:latin typeface="+mj-lt"/>
              </a:rPr>
              <a:t> and </a:t>
            </a:r>
            <a:r>
              <a:rPr lang="en-US" sz="3400" dirty="0" err="1">
                <a:latin typeface="+mj-lt"/>
              </a:rPr>
              <a:t>Dapi</a:t>
            </a:r>
            <a:r>
              <a:rPr lang="en-US" sz="3400" dirty="0">
                <a:latin typeface="+mj-lt"/>
              </a:rPr>
              <a:t> Ring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C97409-96D6-BE49-8A66-2D4A3287E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94546"/>
              </p:ext>
            </p:extLst>
          </p:nvPr>
        </p:nvGraphicFramePr>
        <p:xfrm>
          <a:off x="2293255" y="1029783"/>
          <a:ext cx="9898745" cy="5796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1149">
                  <a:extLst>
                    <a:ext uri="{9D8B030D-6E8A-4147-A177-3AD203B41FA5}">
                      <a16:colId xmlns:a16="http://schemas.microsoft.com/office/drawing/2014/main" val="2106334482"/>
                    </a:ext>
                  </a:extLst>
                </a:gridCol>
                <a:gridCol w="5047596">
                  <a:extLst>
                    <a:ext uri="{9D8B030D-6E8A-4147-A177-3AD203B41FA5}">
                      <a16:colId xmlns:a16="http://schemas.microsoft.com/office/drawing/2014/main" val="1963737564"/>
                    </a:ext>
                  </a:extLst>
                </a:gridCol>
              </a:tblGrid>
              <a:tr h="925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</a:rPr>
                        <a:t>44%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2800" i="1" dirty="0" err="1">
                          <a:effectLst/>
                          <a:latin typeface="+mn-lt"/>
                        </a:rPr>
                        <a:t>iPrEx</a:t>
                      </a:r>
                      <a:r>
                        <a:rPr lang="en-US" sz="2800" i="1" dirty="0">
                          <a:effectLst/>
                          <a:latin typeface="+mn-lt"/>
                        </a:rPr>
                        <a:t>, 2010)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 &amp; 31%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(ASPIRE &amp; Ring Study, 2016)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61323"/>
                  </a:ext>
                </a:extLst>
              </a:tr>
              <a:tr h="9370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50% 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</a:t>
                      </a:r>
                      <a:r>
                        <a:rPr lang="en-US" sz="2800" i="1" dirty="0" err="1">
                          <a:latin typeface="+mn-lt"/>
                        </a:rPr>
                        <a:t>iPrEx</a:t>
                      </a:r>
                      <a:r>
                        <a:rPr lang="en-US" sz="2800" i="1" dirty="0">
                          <a:latin typeface="+mn-lt"/>
                        </a:rPr>
                        <a:t> OLE, 2014)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54% &amp; 54%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(HOPE &amp; DREAM OLE, 2018)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7148"/>
                  </a:ext>
                </a:extLst>
              </a:tr>
              <a:tr h="102011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86% 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(PROUD, 2015)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n-lt"/>
                      </a:endParaRPr>
                    </a:p>
                    <a:p>
                      <a:pPr algn="ctr"/>
                      <a:endParaRPr lang="en-US" sz="2800" dirty="0">
                        <a:latin typeface="+mn-lt"/>
                      </a:endParaRPr>
                    </a:p>
                    <a:p>
                      <a:pPr algn="ctr"/>
                      <a:endParaRPr lang="en-US" sz="2800" dirty="0">
                        <a:latin typeface="+mn-lt"/>
                      </a:endParaRPr>
                    </a:p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???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(design and funding pending)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04298"/>
                  </a:ext>
                </a:extLst>
              </a:tr>
              <a:tr h="290557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62</a:t>
                      </a:r>
                      <a:r>
                        <a:rPr lang="en-US" sz="2800" dirty="0">
                          <a:latin typeface="+mn-lt"/>
                        </a:rPr>
                        <a:t> distinct post-approval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+mn-lt"/>
                        </a:rPr>
                        <a:t>projects; </a:t>
                      </a:r>
                      <a:r>
                        <a:rPr lang="en-US" sz="2800" b="1" dirty="0">
                          <a:latin typeface="+mn-lt"/>
                        </a:rPr>
                        <a:t>47</a:t>
                      </a:r>
                      <a:r>
                        <a:rPr lang="en-US" sz="2800" dirty="0">
                          <a:latin typeface="+mn-lt"/>
                        </a:rPr>
                        <a:t> different organizations; projects ongoing, planned and completed in </a:t>
                      </a:r>
                      <a:r>
                        <a:rPr lang="en-US" sz="2800" b="1" dirty="0">
                          <a:latin typeface="+mn-lt"/>
                        </a:rPr>
                        <a:t>30</a:t>
                      </a:r>
                      <a:r>
                        <a:rPr lang="en-US" sz="2800" dirty="0">
                          <a:latin typeface="+mn-lt"/>
                        </a:rPr>
                        <a:t> different countries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>
                          <a:latin typeface="+mn-lt"/>
                        </a:rPr>
                        <a:t>(As of Jan 2018)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508484"/>
                  </a:ext>
                </a:extLst>
              </a:tr>
            </a:tbl>
          </a:graphicData>
        </a:graphic>
      </p:graphicFrame>
      <p:sp>
        <p:nvSpPr>
          <p:cNvPr id="9" name="Chevron 8">
            <a:extLst>
              <a:ext uri="{FF2B5EF4-FFF2-40B4-BE49-F238E27FC236}">
                <a16:creationId xmlns:a16="http://schemas.microsoft.com/office/drawing/2014/main" id="{67B05F1B-1AB7-E148-8CAE-810569E83418}"/>
              </a:ext>
            </a:extLst>
          </p:cNvPr>
          <p:cNvSpPr/>
          <p:nvPr/>
        </p:nvSpPr>
        <p:spPr>
          <a:xfrm>
            <a:off x="39031" y="1059829"/>
            <a:ext cx="2525752" cy="891634"/>
          </a:xfrm>
          <a:prstGeom prst="chevron">
            <a:avLst>
              <a:gd name="adj" fmla="val 2972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Phase III Efficacy 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CF1082CA-0D21-3D42-AED2-4D844B277AFE}"/>
              </a:ext>
            </a:extLst>
          </p:cNvPr>
          <p:cNvSpPr/>
          <p:nvPr/>
        </p:nvSpPr>
        <p:spPr>
          <a:xfrm>
            <a:off x="39031" y="2033157"/>
            <a:ext cx="2525752" cy="891634"/>
          </a:xfrm>
          <a:prstGeom prst="chevron">
            <a:avLst>
              <a:gd name="adj" fmla="val 29726"/>
            </a:avLst>
          </a:prstGeom>
          <a:solidFill>
            <a:srgbClr val="2C8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Open label extensions (OLE) </a:t>
            </a: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948A9C0B-D25F-2B4D-BFF1-5397750F0AAA}"/>
              </a:ext>
            </a:extLst>
          </p:cNvPr>
          <p:cNvSpPr/>
          <p:nvPr/>
        </p:nvSpPr>
        <p:spPr>
          <a:xfrm>
            <a:off x="39031" y="3006485"/>
            <a:ext cx="2525752" cy="891634"/>
          </a:xfrm>
          <a:prstGeom prst="chevron">
            <a:avLst>
              <a:gd name="adj" fmla="val 29726"/>
            </a:avLst>
          </a:prstGeom>
          <a:solidFill>
            <a:srgbClr val="894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Implementation research</a:t>
            </a:r>
          </a:p>
        </p:txBody>
      </p:sp>
      <p:sp>
        <p:nvSpPr>
          <p:cNvPr id="12" name="Chevron 11">
            <a:extLst>
              <a:ext uri="{FF2B5EF4-FFF2-40B4-BE49-F238E27FC236}">
                <a16:creationId xmlns:a16="http://schemas.microsoft.com/office/drawing/2014/main" id="{9DBA50D1-0561-CE4B-8AB3-EB41A3BB57AE}"/>
              </a:ext>
            </a:extLst>
          </p:cNvPr>
          <p:cNvSpPr/>
          <p:nvPr/>
        </p:nvSpPr>
        <p:spPr>
          <a:xfrm>
            <a:off x="39031" y="3979813"/>
            <a:ext cx="2525752" cy="891634"/>
          </a:xfrm>
          <a:prstGeom prst="chevron">
            <a:avLst>
              <a:gd name="adj" fmla="val 29726"/>
            </a:avLst>
          </a:prstGeom>
          <a:solidFill>
            <a:srgbClr val="6C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Demonstration projects</a:t>
            </a:r>
          </a:p>
        </p:txBody>
      </p:sp>
      <p:sp>
        <p:nvSpPr>
          <p:cNvPr id="13" name="Chevron 12">
            <a:extLst>
              <a:ext uri="{FF2B5EF4-FFF2-40B4-BE49-F238E27FC236}">
                <a16:creationId xmlns:a16="http://schemas.microsoft.com/office/drawing/2014/main" id="{EEB68810-E530-6E41-822A-4AB06A636A06}"/>
              </a:ext>
            </a:extLst>
          </p:cNvPr>
          <p:cNvSpPr/>
          <p:nvPr/>
        </p:nvSpPr>
        <p:spPr>
          <a:xfrm>
            <a:off x="39031" y="4953141"/>
            <a:ext cx="2525752" cy="891634"/>
          </a:xfrm>
          <a:prstGeom prst="chevron">
            <a:avLst>
              <a:gd name="adj" fmla="val 2972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Introduction initiatives </a:t>
            </a:r>
          </a:p>
        </p:txBody>
      </p:sp>
      <p:sp>
        <p:nvSpPr>
          <p:cNvPr id="14" name="Chevron 13">
            <a:extLst>
              <a:ext uri="{FF2B5EF4-FFF2-40B4-BE49-F238E27FC236}">
                <a16:creationId xmlns:a16="http://schemas.microsoft.com/office/drawing/2014/main" id="{4E4F81C9-95C3-2A44-813E-8F76C23BB8D1}"/>
              </a:ext>
            </a:extLst>
          </p:cNvPr>
          <p:cNvSpPr/>
          <p:nvPr/>
        </p:nvSpPr>
        <p:spPr>
          <a:xfrm>
            <a:off x="39031" y="5926468"/>
            <a:ext cx="2525752" cy="891634"/>
          </a:xfrm>
          <a:prstGeom prst="chevron">
            <a:avLst>
              <a:gd name="adj" fmla="val 29726"/>
            </a:avLst>
          </a:prstGeom>
          <a:solidFill>
            <a:srgbClr val="C4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Scale-up</a:t>
            </a:r>
          </a:p>
        </p:txBody>
      </p:sp>
    </p:spTree>
    <p:extLst>
      <p:ext uri="{BB962C8B-B14F-4D97-AF65-F5344CB8AC3E}">
        <p14:creationId xmlns:p14="http://schemas.microsoft.com/office/powerpoint/2010/main" val="349927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67B2906E-0B45-D04E-8C3D-00FE435E1D11}"/>
              </a:ext>
            </a:extLst>
          </p:cNvPr>
          <p:cNvSpPr txBox="1">
            <a:spLocks/>
          </p:cNvSpPr>
          <p:nvPr/>
        </p:nvSpPr>
        <p:spPr>
          <a:xfrm>
            <a:off x="11150" y="-2672"/>
            <a:ext cx="12192001" cy="972828"/>
          </a:xfrm>
          <a:prstGeom prst="round1Rect">
            <a:avLst>
              <a:gd name="adj" fmla="val 50000"/>
            </a:avLst>
          </a:prstGeom>
          <a:solidFill>
            <a:srgbClr val="AE1835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latin typeface="+mj-lt"/>
              </a:rPr>
              <a:t>Product Introduction Process: </a:t>
            </a:r>
            <a:r>
              <a:rPr lang="en-US" sz="3400" dirty="0">
                <a:latin typeface="+mj-lt"/>
              </a:rPr>
              <a:t>Comparing oral </a:t>
            </a:r>
            <a:r>
              <a:rPr lang="en-US" sz="3400" dirty="0" err="1">
                <a:latin typeface="+mj-lt"/>
              </a:rPr>
              <a:t>PrEP</a:t>
            </a:r>
            <a:r>
              <a:rPr lang="en-US" sz="3400" dirty="0">
                <a:latin typeface="+mj-lt"/>
              </a:rPr>
              <a:t> and </a:t>
            </a:r>
            <a:r>
              <a:rPr lang="en-US" sz="3400" dirty="0" err="1">
                <a:latin typeface="+mj-lt"/>
              </a:rPr>
              <a:t>Dapi</a:t>
            </a:r>
            <a:r>
              <a:rPr lang="en-US" sz="3400" dirty="0">
                <a:latin typeface="+mj-lt"/>
              </a:rPr>
              <a:t> Ring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C97409-96D6-BE49-8A66-2D4A3287E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666858"/>
              </p:ext>
            </p:extLst>
          </p:nvPr>
        </p:nvGraphicFramePr>
        <p:xfrm>
          <a:off x="2252651" y="1008840"/>
          <a:ext cx="9875597" cy="5827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5407">
                  <a:extLst>
                    <a:ext uri="{9D8B030D-6E8A-4147-A177-3AD203B41FA5}">
                      <a16:colId xmlns:a16="http://schemas.microsoft.com/office/drawing/2014/main" val="2106334482"/>
                    </a:ext>
                  </a:extLst>
                </a:gridCol>
                <a:gridCol w="2748365">
                  <a:extLst>
                    <a:ext uri="{9D8B030D-6E8A-4147-A177-3AD203B41FA5}">
                      <a16:colId xmlns:a16="http://schemas.microsoft.com/office/drawing/2014/main" val="2835293319"/>
                    </a:ext>
                  </a:extLst>
                </a:gridCol>
                <a:gridCol w="4241825">
                  <a:extLst>
                    <a:ext uri="{9D8B030D-6E8A-4147-A177-3AD203B41FA5}">
                      <a16:colId xmlns:a16="http://schemas.microsoft.com/office/drawing/2014/main" val="1963737564"/>
                    </a:ext>
                  </a:extLst>
                </a:gridCol>
              </a:tblGrid>
              <a:tr h="787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effectLst/>
                          <a:latin typeface="+mn-lt"/>
                        </a:rPr>
                        <a:t>Oral </a:t>
                      </a:r>
                      <a:r>
                        <a:rPr lang="en-US" sz="2800" b="1" i="0" dirty="0" err="1">
                          <a:effectLst/>
                          <a:latin typeface="+mn-lt"/>
                        </a:rPr>
                        <a:t>PrEP</a:t>
                      </a:r>
                      <a:endParaRPr lang="en-US" sz="2800" b="1" i="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+mn-lt"/>
                        </a:rPr>
                        <a:t>(MSM)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 </a:t>
                      </a:r>
                      <a:r>
                        <a:rPr lang="en-US" sz="2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</a:t>
                      </a:r>
                      <a:endParaRPr lang="en-US" sz="2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(Heterosexual Men &amp; Women)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Dapivirine</a:t>
                      </a:r>
                      <a:r>
                        <a:rPr lang="en-US" sz="2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07669"/>
                  </a:ext>
                </a:extLst>
              </a:tr>
              <a:tr h="925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</a:rPr>
                        <a:t>44%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2800" i="1" dirty="0" err="1">
                          <a:effectLst/>
                          <a:latin typeface="+mn-lt"/>
                        </a:rPr>
                        <a:t>iPrEx</a:t>
                      </a:r>
                      <a:r>
                        <a:rPr lang="en-US" sz="2800" i="1" dirty="0">
                          <a:effectLst/>
                          <a:latin typeface="+mn-lt"/>
                        </a:rPr>
                        <a:t>, 2010)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</a:rPr>
                        <a:t>75%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+mn-lt"/>
                        </a:rPr>
                        <a:t>(Partners, 2011)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 &amp; 31%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(ASPIRE &amp; Ring Study, 2016)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61323"/>
                  </a:ext>
                </a:extLst>
              </a:tr>
              <a:tr h="9370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50% 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</a:t>
                      </a:r>
                      <a:r>
                        <a:rPr lang="en-US" sz="2800" i="1" dirty="0" err="1">
                          <a:latin typeface="+mn-lt"/>
                        </a:rPr>
                        <a:t>iPrEx</a:t>
                      </a:r>
                      <a:r>
                        <a:rPr lang="en-US" sz="2800" i="1" dirty="0">
                          <a:latin typeface="+mn-lt"/>
                        </a:rPr>
                        <a:t> OLE, 2014)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</a:rPr>
                        <a:t>90%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+mn-lt"/>
                        </a:rPr>
                        <a:t>(Partners, 2014)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54% &amp; 54%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(HOPE &amp; DREAM OLE, 2018)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7148"/>
                  </a:ext>
                </a:extLst>
              </a:tr>
              <a:tr h="102011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86% 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(PROUD, 2015)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</a:rPr>
                        <a:t>96%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+mn-lt"/>
                        </a:rPr>
                        <a:t>(Partners Demo, 2015)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dirty="0">
                        <a:latin typeface="+mn-lt"/>
                      </a:endParaRPr>
                    </a:p>
                    <a:p>
                      <a:pPr algn="ctr"/>
                      <a:endParaRPr lang="en-US" sz="2800" dirty="0">
                        <a:latin typeface="+mn-lt"/>
                      </a:endParaRPr>
                    </a:p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???</a:t>
                      </a:r>
                    </a:p>
                    <a:p>
                      <a:pPr algn="ctr"/>
                      <a:r>
                        <a:rPr lang="en-US" sz="2800" i="1" dirty="0">
                          <a:latin typeface="+mn-lt"/>
                        </a:rPr>
                        <a:t>(design &amp; funding pending)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04298"/>
                  </a:ext>
                </a:extLst>
              </a:tr>
              <a:tr h="10201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62</a:t>
                      </a:r>
                      <a:r>
                        <a:rPr lang="en-US" sz="2800" dirty="0">
                          <a:latin typeface="+mn-lt"/>
                        </a:rPr>
                        <a:t> post-approval projects; ongoing, planned &amp; completed in </a:t>
                      </a:r>
                    </a:p>
                    <a:p>
                      <a:pPr algn="ctr"/>
                      <a:r>
                        <a:rPr lang="en-US" sz="2800" b="1" dirty="0">
                          <a:latin typeface="+mn-lt"/>
                        </a:rPr>
                        <a:t>30 </a:t>
                      </a:r>
                      <a:r>
                        <a:rPr lang="en-US" sz="2800" dirty="0">
                          <a:latin typeface="+mn-lt"/>
                        </a:rPr>
                        <a:t>countries with </a:t>
                      </a:r>
                      <a:r>
                        <a:rPr lang="en-US" sz="2800" b="1" dirty="0">
                          <a:latin typeface="+mn-lt"/>
                        </a:rPr>
                        <a:t>47</a:t>
                      </a:r>
                      <a:r>
                        <a:rPr lang="en-US" sz="2800" dirty="0">
                          <a:latin typeface="+mn-lt"/>
                        </a:rPr>
                        <a:t> different orgs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>
                          <a:latin typeface="+mn-lt"/>
                        </a:rPr>
                        <a:t>(As of Jan 2018)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dirty="0"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i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191196"/>
                  </a:ext>
                </a:extLst>
              </a:tr>
            </a:tbl>
          </a:graphicData>
        </a:graphic>
      </p:graphicFrame>
      <p:sp>
        <p:nvSpPr>
          <p:cNvPr id="9" name="Chevron 8">
            <a:extLst>
              <a:ext uri="{FF2B5EF4-FFF2-40B4-BE49-F238E27FC236}">
                <a16:creationId xmlns:a16="http://schemas.microsoft.com/office/drawing/2014/main" id="{67B05F1B-1AB7-E148-8CAE-810569E83418}"/>
              </a:ext>
            </a:extLst>
          </p:cNvPr>
          <p:cNvSpPr/>
          <p:nvPr/>
        </p:nvSpPr>
        <p:spPr>
          <a:xfrm>
            <a:off x="27456" y="1776724"/>
            <a:ext cx="2525752" cy="891634"/>
          </a:xfrm>
          <a:prstGeom prst="chevron">
            <a:avLst>
              <a:gd name="adj" fmla="val 2972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Phase III Efficacy 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CF1082CA-0D21-3D42-AED2-4D844B277AFE}"/>
              </a:ext>
            </a:extLst>
          </p:cNvPr>
          <p:cNvSpPr/>
          <p:nvPr/>
        </p:nvSpPr>
        <p:spPr>
          <a:xfrm>
            <a:off x="27456" y="2732783"/>
            <a:ext cx="2525752" cy="891634"/>
          </a:xfrm>
          <a:prstGeom prst="chevron">
            <a:avLst>
              <a:gd name="adj" fmla="val 29726"/>
            </a:avLst>
          </a:prstGeom>
          <a:solidFill>
            <a:srgbClr val="2C8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Open label extensions (OLE) </a:t>
            </a: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948A9C0B-D25F-2B4D-BFF1-5397750F0AAA}"/>
              </a:ext>
            </a:extLst>
          </p:cNvPr>
          <p:cNvSpPr/>
          <p:nvPr/>
        </p:nvSpPr>
        <p:spPr>
          <a:xfrm>
            <a:off x="27456" y="3772616"/>
            <a:ext cx="2525752" cy="1056231"/>
          </a:xfrm>
          <a:prstGeom prst="chevron">
            <a:avLst>
              <a:gd name="adj" fmla="val 29726"/>
            </a:avLst>
          </a:prstGeom>
          <a:solidFill>
            <a:srgbClr val="894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Implementation research/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Demo Projects</a:t>
            </a:r>
          </a:p>
        </p:txBody>
      </p:sp>
      <p:sp>
        <p:nvSpPr>
          <p:cNvPr id="15" name="Chevron 14">
            <a:extLst>
              <a:ext uri="{FF2B5EF4-FFF2-40B4-BE49-F238E27FC236}">
                <a16:creationId xmlns:a16="http://schemas.microsoft.com/office/drawing/2014/main" id="{F85BF104-5C59-CA42-AB4E-18FCD0690EC2}"/>
              </a:ext>
            </a:extLst>
          </p:cNvPr>
          <p:cNvSpPr/>
          <p:nvPr/>
        </p:nvSpPr>
        <p:spPr>
          <a:xfrm>
            <a:off x="39031" y="5185366"/>
            <a:ext cx="2525752" cy="1099318"/>
          </a:xfrm>
          <a:prstGeom prst="chevron">
            <a:avLst>
              <a:gd name="adj" fmla="val 2972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Introduction initiatives </a:t>
            </a:r>
          </a:p>
        </p:txBody>
      </p:sp>
    </p:spTree>
    <p:extLst>
      <p:ext uri="{BB962C8B-B14F-4D97-AF65-F5344CB8AC3E}">
        <p14:creationId xmlns:p14="http://schemas.microsoft.com/office/powerpoint/2010/main" val="224560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402</Words>
  <Application>Microsoft Macintosh PowerPoint</Application>
  <PresentationFormat>Widescreen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Avenir Next Condensed Demi Bold</vt:lpstr>
      <vt:lpstr>Calibri</vt:lpstr>
      <vt:lpstr>Calibri Light</vt:lpstr>
      <vt:lpstr>Cambria</vt:lpstr>
      <vt:lpstr>Office Theme</vt:lpstr>
      <vt:lpstr>From Research to Rollout: Comparing oral PrEP and the dapivirine ring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Micky Hingorani</cp:lastModifiedBy>
  <cp:revision>31</cp:revision>
  <dcterms:created xsi:type="dcterms:W3CDTF">2018-02-07T18:40:35Z</dcterms:created>
  <dcterms:modified xsi:type="dcterms:W3CDTF">2018-03-30T20:51:03Z</dcterms:modified>
</cp:coreProperties>
</file>