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6" r:id="rId2"/>
    <p:sldId id="257" r:id="rId3"/>
  </p:sldIdLst>
  <p:sldSz cx="6858000" cy="99028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8"/>
    <p:restoredTop sz="93133"/>
  </p:normalViewPr>
  <p:slideViewPr>
    <p:cSldViewPr snapToGrid="0" snapToObjects="1">
      <p:cViewPr varScale="1">
        <p:scale>
          <a:sx n="72" d="100"/>
          <a:sy n="72" d="100"/>
        </p:scale>
        <p:origin x="35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23425-4593-E943-9A70-3E20AC493986}" type="datetimeFigureOut">
              <a:rPr lang="en-US" smtClean="0"/>
              <a:t>7/15/18</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FB947-7070-F248-8E37-46B6A0BEB4E8}" type="slidenum">
              <a:rPr lang="en-US" smtClean="0"/>
              <a:t>‹#›</a:t>
            </a:fld>
            <a:endParaRPr lang="en-US"/>
          </a:p>
        </p:txBody>
      </p:sp>
    </p:spTree>
    <p:extLst>
      <p:ext uri="{BB962C8B-B14F-4D97-AF65-F5344CB8AC3E}">
        <p14:creationId xmlns:p14="http://schemas.microsoft.com/office/powerpoint/2010/main" val="58210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FB947-7070-F248-8E37-46B6A0BEB4E8}" type="slidenum">
              <a:rPr lang="en-US" smtClean="0"/>
              <a:t>1</a:t>
            </a:fld>
            <a:endParaRPr lang="en-US"/>
          </a:p>
        </p:txBody>
      </p:sp>
    </p:spTree>
    <p:extLst>
      <p:ext uri="{BB962C8B-B14F-4D97-AF65-F5344CB8AC3E}">
        <p14:creationId xmlns:p14="http://schemas.microsoft.com/office/powerpoint/2010/main" val="164921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0671"/>
            <a:ext cx="5829300" cy="344765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1276"/>
            <a:ext cx="5143500" cy="239089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4076F0-B50E-D04B-9004-8E6B2F3F9F6F}" type="datetimeFigureOut">
              <a:rPr lang="en-US" smtClean="0"/>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4076F0-B50E-D04B-9004-8E6B2F3F9F6F}" type="datetimeFigureOut">
              <a:rPr lang="en-US" smtClean="0"/>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234"/>
            <a:ext cx="1478756" cy="839218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234"/>
            <a:ext cx="4350544" cy="8392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4076F0-B50E-D04B-9004-8E6B2F3F9F6F}" type="datetimeFigureOut">
              <a:rPr lang="en-US" smtClean="0"/>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4076F0-B50E-D04B-9004-8E6B2F3F9F6F}" type="datetimeFigureOut">
              <a:rPr lang="en-US" smtClean="0"/>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8832"/>
            <a:ext cx="5915025" cy="411929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7102"/>
            <a:ext cx="5915025" cy="2166242"/>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4076F0-B50E-D04B-9004-8E6B2F3F9F6F}" type="datetimeFigureOut">
              <a:rPr lang="en-US" smtClean="0"/>
              <a:t>7/15/18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6169"/>
            <a:ext cx="2914650" cy="6283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6169"/>
            <a:ext cx="2914650" cy="6283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4076F0-B50E-D04B-9004-8E6B2F3F9F6F}" type="datetimeFigureOut">
              <a:rPr lang="en-US" smtClean="0"/>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236"/>
            <a:ext cx="5915025" cy="19140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7568"/>
            <a:ext cx="2901255" cy="118971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7282"/>
            <a:ext cx="2901255" cy="5320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7568"/>
            <a:ext cx="2915543" cy="118971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7282"/>
            <a:ext cx="2915543" cy="5320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4076F0-B50E-D04B-9004-8E6B2F3F9F6F}" type="datetimeFigureOut">
              <a:rPr lang="en-US" smtClean="0"/>
              <a:t>7/15/18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4076F0-B50E-D04B-9004-8E6B2F3F9F6F}" type="datetimeFigureOut">
              <a:rPr lang="en-US" smtClean="0"/>
              <a:t>7/15/18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076F0-B50E-D04B-9004-8E6B2F3F9F6F}" type="datetimeFigureOut">
              <a:rPr lang="en-US" smtClean="0"/>
              <a:t>7/15/18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188"/>
            <a:ext cx="2211884" cy="2310659"/>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5826"/>
            <a:ext cx="3471863" cy="70374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0848"/>
            <a:ext cx="2211884" cy="55038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4076F0-B50E-D04B-9004-8E6B2F3F9F6F}" type="datetimeFigureOut">
              <a:rPr lang="en-US" smtClean="0"/>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188"/>
            <a:ext cx="2211884" cy="2310659"/>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5826"/>
            <a:ext cx="3471863" cy="703742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2970848"/>
            <a:ext cx="2211884" cy="55038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4076F0-B50E-D04B-9004-8E6B2F3F9F6F}" type="datetimeFigureOut">
              <a:rPr lang="en-US" smtClean="0"/>
              <a:t>7/15/18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7B0A2-462E-C946-B246-4E08AE12012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236"/>
            <a:ext cx="5915025" cy="19140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6169"/>
            <a:ext cx="5915025" cy="62832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78454"/>
            <a:ext cx="1543050" cy="527234"/>
          </a:xfrm>
          <a:prstGeom prst="rect">
            <a:avLst/>
          </a:prstGeom>
        </p:spPr>
        <p:txBody>
          <a:bodyPr vert="horz" lIns="91440" tIns="45720" rIns="91440" bIns="45720" rtlCol="0" anchor="ctr"/>
          <a:lstStyle>
            <a:lvl1pPr algn="l">
              <a:defRPr sz="900">
                <a:solidFill>
                  <a:schemeClr val="tx1">
                    <a:tint val="75000"/>
                  </a:schemeClr>
                </a:solidFill>
              </a:defRPr>
            </a:lvl1pPr>
          </a:lstStyle>
          <a:p>
            <a:fld id="{374076F0-B50E-D04B-9004-8E6B2F3F9F6F}" type="datetimeFigureOut">
              <a:rPr lang="en-US" smtClean="0"/>
              <a:t>7/15/18</a:t>
            </a:fld>
            <a:endParaRPr lang="en-US"/>
          </a:p>
        </p:txBody>
      </p:sp>
      <p:sp>
        <p:nvSpPr>
          <p:cNvPr id="5" name="Footer Placeholder 4"/>
          <p:cNvSpPr>
            <a:spLocks noGrp="1"/>
          </p:cNvSpPr>
          <p:nvPr>
            <p:ph type="ftr" sz="quarter" idx="3"/>
          </p:nvPr>
        </p:nvSpPr>
        <p:spPr>
          <a:xfrm>
            <a:off x="2271713" y="9178454"/>
            <a:ext cx="2314575" cy="52723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78454"/>
            <a:ext cx="1543050" cy="527234"/>
          </a:xfrm>
          <a:prstGeom prst="rect">
            <a:avLst/>
          </a:prstGeom>
        </p:spPr>
        <p:txBody>
          <a:bodyPr vert="horz" lIns="91440" tIns="45720" rIns="91440" bIns="45720" rtlCol="0" anchor="ctr"/>
          <a:lstStyle>
            <a:lvl1pPr algn="r">
              <a:defRPr sz="900">
                <a:solidFill>
                  <a:schemeClr val="tx1">
                    <a:tint val="75000"/>
                  </a:schemeClr>
                </a:solidFill>
              </a:defRPr>
            </a:lvl1pPr>
          </a:lstStyle>
          <a:p>
            <a:fld id="{04A7B0A2-462E-C946-B246-4E08AE12012D}" type="slidenum">
              <a:rPr lang="en-US" smtClean="0"/>
              <a:t>‹#›</a:t>
            </a:fld>
            <a:endParaRPr lang="en-US"/>
          </a:p>
        </p:txBody>
      </p:sp>
    </p:spTree>
    <p:extLst>
      <p:ext uri="{BB962C8B-B14F-4D97-AF65-F5344CB8AC3E}">
        <p14:creationId xmlns:p14="http://schemas.microsoft.com/office/powerpoint/2010/main" val="2239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mailto:embassols@yahoo.co.uk"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865" y="832960"/>
            <a:ext cx="4883728" cy="421654"/>
          </a:xfrm>
          <a:prstGeom prst="rect">
            <a:avLst/>
          </a:prstGeom>
        </p:spPr>
        <p:txBody>
          <a:bodyPr wrap="square">
            <a:spAutoFit/>
          </a:bodyPr>
          <a:lstStyle/>
          <a:p>
            <a:pPr algn="ctr">
              <a:lnSpc>
                <a:spcPct val="107000"/>
              </a:lnSpc>
              <a:spcAft>
                <a:spcPts val="800"/>
              </a:spcAft>
            </a:pPr>
            <a:r>
              <a:rPr lang="en-US" sz="2000" b="1" dirty="0">
                <a:solidFill>
                  <a:srgbClr val="C00000"/>
                </a:solidFill>
                <a:effectLst/>
                <a:latin typeface="Calibri" charset="0"/>
                <a:ea typeface="Calibri" charset="0"/>
                <a:cs typeface="Times New Roman" charset="0"/>
              </a:rPr>
              <a:t>Fighting HIV DRUG RESISTANCE IN UGANDA</a:t>
            </a:r>
            <a:endParaRPr lang="en-US" sz="2000" dirty="0">
              <a:solidFill>
                <a:srgbClr val="C00000"/>
              </a:solidFill>
              <a:effectLst/>
              <a:latin typeface="Calibri" charset="0"/>
              <a:ea typeface="Calibri" charset="0"/>
              <a:cs typeface="Times New Roman" charset="0"/>
            </a:endParaRPr>
          </a:p>
        </p:txBody>
      </p:sp>
      <p:sp>
        <p:nvSpPr>
          <p:cNvPr id="5" name="Rectangle 4"/>
          <p:cNvSpPr/>
          <p:nvPr/>
        </p:nvSpPr>
        <p:spPr>
          <a:xfrm>
            <a:off x="349936" y="1290796"/>
            <a:ext cx="6301586" cy="577081"/>
          </a:xfrm>
          <a:prstGeom prst="rect">
            <a:avLst/>
          </a:prstGeom>
        </p:spPr>
        <p:txBody>
          <a:bodyPr wrap="square">
            <a:spAutoFit/>
          </a:bodyPr>
          <a:lstStyle/>
          <a:p>
            <a:r>
              <a:rPr lang="en-US" sz="1050" i="1" dirty="0">
                <a:effectLst/>
                <a:latin typeface="Calibri" charset="0"/>
                <a:ea typeface="Calibri" charset="0"/>
                <a:cs typeface="Times New Roman" charset="0"/>
              </a:rPr>
              <a:t>An upward trend in HIV drug resistance has been confirmed in Uganda and is causing increasing cases of treatment failure. Rising levels of drug resistance could threaten to reverse decades of hard-won gains in keeping people alive. There is an urgent need to monitor, prevent and respond to HIV drug resistance</a:t>
            </a:r>
            <a:r>
              <a:rPr lang="en-US" sz="1050" dirty="0">
                <a:effectLst/>
              </a:rPr>
              <a:t> .</a:t>
            </a:r>
            <a:endParaRPr lang="en-US" sz="1050" dirty="0"/>
          </a:p>
        </p:txBody>
      </p:sp>
      <p:sp>
        <p:nvSpPr>
          <p:cNvPr id="6" name="Rectangle 5"/>
          <p:cNvSpPr/>
          <p:nvPr/>
        </p:nvSpPr>
        <p:spPr>
          <a:xfrm>
            <a:off x="349937" y="2030817"/>
            <a:ext cx="2879961" cy="2944973"/>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Importance of taking ARV treatment as prescribed</a:t>
            </a:r>
            <a:endParaRPr lang="en-US" sz="1200" dirty="0">
              <a:effectLst/>
              <a:latin typeface="Calibri" charset="0"/>
              <a:ea typeface="Calibri" charset="0"/>
              <a:cs typeface="Times New Roman" charset="0"/>
            </a:endParaRPr>
          </a:p>
          <a:p>
            <a:pPr>
              <a:lnSpc>
                <a:spcPct val="107000"/>
              </a:lnSpc>
              <a:spcAft>
                <a:spcPts val="800"/>
              </a:spcAft>
            </a:pPr>
            <a:r>
              <a:rPr lang="en-US" sz="1100" dirty="0">
                <a:effectLst/>
                <a:latin typeface="Calibri" charset="0"/>
                <a:ea typeface="Calibri" charset="0"/>
                <a:cs typeface="Times New Roman" charset="0"/>
              </a:rPr>
              <a:t>HIV treatment using antiretroviral (ARV) medications is extremely effective for the majority of people living with HIV. When taken daily as prescribed, ARVs control infection by preventing HIV’s ability to reproduce inside the body. The ultimate aim is to reduce the viral load (the amount of virus in the blood stream). People who achieve viral load suppression live longer, healthier lives, and are less likely to transmit HIV to other people. Those who do not regularly take their medication risk high viral load and drug resistance which can lead to treatment failure, illness and death. </a:t>
            </a:r>
          </a:p>
        </p:txBody>
      </p:sp>
      <p:sp>
        <p:nvSpPr>
          <p:cNvPr id="7" name="Rectangle 6"/>
          <p:cNvSpPr/>
          <p:nvPr/>
        </p:nvSpPr>
        <p:spPr>
          <a:xfrm>
            <a:off x="3583183" y="4710518"/>
            <a:ext cx="3068339" cy="2223494"/>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HIV drug resistance </a:t>
            </a:r>
            <a:endParaRPr lang="en-US" sz="1200" dirty="0">
              <a:effectLst/>
              <a:latin typeface="Calibri" charset="0"/>
              <a:ea typeface="Calibri" charset="0"/>
              <a:cs typeface="Times New Roman" charset="0"/>
            </a:endParaRPr>
          </a:p>
          <a:p>
            <a:pPr>
              <a:lnSpc>
                <a:spcPct val="107000"/>
              </a:lnSpc>
              <a:spcAft>
                <a:spcPts val="800"/>
              </a:spcAft>
            </a:pPr>
            <a:r>
              <a:rPr lang="en-US" sz="1100" dirty="0">
                <a:effectLst/>
                <a:latin typeface="Calibri" charset="0"/>
                <a:ea typeface="Calibri" charset="0"/>
                <a:cs typeface="Times New Roman" charset="0"/>
              </a:rPr>
              <a:t>There are two types of HIV drug resistance </a:t>
            </a:r>
            <a:r>
              <a:rPr lang="en-US" sz="1100" i="1" dirty="0">
                <a:effectLst/>
                <a:latin typeface="Calibri" charset="0"/>
                <a:ea typeface="Calibri" charset="0"/>
                <a:cs typeface="Times New Roman" charset="0"/>
              </a:rPr>
              <a:t>pretreatment</a:t>
            </a:r>
            <a:r>
              <a:rPr lang="en-US" sz="1100" dirty="0">
                <a:effectLst/>
                <a:latin typeface="Calibri" charset="0"/>
                <a:ea typeface="Calibri" charset="0"/>
                <a:cs typeface="Times New Roman" charset="0"/>
              </a:rPr>
              <a:t> HIV drug resistance (PDR) and </a:t>
            </a:r>
            <a:r>
              <a:rPr lang="en-US" sz="1100" i="1" dirty="0">
                <a:effectLst/>
                <a:latin typeface="Calibri" charset="0"/>
                <a:ea typeface="Calibri" charset="0"/>
                <a:cs typeface="Times New Roman" charset="0"/>
              </a:rPr>
              <a:t>acquired</a:t>
            </a:r>
            <a:r>
              <a:rPr lang="en-US" sz="1100" dirty="0">
                <a:effectLst/>
                <a:latin typeface="Calibri" charset="0"/>
                <a:ea typeface="Calibri" charset="0"/>
                <a:cs typeface="Times New Roman" charset="0"/>
              </a:rPr>
              <a:t> HIV drug resistance (ADR). </a:t>
            </a: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As it sounds, PDR occurs when someone is originally infected with a virus that is already drug resistant. </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ADR develops when people do not follow a prescribed treatment plan, often because they do not have consistent access to quality HIV combination treatment and care. </a:t>
            </a:r>
            <a:endParaRPr lang="en-US" sz="1100" dirty="0">
              <a:effectLst/>
              <a:latin typeface="Palatino Linotype" charset="0"/>
              <a:ea typeface="Times New Roman" charset="0"/>
              <a:cs typeface="Times New Roman" charset="0"/>
            </a:endParaRPr>
          </a:p>
        </p:txBody>
      </p:sp>
      <p:sp>
        <p:nvSpPr>
          <p:cNvPr id="8" name="Rectangle 7"/>
          <p:cNvSpPr/>
          <p:nvPr/>
        </p:nvSpPr>
        <p:spPr>
          <a:xfrm>
            <a:off x="288094" y="6818189"/>
            <a:ext cx="6381130" cy="2879443"/>
          </a:xfrm>
          <a:prstGeom prst="rect">
            <a:avLst/>
          </a:prstGeom>
        </p:spPr>
        <p:txBody>
          <a:bodyPr wrap="square">
            <a:spAutoFit/>
          </a:bodyPr>
          <a:lstStyle/>
          <a:p>
            <a:pPr>
              <a:lnSpc>
                <a:spcPct val="107000"/>
              </a:lnSpc>
              <a:spcAft>
                <a:spcPts val="800"/>
              </a:spcAft>
            </a:pPr>
            <a:r>
              <a:rPr lang="en-US" sz="1100" dirty="0">
                <a:effectLst/>
                <a:latin typeface="Calibri" charset="0"/>
                <a:ea typeface="Calibri" charset="0"/>
                <a:cs typeface="Times New Roman" charset="0"/>
              </a:rPr>
              <a:t> </a:t>
            </a:r>
          </a:p>
          <a:p>
            <a:pPr algn="ctr">
              <a:lnSpc>
                <a:spcPct val="107000"/>
              </a:lnSpc>
              <a:spcAft>
                <a:spcPts val="800"/>
              </a:spcAft>
            </a:pPr>
            <a:r>
              <a:rPr lang="en-US" sz="1200" b="1" dirty="0">
                <a:effectLst/>
                <a:latin typeface="Calibri" charset="0"/>
                <a:ea typeface="Calibri" charset="0"/>
                <a:cs typeface="Times New Roman" charset="0"/>
              </a:rPr>
              <a:t>Specific causes of drug resistance</a:t>
            </a:r>
            <a:endParaRPr lang="en-US" sz="1200" dirty="0">
              <a:effectLst/>
              <a:latin typeface="Calibri" charset="0"/>
              <a:ea typeface="Calibri" charset="0"/>
              <a:cs typeface="Times New Roman" charset="0"/>
            </a:endParaRPr>
          </a:p>
          <a:p>
            <a:pPr marL="342900" marR="0" lvl="0" indent="-342900">
              <a:lnSpc>
                <a:spcPct val="115000"/>
              </a:lnSpc>
              <a:spcBef>
                <a:spcPts val="0"/>
              </a:spcBef>
              <a:spcAft>
                <a:spcPts val="1000"/>
              </a:spcAft>
              <a:buFont typeface="Symbol" charset="2"/>
              <a:buChar char=""/>
            </a:pPr>
            <a:r>
              <a:rPr lang="en-US" sz="1100" dirty="0">
                <a:effectLst/>
                <a:latin typeface="Calibri" charset="0"/>
                <a:ea typeface="Times New Roman" charset="0"/>
                <a:cs typeface="Calibri" charset="0"/>
              </a:rPr>
              <a:t>The major cause of HIV drug resistance is poor faithfulness to a medication regimen—in science speak it’s also known as “adherence.” When a person with HIV does not take medications as advised by the health worker they are likely going to experience treatment failure and drug resistance. Missing and skipping medications reduces the amount of ARVS in the body, giving HIV a chance to become active and replicate.</a:t>
            </a:r>
            <a:endParaRPr lang="en-US" sz="1100" dirty="0">
              <a:effectLst/>
              <a:latin typeface="Palatino Linotype" charset="0"/>
              <a:ea typeface="Times New Roman" charset="0"/>
              <a:cs typeface="Times New Roman" charset="0"/>
            </a:endParaRPr>
          </a:p>
          <a:p>
            <a:pPr marL="342900" marR="0" lvl="0" indent="-342900">
              <a:lnSpc>
                <a:spcPct val="115000"/>
              </a:lnSpc>
              <a:spcBef>
                <a:spcPts val="0"/>
              </a:spcBef>
              <a:spcAft>
                <a:spcPts val="1000"/>
              </a:spcAft>
              <a:buFont typeface="Symbol" charset="2"/>
              <a:buChar char=""/>
            </a:pPr>
            <a:r>
              <a:rPr lang="en-US" sz="1100" dirty="0">
                <a:effectLst/>
                <a:latin typeface="Calibri" charset="0"/>
                <a:ea typeface="Times New Roman" charset="0"/>
                <a:cs typeface="Calibri" charset="0"/>
              </a:rPr>
              <a:t>Drug resistance may also be transmitted when a person whose treatment is failing infects another. A high prevalence of drug resistance is likely to lead to circulation of drug resistant strains within a community, which will increase HIV treatment costs if many people need second, or even third-line treatment.</a:t>
            </a:r>
            <a:endParaRPr lang="en-US" sz="1100" dirty="0">
              <a:effectLst/>
              <a:latin typeface="Palatino Linotype" charset="0"/>
              <a:ea typeface="Times New Roman" charset="0"/>
              <a:cs typeface="Times New Roman" charset="0"/>
            </a:endParaRPr>
          </a:p>
          <a:p>
            <a:pPr marL="342900" marR="0" lvl="0" indent="-342900">
              <a:lnSpc>
                <a:spcPct val="115000"/>
              </a:lnSpc>
              <a:spcBef>
                <a:spcPts val="0"/>
              </a:spcBef>
              <a:spcAft>
                <a:spcPts val="1000"/>
              </a:spcAft>
              <a:buFont typeface="Symbol" charset="2"/>
              <a:buChar char=""/>
            </a:pPr>
            <a:r>
              <a:rPr lang="en-US" sz="1100" dirty="0">
                <a:effectLst/>
                <a:latin typeface="Calibri" charset="0"/>
                <a:ea typeface="Times New Roman" charset="0"/>
                <a:cs typeface="Calibri" charset="0"/>
              </a:rPr>
              <a:t>A mother whose HIV is resistant to ARVs can pass her resistant HIV to her baby.</a:t>
            </a:r>
            <a:endParaRPr lang="en-US" sz="1100" dirty="0">
              <a:effectLst/>
              <a:latin typeface="Palatino Linotype" charset="0"/>
              <a:ea typeface="Times New Roman" charset="0"/>
              <a:cs typeface="Times New Roman" charset="0"/>
            </a:endParaRPr>
          </a:p>
        </p:txBody>
      </p:sp>
      <p:pic>
        <p:nvPicPr>
          <p:cNvPr id="12" name="Picture 11"/>
          <p:cNvPicPr>
            <a:picLocks noChangeAspect="1"/>
          </p:cNvPicPr>
          <p:nvPr/>
        </p:nvPicPr>
        <p:blipFill>
          <a:blip r:embed="rId3"/>
          <a:stretch>
            <a:fillRect/>
          </a:stretch>
        </p:blipFill>
        <p:spPr>
          <a:xfrm>
            <a:off x="288094" y="5277858"/>
            <a:ext cx="3003645" cy="1540331"/>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3377045" y="2632471"/>
            <a:ext cx="3166668" cy="1423865"/>
          </a:xfrm>
          <a:prstGeom prst="rect">
            <a:avLst/>
          </a:prstGeom>
        </p:spPr>
      </p:pic>
      <p:sp>
        <p:nvSpPr>
          <p:cNvPr id="16" name="TextBox 15"/>
          <p:cNvSpPr txBox="1"/>
          <p:nvPr/>
        </p:nvSpPr>
        <p:spPr>
          <a:xfrm>
            <a:off x="4349815" y="4124582"/>
            <a:ext cx="1659429" cy="246221"/>
          </a:xfrm>
          <a:prstGeom prst="rect">
            <a:avLst/>
          </a:prstGeom>
          <a:noFill/>
        </p:spPr>
        <p:txBody>
          <a:bodyPr wrap="none" rtlCol="0">
            <a:spAutoFit/>
          </a:bodyPr>
          <a:lstStyle/>
          <a:p>
            <a:r>
              <a:rPr lang="en-US" sz="1000" dirty="0"/>
              <a:t>Adherence is key for all ages</a:t>
            </a:r>
          </a:p>
        </p:txBody>
      </p:sp>
      <p:sp>
        <p:nvSpPr>
          <p:cNvPr id="17" name="Rectangle 16"/>
          <p:cNvSpPr/>
          <p:nvPr/>
        </p:nvSpPr>
        <p:spPr>
          <a:xfrm>
            <a:off x="3291739" y="2484718"/>
            <a:ext cx="3359783" cy="19834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3049295" y="179860"/>
            <a:ext cx="902868" cy="602030"/>
          </a:xfrm>
          <a:prstGeom prst="rect">
            <a:avLst/>
          </a:prstGeom>
        </p:spPr>
      </p:pic>
    </p:spTree>
    <p:extLst>
      <p:ext uri="{BB962C8B-B14F-4D97-AF65-F5344CB8AC3E}">
        <p14:creationId xmlns:p14="http://schemas.microsoft.com/office/powerpoint/2010/main" val="725555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722" y="369369"/>
            <a:ext cx="3486391" cy="2203937"/>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Monitoring drug resistance </a:t>
            </a:r>
            <a:endParaRPr lang="en-US" sz="1200" dirty="0">
              <a:effectLst/>
              <a:latin typeface="Calibri" charset="0"/>
              <a:ea typeface="Calibri" charset="0"/>
              <a:cs typeface="Times New Roman" charset="0"/>
            </a:endParaRPr>
          </a:p>
          <a:p>
            <a:pPr>
              <a:lnSpc>
                <a:spcPct val="107000"/>
              </a:lnSpc>
              <a:spcAft>
                <a:spcPts val="800"/>
              </a:spcAft>
            </a:pPr>
            <a:r>
              <a:rPr lang="en-US" sz="1100" dirty="0">
                <a:effectLst/>
                <a:latin typeface="Calibri" charset="0"/>
                <a:ea typeface="Calibri" charset="0"/>
                <a:cs typeface="Times New Roman" charset="0"/>
              </a:rPr>
              <a:t>Viral load is one of the best tools available to determine if HIV treatment is working. An undetectable viral load is an excellent sign that treatment is working correctly. </a:t>
            </a:r>
            <a:r>
              <a:rPr lang="en-US" sz="1100" dirty="0">
                <a:effectLst/>
                <a:latin typeface="Calibri" charset="0"/>
                <a:ea typeface="Calibri" charset="0"/>
                <a:cs typeface="Calibri" charset="0"/>
              </a:rPr>
              <a:t>The </a:t>
            </a:r>
            <a:r>
              <a:rPr lang="en-US" sz="1100" dirty="0">
                <a:solidFill>
                  <a:srgbClr val="000000"/>
                </a:solidFill>
                <a:effectLst/>
                <a:latin typeface="Calibri" charset="0"/>
                <a:ea typeface="Calibri" charset="0"/>
                <a:cs typeface="PWPDT M+ Frutiger" charset="0"/>
              </a:rPr>
              <a:t>Ministry of Health recommends </a:t>
            </a:r>
            <a:r>
              <a:rPr lang="en-US" sz="1100" dirty="0">
                <a:effectLst/>
                <a:latin typeface="Calibri" charset="0"/>
                <a:ea typeface="Calibri" charset="0"/>
                <a:cs typeface="Times New Roman" charset="0"/>
              </a:rPr>
              <a:t>a viral load test 6 months after initiating antiretroviral treatment and annually thereafter</a:t>
            </a:r>
            <a:r>
              <a:rPr lang="en-US" sz="1100" dirty="0">
                <a:solidFill>
                  <a:srgbClr val="000000"/>
                </a:solidFill>
                <a:effectLst/>
                <a:latin typeface="Calibri" charset="0"/>
                <a:ea typeface="Calibri" charset="0"/>
                <a:cs typeface="Segoe UI" charset="0"/>
              </a:rPr>
              <a:t>. Viral load monitoring also has a high potential to motivate good medication taking habits. </a:t>
            </a:r>
            <a:r>
              <a:rPr lang="en-US" sz="1100" dirty="0">
                <a:effectLst/>
                <a:latin typeface="Calibri" charset="0"/>
                <a:ea typeface="Calibri" charset="0"/>
                <a:cs typeface="Calibri" charset="0"/>
              </a:rPr>
              <a:t>If the virus continues to multiply when a person is taking medications correctly, another test called resistance test or genotype test is required.</a:t>
            </a:r>
            <a:endParaRPr lang="en-US" sz="1100" dirty="0">
              <a:effectLst/>
              <a:latin typeface="Calibri" charset="0"/>
              <a:ea typeface="Calibri" charset="0"/>
              <a:cs typeface="Times New Roman" charset="0"/>
            </a:endParaRPr>
          </a:p>
        </p:txBody>
      </p:sp>
      <p:sp>
        <p:nvSpPr>
          <p:cNvPr id="5" name="Rectangle 4"/>
          <p:cNvSpPr/>
          <p:nvPr/>
        </p:nvSpPr>
        <p:spPr>
          <a:xfrm>
            <a:off x="250722" y="2757069"/>
            <a:ext cx="6530949" cy="1581972"/>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Second- and third-line treatment</a:t>
            </a:r>
            <a:endParaRPr lang="en-US" sz="1200" dirty="0">
              <a:effectLst/>
              <a:latin typeface="Calibri" charset="0"/>
              <a:ea typeface="Calibri" charset="0"/>
              <a:cs typeface="Times New Roman" charset="0"/>
            </a:endParaRPr>
          </a:p>
          <a:p>
            <a:pPr>
              <a:lnSpc>
                <a:spcPct val="107000"/>
              </a:lnSpc>
              <a:spcAft>
                <a:spcPts val="800"/>
              </a:spcAft>
            </a:pPr>
            <a:r>
              <a:rPr lang="en-US" sz="1100" dirty="0">
                <a:effectLst/>
                <a:latin typeface="Calibri" charset="0"/>
                <a:ea typeface="Calibri" charset="0"/>
                <a:cs typeface="Times New Roman" charset="0"/>
              </a:rPr>
              <a:t>Individuals with HIV drug resistance will start to fail therapy and may also transmit drug-resistant viruses to others. The level of HIV in their blood will increase unless they change to a different treatment regimen, which could be more expensive – and, still harder to obtain.</a:t>
            </a:r>
          </a:p>
          <a:p>
            <a:pPr>
              <a:lnSpc>
                <a:spcPct val="107000"/>
              </a:lnSpc>
              <a:spcAft>
                <a:spcPts val="800"/>
              </a:spcAft>
            </a:pPr>
            <a:r>
              <a:rPr lang="en-US" sz="1100" dirty="0">
                <a:effectLst/>
                <a:latin typeface="Calibri" charset="0"/>
                <a:ea typeface="Calibri" charset="0"/>
                <a:cs typeface="Times New Roman" charset="0"/>
              </a:rPr>
              <a:t>Second-line ARVs cost up to four times more than first-line drugs, but so far, most people in Uganda who need the medicines have access to them. The bigger challenge faces those who fail on second-line treatment and hence need third-line treatment. The country has limited capacity to provide third-line ART.  </a:t>
            </a:r>
          </a:p>
        </p:txBody>
      </p:sp>
      <p:sp>
        <p:nvSpPr>
          <p:cNvPr id="6" name="Rectangle 5"/>
          <p:cNvSpPr/>
          <p:nvPr/>
        </p:nvSpPr>
        <p:spPr>
          <a:xfrm>
            <a:off x="250722" y="4522804"/>
            <a:ext cx="4539938" cy="2931700"/>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State of drug resistance in Uganda</a:t>
            </a:r>
            <a:endParaRPr lang="en-US" sz="1200" dirty="0">
              <a:effectLst/>
              <a:latin typeface="Calibri" charset="0"/>
              <a:ea typeface="Calibri"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Over 10 percent of people on treatment have resistance to the NNRTI drugs </a:t>
            </a:r>
            <a:r>
              <a:rPr lang="en-US" sz="1100" dirty="0" err="1">
                <a:effectLst/>
                <a:latin typeface="Calibri" charset="0"/>
                <a:ea typeface="Times New Roman" charset="0"/>
                <a:cs typeface="Times New Roman" charset="0"/>
              </a:rPr>
              <a:t>nevirapine</a:t>
            </a:r>
            <a:r>
              <a:rPr lang="en-US" sz="1100" dirty="0">
                <a:effectLst/>
                <a:latin typeface="Calibri" charset="0"/>
                <a:ea typeface="Times New Roman" charset="0"/>
                <a:cs typeface="Times New Roman" charset="0"/>
              </a:rPr>
              <a:t> and </a:t>
            </a:r>
            <a:r>
              <a:rPr lang="en-US" sz="1100" dirty="0" err="1">
                <a:effectLst/>
                <a:latin typeface="Calibri" charset="0"/>
                <a:ea typeface="Times New Roman" charset="0"/>
                <a:cs typeface="Times New Roman" charset="0"/>
              </a:rPr>
              <a:t>effavirenz</a:t>
            </a:r>
            <a:r>
              <a:rPr lang="en-US" sz="1100" dirty="0">
                <a:effectLst/>
                <a:latin typeface="Calibri" charset="0"/>
                <a:ea typeface="Times New Roman" charset="0"/>
                <a:cs typeface="Times New Roman" charset="0"/>
              </a:rPr>
              <a:t>, mostly due to ADR. However, children under 12 years old mostly have PDR. </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There is a low rate of resistance to the NRTI drug class and no resistance to protease inhibitors.</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 Second-line ARVs cost up to four times more than first-line drugs, but so far most of those who need the medicines have access to them. </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The bigger challenge faces those who fail on second-line treatment and hence need third-line treatment. The country has limited capacity to provide third line-ART.</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 Joint Clinical Research Centre (JCRC) only acquired genotype testing capacity recently, to be able to test drug resistant HIV for specific genetic mutations that are known to be resistant for specific drugs. </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The Ministry of Health launched a viral load campaign in February to reverse the downward trend in viral load testing. </a:t>
            </a:r>
            <a:endParaRPr lang="en-US" sz="1100" dirty="0">
              <a:effectLst/>
              <a:latin typeface="Palatino Linotype" charset="0"/>
              <a:ea typeface="Times New Roman" charset="0"/>
              <a:cs typeface="Times New Roman" charset="0"/>
            </a:endParaRPr>
          </a:p>
        </p:txBody>
      </p:sp>
      <p:sp>
        <p:nvSpPr>
          <p:cNvPr id="7" name="Rectangle 6"/>
          <p:cNvSpPr/>
          <p:nvPr/>
        </p:nvSpPr>
        <p:spPr>
          <a:xfrm>
            <a:off x="389730" y="7675468"/>
            <a:ext cx="6203899" cy="1431930"/>
          </a:xfrm>
          <a:prstGeom prst="rect">
            <a:avLst/>
          </a:prstGeom>
        </p:spPr>
        <p:txBody>
          <a:bodyPr wrap="square">
            <a:spAutoFit/>
          </a:bodyPr>
          <a:lstStyle/>
          <a:p>
            <a:pPr algn="ctr">
              <a:lnSpc>
                <a:spcPct val="107000"/>
              </a:lnSpc>
              <a:spcAft>
                <a:spcPts val="800"/>
              </a:spcAft>
            </a:pPr>
            <a:r>
              <a:rPr lang="en-US" sz="1200" b="1" dirty="0">
                <a:effectLst/>
                <a:latin typeface="Calibri" charset="0"/>
                <a:ea typeface="Calibri" charset="0"/>
                <a:cs typeface="Times New Roman" charset="0"/>
              </a:rPr>
              <a:t>Action</a:t>
            </a:r>
            <a:endParaRPr lang="en-US" sz="1200" dirty="0">
              <a:effectLst/>
              <a:latin typeface="Calibri" charset="0"/>
              <a:ea typeface="Calibri" charset="0"/>
              <a:cs typeface="Times New Roman" charset="0"/>
            </a:endParaRPr>
          </a:p>
          <a:p>
            <a:pPr>
              <a:lnSpc>
                <a:spcPct val="107000"/>
              </a:lnSpc>
            </a:pPr>
            <a:r>
              <a:rPr lang="en-US" sz="1100" dirty="0">
                <a:effectLst/>
                <a:latin typeface="Calibri" charset="0"/>
                <a:ea typeface="Times New Roman" charset="0"/>
                <a:cs typeface="Times New Roman" charset="0"/>
              </a:rPr>
              <a:t>Uganda must monitor and improve the quality of its treatment </a:t>
            </a:r>
            <a:r>
              <a:rPr lang="en-US" sz="1100" dirty="0" err="1">
                <a:effectLst/>
                <a:latin typeface="Calibri" charset="0"/>
                <a:ea typeface="Times New Roman" charset="0"/>
                <a:cs typeface="Times New Roman" charset="0"/>
              </a:rPr>
              <a:t>programmes</a:t>
            </a:r>
            <a:r>
              <a:rPr lang="en-US" sz="1100" dirty="0">
                <a:effectLst/>
                <a:latin typeface="Calibri" charset="0"/>
                <a:ea typeface="Times New Roman" charset="0"/>
                <a:cs typeface="Times New Roman" charset="0"/>
              </a:rPr>
              <a:t> and take action as soon as treatment failure is detected. Actions include:</a:t>
            </a:r>
            <a:endParaRPr lang="en-US" sz="1100" dirty="0">
              <a:effectLst/>
              <a:latin typeface="Calibri" charset="0"/>
              <a:ea typeface="Calibri"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The launch of non-NNRTI drugs for all first-time treatment starters, including the availability of </a:t>
            </a:r>
            <a:r>
              <a:rPr lang="en-US" sz="1100" dirty="0" err="1">
                <a:effectLst/>
                <a:latin typeface="Calibri" charset="0"/>
                <a:ea typeface="Times New Roman" charset="0"/>
                <a:cs typeface="Times New Roman" charset="0"/>
              </a:rPr>
              <a:t>Dolutegravir</a:t>
            </a:r>
            <a:r>
              <a:rPr lang="en-US" sz="1100" dirty="0">
                <a:effectLst/>
                <a:latin typeface="Calibri" charset="0"/>
                <a:ea typeface="Times New Roman" charset="0"/>
                <a:cs typeface="Times New Roman" charset="0"/>
              </a:rPr>
              <a:t>, an integrase inhibitor with low potential for drug resistance.</a:t>
            </a:r>
            <a:endParaRPr lang="en-US" sz="1100" dirty="0">
              <a:effectLst/>
              <a:latin typeface="Palatino Linotype" charset="0"/>
              <a:ea typeface="Times New Roman" charset="0"/>
              <a:cs typeface="Times New Roman" charset="0"/>
            </a:endParaRPr>
          </a:p>
          <a:p>
            <a:pPr marL="342900" marR="0" lvl="0" indent="-342900">
              <a:spcBef>
                <a:spcPts val="0"/>
              </a:spcBef>
              <a:spcAft>
                <a:spcPts val="0"/>
              </a:spcAft>
              <a:buFont typeface="Symbol" charset="2"/>
              <a:buChar char=""/>
            </a:pPr>
            <a:r>
              <a:rPr lang="en-US" sz="1100" dirty="0">
                <a:effectLst/>
                <a:latin typeface="Calibri" charset="0"/>
                <a:ea typeface="Times New Roman" charset="0"/>
                <a:cs typeface="Times New Roman" charset="0"/>
              </a:rPr>
              <a:t>Adopting WHO’s newly launched Guidelines on the public health response to pretreatment HIV drug resistance http://</a:t>
            </a:r>
            <a:r>
              <a:rPr lang="en-US" sz="1100" dirty="0" err="1">
                <a:effectLst/>
                <a:latin typeface="Calibri" charset="0"/>
                <a:ea typeface="Times New Roman" charset="0"/>
                <a:cs typeface="Times New Roman" charset="0"/>
              </a:rPr>
              <a:t>www.who.int</a:t>
            </a:r>
            <a:r>
              <a:rPr lang="en-US" sz="1100" dirty="0">
                <a:effectLst/>
                <a:latin typeface="Calibri" charset="0"/>
                <a:ea typeface="Times New Roman" charset="0"/>
                <a:cs typeface="Times New Roman" charset="0"/>
              </a:rPr>
              <a:t>/</a:t>
            </a:r>
            <a:r>
              <a:rPr lang="en-US" sz="1100" dirty="0" err="1">
                <a:effectLst/>
                <a:latin typeface="Calibri" charset="0"/>
                <a:ea typeface="Times New Roman" charset="0"/>
                <a:cs typeface="Times New Roman" charset="0"/>
              </a:rPr>
              <a:t>hiv</a:t>
            </a:r>
            <a:r>
              <a:rPr lang="en-US" sz="1100" dirty="0">
                <a:effectLst/>
                <a:latin typeface="Calibri" charset="0"/>
                <a:ea typeface="Times New Roman" charset="0"/>
                <a:cs typeface="Times New Roman" charset="0"/>
              </a:rPr>
              <a:t>/pub/guidelines/hivdr-guidelines-2017/</a:t>
            </a:r>
            <a:r>
              <a:rPr lang="en-US" sz="1100" dirty="0" err="1">
                <a:effectLst/>
                <a:latin typeface="Calibri" charset="0"/>
                <a:ea typeface="Times New Roman" charset="0"/>
                <a:cs typeface="Times New Roman" charset="0"/>
              </a:rPr>
              <a:t>en</a:t>
            </a:r>
            <a:r>
              <a:rPr lang="en-US" sz="1100" dirty="0">
                <a:effectLst/>
                <a:latin typeface="Calibri" charset="0"/>
                <a:ea typeface="Times New Roman" charset="0"/>
                <a:cs typeface="Times New Roman" charset="0"/>
              </a:rPr>
              <a:t>/ </a:t>
            </a:r>
            <a:endParaRPr lang="en-US" sz="1100" dirty="0">
              <a:effectLst/>
              <a:latin typeface="Palatino Linotype" charset="0"/>
              <a:ea typeface="Times New Roman" charset="0"/>
              <a:cs typeface="Times New Roman" charset="0"/>
            </a:endParaRPr>
          </a:p>
        </p:txBody>
      </p:sp>
      <p:sp>
        <p:nvSpPr>
          <p:cNvPr id="8" name="Rectangle 7"/>
          <p:cNvSpPr/>
          <p:nvPr/>
        </p:nvSpPr>
        <p:spPr>
          <a:xfrm>
            <a:off x="810838" y="9473575"/>
            <a:ext cx="6402723" cy="289951"/>
          </a:xfrm>
          <a:prstGeom prst="rect">
            <a:avLst/>
          </a:prstGeom>
        </p:spPr>
        <p:txBody>
          <a:bodyPr wrap="square">
            <a:spAutoFit/>
          </a:bodyPr>
          <a:lstStyle/>
          <a:p>
            <a:pPr>
              <a:lnSpc>
                <a:spcPct val="107000"/>
              </a:lnSpc>
              <a:spcAft>
                <a:spcPts val="800"/>
              </a:spcAft>
              <a:tabLst>
                <a:tab pos="3893185" algn="l"/>
              </a:tabLst>
            </a:pPr>
            <a:r>
              <a:rPr lang="en-US" sz="1200" b="1" dirty="0">
                <a:effectLst/>
                <a:latin typeface="Calibri" charset="0"/>
                <a:ea typeface="Calibri" charset="0"/>
                <a:cs typeface="Times New Roman" charset="0"/>
              </a:rPr>
              <a:t>For more information, </a:t>
            </a:r>
            <a:r>
              <a:rPr lang="en-US" sz="1200" b="1">
                <a:effectLst/>
                <a:latin typeface="Calibri" charset="0"/>
                <a:ea typeface="Calibri" charset="0"/>
                <a:cs typeface="Times New Roman" charset="0"/>
              </a:rPr>
              <a:t>please email Moses Supercharger at: </a:t>
            </a:r>
            <a:r>
              <a:rPr lang="en-US" sz="1200" b="1" u="sng" dirty="0">
                <a:solidFill>
                  <a:srgbClr val="0000FF"/>
                </a:solidFill>
                <a:effectLst/>
                <a:latin typeface="Calibri" charset="0"/>
                <a:ea typeface="Calibri" charset="0"/>
                <a:cs typeface="Times New Roman" charset="0"/>
                <a:hlinkClick r:id="rId2"/>
              </a:rPr>
              <a:t>embassols@yahoo.co.uk</a:t>
            </a:r>
            <a:r>
              <a:rPr lang="en-US" sz="1200" b="1" dirty="0">
                <a:effectLst/>
                <a:latin typeface="Calibri" charset="0"/>
                <a:ea typeface="Calibri" charset="0"/>
                <a:cs typeface="Times New Roman" charset="0"/>
              </a:rPr>
              <a:t> 	</a:t>
            </a:r>
            <a:endParaRPr lang="en-US" sz="1200" dirty="0">
              <a:effectLst/>
              <a:latin typeface="Calibri" charset="0"/>
              <a:ea typeface="Calibri" charset="0"/>
              <a:cs typeface="Times New Roman" charset="0"/>
            </a:endParaRPr>
          </a:p>
        </p:txBody>
      </p:sp>
      <p:pic>
        <p:nvPicPr>
          <p:cNvPr id="9" name="Picture 8"/>
          <p:cNvPicPr>
            <a:picLocks noChangeAspect="1"/>
          </p:cNvPicPr>
          <p:nvPr/>
        </p:nvPicPr>
        <p:blipFill>
          <a:blip r:embed="rId3"/>
          <a:stretch>
            <a:fillRect/>
          </a:stretch>
        </p:blipFill>
        <p:spPr>
          <a:xfrm>
            <a:off x="4012200" y="783968"/>
            <a:ext cx="2328964" cy="1601163"/>
          </a:xfrm>
          <a:prstGeom prst="rect">
            <a:avLst/>
          </a:prstGeom>
          <a:solidFill>
            <a:schemeClr val="bg1"/>
          </a:solidFill>
          <a:ln>
            <a:solidFill>
              <a:schemeClr val="tx1"/>
            </a:solidFill>
          </a:ln>
        </p:spPr>
      </p:pic>
      <p:pic>
        <p:nvPicPr>
          <p:cNvPr id="11" name="Picture 10"/>
          <p:cNvPicPr>
            <a:picLocks noChangeAspect="1"/>
          </p:cNvPicPr>
          <p:nvPr/>
        </p:nvPicPr>
        <p:blipFill>
          <a:blip r:embed="rId4"/>
          <a:stretch>
            <a:fillRect/>
          </a:stretch>
        </p:blipFill>
        <p:spPr>
          <a:xfrm>
            <a:off x="4790660" y="4875575"/>
            <a:ext cx="1847213" cy="1880081"/>
          </a:xfrm>
          <a:prstGeom prst="rect">
            <a:avLst/>
          </a:prstGeom>
        </p:spPr>
      </p:pic>
      <p:sp>
        <p:nvSpPr>
          <p:cNvPr id="12" name="Oval 11"/>
          <p:cNvSpPr/>
          <p:nvPr/>
        </p:nvSpPr>
        <p:spPr>
          <a:xfrm>
            <a:off x="106924" y="7514139"/>
            <a:ext cx="6530949" cy="191855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1402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TotalTime>
  <Words>731</Words>
  <Application>Microsoft Macintosh PowerPoint</Application>
  <PresentationFormat>Custom</PresentationFormat>
  <Paragraphs>32</Paragraphs>
  <Slides>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Palatino Linotype</vt:lpstr>
      <vt:lpstr>PWPDT M+ Frutiger</vt:lpstr>
      <vt:lpstr>Segoe UI</vt:lpstr>
      <vt:lpstr>Symbol</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Cindra Feuer</cp:lastModifiedBy>
  <cp:revision>6</cp:revision>
  <cp:lastPrinted>2017-08-21T10:57:34Z</cp:lastPrinted>
  <dcterms:created xsi:type="dcterms:W3CDTF">2017-08-21T10:12:55Z</dcterms:created>
  <dcterms:modified xsi:type="dcterms:W3CDTF">2018-07-15T20:56:02Z</dcterms:modified>
</cp:coreProperties>
</file>