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359" r:id="rId5"/>
    <p:sldId id="629" r:id="rId6"/>
    <p:sldId id="506" r:id="rId7"/>
    <p:sldId id="508" r:id="rId8"/>
    <p:sldId id="504" r:id="rId9"/>
    <p:sldId id="505" r:id="rId10"/>
    <p:sldId id="363" r:id="rId11"/>
    <p:sldId id="639" r:id="rId12"/>
    <p:sldId id="365" r:id="rId13"/>
    <p:sldId id="507" r:id="rId14"/>
    <p:sldId id="574" r:id="rId15"/>
    <p:sldId id="511" r:id="rId16"/>
    <p:sldId id="512" r:id="rId17"/>
    <p:sldId id="516" r:id="rId18"/>
    <p:sldId id="403" r:id="rId19"/>
    <p:sldId id="514" r:id="rId20"/>
    <p:sldId id="515" r:id="rId21"/>
    <p:sldId id="368" r:id="rId22"/>
    <p:sldId id="524" r:id="rId23"/>
    <p:sldId id="370" r:id="rId24"/>
    <p:sldId id="517" r:id="rId25"/>
    <p:sldId id="518" r:id="rId26"/>
    <p:sldId id="623" r:id="rId27"/>
    <p:sldId id="534" r:id="rId28"/>
    <p:sldId id="624" r:id="rId29"/>
    <p:sldId id="625" r:id="rId30"/>
    <p:sldId id="626" r:id="rId31"/>
    <p:sldId id="587" r:id="rId32"/>
    <p:sldId id="519" r:id="rId33"/>
    <p:sldId id="521" r:id="rId34"/>
    <p:sldId id="594" r:id="rId35"/>
    <p:sldId id="520" r:id="rId36"/>
    <p:sldId id="372" r:id="rId37"/>
    <p:sldId id="489" r:id="rId38"/>
    <p:sldId id="525" r:id="rId39"/>
    <p:sldId id="641" r:id="rId40"/>
    <p:sldId id="640" r:id="rId4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4" clrIdx="7"/>
  <p:cmAuthor id="2" name="Dawn Greensides" initials="DG" lastIdx="54" clrIdx="1"/>
  <p:cmAuthor id="3" name="Megan Dunbar" initials="MD" lastIdx="36" clrIdx="2"/>
  <p:cmAuthor id="4" name="Kristine Torjesen" initials="KT" lastIdx="95" clrIdx="3"/>
  <p:cmAuthor id="5" name="Martha Larson" initials="ML" lastIdx="14" clrIdx="4"/>
  <p:cmAuthor id="6" name="Melanie Pleaner" initials="MP" lastIdx="4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178793"/>
    <a:srgbClr val="10394B"/>
    <a:srgbClr val="08885D"/>
    <a:srgbClr val="0BC788"/>
    <a:srgbClr val="0AB27A"/>
    <a:srgbClr val="71B4C9"/>
    <a:srgbClr val="00486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p:restoredTop sz="95802" autoAdjust="0"/>
  </p:normalViewPr>
  <p:slideViewPr>
    <p:cSldViewPr snapToGrid="0" snapToObjects="1">
      <p:cViewPr varScale="1">
        <p:scale>
          <a:sx n="107" d="100"/>
          <a:sy n="107" d="100"/>
        </p:scale>
        <p:origin x="624" y="114"/>
      </p:cViewPr>
      <p:guideLst>
        <p:guide orient="horz" pos="3793"/>
        <p:guide pos="3863"/>
      </p:guideLst>
    </p:cSldViewPr>
  </p:slideViewPr>
  <p:notesTextViewPr>
    <p:cViewPr>
      <p:scale>
        <a:sx n="66" d="100"/>
        <a:sy n="66" d="100"/>
      </p:scale>
      <p:origin x="0" y="0"/>
    </p:cViewPr>
  </p:notesTextViewPr>
  <p:sorterViewPr>
    <p:cViewPr varScale="1">
      <p:scale>
        <a:sx n="1" d="1"/>
        <a:sy n="1" d="1"/>
      </p:scale>
      <p:origin x="0" y="-4613"/>
    </p:cViewPr>
  </p:sorterViewPr>
  <p:notesViewPr>
    <p:cSldViewPr snapToGrid="0" snapToObjects="1">
      <p:cViewPr>
        <p:scale>
          <a:sx n="64" d="100"/>
          <a:sy n="64" d="100"/>
        </p:scale>
        <p:origin x="1829" y="-115"/>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E278B-2B13-4BFC-9E93-B1257D122AC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ZA"/>
        </a:p>
      </dgm:t>
    </dgm:pt>
    <dgm:pt modelId="{9047D9A3-EA2C-44BB-9D03-7558992BDDF7}">
      <dgm:prSet phldrT="[Text]">
        <dgm:style>
          <a:lnRef idx="2">
            <a:schemeClr val="dk1"/>
          </a:lnRef>
          <a:fillRef idx="1">
            <a:schemeClr val="lt1"/>
          </a:fillRef>
          <a:effectRef idx="0">
            <a:schemeClr val="dk1"/>
          </a:effectRef>
          <a:fontRef idx="minor">
            <a:schemeClr val="dk1"/>
          </a:fontRef>
        </dgm:style>
      </dgm:prSet>
      <dgm:spPr/>
      <dgm:t>
        <a:bodyPr/>
        <a:lstStyle/>
        <a:p>
          <a:r>
            <a:rPr lang="en-ZA" dirty="0">
              <a:solidFill>
                <a:schemeClr val="tx1"/>
              </a:solidFill>
            </a:rPr>
            <a:t>Women</a:t>
          </a:r>
        </a:p>
      </dgm:t>
    </dgm:pt>
    <dgm:pt modelId="{38799B87-7643-495E-AFAB-0FB8C0EF5FF5}" type="parTrans" cxnId="{0F4C966F-5265-421A-A39E-081227947479}">
      <dgm:prSet/>
      <dgm:spPr/>
      <dgm:t>
        <a:bodyPr/>
        <a:lstStyle/>
        <a:p>
          <a:endParaRPr lang="en-ZA"/>
        </a:p>
      </dgm:t>
    </dgm:pt>
    <dgm:pt modelId="{4384E682-F409-44BB-8F70-04FB2EA8D668}" type="sibTrans" cxnId="{0F4C966F-5265-421A-A39E-081227947479}">
      <dgm:prSet/>
      <dgm:spPr/>
      <dgm:t>
        <a:bodyPr/>
        <a:lstStyle/>
        <a:p>
          <a:endParaRPr lang="en-ZA"/>
        </a:p>
      </dgm:t>
    </dgm:pt>
    <dgm:pt modelId="{E912B89D-C695-4DA1-B929-9EE39C5AD343}">
      <dgm:prSet phldrT="[Text]" custT="1"/>
      <dgm:spPr>
        <a:solidFill>
          <a:schemeClr val="accent1">
            <a:lumMod val="20000"/>
            <a:lumOff val="80000"/>
          </a:schemeClr>
        </a:solidFill>
      </dgm:spPr>
      <dgm:t>
        <a:bodyPr/>
        <a:lstStyle/>
        <a:p>
          <a:r>
            <a:rPr lang="en-ZA" sz="1800" dirty="0">
              <a:solidFill>
                <a:schemeClr val="tx1"/>
              </a:solidFill>
            </a:rPr>
            <a:t>Gender-based violence</a:t>
          </a:r>
        </a:p>
      </dgm:t>
    </dgm:pt>
    <dgm:pt modelId="{435564AF-DD2C-4861-B920-EA778E93B219}" type="parTrans" cxnId="{A53B753C-0722-452E-88CB-DDFEDE024EBA}">
      <dgm:prSet/>
      <dgm:spPr/>
      <dgm:t>
        <a:bodyPr/>
        <a:lstStyle/>
        <a:p>
          <a:endParaRPr lang="en-ZA"/>
        </a:p>
      </dgm:t>
    </dgm:pt>
    <dgm:pt modelId="{B79F712B-B4B2-4DEB-A2C7-D6D21967CD12}" type="sibTrans" cxnId="{A53B753C-0722-452E-88CB-DDFEDE024EBA}">
      <dgm:prSet/>
      <dgm:spPr/>
      <dgm:t>
        <a:bodyPr/>
        <a:lstStyle/>
        <a:p>
          <a:endParaRPr lang="en-ZA"/>
        </a:p>
      </dgm:t>
    </dgm:pt>
    <dgm:pt modelId="{5E5A9B38-51DC-4FD3-8FF1-B6ECF3C16FAA}">
      <dgm:prSet phldrT="[Text]" custT="1"/>
      <dgm:spPr>
        <a:solidFill>
          <a:schemeClr val="accent6">
            <a:lumMod val="20000"/>
            <a:lumOff val="80000"/>
          </a:schemeClr>
        </a:solidFill>
      </dgm:spPr>
      <dgm:t>
        <a:bodyPr/>
        <a:lstStyle/>
        <a:p>
          <a:r>
            <a:rPr lang="en-ZA" sz="1800" dirty="0">
              <a:solidFill>
                <a:schemeClr val="tx1"/>
              </a:solidFill>
            </a:rPr>
            <a:t>Genital  inflammation</a:t>
          </a:r>
        </a:p>
      </dgm:t>
    </dgm:pt>
    <dgm:pt modelId="{2D87A081-CFE6-426A-88D7-57126020979B}" type="parTrans" cxnId="{E506995D-A4CF-44FD-9043-FBA31D08607A}">
      <dgm:prSet/>
      <dgm:spPr/>
      <dgm:t>
        <a:bodyPr/>
        <a:lstStyle/>
        <a:p>
          <a:endParaRPr lang="en-ZA"/>
        </a:p>
      </dgm:t>
    </dgm:pt>
    <dgm:pt modelId="{D8782A28-D700-4987-ACAE-D8C411DD88B4}" type="sibTrans" cxnId="{E506995D-A4CF-44FD-9043-FBA31D08607A}">
      <dgm:prSet/>
      <dgm:spPr/>
      <dgm:t>
        <a:bodyPr/>
        <a:lstStyle/>
        <a:p>
          <a:endParaRPr lang="en-ZA"/>
        </a:p>
      </dgm:t>
    </dgm:pt>
    <dgm:pt modelId="{99D93DF2-39DF-47CD-B9CB-780984A6F2AB}">
      <dgm:prSet phldrT="[Text]" custT="1"/>
      <dgm:spPr>
        <a:solidFill>
          <a:schemeClr val="accent6">
            <a:lumMod val="20000"/>
            <a:lumOff val="80000"/>
          </a:schemeClr>
        </a:solidFill>
      </dgm:spPr>
      <dgm:t>
        <a:bodyPr/>
        <a:lstStyle/>
        <a:p>
          <a:r>
            <a:rPr lang="en-ZA" sz="1800" dirty="0">
              <a:solidFill>
                <a:schemeClr val="tx1"/>
              </a:solidFill>
            </a:rPr>
            <a:t>Other STIs (e.g., HPV)</a:t>
          </a:r>
        </a:p>
      </dgm:t>
    </dgm:pt>
    <dgm:pt modelId="{C930C9E5-1D4D-42DD-86C3-268235CEAE35}" type="parTrans" cxnId="{162EA83C-91CC-45EF-9F85-B0748CBE9FDA}">
      <dgm:prSet/>
      <dgm:spPr/>
      <dgm:t>
        <a:bodyPr/>
        <a:lstStyle/>
        <a:p>
          <a:endParaRPr lang="en-ZA"/>
        </a:p>
      </dgm:t>
    </dgm:pt>
    <dgm:pt modelId="{AF3039A1-28EA-45BF-853E-DE35740D2C5C}" type="sibTrans" cxnId="{162EA83C-91CC-45EF-9F85-B0748CBE9FDA}">
      <dgm:prSet/>
      <dgm:spPr/>
      <dgm:t>
        <a:bodyPr/>
        <a:lstStyle/>
        <a:p>
          <a:endParaRPr lang="en-ZA"/>
        </a:p>
      </dgm:t>
    </dgm:pt>
    <dgm:pt modelId="{A0EFC12A-CDA5-49D3-9471-4FD8F2D66894}">
      <dgm:prSet phldrT="[Text]" custT="1"/>
      <dgm:spPr>
        <a:solidFill>
          <a:schemeClr val="accent6">
            <a:lumMod val="20000"/>
            <a:lumOff val="80000"/>
          </a:schemeClr>
        </a:solidFill>
      </dgm:spPr>
      <dgm:t>
        <a:bodyPr/>
        <a:lstStyle/>
        <a:p>
          <a:r>
            <a:rPr lang="en-ZA" sz="1800" dirty="0">
              <a:solidFill>
                <a:schemeClr val="tx1"/>
              </a:solidFill>
            </a:rPr>
            <a:t>Low vaginal lactobacilli (e.g., BV)</a:t>
          </a:r>
        </a:p>
      </dgm:t>
    </dgm:pt>
    <dgm:pt modelId="{235485A9-387D-4386-9EAD-C0132D99CEA1}" type="parTrans" cxnId="{81B5340C-B821-404D-8F55-18D05A1F9404}">
      <dgm:prSet/>
      <dgm:spPr/>
      <dgm:t>
        <a:bodyPr/>
        <a:lstStyle/>
        <a:p>
          <a:endParaRPr lang="en-ZA"/>
        </a:p>
      </dgm:t>
    </dgm:pt>
    <dgm:pt modelId="{B28D6747-8D46-4674-9EC7-1649DBF924BA}" type="sibTrans" cxnId="{81B5340C-B821-404D-8F55-18D05A1F9404}">
      <dgm:prSet/>
      <dgm:spPr/>
      <dgm:t>
        <a:bodyPr/>
        <a:lstStyle/>
        <a:p>
          <a:endParaRPr lang="en-ZA"/>
        </a:p>
      </dgm:t>
    </dgm:pt>
    <dgm:pt modelId="{7E471FDC-43D0-4D22-A0A0-B042CB93E312}">
      <dgm:prSet phldrT="[Text]" custT="1"/>
      <dgm:spPr>
        <a:solidFill>
          <a:schemeClr val="accent2">
            <a:lumMod val="20000"/>
            <a:lumOff val="80000"/>
          </a:schemeClr>
        </a:solidFill>
      </dgm:spPr>
      <dgm:t>
        <a:bodyPr/>
        <a:lstStyle/>
        <a:p>
          <a:r>
            <a:rPr lang="en-ZA" sz="1800" dirty="0">
              <a:solidFill>
                <a:schemeClr val="tx1"/>
              </a:solidFill>
            </a:rPr>
            <a:t>Low condom use</a:t>
          </a:r>
        </a:p>
      </dgm:t>
    </dgm:pt>
    <dgm:pt modelId="{C50A5C07-DB56-4461-A154-5A79129DF59E}" type="parTrans" cxnId="{4C865008-B4AC-4FA1-862D-62AE698AB77C}">
      <dgm:prSet/>
      <dgm:spPr/>
      <dgm:t>
        <a:bodyPr/>
        <a:lstStyle/>
        <a:p>
          <a:endParaRPr lang="en-ZA"/>
        </a:p>
      </dgm:t>
    </dgm:pt>
    <dgm:pt modelId="{E2F3202D-C55B-4AE3-8836-2953B0DC44D9}" type="sibTrans" cxnId="{4C865008-B4AC-4FA1-862D-62AE698AB77C}">
      <dgm:prSet/>
      <dgm:spPr/>
      <dgm:t>
        <a:bodyPr/>
        <a:lstStyle/>
        <a:p>
          <a:endParaRPr lang="en-ZA"/>
        </a:p>
      </dgm:t>
    </dgm:pt>
    <dgm:pt modelId="{8FC9F74E-C8CE-4A0B-808F-4F6008CB0982}">
      <dgm:prSet phldrT="[Text]" custT="1"/>
      <dgm:spPr>
        <a:solidFill>
          <a:schemeClr val="accent2">
            <a:lumMod val="20000"/>
            <a:lumOff val="80000"/>
          </a:schemeClr>
        </a:solidFill>
      </dgm:spPr>
      <dgm:t>
        <a:bodyPr/>
        <a:lstStyle/>
        <a:p>
          <a:r>
            <a:rPr lang="en-ZA" sz="1800" dirty="0">
              <a:solidFill>
                <a:schemeClr val="tx1"/>
              </a:solidFill>
            </a:rPr>
            <a:t>Age-disparate relationships</a:t>
          </a:r>
        </a:p>
      </dgm:t>
    </dgm:pt>
    <dgm:pt modelId="{2ACE1B84-1B4C-4A88-855C-B3A20A62C1DD}" type="parTrans" cxnId="{0C63674F-2307-463B-BA7D-200FF1C9702E}">
      <dgm:prSet/>
      <dgm:spPr/>
      <dgm:t>
        <a:bodyPr/>
        <a:lstStyle/>
        <a:p>
          <a:endParaRPr lang="en-ZA"/>
        </a:p>
      </dgm:t>
    </dgm:pt>
    <dgm:pt modelId="{4FFCA85B-CD35-47F1-8C64-22E94F84B025}" type="sibTrans" cxnId="{0C63674F-2307-463B-BA7D-200FF1C9702E}">
      <dgm:prSet/>
      <dgm:spPr/>
      <dgm:t>
        <a:bodyPr/>
        <a:lstStyle/>
        <a:p>
          <a:endParaRPr lang="en-ZA"/>
        </a:p>
      </dgm:t>
    </dgm:pt>
    <dgm:pt modelId="{30BA3DA2-F961-47F3-8A07-C6BE47FDF635}">
      <dgm:prSet phldrT="[Text]" custT="1"/>
      <dgm:spPr>
        <a:solidFill>
          <a:schemeClr val="accent2">
            <a:lumMod val="20000"/>
            <a:lumOff val="80000"/>
          </a:schemeClr>
        </a:solidFill>
      </dgm:spPr>
      <dgm:t>
        <a:bodyPr/>
        <a:lstStyle/>
        <a:p>
          <a:r>
            <a:rPr lang="en-ZA" sz="1800" dirty="0">
              <a:solidFill>
                <a:schemeClr val="tx1"/>
              </a:solidFill>
            </a:rPr>
            <a:t>Early sexual debut</a:t>
          </a:r>
        </a:p>
      </dgm:t>
    </dgm:pt>
    <dgm:pt modelId="{79D22853-AE27-498D-AB6D-0FF2DFC80894}" type="parTrans" cxnId="{07325A8C-34D1-46BC-BC5C-B391599E7888}">
      <dgm:prSet/>
      <dgm:spPr/>
      <dgm:t>
        <a:bodyPr/>
        <a:lstStyle/>
        <a:p>
          <a:endParaRPr lang="en-ZA"/>
        </a:p>
      </dgm:t>
    </dgm:pt>
    <dgm:pt modelId="{9A0424C4-7AEA-4BF9-BE79-BBA478C2A042}" type="sibTrans" cxnId="{07325A8C-34D1-46BC-BC5C-B391599E7888}">
      <dgm:prSet/>
      <dgm:spPr/>
      <dgm:t>
        <a:bodyPr/>
        <a:lstStyle/>
        <a:p>
          <a:endParaRPr lang="en-ZA"/>
        </a:p>
      </dgm:t>
    </dgm:pt>
    <dgm:pt modelId="{80EFABFE-92E6-441B-9129-D382EEF5ABE4}">
      <dgm:prSet phldrT="[Text]" custT="1"/>
      <dgm:spPr>
        <a:solidFill>
          <a:schemeClr val="accent2">
            <a:lumMod val="20000"/>
            <a:lumOff val="80000"/>
          </a:schemeClr>
        </a:solidFill>
      </dgm:spPr>
      <dgm:t>
        <a:bodyPr/>
        <a:lstStyle/>
        <a:p>
          <a:r>
            <a:rPr lang="en-ZA" sz="1800" dirty="0">
              <a:solidFill>
                <a:schemeClr val="tx1"/>
              </a:solidFill>
            </a:rPr>
            <a:t>Low adherence to oral PrEP</a:t>
          </a:r>
        </a:p>
      </dgm:t>
    </dgm:pt>
    <dgm:pt modelId="{4254CD0D-D6B8-4C5C-8637-8B72AACCD3C5}" type="parTrans" cxnId="{042AE3FF-48E9-450B-AAE0-4616F826D101}">
      <dgm:prSet/>
      <dgm:spPr/>
      <dgm:t>
        <a:bodyPr/>
        <a:lstStyle/>
        <a:p>
          <a:endParaRPr lang="en-ZA"/>
        </a:p>
      </dgm:t>
    </dgm:pt>
    <dgm:pt modelId="{C2EFC7AF-B48A-4793-A283-4BB1F94BC179}" type="sibTrans" cxnId="{042AE3FF-48E9-450B-AAE0-4616F826D101}">
      <dgm:prSet/>
      <dgm:spPr/>
      <dgm:t>
        <a:bodyPr/>
        <a:lstStyle/>
        <a:p>
          <a:endParaRPr lang="en-ZA"/>
        </a:p>
      </dgm:t>
    </dgm:pt>
    <dgm:pt modelId="{E60ECD6A-4B39-4719-956F-D87C63D03DDD}">
      <dgm:prSet phldrT="[Text]" custT="1"/>
      <dgm:spPr>
        <a:solidFill>
          <a:schemeClr val="accent2">
            <a:lumMod val="20000"/>
            <a:lumOff val="80000"/>
          </a:schemeClr>
        </a:solidFill>
      </dgm:spPr>
      <dgm:t>
        <a:bodyPr/>
        <a:lstStyle/>
        <a:p>
          <a:r>
            <a:rPr lang="en-ZA" sz="1800" dirty="0">
              <a:solidFill>
                <a:schemeClr val="tx1"/>
              </a:solidFill>
            </a:rPr>
            <a:t>Low dual protection (contraception plus condoms)</a:t>
          </a:r>
        </a:p>
      </dgm:t>
    </dgm:pt>
    <dgm:pt modelId="{CE48C080-5B3B-423A-BC3D-581E3F4988C5}" type="parTrans" cxnId="{89989954-E7EE-4B23-BBDF-E4D614CB3E81}">
      <dgm:prSet/>
      <dgm:spPr/>
      <dgm:t>
        <a:bodyPr/>
        <a:lstStyle/>
        <a:p>
          <a:endParaRPr lang="en-ZA"/>
        </a:p>
      </dgm:t>
    </dgm:pt>
    <dgm:pt modelId="{7620E5D2-EF32-466A-AF4D-F5341591E450}" type="sibTrans" cxnId="{89989954-E7EE-4B23-BBDF-E4D614CB3E81}">
      <dgm:prSet/>
      <dgm:spPr/>
      <dgm:t>
        <a:bodyPr/>
        <a:lstStyle/>
        <a:p>
          <a:endParaRPr lang="en-ZA"/>
        </a:p>
      </dgm:t>
    </dgm:pt>
    <dgm:pt modelId="{77DD4251-0A80-40EA-9EA6-4C1FFF064A23}">
      <dgm:prSet phldrT="[Text]" custT="1"/>
      <dgm:spPr>
        <a:solidFill>
          <a:schemeClr val="accent6">
            <a:lumMod val="20000"/>
            <a:lumOff val="80000"/>
          </a:schemeClr>
        </a:solidFill>
      </dgm:spPr>
      <dgm:t>
        <a:bodyPr/>
        <a:lstStyle/>
        <a:p>
          <a:r>
            <a:rPr lang="en-ZA" sz="1800" dirty="0">
              <a:solidFill>
                <a:schemeClr val="tx1"/>
              </a:solidFill>
            </a:rPr>
            <a:t>HSV-2 infection</a:t>
          </a:r>
        </a:p>
      </dgm:t>
    </dgm:pt>
    <dgm:pt modelId="{5856BFBA-FB58-46E9-9D68-D31E82F11F9E}" type="parTrans" cxnId="{7AA7EF5A-4F0C-46F0-A164-B5515A2E1CCA}">
      <dgm:prSet/>
      <dgm:spPr/>
      <dgm:t>
        <a:bodyPr/>
        <a:lstStyle/>
        <a:p>
          <a:endParaRPr lang="en-ZA"/>
        </a:p>
      </dgm:t>
    </dgm:pt>
    <dgm:pt modelId="{4095A579-E276-44C3-95A4-271770890512}" type="sibTrans" cxnId="{7AA7EF5A-4F0C-46F0-A164-B5515A2E1CCA}">
      <dgm:prSet/>
      <dgm:spPr/>
      <dgm:t>
        <a:bodyPr/>
        <a:lstStyle/>
        <a:p>
          <a:endParaRPr lang="en-ZA"/>
        </a:p>
      </dgm:t>
    </dgm:pt>
    <dgm:pt modelId="{5E94DE2C-2E51-40CC-925C-EEACE7AD40B2}">
      <dgm:prSet phldrT="[Text]" custT="1"/>
      <dgm:spPr>
        <a:solidFill>
          <a:schemeClr val="accent1">
            <a:lumMod val="20000"/>
            <a:lumOff val="80000"/>
          </a:schemeClr>
        </a:solidFill>
      </dgm:spPr>
      <dgm:t>
        <a:bodyPr/>
        <a:lstStyle/>
        <a:p>
          <a:r>
            <a:rPr lang="en-ZA" sz="1800" dirty="0">
              <a:solidFill>
                <a:schemeClr val="tx1"/>
              </a:solidFill>
            </a:rPr>
            <a:t>Transactional sex</a:t>
          </a:r>
        </a:p>
      </dgm:t>
    </dgm:pt>
    <dgm:pt modelId="{F1B82F31-5EC5-4510-A2AA-9647A73A8C96}" type="parTrans" cxnId="{39270BAA-9F42-41F9-8D89-5BA4579F0BA7}">
      <dgm:prSet/>
      <dgm:spPr/>
      <dgm:t>
        <a:bodyPr/>
        <a:lstStyle/>
        <a:p>
          <a:endParaRPr lang="en-ZA"/>
        </a:p>
      </dgm:t>
    </dgm:pt>
    <dgm:pt modelId="{79804D05-B2FB-4A19-9AE1-2EC4066B1E69}" type="sibTrans" cxnId="{39270BAA-9F42-41F9-8D89-5BA4579F0BA7}">
      <dgm:prSet/>
      <dgm:spPr/>
      <dgm:t>
        <a:bodyPr/>
        <a:lstStyle/>
        <a:p>
          <a:endParaRPr lang="en-ZA"/>
        </a:p>
      </dgm:t>
    </dgm:pt>
    <dgm:pt modelId="{D9DC09E6-E800-4DBC-9D1E-DDEFAED57753}" type="pres">
      <dgm:prSet presAssocID="{E88E278B-2B13-4BFC-9E93-B1257D122AC3}" presName="cycle" presStyleCnt="0">
        <dgm:presLayoutVars>
          <dgm:chMax val="1"/>
          <dgm:dir/>
          <dgm:animLvl val="ctr"/>
          <dgm:resizeHandles val="exact"/>
        </dgm:presLayoutVars>
      </dgm:prSet>
      <dgm:spPr/>
    </dgm:pt>
    <dgm:pt modelId="{8C72BF1B-43F1-46AA-863E-D00B088786BC}" type="pres">
      <dgm:prSet presAssocID="{9047D9A3-EA2C-44BB-9D03-7558992BDDF7}" presName="centerShape" presStyleLbl="node0" presStyleIdx="0" presStyleCnt="1" custScaleX="146709" custScaleY="139721"/>
      <dgm:spPr/>
    </dgm:pt>
    <dgm:pt modelId="{FDF04962-DD8A-484C-9321-B2EA2527DCA6}" type="pres">
      <dgm:prSet presAssocID="{435564AF-DD2C-4861-B920-EA778E93B219}" presName="Name9" presStyleLbl="parChTrans1D2" presStyleIdx="0" presStyleCnt="11"/>
      <dgm:spPr/>
    </dgm:pt>
    <dgm:pt modelId="{7162902F-3E52-45B9-87AD-1B711B12844C}" type="pres">
      <dgm:prSet presAssocID="{435564AF-DD2C-4861-B920-EA778E93B219}" presName="connTx" presStyleLbl="parChTrans1D2" presStyleIdx="0" presStyleCnt="11"/>
      <dgm:spPr/>
    </dgm:pt>
    <dgm:pt modelId="{BED21CF2-C82F-45A6-AED0-A98C5B990EE1}" type="pres">
      <dgm:prSet presAssocID="{E912B89D-C695-4DA1-B929-9EE39C5AD343}" presName="node" presStyleLbl="node1" presStyleIdx="0" presStyleCnt="11" custScaleX="186350" custScaleY="117977" custRadScaleRad="100001" custRadScaleInc="-1847">
        <dgm:presLayoutVars>
          <dgm:bulletEnabled val="1"/>
        </dgm:presLayoutVars>
      </dgm:prSet>
      <dgm:spPr/>
    </dgm:pt>
    <dgm:pt modelId="{B27A7C3B-045D-46AF-A6C2-A62878CDD829}" type="pres">
      <dgm:prSet presAssocID="{F1B82F31-5EC5-4510-A2AA-9647A73A8C96}" presName="Name9" presStyleLbl="parChTrans1D2" presStyleIdx="1" presStyleCnt="11"/>
      <dgm:spPr/>
    </dgm:pt>
    <dgm:pt modelId="{5FEB4141-D5A5-40E1-842D-0378C4227865}" type="pres">
      <dgm:prSet presAssocID="{F1B82F31-5EC5-4510-A2AA-9647A73A8C96}" presName="connTx" presStyleLbl="parChTrans1D2" presStyleIdx="1" presStyleCnt="11"/>
      <dgm:spPr/>
    </dgm:pt>
    <dgm:pt modelId="{DA3A618E-B19B-429B-89B8-E7DC1A7B289E}" type="pres">
      <dgm:prSet presAssocID="{5E94DE2C-2E51-40CC-925C-EEACE7AD40B2}" presName="node" presStyleLbl="node1" presStyleIdx="1" presStyleCnt="11" custScaleX="186350" custScaleY="117977" custRadScaleRad="126933" custRadScaleInc="44786">
        <dgm:presLayoutVars>
          <dgm:bulletEnabled val="1"/>
        </dgm:presLayoutVars>
      </dgm:prSet>
      <dgm:spPr/>
    </dgm:pt>
    <dgm:pt modelId="{EC977834-BCC7-41F9-A384-6937FA80B945}" type="pres">
      <dgm:prSet presAssocID="{C50A5C07-DB56-4461-A154-5A79129DF59E}" presName="Name9" presStyleLbl="parChTrans1D2" presStyleIdx="2" presStyleCnt="11"/>
      <dgm:spPr/>
    </dgm:pt>
    <dgm:pt modelId="{254A3BF7-9A5B-4E63-A368-A1A9C741D0D6}" type="pres">
      <dgm:prSet presAssocID="{C50A5C07-DB56-4461-A154-5A79129DF59E}" presName="connTx" presStyleLbl="parChTrans1D2" presStyleIdx="2" presStyleCnt="11"/>
      <dgm:spPr/>
    </dgm:pt>
    <dgm:pt modelId="{D76EBDE3-FC65-409B-A98E-9BA675D5192C}" type="pres">
      <dgm:prSet presAssocID="{7E471FDC-43D0-4D22-A0A0-B042CB93E312}" presName="node" presStyleLbl="node1" presStyleIdx="2" presStyleCnt="11" custScaleX="186350" custScaleY="117977">
        <dgm:presLayoutVars>
          <dgm:bulletEnabled val="1"/>
        </dgm:presLayoutVars>
      </dgm:prSet>
      <dgm:spPr/>
    </dgm:pt>
    <dgm:pt modelId="{83EC79DA-4EC4-4619-8623-012F41AFA126}" type="pres">
      <dgm:prSet presAssocID="{2ACE1B84-1B4C-4A88-855C-B3A20A62C1DD}" presName="Name9" presStyleLbl="parChTrans1D2" presStyleIdx="3" presStyleCnt="11"/>
      <dgm:spPr/>
    </dgm:pt>
    <dgm:pt modelId="{08DA1A66-3366-49A1-9B41-73B71FF34AE0}" type="pres">
      <dgm:prSet presAssocID="{2ACE1B84-1B4C-4A88-855C-B3A20A62C1DD}" presName="connTx" presStyleLbl="parChTrans1D2" presStyleIdx="3" presStyleCnt="11"/>
      <dgm:spPr/>
    </dgm:pt>
    <dgm:pt modelId="{5A0ED243-1792-44C9-953E-E0BE63E11491}" type="pres">
      <dgm:prSet presAssocID="{8FC9F74E-C8CE-4A0B-808F-4F6008CB0982}" presName="node" presStyleLbl="node1" presStyleIdx="3" presStyleCnt="11" custScaleX="186350" custScaleY="117977">
        <dgm:presLayoutVars>
          <dgm:bulletEnabled val="1"/>
        </dgm:presLayoutVars>
      </dgm:prSet>
      <dgm:spPr/>
    </dgm:pt>
    <dgm:pt modelId="{B8D3B53F-1854-4414-8F05-A27C050A5EF7}" type="pres">
      <dgm:prSet presAssocID="{79D22853-AE27-498D-AB6D-0FF2DFC80894}" presName="Name9" presStyleLbl="parChTrans1D2" presStyleIdx="4" presStyleCnt="11"/>
      <dgm:spPr/>
    </dgm:pt>
    <dgm:pt modelId="{C4A7068F-F879-4AEA-91D5-09EEDF09025E}" type="pres">
      <dgm:prSet presAssocID="{79D22853-AE27-498D-AB6D-0FF2DFC80894}" presName="connTx" presStyleLbl="parChTrans1D2" presStyleIdx="4" presStyleCnt="11"/>
      <dgm:spPr/>
    </dgm:pt>
    <dgm:pt modelId="{0533DB61-6142-4F1E-95CF-FB457EC2C5CE}" type="pres">
      <dgm:prSet presAssocID="{30BA3DA2-F961-47F3-8A07-C6BE47FDF635}" presName="node" presStyleLbl="node1" presStyleIdx="4" presStyleCnt="11" custScaleX="186350" custScaleY="117977" custRadScaleRad="108500" custRadScaleInc="-23123">
        <dgm:presLayoutVars>
          <dgm:bulletEnabled val="1"/>
        </dgm:presLayoutVars>
      </dgm:prSet>
      <dgm:spPr/>
    </dgm:pt>
    <dgm:pt modelId="{DC67349A-213E-4A9B-8C20-EB0E9692E618}" type="pres">
      <dgm:prSet presAssocID="{4254CD0D-D6B8-4C5C-8637-8B72AACCD3C5}" presName="Name9" presStyleLbl="parChTrans1D2" presStyleIdx="5" presStyleCnt="11"/>
      <dgm:spPr/>
    </dgm:pt>
    <dgm:pt modelId="{D3A5671C-53F8-48B2-A82B-8E59B120C515}" type="pres">
      <dgm:prSet presAssocID="{4254CD0D-D6B8-4C5C-8637-8B72AACCD3C5}" presName="connTx" presStyleLbl="parChTrans1D2" presStyleIdx="5" presStyleCnt="11"/>
      <dgm:spPr/>
    </dgm:pt>
    <dgm:pt modelId="{91BB90B9-A66A-4491-8427-307F99028F2D}" type="pres">
      <dgm:prSet presAssocID="{80EFABFE-92E6-441B-9129-D382EEF5ABE4}" presName="node" presStyleLbl="node1" presStyleIdx="5" presStyleCnt="11" custScaleX="186350" custScaleY="117977">
        <dgm:presLayoutVars>
          <dgm:bulletEnabled val="1"/>
        </dgm:presLayoutVars>
      </dgm:prSet>
      <dgm:spPr/>
    </dgm:pt>
    <dgm:pt modelId="{D67CA047-CFF6-4EC3-BCDF-0A6C65ADE0FE}" type="pres">
      <dgm:prSet presAssocID="{CE48C080-5B3B-423A-BC3D-581E3F4988C5}" presName="Name9" presStyleLbl="parChTrans1D2" presStyleIdx="6" presStyleCnt="11"/>
      <dgm:spPr/>
    </dgm:pt>
    <dgm:pt modelId="{7973BB73-48FB-4536-8F28-0971738ACE92}" type="pres">
      <dgm:prSet presAssocID="{CE48C080-5B3B-423A-BC3D-581E3F4988C5}" presName="connTx" presStyleLbl="parChTrans1D2" presStyleIdx="6" presStyleCnt="11"/>
      <dgm:spPr/>
    </dgm:pt>
    <dgm:pt modelId="{EAB2EBF4-AEDE-4D61-9F8B-453809D4FA16}" type="pres">
      <dgm:prSet presAssocID="{E60ECD6A-4B39-4719-956F-D87C63D03DDD}" presName="node" presStyleLbl="node1" presStyleIdx="6" presStyleCnt="11" custScaleX="214533" custScaleY="117977" custRadScaleRad="105997" custRadScaleInc="78653">
        <dgm:presLayoutVars>
          <dgm:bulletEnabled val="1"/>
        </dgm:presLayoutVars>
      </dgm:prSet>
      <dgm:spPr/>
    </dgm:pt>
    <dgm:pt modelId="{81BC48B4-6ACD-42B4-AE72-3F4EA5E80D38}" type="pres">
      <dgm:prSet presAssocID="{5856BFBA-FB58-46E9-9D68-D31E82F11F9E}" presName="Name9" presStyleLbl="parChTrans1D2" presStyleIdx="7" presStyleCnt="11"/>
      <dgm:spPr/>
    </dgm:pt>
    <dgm:pt modelId="{DB57991B-CDC4-406F-A484-22AEE98A8860}" type="pres">
      <dgm:prSet presAssocID="{5856BFBA-FB58-46E9-9D68-D31E82F11F9E}" presName="connTx" presStyleLbl="parChTrans1D2" presStyleIdx="7" presStyleCnt="11"/>
      <dgm:spPr/>
    </dgm:pt>
    <dgm:pt modelId="{BCB288FC-BFF0-4919-A7AE-3D8291424706}" type="pres">
      <dgm:prSet presAssocID="{77DD4251-0A80-40EA-9EA6-4C1FFF064A23}" presName="node" presStyleLbl="node1" presStyleIdx="7" presStyleCnt="11" custScaleX="186350" custScaleY="117977" custRadScaleRad="134538" custRadScaleInc="75422">
        <dgm:presLayoutVars>
          <dgm:bulletEnabled val="1"/>
        </dgm:presLayoutVars>
      </dgm:prSet>
      <dgm:spPr/>
    </dgm:pt>
    <dgm:pt modelId="{609C3197-B893-4EDE-8AAF-3294E2A63958}" type="pres">
      <dgm:prSet presAssocID="{235485A9-387D-4386-9EAD-C0132D99CEA1}" presName="Name9" presStyleLbl="parChTrans1D2" presStyleIdx="8" presStyleCnt="11"/>
      <dgm:spPr/>
    </dgm:pt>
    <dgm:pt modelId="{2655862B-0982-4C00-8D2E-50DC2838E654}" type="pres">
      <dgm:prSet presAssocID="{235485A9-387D-4386-9EAD-C0132D99CEA1}" presName="connTx" presStyleLbl="parChTrans1D2" presStyleIdx="8" presStyleCnt="11"/>
      <dgm:spPr/>
    </dgm:pt>
    <dgm:pt modelId="{AC3F6E0D-B316-46D3-9EFD-3D94424ED638}" type="pres">
      <dgm:prSet presAssocID="{A0EFC12A-CDA5-49D3-9471-4FD8F2D66894}" presName="node" presStyleLbl="node1" presStyleIdx="8" presStyleCnt="11" custScaleX="186350" custScaleY="117977">
        <dgm:presLayoutVars>
          <dgm:bulletEnabled val="1"/>
        </dgm:presLayoutVars>
      </dgm:prSet>
      <dgm:spPr/>
    </dgm:pt>
    <dgm:pt modelId="{0E81186F-D1AF-4ED0-8172-C4A3022659C7}" type="pres">
      <dgm:prSet presAssocID="{2D87A081-CFE6-426A-88D7-57126020979B}" presName="Name9" presStyleLbl="parChTrans1D2" presStyleIdx="9" presStyleCnt="11"/>
      <dgm:spPr/>
    </dgm:pt>
    <dgm:pt modelId="{613B545E-10D7-45F6-A1E3-ED2E8F4FB6D1}" type="pres">
      <dgm:prSet presAssocID="{2D87A081-CFE6-426A-88D7-57126020979B}" presName="connTx" presStyleLbl="parChTrans1D2" presStyleIdx="9" presStyleCnt="11"/>
      <dgm:spPr/>
    </dgm:pt>
    <dgm:pt modelId="{8FBF1470-A18D-4463-8E44-97F8355D7156}" type="pres">
      <dgm:prSet presAssocID="{5E5A9B38-51DC-4FD3-8FF1-B6ECF3C16FAA}" presName="node" presStyleLbl="node1" presStyleIdx="9" presStyleCnt="11" custScaleX="186350" custScaleY="117977">
        <dgm:presLayoutVars>
          <dgm:bulletEnabled val="1"/>
        </dgm:presLayoutVars>
      </dgm:prSet>
      <dgm:spPr/>
    </dgm:pt>
    <dgm:pt modelId="{DAE8DAEB-C84B-4154-85FE-F62D0FCD96DC}" type="pres">
      <dgm:prSet presAssocID="{C930C9E5-1D4D-42DD-86C3-268235CEAE35}" presName="Name9" presStyleLbl="parChTrans1D2" presStyleIdx="10" presStyleCnt="11"/>
      <dgm:spPr/>
    </dgm:pt>
    <dgm:pt modelId="{C36C579A-A1E8-4802-A82B-E699A01D22AF}" type="pres">
      <dgm:prSet presAssocID="{C930C9E5-1D4D-42DD-86C3-268235CEAE35}" presName="connTx" presStyleLbl="parChTrans1D2" presStyleIdx="10" presStyleCnt="11"/>
      <dgm:spPr/>
    </dgm:pt>
    <dgm:pt modelId="{F099563D-2BF3-471B-9D85-1F1B81391B19}" type="pres">
      <dgm:prSet presAssocID="{99D93DF2-39DF-47CD-B9CB-780984A6F2AB}" presName="node" presStyleLbl="node1" presStyleIdx="10" presStyleCnt="11" custScaleX="186350" custScaleY="117977" custRadScaleRad="125517" custRadScaleInc="-56848">
        <dgm:presLayoutVars>
          <dgm:bulletEnabled val="1"/>
        </dgm:presLayoutVars>
      </dgm:prSet>
      <dgm:spPr/>
    </dgm:pt>
  </dgm:ptLst>
  <dgm:cxnLst>
    <dgm:cxn modelId="{1FF8B200-DD2D-48D5-9D51-1FF5571C30B1}" type="presOf" srcId="{435564AF-DD2C-4861-B920-EA778E93B219}" destId="{FDF04962-DD8A-484C-9321-B2EA2527DCA6}" srcOrd="0" destOrd="0" presId="urn:microsoft.com/office/officeart/2005/8/layout/radial1"/>
    <dgm:cxn modelId="{4C865008-B4AC-4FA1-862D-62AE698AB77C}" srcId="{9047D9A3-EA2C-44BB-9D03-7558992BDDF7}" destId="{7E471FDC-43D0-4D22-A0A0-B042CB93E312}" srcOrd="2" destOrd="0" parTransId="{C50A5C07-DB56-4461-A154-5A79129DF59E}" sibTransId="{E2F3202D-C55B-4AE3-8836-2953B0DC44D9}"/>
    <dgm:cxn modelId="{B5078A09-10B3-4145-BF2D-5768C634D8BE}" type="presOf" srcId="{5856BFBA-FB58-46E9-9D68-D31E82F11F9E}" destId="{81BC48B4-6ACD-42B4-AE72-3F4EA5E80D38}" srcOrd="0" destOrd="0" presId="urn:microsoft.com/office/officeart/2005/8/layout/radial1"/>
    <dgm:cxn modelId="{81B5340C-B821-404D-8F55-18D05A1F9404}" srcId="{9047D9A3-EA2C-44BB-9D03-7558992BDDF7}" destId="{A0EFC12A-CDA5-49D3-9471-4FD8F2D66894}" srcOrd="8" destOrd="0" parTransId="{235485A9-387D-4386-9EAD-C0132D99CEA1}" sibTransId="{B28D6747-8D46-4674-9EC7-1649DBF924BA}"/>
    <dgm:cxn modelId="{199C290F-B805-434A-972B-3FC29823B151}" type="presOf" srcId="{5856BFBA-FB58-46E9-9D68-D31E82F11F9E}" destId="{DB57991B-CDC4-406F-A484-22AEE98A8860}" srcOrd="1" destOrd="0" presId="urn:microsoft.com/office/officeart/2005/8/layout/radial1"/>
    <dgm:cxn modelId="{35F84518-10C4-4DF2-A382-A2D74A6C3A16}" type="presOf" srcId="{80EFABFE-92E6-441B-9129-D382EEF5ABE4}" destId="{91BB90B9-A66A-4491-8427-307F99028F2D}" srcOrd="0" destOrd="0" presId="urn:microsoft.com/office/officeart/2005/8/layout/radial1"/>
    <dgm:cxn modelId="{9376CF18-3738-4F6D-9458-65A91D578EBE}" type="presOf" srcId="{C930C9E5-1D4D-42DD-86C3-268235CEAE35}" destId="{C36C579A-A1E8-4802-A82B-E699A01D22AF}" srcOrd="1" destOrd="0" presId="urn:microsoft.com/office/officeart/2005/8/layout/radial1"/>
    <dgm:cxn modelId="{E625661F-1E8A-4E94-B488-FCF4AB66C192}" type="presOf" srcId="{E60ECD6A-4B39-4719-956F-D87C63D03DDD}" destId="{EAB2EBF4-AEDE-4D61-9F8B-453809D4FA16}" srcOrd="0" destOrd="0" presId="urn:microsoft.com/office/officeart/2005/8/layout/radial1"/>
    <dgm:cxn modelId="{F7ABD01F-8D49-4364-87DD-4D3950BC51A8}" type="presOf" srcId="{C50A5C07-DB56-4461-A154-5A79129DF59E}" destId="{EC977834-BCC7-41F9-A384-6937FA80B945}" srcOrd="0" destOrd="0" presId="urn:microsoft.com/office/officeart/2005/8/layout/radial1"/>
    <dgm:cxn modelId="{1B59F92D-A5DF-4276-BBAF-914672FA876D}" type="presOf" srcId="{A0EFC12A-CDA5-49D3-9471-4FD8F2D66894}" destId="{AC3F6E0D-B316-46D3-9EFD-3D94424ED638}" srcOrd="0" destOrd="0" presId="urn:microsoft.com/office/officeart/2005/8/layout/radial1"/>
    <dgm:cxn modelId="{049F2631-C4D1-491E-9CFD-86D4B46878DD}" type="presOf" srcId="{5E5A9B38-51DC-4FD3-8FF1-B6ECF3C16FAA}" destId="{8FBF1470-A18D-4463-8E44-97F8355D7156}" srcOrd="0" destOrd="0" presId="urn:microsoft.com/office/officeart/2005/8/layout/radial1"/>
    <dgm:cxn modelId="{9334A23B-F5CA-434C-86A1-A4F28146AA83}" type="presOf" srcId="{CE48C080-5B3B-423A-BC3D-581E3F4988C5}" destId="{D67CA047-CFF6-4EC3-BCDF-0A6C65ADE0FE}" srcOrd="0" destOrd="0" presId="urn:microsoft.com/office/officeart/2005/8/layout/radial1"/>
    <dgm:cxn modelId="{A53B753C-0722-452E-88CB-DDFEDE024EBA}" srcId="{9047D9A3-EA2C-44BB-9D03-7558992BDDF7}" destId="{E912B89D-C695-4DA1-B929-9EE39C5AD343}" srcOrd="0" destOrd="0" parTransId="{435564AF-DD2C-4861-B920-EA778E93B219}" sibTransId="{B79F712B-B4B2-4DEB-A2C7-D6D21967CD12}"/>
    <dgm:cxn modelId="{162EA83C-91CC-45EF-9F85-B0748CBE9FDA}" srcId="{9047D9A3-EA2C-44BB-9D03-7558992BDDF7}" destId="{99D93DF2-39DF-47CD-B9CB-780984A6F2AB}" srcOrd="10" destOrd="0" parTransId="{C930C9E5-1D4D-42DD-86C3-268235CEAE35}" sibTransId="{AF3039A1-28EA-45BF-853E-DE35740D2C5C}"/>
    <dgm:cxn modelId="{2118C53D-58AB-4272-A159-FC396DC5A1B1}" type="presOf" srcId="{5E94DE2C-2E51-40CC-925C-EEACE7AD40B2}" destId="{DA3A618E-B19B-429B-89B8-E7DC1A7B289E}" srcOrd="0" destOrd="0" presId="urn:microsoft.com/office/officeart/2005/8/layout/radial1"/>
    <dgm:cxn modelId="{58674B5C-5BDD-4548-9ECE-0BE92432CCB0}" type="presOf" srcId="{235485A9-387D-4386-9EAD-C0132D99CEA1}" destId="{2655862B-0982-4C00-8D2E-50DC2838E654}" srcOrd="1" destOrd="0" presId="urn:microsoft.com/office/officeart/2005/8/layout/radial1"/>
    <dgm:cxn modelId="{E506995D-A4CF-44FD-9043-FBA31D08607A}" srcId="{9047D9A3-EA2C-44BB-9D03-7558992BDDF7}" destId="{5E5A9B38-51DC-4FD3-8FF1-B6ECF3C16FAA}" srcOrd="9" destOrd="0" parTransId="{2D87A081-CFE6-426A-88D7-57126020979B}" sibTransId="{D8782A28-D700-4987-ACAE-D8C411DD88B4}"/>
    <dgm:cxn modelId="{1493F763-1738-4FD2-A859-5CA7D6B36A3A}" type="presOf" srcId="{79D22853-AE27-498D-AB6D-0FF2DFC80894}" destId="{B8D3B53F-1854-4414-8F05-A27C050A5EF7}" srcOrd="0" destOrd="0" presId="urn:microsoft.com/office/officeart/2005/8/layout/radial1"/>
    <dgm:cxn modelId="{57A0154A-48F3-478F-ABCC-4D4D91858640}" type="presOf" srcId="{2D87A081-CFE6-426A-88D7-57126020979B}" destId="{613B545E-10D7-45F6-A1E3-ED2E8F4FB6D1}" srcOrd="1" destOrd="0" presId="urn:microsoft.com/office/officeart/2005/8/layout/radial1"/>
    <dgm:cxn modelId="{2023726C-BF26-47B1-B08F-37C04A7D2C4D}" type="presOf" srcId="{C50A5C07-DB56-4461-A154-5A79129DF59E}" destId="{254A3BF7-9A5B-4E63-A368-A1A9C741D0D6}" srcOrd="1" destOrd="0" presId="urn:microsoft.com/office/officeart/2005/8/layout/radial1"/>
    <dgm:cxn modelId="{807D3A4F-83B5-47EC-BEE9-79A1394FC90C}" type="presOf" srcId="{8FC9F74E-C8CE-4A0B-808F-4F6008CB0982}" destId="{5A0ED243-1792-44C9-953E-E0BE63E11491}" srcOrd="0" destOrd="0" presId="urn:microsoft.com/office/officeart/2005/8/layout/radial1"/>
    <dgm:cxn modelId="{0C63674F-2307-463B-BA7D-200FF1C9702E}" srcId="{9047D9A3-EA2C-44BB-9D03-7558992BDDF7}" destId="{8FC9F74E-C8CE-4A0B-808F-4F6008CB0982}" srcOrd="3" destOrd="0" parTransId="{2ACE1B84-1B4C-4A88-855C-B3A20A62C1DD}" sibTransId="{4FFCA85B-CD35-47F1-8C64-22E94F84B025}"/>
    <dgm:cxn modelId="{0F4C966F-5265-421A-A39E-081227947479}" srcId="{E88E278B-2B13-4BFC-9E93-B1257D122AC3}" destId="{9047D9A3-EA2C-44BB-9D03-7558992BDDF7}" srcOrd="0" destOrd="0" parTransId="{38799B87-7643-495E-AFAB-0FB8C0EF5FF5}" sibTransId="{4384E682-F409-44BB-8F70-04FB2EA8D668}"/>
    <dgm:cxn modelId="{89989954-E7EE-4B23-BBDF-E4D614CB3E81}" srcId="{9047D9A3-EA2C-44BB-9D03-7558992BDDF7}" destId="{E60ECD6A-4B39-4719-956F-D87C63D03DDD}" srcOrd="6" destOrd="0" parTransId="{CE48C080-5B3B-423A-BC3D-581E3F4988C5}" sibTransId="{7620E5D2-EF32-466A-AF4D-F5341591E450}"/>
    <dgm:cxn modelId="{DB71C274-3CAD-433B-A14C-0DA6204B9002}" type="presOf" srcId="{79D22853-AE27-498D-AB6D-0FF2DFC80894}" destId="{C4A7068F-F879-4AEA-91D5-09EEDF09025E}" srcOrd="1" destOrd="0" presId="urn:microsoft.com/office/officeart/2005/8/layout/radial1"/>
    <dgm:cxn modelId="{1526D177-D9A8-468D-B943-B85CA45B41FA}" type="presOf" srcId="{F1B82F31-5EC5-4510-A2AA-9647A73A8C96}" destId="{B27A7C3B-045D-46AF-A6C2-A62878CDD829}" srcOrd="0" destOrd="0" presId="urn:microsoft.com/office/officeart/2005/8/layout/radial1"/>
    <dgm:cxn modelId="{7AA7EF5A-4F0C-46F0-A164-B5515A2E1CCA}" srcId="{9047D9A3-EA2C-44BB-9D03-7558992BDDF7}" destId="{77DD4251-0A80-40EA-9EA6-4C1FFF064A23}" srcOrd="7" destOrd="0" parTransId="{5856BFBA-FB58-46E9-9D68-D31E82F11F9E}" sibTransId="{4095A579-E276-44C3-95A4-271770890512}"/>
    <dgm:cxn modelId="{27744F80-9E12-4E17-A1A6-73FF95C1704D}" type="presOf" srcId="{99D93DF2-39DF-47CD-B9CB-780984A6F2AB}" destId="{F099563D-2BF3-471B-9D85-1F1B81391B19}" srcOrd="0" destOrd="0" presId="urn:microsoft.com/office/officeart/2005/8/layout/radial1"/>
    <dgm:cxn modelId="{C76B8380-E791-4F5D-9897-C6424C299A4B}" type="presOf" srcId="{2ACE1B84-1B4C-4A88-855C-B3A20A62C1DD}" destId="{83EC79DA-4EC4-4619-8623-012F41AFA126}" srcOrd="0" destOrd="0" presId="urn:microsoft.com/office/officeart/2005/8/layout/radial1"/>
    <dgm:cxn modelId="{E7410D84-F5E0-4190-8309-06E8F30C1C81}" type="presOf" srcId="{4254CD0D-D6B8-4C5C-8637-8B72AACCD3C5}" destId="{DC67349A-213E-4A9B-8C20-EB0E9692E618}" srcOrd="0" destOrd="0" presId="urn:microsoft.com/office/officeart/2005/8/layout/radial1"/>
    <dgm:cxn modelId="{A2967284-4557-4728-9EB3-2CBDBC2E411C}" type="presOf" srcId="{E912B89D-C695-4DA1-B929-9EE39C5AD343}" destId="{BED21CF2-C82F-45A6-AED0-A98C5B990EE1}" srcOrd="0" destOrd="0" presId="urn:microsoft.com/office/officeart/2005/8/layout/radial1"/>
    <dgm:cxn modelId="{07325A8C-34D1-46BC-BC5C-B391599E7888}" srcId="{9047D9A3-EA2C-44BB-9D03-7558992BDDF7}" destId="{30BA3DA2-F961-47F3-8A07-C6BE47FDF635}" srcOrd="4" destOrd="0" parTransId="{79D22853-AE27-498D-AB6D-0FF2DFC80894}" sibTransId="{9A0424C4-7AEA-4BF9-BE79-BBA478C2A042}"/>
    <dgm:cxn modelId="{24700193-FB7C-42D3-960C-6CCB524FBC43}" type="presOf" srcId="{2ACE1B84-1B4C-4A88-855C-B3A20A62C1DD}" destId="{08DA1A66-3366-49A1-9B41-73B71FF34AE0}" srcOrd="1" destOrd="0" presId="urn:microsoft.com/office/officeart/2005/8/layout/radial1"/>
    <dgm:cxn modelId="{483BE194-70AF-4F77-BAE6-49A650ED6521}" type="presOf" srcId="{4254CD0D-D6B8-4C5C-8637-8B72AACCD3C5}" destId="{D3A5671C-53F8-48B2-A82B-8E59B120C515}" srcOrd="1" destOrd="0" presId="urn:microsoft.com/office/officeart/2005/8/layout/radial1"/>
    <dgm:cxn modelId="{59CB01A2-25FC-49E5-84A7-6FFD3189E674}" type="presOf" srcId="{30BA3DA2-F961-47F3-8A07-C6BE47FDF635}" destId="{0533DB61-6142-4F1E-95CF-FB457EC2C5CE}" srcOrd="0" destOrd="0" presId="urn:microsoft.com/office/officeart/2005/8/layout/radial1"/>
    <dgm:cxn modelId="{39270BAA-9F42-41F9-8D89-5BA4579F0BA7}" srcId="{9047D9A3-EA2C-44BB-9D03-7558992BDDF7}" destId="{5E94DE2C-2E51-40CC-925C-EEACE7AD40B2}" srcOrd="1" destOrd="0" parTransId="{F1B82F31-5EC5-4510-A2AA-9647A73A8C96}" sibTransId="{79804D05-B2FB-4A19-9AE1-2EC4066B1E69}"/>
    <dgm:cxn modelId="{D97EFFAB-B52E-4712-9B51-61A29ECC2BAD}" type="presOf" srcId="{C930C9E5-1D4D-42DD-86C3-268235CEAE35}" destId="{DAE8DAEB-C84B-4154-85FE-F62D0FCD96DC}" srcOrd="0" destOrd="0" presId="urn:microsoft.com/office/officeart/2005/8/layout/radial1"/>
    <dgm:cxn modelId="{9034B2B0-1E73-4DEF-A2FA-C0A9A2ED5E2F}" type="presOf" srcId="{E88E278B-2B13-4BFC-9E93-B1257D122AC3}" destId="{D9DC09E6-E800-4DBC-9D1E-DDEFAED57753}" srcOrd="0" destOrd="0" presId="urn:microsoft.com/office/officeart/2005/8/layout/radial1"/>
    <dgm:cxn modelId="{9E177FBE-D09B-42E8-9995-A9363BBC6143}" type="presOf" srcId="{9047D9A3-EA2C-44BB-9D03-7558992BDDF7}" destId="{8C72BF1B-43F1-46AA-863E-D00B088786BC}" srcOrd="0" destOrd="0" presId="urn:microsoft.com/office/officeart/2005/8/layout/radial1"/>
    <dgm:cxn modelId="{ACCEC6C3-76F2-4CB8-915A-5983107E681D}" type="presOf" srcId="{2D87A081-CFE6-426A-88D7-57126020979B}" destId="{0E81186F-D1AF-4ED0-8172-C4A3022659C7}" srcOrd="0" destOrd="0" presId="urn:microsoft.com/office/officeart/2005/8/layout/radial1"/>
    <dgm:cxn modelId="{8A1096C5-F9F2-4125-A0EF-ADCB216EDE83}" type="presOf" srcId="{77DD4251-0A80-40EA-9EA6-4C1FFF064A23}" destId="{BCB288FC-BFF0-4919-A7AE-3D8291424706}" srcOrd="0" destOrd="0" presId="urn:microsoft.com/office/officeart/2005/8/layout/radial1"/>
    <dgm:cxn modelId="{579144CA-5374-4768-9A87-B47C0A72686D}" type="presOf" srcId="{CE48C080-5B3B-423A-BC3D-581E3F4988C5}" destId="{7973BB73-48FB-4536-8F28-0971738ACE92}" srcOrd="1" destOrd="0" presId="urn:microsoft.com/office/officeart/2005/8/layout/radial1"/>
    <dgm:cxn modelId="{37D35DCE-B0D0-41F1-8CC0-27EA93E89B66}" type="presOf" srcId="{F1B82F31-5EC5-4510-A2AA-9647A73A8C96}" destId="{5FEB4141-D5A5-40E1-842D-0378C4227865}" srcOrd="1" destOrd="0" presId="urn:microsoft.com/office/officeart/2005/8/layout/radial1"/>
    <dgm:cxn modelId="{682D20DC-1B74-4A89-AEA2-4AFF2F8F57B5}" type="presOf" srcId="{7E471FDC-43D0-4D22-A0A0-B042CB93E312}" destId="{D76EBDE3-FC65-409B-A98E-9BA675D5192C}" srcOrd="0" destOrd="0" presId="urn:microsoft.com/office/officeart/2005/8/layout/radial1"/>
    <dgm:cxn modelId="{238B08E5-A57E-4C2F-8E5B-5F258583CFE8}" type="presOf" srcId="{435564AF-DD2C-4861-B920-EA778E93B219}" destId="{7162902F-3E52-45B9-87AD-1B711B12844C}" srcOrd="1" destOrd="0" presId="urn:microsoft.com/office/officeart/2005/8/layout/radial1"/>
    <dgm:cxn modelId="{8A36A3F2-00E9-46F5-899A-40E950DBAB8F}" type="presOf" srcId="{235485A9-387D-4386-9EAD-C0132D99CEA1}" destId="{609C3197-B893-4EDE-8AAF-3294E2A63958}" srcOrd="0" destOrd="0" presId="urn:microsoft.com/office/officeart/2005/8/layout/radial1"/>
    <dgm:cxn modelId="{042AE3FF-48E9-450B-AAE0-4616F826D101}" srcId="{9047D9A3-EA2C-44BB-9D03-7558992BDDF7}" destId="{80EFABFE-92E6-441B-9129-D382EEF5ABE4}" srcOrd="5" destOrd="0" parTransId="{4254CD0D-D6B8-4C5C-8637-8B72AACCD3C5}" sibTransId="{C2EFC7AF-B48A-4793-A283-4BB1F94BC179}"/>
    <dgm:cxn modelId="{68D8C932-C691-4071-ACB1-6F3B096037E2}" type="presParOf" srcId="{D9DC09E6-E800-4DBC-9D1E-DDEFAED57753}" destId="{8C72BF1B-43F1-46AA-863E-D00B088786BC}" srcOrd="0" destOrd="0" presId="urn:microsoft.com/office/officeart/2005/8/layout/radial1"/>
    <dgm:cxn modelId="{898362CA-CE16-477A-8C27-75A4DCA7D009}" type="presParOf" srcId="{D9DC09E6-E800-4DBC-9D1E-DDEFAED57753}" destId="{FDF04962-DD8A-484C-9321-B2EA2527DCA6}" srcOrd="1" destOrd="0" presId="urn:microsoft.com/office/officeart/2005/8/layout/radial1"/>
    <dgm:cxn modelId="{32B9027C-6790-445A-8CD8-8A15977A1211}" type="presParOf" srcId="{FDF04962-DD8A-484C-9321-B2EA2527DCA6}" destId="{7162902F-3E52-45B9-87AD-1B711B12844C}" srcOrd="0" destOrd="0" presId="urn:microsoft.com/office/officeart/2005/8/layout/radial1"/>
    <dgm:cxn modelId="{3B1A7707-82A5-4EE4-AD27-AA7BC829E850}" type="presParOf" srcId="{D9DC09E6-E800-4DBC-9D1E-DDEFAED57753}" destId="{BED21CF2-C82F-45A6-AED0-A98C5B990EE1}" srcOrd="2" destOrd="0" presId="urn:microsoft.com/office/officeart/2005/8/layout/radial1"/>
    <dgm:cxn modelId="{CD735EAA-7B57-40DA-A307-292E552B3630}" type="presParOf" srcId="{D9DC09E6-E800-4DBC-9D1E-DDEFAED57753}" destId="{B27A7C3B-045D-46AF-A6C2-A62878CDD829}" srcOrd="3" destOrd="0" presId="urn:microsoft.com/office/officeart/2005/8/layout/radial1"/>
    <dgm:cxn modelId="{717F8C16-0C24-4F60-AD98-04FDA41B3869}" type="presParOf" srcId="{B27A7C3B-045D-46AF-A6C2-A62878CDD829}" destId="{5FEB4141-D5A5-40E1-842D-0378C4227865}" srcOrd="0" destOrd="0" presId="urn:microsoft.com/office/officeart/2005/8/layout/radial1"/>
    <dgm:cxn modelId="{514613A4-50A9-421F-A631-B147E9DFCAF8}" type="presParOf" srcId="{D9DC09E6-E800-4DBC-9D1E-DDEFAED57753}" destId="{DA3A618E-B19B-429B-89B8-E7DC1A7B289E}" srcOrd="4" destOrd="0" presId="urn:microsoft.com/office/officeart/2005/8/layout/radial1"/>
    <dgm:cxn modelId="{9E961B55-3DF2-46E9-AF2B-80741971B136}" type="presParOf" srcId="{D9DC09E6-E800-4DBC-9D1E-DDEFAED57753}" destId="{EC977834-BCC7-41F9-A384-6937FA80B945}" srcOrd="5" destOrd="0" presId="urn:microsoft.com/office/officeart/2005/8/layout/radial1"/>
    <dgm:cxn modelId="{6E394A39-8009-4C46-851A-5EB8565B601A}" type="presParOf" srcId="{EC977834-BCC7-41F9-A384-6937FA80B945}" destId="{254A3BF7-9A5B-4E63-A368-A1A9C741D0D6}" srcOrd="0" destOrd="0" presId="urn:microsoft.com/office/officeart/2005/8/layout/radial1"/>
    <dgm:cxn modelId="{4F56B059-6C24-48E5-BF69-7953098D15D9}" type="presParOf" srcId="{D9DC09E6-E800-4DBC-9D1E-DDEFAED57753}" destId="{D76EBDE3-FC65-409B-A98E-9BA675D5192C}" srcOrd="6" destOrd="0" presId="urn:microsoft.com/office/officeart/2005/8/layout/radial1"/>
    <dgm:cxn modelId="{04A44566-AFCD-446A-88EC-AB9E2ACD3C70}" type="presParOf" srcId="{D9DC09E6-E800-4DBC-9D1E-DDEFAED57753}" destId="{83EC79DA-4EC4-4619-8623-012F41AFA126}" srcOrd="7" destOrd="0" presId="urn:microsoft.com/office/officeart/2005/8/layout/radial1"/>
    <dgm:cxn modelId="{E55A83F6-83AC-47F5-BDB7-F31FCB07AC22}" type="presParOf" srcId="{83EC79DA-4EC4-4619-8623-012F41AFA126}" destId="{08DA1A66-3366-49A1-9B41-73B71FF34AE0}" srcOrd="0" destOrd="0" presId="urn:microsoft.com/office/officeart/2005/8/layout/radial1"/>
    <dgm:cxn modelId="{136C8380-EEF3-436D-86CD-BE013A46F036}" type="presParOf" srcId="{D9DC09E6-E800-4DBC-9D1E-DDEFAED57753}" destId="{5A0ED243-1792-44C9-953E-E0BE63E11491}" srcOrd="8" destOrd="0" presId="urn:microsoft.com/office/officeart/2005/8/layout/radial1"/>
    <dgm:cxn modelId="{C977AF9A-CFDA-4720-8736-6F15832F2955}" type="presParOf" srcId="{D9DC09E6-E800-4DBC-9D1E-DDEFAED57753}" destId="{B8D3B53F-1854-4414-8F05-A27C050A5EF7}" srcOrd="9" destOrd="0" presId="urn:microsoft.com/office/officeart/2005/8/layout/radial1"/>
    <dgm:cxn modelId="{8EC2DB7E-FBDF-4EE3-BF0C-E9686269A5C1}" type="presParOf" srcId="{B8D3B53F-1854-4414-8F05-A27C050A5EF7}" destId="{C4A7068F-F879-4AEA-91D5-09EEDF09025E}" srcOrd="0" destOrd="0" presId="urn:microsoft.com/office/officeart/2005/8/layout/radial1"/>
    <dgm:cxn modelId="{BB6E91BA-CA0A-474E-9F52-9040D4453F55}" type="presParOf" srcId="{D9DC09E6-E800-4DBC-9D1E-DDEFAED57753}" destId="{0533DB61-6142-4F1E-95CF-FB457EC2C5CE}" srcOrd="10" destOrd="0" presId="urn:microsoft.com/office/officeart/2005/8/layout/radial1"/>
    <dgm:cxn modelId="{050BB4EA-F85B-4AB4-9C83-9E6C86EDEC53}" type="presParOf" srcId="{D9DC09E6-E800-4DBC-9D1E-DDEFAED57753}" destId="{DC67349A-213E-4A9B-8C20-EB0E9692E618}" srcOrd="11" destOrd="0" presId="urn:microsoft.com/office/officeart/2005/8/layout/radial1"/>
    <dgm:cxn modelId="{A286A6FE-FFA4-40CA-9FCB-30048FA2E3AB}" type="presParOf" srcId="{DC67349A-213E-4A9B-8C20-EB0E9692E618}" destId="{D3A5671C-53F8-48B2-A82B-8E59B120C515}" srcOrd="0" destOrd="0" presId="urn:microsoft.com/office/officeart/2005/8/layout/radial1"/>
    <dgm:cxn modelId="{4F54EC44-EB04-45E1-9D85-38DB2DE1BEAE}" type="presParOf" srcId="{D9DC09E6-E800-4DBC-9D1E-DDEFAED57753}" destId="{91BB90B9-A66A-4491-8427-307F99028F2D}" srcOrd="12" destOrd="0" presId="urn:microsoft.com/office/officeart/2005/8/layout/radial1"/>
    <dgm:cxn modelId="{E5CFA739-036B-452E-8E99-DC41D58CD127}" type="presParOf" srcId="{D9DC09E6-E800-4DBC-9D1E-DDEFAED57753}" destId="{D67CA047-CFF6-4EC3-BCDF-0A6C65ADE0FE}" srcOrd="13" destOrd="0" presId="urn:microsoft.com/office/officeart/2005/8/layout/radial1"/>
    <dgm:cxn modelId="{A7475794-AD08-4C14-BEEA-8C99F5D4D2BC}" type="presParOf" srcId="{D67CA047-CFF6-4EC3-BCDF-0A6C65ADE0FE}" destId="{7973BB73-48FB-4536-8F28-0971738ACE92}" srcOrd="0" destOrd="0" presId="urn:microsoft.com/office/officeart/2005/8/layout/radial1"/>
    <dgm:cxn modelId="{8BF44074-9115-4FA9-8D86-3927E8F3292A}" type="presParOf" srcId="{D9DC09E6-E800-4DBC-9D1E-DDEFAED57753}" destId="{EAB2EBF4-AEDE-4D61-9F8B-453809D4FA16}" srcOrd="14" destOrd="0" presId="urn:microsoft.com/office/officeart/2005/8/layout/radial1"/>
    <dgm:cxn modelId="{E7994411-9D3A-4013-8BD6-E5DF044C3615}" type="presParOf" srcId="{D9DC09E6-E800-4DBC-9D1E-DDEFAED57753}" destId="{81BC48B4-6ACD-42B4-AE72-3F4EA5E80D38}" srcOrd="15" destOrd="0" presId="urn:microsoft.com/office/officeart/2005/8/layout/radial1"/>
    <dgm:cxn modelId="{31940C3C-B6B9-43EE-AC82-BD905662836A}" type="presParOf" srcId="{81BC48B4-6ACD-42B4-AE72-3F4EA5E80D38}" destId="{DB57991B-CDC4-406F-A484-22AEE98A8860}" srcOrd="0" destOrd="0" presId="urn:microsoft.com/office/officeart/2005/8/layout/radial1"/>
    <dgm:cxn modelId="{4EE9E6D5-8928-498C-AE68-4BE8F4146540}" type="presParOf" srcId="{D9DC09E6-E800-4DBC-9D1E-DDEFAED57753}" destId="{BCB288FC-BFF0-4919-A7AE-3D8291424706}" srcOrd="16" destOrd="0" presId="urn:microsoft.com/office/officeart/2005/8/layout/radial1"/>
    <dgm:cxn modelId="{BAA1133F-7D0D-4390-890C-89EED70C4CC4}" type="presParOf" srcId="{D9DC09E6-E800-4DBC-9D1E-DDEFAED57753}" destId="{609C3197-B893-4EDE-8AAF-3294E2A63958}" srcOrd="17" destOrd="0" presId="urn:microsoft.com/office/officeart/2005/8/layout/radial1"/>
    <dgm:cxn modelId="{02634C80-9CA5-40F2-B9C3-5092B3303B78}" type="presParOf" srcId="{609C3197-B893-4EDE-8AAF-3294E2A63958}" destId="{2655862B-0982-4C00-8D2E-50DC2838E654}" srcOrd="0" destOrd="0" presId="urn:microsoft.com/office/officeart/2005/8/layout/radial1"/>
    <dgm:cxn modelId="{8A7C7E8C-94F0-4493-8D24-930748011588}" type="presParOf" srcId="{D9DC09E6-E800-4DBC-9D1E-DDEFAED57753}" destId="{AC3F6E0D-B316-46D3-9EFD-3D94424ED638}" srcOrd="18" destOrd="0" presId="urn:microsoft.com/office/officeart/2005/8/layout/radial1"/>
    <dgm:cxn modelId="{E5602913-D312-4652-B37C-E2852A94B0CE}" type="presParOf" srcId="{D9DC09E6-E800-4DBC-9D1E-DDEFAED57753}" destId="{0E81186F-D1AF-4ED0-8172-C4A3022659C7}" srcOrd="19" destOrd="0" presId="urn:microsoft.com/office/officeart/2005/8/layout/radial1"/>
    <dgm:cxn modelId="{2E3D5467-F746-431C-8614-6CDF3763AFF2}" type="presParOf" srcId="{0E81186F-D1AF-4ED0-8172-C4A3022659C7}" destId="{613B545E-10D7-45F6-A1E3-ED2E8F4FB6D1}" srcOrd="0" destOrd="0" presId="urn:microsoft.com/office/officeart/2005/8/layout/radial1"/>
    <dgm:cxn modelId="{003A6B1B-0CC1-491E-8A65-5923AD94DA1B}" type="presParOf" srcId="{D9DC09E6-E800-4DBC-9D1E-DDEFAED57753}" destId="{8FBF1470-A18D-4463-8E44-97F8355D7156}" srcOrd="20" destOrd="0" presId="urn:microsoft.com/office/officeart/2005/8/layout/radial1"/>
    <dgm:cxn modelId="{A324FC07-CDCA-4F07-8A7D-44646364766B}" type="presParOf" srcId="{D9DC09E6-E800-4DBC-9D1E-DDEFAED57753}" destId="{DAE8DAEB-C84B-4154-85FE-F62D0FCD96DC}" srcOrd="21" destOrd="0" presId="urn:microsoft.com/office/officeart/2005/8/layout/radial1"/>
    <dgm:cxn modelId="{9999D9F0-6186-4C58-A3A7-92758F04E188}" type="presParOf" srcId="{DAE8DAEB-C84B-4154-85FE-F62D0FCD96DC}" destId="{C36C579A-A1E8-4802-A82B-E699A01D22AF}" srcOrd="0" destOrd="0" presId="urn:microsoft.com/office/officeart/2005/8/layout/radial1"/>
    <dgm:cxn modelId="{8878EAAA-C243-447E-AB75-AB6A488D9076}" type="presParOf" srcId="{D9DC09E6-E800-4DBC-9D1E-DDEFAED57753}" destId="{F099563D-2BF3-471B-9D85-1F1B81391B19}"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0D20F-27F5-45D8-B1C4-5D2E8FADECE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C834DF1C-4309-4BCE-B092-CCBFE22C68AB}">
      <dgm:prSet phldrT="[Text]" custT="1"/>
      <dgm:spPr>
        <a:solidFill>
          <a:srgbClr val="178793"/>
        </a:solidFill>
      </dgm:spPr>
      <dgm:t>
        <a:bodyPr/>
        <a:lstStyle/>
        <a:p>
          <a:r>
            <a:rPr lang="en-ZA" sz="1600" dirty="0"/>
            <a:t>Quality health care</a:t>
          </a:r>
        </a:p>
      </dgm:t>
    </dgm:pt>
    <dgm:pt modelId="{3B35DA65-4775-467D-8C72-82D92B0BA64B}" type="parTrans" cxnId="{64DAE543-DB07-4983-BEE0-804A9A942BE0}">
      <dgm:prSet/>
      <dgm:spPr/>
      <dgm:t>
        <a:bodyPr/>
        <a:lstStyle/>
        <a:p>
          <a:endParaRPr lang="en-ZA"/>
        </a:p>
      </dgm:t>
    </dgm:pt>
    <dgm:pt modelId="{52FF70F6-DF40-4F4F-AA6D-7505E0783512}" type="sibTrans" cxnId="{64DAE543-DB07-4983-BEE0-804A9A942BE0}">
      <dgm:prSet/>
      <dgm:spPr/>
      <dgm:t>
        <a:bodyPr/>
        <a:lstStyle/>
        <a:p>
          <a:endParaRPr lang="en-ZA"/>
        </a:p>
      </dgm:t>
    </dgm:pt>
    <dgm:pt modelId="{DF31EA7E-7ACD-4ACA-9007-EE8E101C7220}">
      <dgm:prSet phldrT="[Text]" custT="1"/>
      <dgm:spPr>
        <a:solidFill>
          <a:srgbClr val="DDDDDD"/>
        </a:solidFill>
      </dgm:spPr>
      <dgm:t>
        <a:bodyPr/>
        <a:lstStyle/>
        <a:p>
          <a:r>
            <a:rPr lang="en-ZA" sz="1600" dirty="0">
              <a:solidFill>
                <a:schemeClr val="tx1"/>
              </a:solidFill>
            </a:rPr>
            <a:t>Youth-friendly, youth-sensitive services</a:t>
          </a:r>
        </a:p>
      </dgm:t>
    </dgm:pt>
    <dgm:pt modelId="{3DD3C11C-8F27-40DB-B2AB-53F53ACC84D0}" type="parTrans" cxnId="{8EC1D1A2-C947-486C-9B15-5DCE583F9917}">
      <dgm:prSet/>
      <dgm:spPr/>
      <dgm:t>
        <a:bodyPr/>
        <a:lstStyle/>
        <a:p>
          <a:endParaRPr lang="en-ZA"/>
        </a:p>
      </dgm:t>
    </dgm:pt>
    <dgm:pt modelId="{DCD27B82-3DE5-4E08-A40C-35433C7FD829}" type="sibTrans" cxnId="{8EC1D1A2-C947-486C-9B15-5DCE583F9917}">
      <dgm:prSet/>
      <dgm:spPr/>
      <dgm:t>
        <a:bodyPr/>
        <a:lstStyle/>
        <a:p>
          <a:endParaRPr lang="en-ZA"/>
        </a:p>
      </dgm:t>
    </dgm:pt>
    <dgm:pt modelId="{9665A00E-5D27-4199-B43B-EE00AAC21530}">
      <dgm:prSet phldrT="[Text]" custT="1"/>
      <dgm:spPr>
        <a:solidFill>
          <a:srgbClr val="178793"/>
        </a:solidFill>
      </dgm:spPr>
      <dgm:t>
        <a:bodyPr/>
        <a:lstStyle/>
        <a:p>
          <a:r>
            <a:rPr lang="en-ZA" sz="1600" dirty="0"/>
            <a:t>HIV, SRH, and sexual health services </a:t>
          </a:r>
        </a:p>
      </dgm:t>
    </dgm:pt>
    <dgm:pt modelId="{C6BC5546-94CC-47CD-AD3A-ED0C90644CD5}" type="parTrans" cxnId="{B25CA830-AC6D-4996-BD64-A371E2BDA852}">
      <dgm:prSet/>
      <dgm:spPr/>
      <dgm:t>
        <a:bodyPr/>
        <a:lstStyle/>
        <a:p>
          <a:endParaRPr lang="en-ZA"/>
        </a:p>
      </dgm:t>
    </dgm:pt>
    <dgm:pt modelId="{DBCC8AFE-A06C-4642-8A6F-05CD171FA98F}" type="sibTrans" cxnId="{B25CA830-AC6D-4996-BD64-A371E2BDA852}">
      <dgm:prSet/>
      <dgm:spPr/>
      <dgm:t>
        <a:bodyPr/>
        <a:lstStyle/>
        <a:p>
          <a:endParaRPr lang="en-ZA"/>
        </a:p>
      </dgm:t>
    </dgm:pt>
    <dgm:pt modelId="{08B0F868-A680-4A6D-BAF6-2A9030BB29F5}">
      <dgm:prSet phldrT="[Text]" custT="1"/>
      <dgm:spPr>
        <a:solidFill>
          <a:srgbClr val="178793"/>
        </a:solidFill>
      </dgm:spPr>
      <dgm:t>
        <a:bodyPr/>
        <a:lstStyle/>
        <a:p>
          <a:r>
            <a:rPr lang="en-ZA" sz="1600" dirty="0"/>
            <a:t>PrEP for AGYW</a:t>
          </a:r>
        </a:p>
      </dgm:t>
    </dgm:pt>
    <dgm:pt modelId="{85AD8E8F-3FE4-4D58-A894-7083516D7FF5}" type="parTrans" cxnId="{13ACBD6B-6D73-4E5F-8FCD-25E31C346543}">
      <dgm:prSet/>
      <dgm:spPr/>
      <dgm:t>
        <a:bodyPr/>
        <a:lstStyle/>
        <a:p>
          <a:endParaRPr lang="en-ZA"/>
        </a:p>
      </dgm:t>
    </dgm:pt>
    <dgm:pt modelId="{E8FB234A-D261-4458-8396-137DFF9E05E9}" type="sibTrans" cxnId="{13ACBD6B-6D73-4E5F-8FCD-25E31C346543}">
      <dgm:prSet/>
      <dgm:spPr/>
      <dgm:t>
        <a:bodyPr/>
        <a:lstStyle/>
        <a:p>
          <a:endParaRPr lang="en-ZA"/>
        </a:p>
      </dgm:t>
    </dgm:pt>
    <dgm:pt modelId="{59673C3C-CDDC-4DE4-8875-A32DB1342DB2}" type="pres">
      <dgm:prSet presAssocID="{9410D20F-27F5-45D8-B1C4-5D2E8FADECEA}" presName="Name0" presStyleCnt="0">
        <dgm:presLayoutVars>
          <dgm:chMax val="7"/>
          <dgm:resizeHandles val="exact"/>
        </dgm:presLayoutVars>
      </dgm:prSet>
      <dgm:spPr/>
    </dgm:pt>
    <dgm:pt modelId="{A2D13121-EF8A-4A55-AF96-0C706A6A6C34}" type="pres">
      <dgm:prSet presAssocID="{9410D20F-27F5-45D8-B1C4-5D2E8FADECEA}" presName="comp1" presStyleCnt="0"/>
      <dgm:spPr/>
    </dgm:pt>
    <dgm:pt modelId="{DCD13552-26D9-45D0-B18E-EC7EBEAD799C}" type="pres">
      <dgm:prSet presAssocID="{9410D20F-27F5-45D8-B1C4-5D2E8FADECEA}" presName="circle1" presStyleLbl="node1" presStyleIdx="0" presStyleCnt="4" custAng="0" custLinFactNeighborX="-8028" custLinFactNeighborY="-223"/>
      <dgm:spPr/>
    </dgm:pt>
    <dgm:pt modelId="{29FC9D58-7EA7-468C-BE40-9BD6EA3A4AC8}" type="pres">
      <dgm:prSet presAssocID="{9410D20F-27F5-45D8-B1C4-5D2E8FADECEA}" presName="c1text" presStyleLbl="node1" presStyleIdx="0" presStyleCnt="4">
        <dgm:presLayoutVars>
          <dgm:bulletEnabled val="1"/>
        </dgm:presLayoutVars>
      </dgm:prSet>
      <dgm:spPr/>
    </dgm:pt>
    <dgm:pt modelId="{FEB2A7DF-80D4-493A-9428-102A706200DF}" type="pres">
      <dgm:prSet presAssocID="{9410D20F-27F5-45D8-B1C4-5D2E8FADECEA}" presName="comp2" presStyleCnt="0"/>
      <dgm:spPr/>
    </dgm:pt>
    <dgm:pt modelId="{76E8B5A1-DB06-413A-84B5-3F64EE4C7AB1}" type="pres">
      <dgm:prSet presAssocID="{9410D20F-27F5-45D8-B1C4-5D2E8FADECEA}" presName="circle2" presStyleLbl="node1" presStyleIdx="1" presStyleCnt="4" custLinFactNeighborX="-9765"/>
      <dgm:spPr/>
    </dgm:pt>
    <dgm:pt modelId="{6FB6FEF8-2EF2-452C-B5E0-1B98FF9B1985}" type="pres">
      <dgm:prSet presAssocID="{9410D20F-27F5-45D8-B1C4-5D2E8FADECEA}" presName="c2text" presStyleLbl="node1" presStyleIdx="1" presStyleCnt="4">
        <dgm:presLayoutVars>
          <dgm:bulletEnabled val="1"/>
        </dgm:presLayoutVars>
      </dgm:prSet>
      <dgm:spPr/>
    </dgm:pt>
    <dgm:pt modelId="{13977DB8-22DB-4C51-AC6E-00DB11FE0868}" type="pres">
      <dgm:prSet presAssocID="{9410D20F-27F5-45D8-B1C4-5D2E8FADECEA}" presName="comp3" presStyleCnt="0"/>
      <dgm:spPr/>
    </dgm:pt>
    <dgm:pt modelId="{C54029EB-9E3C-4477-B185-871180F2F558}" type="pres">
      <dgm:prSet presAssocID="{9410D20F-27F5-45D8-B1C4-5D2E8FADECEA}" presName="circle3" presStyleLbl="node1" presStyleIdx="2" presStyleCnt="4" custLinFactNeighborX="-12648"/>
      <dgm:spPr/>
    </dgm:pt>
    <dgm:pt modelId="{3B76EB18-37AD-44FC-B3AF-4058ED8C8CA3}" type="pres">
      <dgm:prSet presAssocID="{9410D20F-27F5-45D8-B1C4-5D2E8FADECEA}" presName="c3text" presStyleLbl="node1" presStyleIdx="2" presStyleCnt="4">
        <dgm:presLayoutVars>
          <dgm:bulletEnabled val="1"/>
        </dgm:presLayoutVars>
      </dgm:prSet>
      <dgm:spPr/>
    </dgm:pt>
    <dgm:pt modelId="{2743460D-2D93-4368-AC8B-B1CBACB02161}" type="pres">
      <dgm:prSet presAssocID="{9410D20F-27F5-45D8-B1C4-5D2E8FADECEA}" presName="comp4" presStyleCnt="0"/>
      <dgm:spPr/>
    </dgm:pt>
    <dgm:pt modelId="{83E9B433-C8E7-4F15-83D9-5B970AE05CA6}" type="pres">
      <dgm:prSet presAssocID="{9410D20F-27F5-45D8-B1C4-5D2E8FADECEA}" presName="circle4" presStyleLbl="node1" presStyleIdx="3" presStyleCnt="4" custLinFactNeighborX="-18972"/>
      <dgm:spPr/>
    </dgm:pt>
    <dgm:pt modelId="{E90A7A01-1221-4A88-92AE-E162524A5150}" type="pres">
      <dgm:prSet presAssocID="{9410D20F-27F5-45D8-B1C4-5D2E8FADECEA}" presName="c4text" presStyleLbl="node1" presStyleIdx="3" presStyleCnt="4">
        <dgm:presLayoutVars>
          <dgm:bulletEnabled val="1"/>
        </dgm:presLayoutVars>
      </dgm:prSet>
      <dgm:spPr/>
    </dgm:pt>
  </dgm:ptLst>
  <dgm:cxnLst>
    <dgm:cxn modelId="{08CD4A05-C4E4-4562-85D5-EE74502055F7}" type="presOf" srcId="{C834DF1C-4309-4BCE-B092-CCBFE22C68AB}" destId="{DCD13552-26D9-45D0-B18E-EC7EBEAD799C}" srcOrd="0" destOrd="0" presId="urn:microsoft.com/office/officeart/2005/8/layout/venn2"/>
    <dgm:cxn modelId="{FB21B70D-2A1A-49D0-9FF7-E3B4992E167C}" type="presOf" srcId="{DF31EA7E-7ACD-4ACA-9007-EE8E101C7220}" destId="{6FB6FEF8-2EF2-452C-B5E0-1B98FF9B1985}" srcOrd="1" destOrd="0" presId="urn:microsoft.com/office/officeart/2005/8/layout/venn2"/>
    <dgm:cxn modelId="{D909BC10-B5E0-41B1-A50F-4E9741596F84}" type="presOf" srcId="{C834DF1C-4309-4BCE-B092-CCBFE22C68AB}" destId="{29FC9D58-7EA7-468C-BE40-9BD6EA3A4AC8}" srcOrd="1" destOrd="0" presId="urn:microsoft.com/office/officeart/2005/8/layout/venn2"/>
    <dgm:cxn modelId="{A3AA0428-14BD-47EC-98ED-208BB004E71B}" type="presOf" srcId="{DF31EA7E-7ACD-4ACA-9007-EE8E101C7220}" destId="{76E8B5A1-DB06-413A-84B5-3F64EE4C7AB1}" srcOrd="0" destOrd="0" presId="urn:microsoft.com/office/officeart/2005/8/layout/venn2"/>
    <dgm:cxn modelId="{B971AC2D-F4E4-467B-AA58-19C48E1A333E}" type="presOf" srcId="{9410D20F-27F5-45D8-B1C4-5D2E8FADECEA}" destId="{59673C3C-CDDC-4DE4-8875-A32DB1342DB2}" srcOrd="0" destOrd="0" presId="urn:microsoft.com/office/officeart/2005/8/layout/venn2"/>
    <dgm:cxn modelId="{B25CA830-AC6D-4996-BD64-A371E2BDA852}" srcId="{9410D20F-27F5-45D8-B1C4-5D2E8FADECEA}" destId="{9665A00E-5D27-4199-B43B-EE00AAC21530}" srcOrd="2" destOrd="0" parTransId="{C6BC5546-94CC-47CD-AD3A-ED0C90644CD5}" sibTransId="{DBCC8AFE-A06C-4642-8A6F-05CD171FA98F}"/>
    <dgm:cxn modelId="{25A85C34-460F-469A-812F-C617908B3AE6}" type="presOf" srcId="{08B0F868-A680-4A6D-BAF6-2A9030BB29F5}" destId="{83E9B433-C8E7-4F15-83D9-5B970AE05CA6}" srcOrd="0" destOrd="0" presId="urn:microsoft.com/office/officeart/2005/8/layout/venn2"/>
    <dgm:cxn modelId="{64DAE543-DB07-4983-BEE0-804A9A942BE0}" srcId="{9410D20F-27F5-45D8-B1C4-5D2E8FADECEA}" destId="{C834DF1C-4309-4BCE-B092-CCBFE22C68AB}" srcOrd="0" destOrd="0" parTransId="{3B35DA65-4775-467D-8C72-82D92B0BA64B}" sibTransId="{52FF70F6-DF40-4F4F-AA6D-7505E0783512}"/>
    <dgm:cxn modelId="{13ACBD6B-6D73-4E5F-8FCD-25E31C346543}" srcId="{9410D20F-27F5-45D8-B1C4-5D2E8FADECEA}" destId="{08B0F868-A680-4A6D-BAF6-2A9030BB29F5}" srcOrd="3" destOrd="0" parTransId="{85AD8E8F-3FE4-4D58-A894-7083516D7FF5}" sibTransId="{E8FB234A-D261-4458-8396-137DFF9E05E9}"/>
    <dgm:cxn modelId="{F1F47991-8585-4799-B0B6-5B6C8F800E85}" type="presOf" srcId="{9665A00E-5D27-4199-B43B-EE00AAC21530}" destId="{C54029EB-9E3C-4477-B185-871180F2F558}" srcOrd="0" destOrd="0" presId="urn:microsoft.com/office/officeart/2005/8/layout/venn2"/>
    <dgm:cxn modelId="{58080A96-0E17-48E5-BF57-58295D6D0D5A}" type="presOf" srcId="{08B0F868-A680-4A6D-BAF6-2A9030BB29F5}" destId="{E90A7A01-1221-4A88-92AE-E162524A5150}" srcOrd="1" destOrd="0" presId="urn:microsoft.com/office/officeart/2005/8/layout/venn2"/>
    <dgm:cxn modelId="{8EC1D1A2-C947-486C-9B15-5DCE583F9917}" srcId="{9410D20F-27F5-45D8-B1C4-5D2E8FADECEA}" destId="{DF31EA7E-7ACD-4ACA-9007-EE8E101C7220}" srcOrd="1" destOrd="0" parTransId="{3DD3C11C-8F27-40DB-B2AB-53F53ACC84D0}" sibTransId="{DCD27B82-3DE5-4E08-A40C-35433C7FD829}"/>
    <dgm:cxn modelId="{57E36EB4-A142-4F31-A62A-16CEE966902D}" type="presOf" srcId="{9665A00E-5D27-4199-B43B-EE00AAC21530}" destId="{3B76EB18-37AD-44FC-B3AF-4058ED8C8CA3}" srcOrd="1" destOrd="0" presId="urn:microsoft.com/office/officeart/2005/8/layout/venn2"/>
    <dgm:cxn modelId="{E54DB2E9-6FE4-41FB-B313-A6573D361EEC}" type="presParOf" srcId="{59673C3C-CDDC-4DE4-8875-A32DB1342DB2}" destId="{A2D13121-EF8A-4A55-AF96-0C706A6A6C34}" srcOrd="0" destOrd="0" presId="urn:microsoft.com/office/officeart/2005/8/layout/venn2"/>
    <dgm:cxn modelId="{8489D2DB-3205-47DF-BE4B-0E052F264BA6}" type="presParOf" srcId="{A2D13121-EF8A-4A55-AF96-0C706A6A6C34}" destId="{DCD13552-26D9-45D0-B18E-EC7EBEAD799C}" srcOrd="0" destOrd="0" presId="urn:microsoft.com/office/officeart/2005/8/layout/venn2"/>
    <dgm:cxn modelId="{E5DA1E4B-F160-4DF0-8FC6-1DF6FCA50846}" type="presParOf" srcId="{A2D13121-EF8A-4A55-AF96-0C706A6A6C34}" destId="{29FC9D58-7EA7-468C-BE40-9BD6EA3A4AC8}" srcOrd="1" destOrd="0" presId="urn:microsoft.com/office/officeart/2005/8/layout/venn2"/>
    <dgm:cxn modelId="{801DA716-77FD-46AE-AF81-5C023F062271}" type="presParOf" srcId="{59673C3C-CDDC-4DE4-8875-A32DB1342DB2}" destId="{FEB2A7DF-80D4-493A-9428-102A706200DF}" srcOrd="1" destOrd="0" presId="urn:microsoft.com/office/officeart/2005/8/layout/venn2"/>
    <dgm:cxn modelId="{EBB176E5-2741-403A-B31B-8E4812975065}" type="presParOf" srcId="{FEB2A7DF-80D4-493A-9428-102A706200DF}" destId="{76E8B5A1-DB06-413A-84B5-3F64EE4C7AB1}" srcOrd="0" destOrd="0" presId="urn:microsoft.com/office/officeart/2005/8/layout/venn2"/>
    <dgm:cxn modelId="{E52267DF-4972-4A36-9E33-6EB207ACC209}" type="presParOf" srcId="{FEB2A7DF-80D4-493A-9428-102A706200DF}" destId="{6FB6FEF8-2EF2-452C-B5E0-1B98FF9B1985}" srcOrd="1" destOrd="0" presId="urn:microsoft.com/office/officeart/2005/8/layout/venn2"/>
    <dgm:cxn modelId="{9EFAA84A-33BF-4D8F-87B4-D42062C59843}" type="presParOf" srcId="{59673C3C-CDDC-4DE4-8875-A32DB1342DB2}" destId="{13977DB8-22DB-4C51-AC6E-00DB11FE0868}" srcOrd="2" destOrd="0" presId="urn:microsoft.com/office/officeart/2005/8/layout/venn2"/>
    <dgm:cxn modelId="{37F397F7-D286-4A4D-8AB1-2E8545D14369}" type="presParOf" srcId="{13977DB8-22DB-4C51-AC6E-00DB11FE0868}" destId="{C54029EB-9E3C-4477-B185-871180F2F558}" srcOrd="0" destOrd="0" presId="urn:microsoft.com/office/officeart/2005/8/layout/venn2"/>
    <dgm:cxn modelId="{9D2420C4-49BA-41CC-9FAF-D11FC860FB28}" type="presParOf" srcId="{13977DB8-22DB-4C51-AC6E-00DB11FE0868}" destId="{3B76EB18-37AD-44FC-B3AF-4058ED8C8CA3}" srcOrd="1" destOrd="0" presId="urn:microsoft.com/office/officeart/2005/8/layout/venn2"/>
    <dgm:cxn modelId="{289277CA-342A-4A28-8A04-20CCBFDC15CE}" type="presParOf" srcId="{59673C3C-CDDC-4DE4-8875-A32DB1342DB2}" destId="{2743460D-2D93-4368-AC8B-B1CBACB02161}" srcOrd="3" destOrd="0" presId="urn:microsoft.com/office/officeart/2005/8/layout/venn2"/>
    <dgm:cxn modelId="{F78B9B4D-E18B-4DB7-9004-30FA651E3BF6}" type="presParOf" srcId="{2743460D-2D93-4368-AC8B-B1CBACB02161}" destId="{83E9B433-C8E7-4F15-83D9-5B970AE05CA6}" srcOrd="0" destOrd="0" presId="urn:microsoft.com/office/officeart/2005/8/layout/venn2"/>
    <dgm:cxn modelId="{9B87544E-4214-4697-AC32-AA5C3A76FBEA}" type="presParOf" srcId="{2743460D-2D93-4368-AC8B-B1CBACB02161}" destId="{E90A7A01-1221-4A88-92AE-E162524A515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BF1B-43F1-46AA-863E-D00B088786BC}">
      <dsp:nvSpPr>
        <dsp:cNvPr id="0" name=""/>
        <dsp:cNvSpPr/>
      </dsp:nvSpPr>
      <dsp:spPr>
        <a:xfrm>
          <a:off x="4634345" y="2225677"/>
          <a:ext cx="1530927" cy="145800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ZA" sz="2500" kern="1200" dirty="0">
              <a:solidFill>
                <a:schemeClr val="tx1"/>
              </a:solidFill>
            </a:rPr>
            <a:t>Women</a:t>
          </a:r>
        </a:p>
      </dsp:txBody>
      <dsp:txXfrm>
        <a:off x="4858544" y="2439197"/>
        <a:ext cx="1082529" cy="1030966"/>
      </dsp:txXfrm>
    </dsp:sp>
    <dsp:sp modelId="{FDF04962-DD8A-484C-9321-B2EA2527DCA6}">
      <dsp:nvSpPr>
        <dsp:cNvPr id="0" name=""/>
        <dsp:cNvSpPr/>
      </dsp:nvSpPr>
      <dsp:spPr>
        <a:xfrm rot="16181866">
          <a:off x="4861640" y="1685478"/>
          <a:ext cx="1063038" cy="17392"/>
        </a:xfrm>
        <a:custGeom>
          <a:avLst/>
          <a:gdLst/>
          <a:ahLst/>
          <a:cxnLst/>
          <a:rect l="0" t="0" r="0" b="0"/>
          <a:pathLst>
            <a:path>
              <a:moveTo>
                <a:pt x="0" y="8696"/>
              </a:moveTo>
              <a:lnTo>
                <a:pt x="1063038"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5366583" y="1667599"/>
        <a:ext cx="53151" cy="53151"/>
      </dsp:txXfrm>
    </dsp:sp>
    <dsp:sp modelId="{BED21CF2-C82F-45A6-AED0-A98C5B990EE1}">
      <dsp:nvSpPr>
        <dsp:cNvPr id="0" name=""/>
        <dsp:cNvSpPr/>
      </dsp:nvSpPr>
      <dsp:spPr>
        <a:xfrm>
          <a:off x="4414815" y="-68438"/>
          <a:ext cx="1944586" cy="1231105"/>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Gender-based violence</a:t>
          </a:r>
        </a:p>
      </dsp:txBody>
      <dsp:txXfrm>
        <a:off x="4699593" y="111853"/>
        <a:ext cx="1375030" cy="870523"/>
      </dsp:txXfrm>
    </dsp:sp>
    <dsp:sp modelId="{B27A7C3B-045D-46AF-A6C2-A62878CDD829}">
      <dsp:nvSpPr>
        <dsp:cNvPr id="0" name=""/>
        <dsp:cNvSpPr/>
      </dsp:nvSpPr>
      <dsp:spPr>
        <a:xfrm rot="18603353">
          <a:off x="5592607" y="1763581"/>
          <a:ext cx="1602645" cy="17392"/>
        </a:xfrm>
        <a:custGeom>
          <a:avLst/>
          <a:gdLst/>
          <a:ahLst/>
          <a:cxnLst/>
          <a:rect l="0" t="0" r="0" b="0"/>
          <a:pathLst>
            <a:path>
              <a:moveTo>
                <a:pt x="0" y="8696"/>
              </a:moveTo>
              <a:lnTo>
                <a:pt x="1602645"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353864" y="1732211"/>
        <a:ext cx="80132" cy="80132"/>
      </dsp:txXfrm>
    </dsp:sp>
    <dsp:sp modelId="{DA3A618E-B19B-429B-89B8-E7DC1A7B289E}">
      <dsp:nvSpPr>
        <dsp:cNvPr id="0" name=""/>
        <dsp:cNvSpPr/>
      </dsp:nvSpPr>
      <dsp:spPr>
        <a:xfrm>
          <a:off x="6394163" y="7"/>
          <a:ext cx="1944586" cy="1231105"/>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Transactional sex</a:t>
          </a:r>
        </a:p>
      </dsp:txBody>
      <dsp:txXfrm>
        <a:off x="6678941" y="180298"/>
        <a:ext cx="1375030" cy="870523"/>
      </dsp:txXfrm>
    </dsp:sp>
    <dsp:sp modelId="{EC977834-BCC7-41F9-A384-6937FA80B945}">
      <dsp:nvSpPr>
        <dsp:cNvPr id="0" name=""/>
        <dsp:cNvSpPr/>
      </dsp:nvSpPr>
      <dsp:spPr>
        <a:xfrm rot="20127273">
          <a:off x="6054689" y="2468366"/>
          <a:ext cx="781914" cy="17392"/>
        </a:xfrm>
        <a:custGeom>
          <a:avLst/>
          <a:gdLst/>
          <a:ahLst/>
          <a:cxnLst/>
          <a:rect l="0" t="0" r="0" b="0"/>
          <a:pathLst>
            <a:path>
              <a:moveTo>
                <a:pt x="0" y="8696"/>
              </a:moveTo>
              <a:lnTo>
                <a:pt x="781914"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426099" y="2457514"/>
        <a:ext cx="39095" cy="39095"/>
      </dsp:txXfrm>
    </dsp:sp>
    <dsp:sp modelId="{D76EBDE3-FC65-409B-A98E-9BA675D5192C}">
      <dsp:nvSpPr>
        <dsp:cNvPr id="0" name=""/>
        <dsp:cNvSpPr/>
      </dsp:nvSpPr>
      <dsp:spPr>
        <a:xfrm>
          <a:off x="6617524" y="1338985"/>
          <a:ext cx="1944586" cy="1231105"/>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Low condom use</a:t>
          </a:r>
        </a:p>
      </dsp:txBody>
      <dsp:txXfrm>
        <a:off x="6902302" y="1519276"/>
        <a:ext cx="1375030" cy="870523"/>
      </dsp:txXfrm>
    </dsp:sp>
    <dsp:sp modelId="{83EC79DA-4EC4-4619-8623-012F41AFA126}">
      <dsp:nvSpPr>
        <dsp:cNvPr id="0" name=""/>
        <dsp:cNvSpPr/>
      </dsp:nvSpPr>
      <dsp:spPr>
        <a:xfrm rot="490909">
          <a:off x="6153209" y="3103551"/>
          <a:ext cx="685006" cy="17392"/>
        </a:xfrm>
        <a:custGeom>
          <a:avLst/>
          <a:gdLst/>
          <a:ahLst/>
          <a:cxnLst/>
          <a:rect l="0" t="0" r="0" b="0"/>
          <a:pathLst>
            <a:path>
              <a:moveTo>
                <a:pt x="0" y="8696"/>
              </a:moveTo>
              <a:lnTo>
                <a:pt x="685006"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478587" y="3095122"/>
        <a:ext cx="34250" cy="34250"/>
      </dsp:txXfrm>
    </dsp:sp>
    <dsp:sp modelId="{5A0ED243-1792-44C9-953E-E0BE63E11491}">
      <dsp:nvSpPr>
        <dsp:cNvPr id="0" name=""/>
        <dsp:cNvSpPr/>
      </dsp:nvSpPr>
      <dsp:spPr>
        <a:xfrm>
          <a:off x="6810586" y="2681762"/>
          <a:ext cx="1944586" cy="1231105"/>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Age-disparate relationships</a:t>
          </a:r>
        </a:p>
      </dsp:txBody>
      <dsp:txXfrm>
        <a:off x="7095364" y="2862053"/>
        <a:ext cx="1375030" cy="870523"/>
      </dsp:txXfrm>
    </dsp:sp>
    <dsp:sp modelId="{B8D3B53F-1854-4414-8F05-A27C050A5EF7}">
      <dsp:nvSpPr>
        <dsp:cNvPr id="0" name=""/>
        <dsp:cNvSpPr/>
      </dsp:nvSpPr>
      <dsp:spPr>
        <a:xfrm rot="2227520">
          <a:off x="5889758" y="3725014"/>
          <a:ext cx="1078332" cy="17392"/>
        </a:xfrm>
        <a:custGeom>
          <a:avLst/>
          <a:gdLst/>
          <a:ahLst/>
          <a:cxnLst/>
          <a:rect l="0" t="0" r="0" b="0"/>
          <a:pathLst>
            <a:path>
              <a:moveTo>
                <a:pt x="0" y="8696"/>
              </a:moveTo>
              <a:lnTo>
                <a:pt x="1078332"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401966" y="3706752"/>
        <a:ext cx="53916" cy="53916"/>
      </dsp:txXfrm>
    </dsp:sp>
    <dsp:sp modelId="{0533DB61-6142-4F1E-95CF-FB457EC2C5CE}">
      <dsp:nvSpPr>
        <dsp:cNvPr id="0" name=""/>
        <dsp:cNvSpPr/>
      </dsp:nvSpPr>
      <dsp:spPr>
        <a:xfrm>
          <a:off x="6510283" y="3915761"/>
          <a:ext cx="1944586" cy="1231105"/>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Early sexual debut</a:t>
          </a:r>
        </a:p>
      </dsp:txBody>
      <dsp:txXfrm>
        <a:off x="6795061" y="4096052"/>
        <a:ext cx="1375030" cy="870523"/>
      </dsp:txXfrm>
    </dsp:sp>
    <dsp:sp modelId="{DC67349A-213E-4A9B-8C20-EB0E9692E618}">
      <dsp:nvSpPr>
        <dsp:cNvPr id="0" name=""/>
        <dsp:cNvSpPr/>
      </dsp:nvSpPr>
      <dsp:spPr>
        <a:xfrm rot="4418182">
          <a:off x="5230612" y="4149452"/>
          <a:ext cx="1045133" cy="17392"/>
        </a:xfrm>
        <a:custGeom>
          <a:avLst/>
          <a:gdLst/>
          <a:ahLst/>
          <a:cxnLst/>
          <a:rect l="0" t="0" r="0" b="0"/>
          <a:pathLst>
            <a:path>
              <a:moveTo>
                <a:pt x="0" y="8696"/>
              </a:moveTo>
              <a:lnTo>
                <a:pt x="1045133"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727050" y="4132020"/>
        <a:ext cx="52256" cy="52256"/>
      </dsp:txXfrm>
    </dsp:sp>
    <dsp:sp modelId="{91BB90B9-A66A-4491-8427-307F99028F2D}">
      <dsp:nvSpPr>
        <dsp:cNvPr id="0" name=""/>
        <dsp:cNvSpPr/>
      </dsp:nvSpPr>
      <dsp:spPr>
        <a:xfrm>
          <a:off x="5105808" y="4649180"/>
          <a:ext cx="1944586" cy="1231105"/>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Low adherence to oral PrEP</a:t>
          </a:r>
        </a:p>
      </dsp:txBody>
      <dsp:txXfrm>
        <a:off x="5390586" y="4829471"/>
        <a:ext cx="1375030" cy="870523"/>
      </dsp:txXfrm>
    </dsp:sp>
    <dsp:sp modelId="{D67CA047-CFF6-4EC3-BCDF-0A6C65ADE0FE}">
      <dsp:nvSpPr>
        <dsp:cNvPr id="0" name=""/>
        <dsp:cNvSpPr/>
      </dsp:nvSpPr>
      <dsp:spPr>
        <a:xfrm rot="7154048">
          <a:off x="4190982" y="4086947"/>
          <a:ext cx="1140543" cy="17392"/>
        </a:xfrm>
        <a:custGeom>
          <a:avLst/>
          <a:gdLst/>
          <a:ahLst/>
          <a:cxnLst/>
          <a:rect l="0" t="0" r="0" b="0"/>
          <a:pathLst>
            <a:path>
              <a:moveTo>
                <a:pt x="0" y="8696"/>
              </a:moveTo>
              <a:lnTo>
                <a:pt x="1140543"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4732740" y="4067130"/>
        <a:ext cx="57027" cy="57027"/>
      </dsp:txXfrm>
    </dsp:sp>
    <dsp:sp modelId="{EAB2EBF4-AEDE-4D61-9F8B-453809D4FA16}">
      <dsp:nvSpPr>
        <dsp:cNvPr id="0" name=""/>
        <dsp:cNvSpPr/>
      </dsp:nvSpPr>
      <dsp:spPr>
        <a:xfrm>
          <a:off x="3034145" y="4566047"/>
          <a:ext cx="2238679" cy="1231105"/>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Low dual protection (contraception plus condoms)</a:t>
          </a:r>
        </a:p>
      </dsp:txBody>
      <dsp:txXfrm>
        <a:off x="3361992" y="4746338"/>
        <a:ext cx="1582985" cy="870523"/>
      </dsp:txXfrm>
    </dsp:sp>
    <dsp:sp modelId="{81BC48B4-6ACD-42B4-AE72-3F4EA5E80D38}">
      <dsp:nvSpPr>
        <dsp:cNvPr id="0" name=""/>
        <dsp:cNvSpPr/>
      </dsp:nvSpPr>
      <dsp:spPr>
        <a:xfrm rot="9085961">
          <a:off x="3192195" y="3700664"/>
          <a:ext cx="1643104" cy="17392"/>
        </a:xfrm>
        <a:custGeom>
          <a:avLst/>
          <a:gdLst/>
          <a:ahLst/>
          <a:cxnLst/>
          <a:rect l="0" t="0" r="0" b="0"/>
          <a:pathLst>
            <a:path>
              <a:moveTo>
                <a:pt x="0" y="8696"/>
              </a:moveTo>
              <a:lnTo>
                <a:pt x="1643104"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3972670" y="3668282"/>
        <a:ext cx="82155" cy="82155"/>
      </dsp:txXfrm>
    </dsp:sp>
    <dsp:sp modelId="{BCB288FC-BFF0-4919-A7AE-3D8291424706}">
      <dsp:nvSpPr>
        <dsp:cNvPr id="0" name=""/>
        <dsp:cNvSpPr/>
      </dsp:nvSpPr>
      <dsp:spPr>
        <a:xfrm>
          <a:off x="1582753" y="3888038"/>
          <a:ext cx="1944586" cy="123110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HSV-2 infection</a:t>
          </a:r>
        </a:p>
      </dsp:txBody>
      <dsp:txXfrm>
        <a:off x="1867531" y="4068329"/>
        <a:ext cx="1375030" cy="870523"/>
      </dsp:txXfrm>
    </dsp:sp>
    <dsp:sp modelId="{609C3197-B893-4EDE-8AAF-3294E2A63958}">
      <dsp:nvSpPr>
        <dsp:cNvPr id="0" name=""/>
        <dsp:cNvSpPr/>
      </dsp:nvSpPr>
      <dsp:spPr>
        <a:xfrm rot="10309091">
          <a:off x="3961401" y="3103551"/>
          <a:ext cx="685006" cy="17392"/>
        </a:xfrm>
        <a:custGeom>
          <a:avLst/>
          <a:gdLst/>
          <a:ahLst/>
          <a:cxnLst/>
          <a:rect l="0" t="0" r="0" b="0"/>
          <a:pathLst>
            <a:path>
              <a:moveTo>
                <a:pt x="0" y="8696"/>
              </a:moveTo>
              <a:lnTo>
                <a:pt x="685006"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4286779" y="3095122"/>
        <a:ext cx="34250" cy="34250"/>
      </dsp:txXfrm>
    </dsp:sp>
    <dsp:sp modelId="{AC3F6E0D-B316-46D3-9EFD-3D94424ED638}">
      <dsp:nvSpPr>
        <dsp:cNvPr id="0" name=""/>
        <dsp:cNvSpPr/>
      </dsp:nvSpPr>
      <dsp:spPr>
        <a:xfrm>
          <a:off x="2044445" y="2681762"/>
          <a:ext cx="1944586" cy="123110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Low vaginal lactobacilli (e.g., BV)</a:t>
          </a:r>
        </a:p>
      </dsp:txBody>
      <dsp:txXfrm>
        <a:off x="2329223" y="2862053"/>
        <a:ext cx="1375030" cy="870523"/>
      </dsp:txXfrm>
    </dsp:sp>
    <dsp:sp modelId="{0E81186F-D1AF-4ED0-8172-C4A3022659C7}">
      <dsp:nvSpPr>
        <dsp:cNvPr id="0" name=""/>
        <dsp:cNvSpPr/>
      </dsp:nvSpPr>
      <dsp:spPr>
        <a:xfrm rot="12272727">
          <a:off x="3963013" y="2468366"/>
          <a:ext cx="781914" cy="17392"/>
        </a:xfrm>
        <a:custGeom>
          <a:avLst/>
          <a:gdLst/>
          <a:ahLst/>
          <a:cxnLst/>
          <a:rect l="0" t="0" r="0" b="0"/>
          <a:pathLst>
            <a:path>
              <a:moveTo>
                <a:pt x="0" y="8696"/>
              </a:moveTo>
              <a:lnTo>
                <a:pt x="781914"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4334422" y="2457514"/>
        <a:ext cx="39095" cy="39095"/>
      </dsp:txXfrm>
    </dsp:sp>
    <dsp:sp modelId="{8FBF1470-A18D-4463-8E44-97F8355D7156}">
      <dsp:nvSpPr>
        <dsp:cNvPr id="0" name=""/>
        <dsp:cNvSpPr/>
      </dsp:nvSpPr>
      <dsp:spPr>
        <a:xfrm>
          <a:off x="2237507" y="1338985"/>
          <a:ext cx="1944586" cy="123110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Genital  inflammation</a:t>
          </a:r>
        </a:p>
      </dsp:txBody>
      <dsp:txXfrm>
        <a:off x="2522285" y="1519276"/>
        <a:ext cx="1375030" cy="870523"/>
      </dsp:txXfrm>
    </dsp:sp>
    <dsp:sp modelId="{DAE8DAEB-C84B-4154-85FE-F62D0FCD96DC}">
      <dsp:nvSpPr>
        <dsp:cNvPr id="0" name=""/>
        <dsp:cNvSpPr/>
      </dsp:nvSpPr>
      <dsp:spPr>
        <a:xfrm rot="13678220">
          <a:off x="3601115" y="1814386"/>
          <a:ext cx="1557473" cy="17392"/>
        </a:xfrm>
        <a:custGeom>
          <a:avLst/>
          <a:gdLst/>
          <a:ahLst/>
          <a:cxnLst/>
          <a:rect l="0" t="0" r="0" b="0"/>
          <a:pathLst>
            <a:path>
              <a:moveTo>
                <a:pt x="0" y="8696"/>
              </a:moveTo>
              <a:lnTo>
                <a:pt x="1557473" y="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4340914" y="1784145"/>
        <a:ext cx="77873" cy="77873"/>
      </dsp:txXfrm>
    </dsp:sp>
    <dsp:sp modelId="{F099563D-2BF3-471B-9D85-1F1B81391B19}">
      <dsp:nvSpPr>
        <dsp:cNvPr id="0" name=""/>
        <dsp:cNvSpPr/>
      </dsp:nvSpPr>
      <dsp:spPr>
        <a:xfrm>
          <a:off x="2404295" y="94453"/>
          <a:ext cx="1944586" cy="123110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Other STIs (e.g., HPV)</a:t>
          </a:r>
        </a:p>
      </dsp:txBody>
      <dsp:txXfrm>
        <a:off x="2689073" y="274744"/>
        <a:ext cx="1375030" cy="870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13552-26D9-45D0-B18E-EC7EBEAD799C}">
      <dsp:nvSpPr>
        <dsp:cNvPr id="0" name=""/>
        <dsp:cNvSpPr/>
      </dsp:nvSpPr>
      <dsp:spPr>
        <a:xfrm>
          <a:off x="1710347" y="0"/>
          <a:ext cx="5693135" cy="5693135"/>
        </a:xfrm>
        <a:prstGeom prst="ellipse">
          <a:avLst/>
        </a:prstGeom>
        <a:solidFill>
          <a:srgbClr val="1787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t>Quality health care</a:t>
          </a:r>
        </a:p>
      </dsp:txBody>
      <dsp:txXfrm>
        <a:off x="3761015" y="284656"/>
        <a:ext cx="1591800" cy="853970"/>
      </dsp:txXfrm>
    </dsp:sp>
    <dsp:sp modelId="{76E8B5A1-DB06-413A-84B5-3F64EE4C7AB1}">
      <dsp:nvSpPr>
        <dsp:cNvPr id="0" name=""/>
        <dsp:cNvSpPr/>
      </dsp:nvSpPr>
      <dsp:spPr>
        <a:xfrm>
          <a:off x="2291958" y="1138627"/>
          <a:ext cx="4554508" cy="4554508"/>
        </a:xfrm>
        <a:prstGeom prst="ellipse">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rPr>
            <a:t>Youth-friendly, youth-sensitive services</a:t>
          </a:r>
        </a:p>
      </dsp:txBody>
      <dsp:txXfrm>
        <a:off x="3773312" y="1411897"/>
        <a:ext cx="1591800" cy="819811"/>
      </dsp:txXfrm>
    </dsp:sp>
    <dsp:sp modelId="{C54029EB-9E3C-4477-B185-871180F2F558}">
      <dsp:nvSpPr>
        <dsp:cNvPr id="0" name=""/>
        <dsp:cNvSpPr/>
      </dsp:nvSpPr>
      <dsp:spPr>
        <a:xfrm>
          <a:off x="2873978" y="2277254"/>
          <a:ext cx="3415881" cy="3415881"/>
        </a:xfrm>
        <a:prstGeom prst="ellipse">
          <a:avLst/>
        </a:prstGeom>
        <a:solidFill>
          <a:srgbClr val="1787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t>HIV, SRH, and sexual health services </a:t>
          </a:r>
        </a:p>
      </dsp:txBody>
      <dsp:txXfrm>
        <a:off x="3786019" y="2533445"/>
        <a:ext cx="1591800" cy="768573"/>
      </dsp:txXfrm>
    </dsp:sp>
    <dsp:sp modelId="{83E9B433-C8E7-4F15-83D9-5B970AE05CA6}">
      <dsp:nvSpPr>
        <dsp:cNvPr id="0" name=""/>
        <dsp:cNvSpPr/>
      </dsp:nvSpPr>
      <dsp:spPr>
        <a:xfrm>
          <a:off x="3443292" y="3415881"/>
          <a:ext cx="2277254" cy="2277254"/>
        </a:xfrm>
        <a:prstGeom prst="ellipse">
          <a:avLst/>
        </a:prstGeom>
        <a:solidFill>
          <a:srgbClr val="1787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kern="1200" dirty="0"/>
            <a:t>PrEP for AGYW</a:t>
          </a:r>
        </a:p>
      </dsp:txBody>
      <dsp:txXfrm>
        <a:off x="3776788" y="3985195"/>
        <a:ext cx="1610262" cy="113862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llinsdictionary.com/dictionary/english/uncertaint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collinsdictionary.com/dictionary/english/doubt" TargetMode="External"/><Relationship Id="rId4" Type="http://schemas.openxmlformats.org/officeDocument/2006/relationships/hyperlink" Target="https://www.collinsdictionary.com/dictionary/english/apprehens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93/cid/cix439"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aidsmap.com/Gay-men-get-less-HIV-but-more-STIs-after-starting-PrEP-meta-analysis-finds/page/3284842/" TargetMode="External"/><Relationship Id="rId4" Type="http://schemas.openxmlformats.org/officeDocument/2006/relationships/hyperlink" Target="https://www.ncbi.nlm.nih.gov/pubmed/2950988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ovingtraditions.org/teen-brain-still-construc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244506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15</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5946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9378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b="1" dirty="0"/>
              <a:t>Issues relating to access… </a:t>
            </a:r>
            <a:endParaRPr lang="en-GB" dirty="0"/>
          </a:p>
          <a:p>
            <a:pPr>
              <a:buFontTx/>
              <a:buChar char="•"/>
            </a:pPr>
            <a:r>
              <a:rPr lang="en-GB" dirty="0"/>
              <a:t>Inflexible and inconvenient clinic opening/closing times</a:t>
            </a:r>
          </a:p>
          <a:p>
            <a:pPr>
              <a:buFontTx/>
              <a:buChar char="•"/>
            </a:pPr>
            <a:r>
              <a:rPr lang="en-GB" dirty="0"/>
              <a:t>Clinic location, distance from home and availability, and the need for money for transport</a:t>
            </a:r>
          </a:p>
          <a:p>
            <a:pPr>
              <a:buFontTx/>
              <a:buChar char="•"/>
            </a:pPr>
            <a:r>
              <a:rPr lang="en-GB" dirty="0"/>
              <a:t>Sitting in waiting rooms with adults, some of whom may know them</a:t>
            </a:r>
          </a:p>
          <a:p>
            <a:pPr>
              <a:buFontTx/>
              <a:buChar char="•"/>
            </a:pPr>
            <a:r>
              <a:rPr lang="en-GB" dirty="0"/>
              <a:t>The attitude of staff – receptionists, clerks and nurses – who may be rude and judgemental</a:t>
            </a:r>
          </a:p>
          <a:p>
            <a:pPr>
              <a:buFontTx/>
              <a:buChar char="•"/>
            </a:pPr>
            <a:r>
              <a:rPr lang="en-GB" dirty="0"/>
              <a:t>Nurses who may not give enough information or clarity; lack of confidentiality, privacy and sufficient time </a:t>
            </a:r>
          </a:p>
          <a:p>
            <a:pPr>
              <a:buFontTx/>
              <a:buChar char="•"/>
            </a:pPr>
            <a:r>
              <a:rPr lang="en-GB" dirty="0"/>
              <a:t>The physical environment which looks intimidating, clinical and unattractive</a:t>
            </a:r>
          </a:p>
          <a:p>
            <a:pPr>
              <a:buFontTx/>
              <a:buChar char="•"/>
            </a:pPr>
            <a:r>
              <a:rPr lang="en-GB" dirty="0"/>
              <a:t>Lack of accessible information developed to address the concerns, language and level of young people, which is easy to read and relevant to their lives </a:t>
            </a:r>
          </a:p>
          <a:p>
            <a:pPr>
              <a:buFontTx/>
              <a:buChar char="•"/>
            </a:pPr>
            <a:endParaRPr lang="en-GB" b="1" dirty="0"/>
          </a:p>
          <a:p>
            <a:pPr>
              <a:buFontTx/>
              <a:buChar char="•"/>
            </a:pPr>
            <a:r>
              <a:rPr lang="en-GB" b="1" dirty="0"/>
              <a:t>Issues related to quality of care…</a:t>
            </a:r>
            <a:endParaRPr lang="en-GB" dirty="0"/>
          </a:p>
          <a:p>
            <a:pPr>
              <a:buFontTx/>
              <a:buChar char="•"/>
            </a:pPr>
            <a:r>
              <a:rPr lang="en-GB" dirty="0"/>
              <a:t>Barriers relating to the quality of care that may discourage youth from using the clinic or completing treatment, e.g. drug stock-outs; having to walk through a waiting room with a urine sample; etc.</a:t>
            </a:r>
          </a:p>
          <a:p>
            <a:pPr>
              <a:buFontTx/>
              <a:buChar char="•"/>
            </a:pPr>
            <a:r>
              <a:rPr lang="en-GB" dirty="0"/>
              <a:t>Anxiety about confidentiality and privacy</a:t>
            </a:r>
            <a:endParaRPr lang="en-GB" b="1" dirty="0"/>
          </a:p>
          <a:p>
            <a:endParaRPr lang="en-GB" b="1" dirty="0"/>
          </a:p>
          <a:p>
            <a:pPr>
              <a:buFontTx/>
              <a:buChar char="•"/>
            </a:pPr>
            <a:r>
              <a:rPr lang="en-GB" b="1" dirty="0"/>
              <a:t>Issues related to communication…</a:t>
            </a:r>
            <a:r>
              <a:rPr lang="en-GB" dirty="0"/>
              <a:t> …</a:t>
            </a:r>
          </a:p>
          <a:p>
            <a:pPr>
              <a:buFontTx/>
              <a:buChar char="•"/>
            </a:pPr>
            <a:r>
              <a:rPr lang="en-GB" dirty="0"/>
              <a:t>Impatient and unsympathetic staff who do not deal well with the embarrassment or problems young people encounter</a:t>
            </a:r>
          </a:p>
          <a:p>
            <a:pPr>
              <a:buFontTx/>
              <a:buChar char="•"/>
            </a:pPr>
            <a:r>
              <a:rPr lang="en-GB" dirty="0"/>
              <a:t>Staff with poor listening skills </a:t>
            </a:r>
          </a:p>
          <a:p>
            <a:pPr>
              <a:buFontTx/>
              <a:buChar char="•"/>
            </a:pPr>
            <a:r>
              <a:rPr lang="en-GB" dirty="0"/>
              <a:t>Embarrassment of provider who cannot discuss issues related to sexuality and safer sex </a:t>
            </a:r>
          </a:p>
          <a:p>
            <a:pPr>
              <a:buFontTx/>
              <a:buChar char="•"/>
            </a:pPr>
            <a:r>
              <a:rPr lang="en-GB" dirty="0"/>
              <a:t>Language used and how well the health worker explains to the patient the nature of the problem and prevention/treatment options</a:t>
            </a:r>
          </a:p>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8080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63DB93-7071-44A3-AC7D-052F57AD4B0C}"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21959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time to pause for reflection</a:t>
            </a:r>
            <a:r>
              <a:rPr lang="en-US" baseline="0" dirty="0"/>
              <a:t>, group participation…allow people 5-10 minutes to reflect on their own, break into groups to look at barriers and how these can be mitigated</a:t>
            </a:r>
          </a:p>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7179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0489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 optional activity is provided – see Attachment #3 for two participatory exercises. </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22</a:t>
            </a:fld>
            <a:endParaRPr lang="en-US"/>
          </a:p>
        </p:txBody>
      </p:sp>
    </p:spTree>
    <p:extLst>
      <p:ext uri="{BB962C8B-B14F-4D97-AF65-F5344CB8AC3E}">
        <p14:creationId xmlns:p14="http://schemas.microsoft.com/office/powerpoint/2010/main" val="227680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 this slide to open up discussion about fears and misgivings </a:t>
            </a:r>
          </a:p>
          <a:p>
            <a:r>
              <a:rPr lang="en-ZA" dirty="0"/>
              <a:t>Misgiving: </a:t>
            </a:r>
            <a:r>
              <a:rPr lang="en-ZA" sz="1200" b="0" i="0" kern="1200" dirty="0">
                <a:solidFill>
                  <a:schemeClr val="tx1"/>
                </a:solidFill>
                <a:effectLst/>
                <a:latin typeface="+mn-lt"/>
                <a:ea typeface="+mn-ea"/>
                <a:cs typeface="+mn-cs"/>
              </a:rPr>
              <a:t>a feeling of </a:t>
            </a:r>
            <a:r>
              <a:rPr lang="en-ZA" sz="1200" b="0" i="0" u="none" strike="noStrike" kern="1200" dirty="0">
                <a:solidFill>
                  <a:schemeClr val="tx1"/>
                </a:solidFill>
                <a:effectLst/>
                <a:latin typeface="+mn-lt"/>
                <a:ea typeface="+mn-ea"/>
                <a:cs typeface="+mn-cs"/>
                <a:hlinkClick r:id="rId3" tooltip="Definition of uncertainty"/>
              </a:rPr>
              <a:t>uncertainty</a:t>
            </a:r>
            <a:r>
              <a:rPr lang="en-ZA" sz="1200" b="0" i="0" kern="120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hlinkClick r:id="rId4" tooltip="Definition of apprehension"/>
              </a:rPr>
              <a:t>apprehension</a:t>
            </a:r>
            <a:r>
              <a:rPr lang="en-ZA" sz="1200" b="0" i="0" kern="1200" dirty="0">
                <a:solidFill>
                  <a:schemeClr val="tx1"/>
                </a:solidFill>
                <a:effectLst/>
                <a:latin typeface="+mn-lt"/>
                <a:ea typeface="+mn-ea"/>
                <a:cs typeface="+mn-cs"/>
              </a:rPr>
              <a:t>, or </a:t>
            </a:r>
            <a:r>
              <a:rPr lang="en-ZA" sz="1200" b="0" i="0" u="none" strike="noStrike" kern="1200" dirty="0">
                <a:solidFill>
                  <a:schemeClr val="tx1"/>
                </a:solidFill>
                <a:effectLst/>
                <a:latin typeface="+mn-lt"/>
                <a:ea typeface="+mn-ea"/>
                <a:cs typeface="+mn-cs"/>
                <a:hlinkClick r:id="rId5" tooltip="Definition of doubt"/>
              </a:rPr>
              <a:t>doubt</a:t>
            </a:r>
            <a:endParaRPr lang="en-ZA" sz="1200" b="0" i="0" kern="1200" dirty="0">
              <a:solidFill>
                <a:schemeClr val="tx1"/>
              </a:solidFill>
              <a:effectLst/>
              <a:latin typeface="+mn-lt"/>
              <a:ea typeface="+mn-ea"/>
              <a:cs typeface="+mn-cs"/>
            </a:endParaRPr>
          </a:p>
          <a:p>
            <a:r>
              <a:rPr lang="en-ZA" sz="1200" b="0" i="1" kern="1200" dirty="0">
                <a:solidFill>
                  <a:schemeClr val="tx1"/>
                </a:solidFill>
                <a:effectLst/>
                <a:latin typeface="+mn-lt"/>
                <a:ea typeface="+mn-ea"/>
                <a:cs typeface="+mn-cs"/>
              </a:rPr>
              <a:t>Collins English Dictionary</a:t>
            </a:r>
            <a:r>
              <a:rPr lang="en-ZA" sz="1200" b="0" i="0" kern="1200" dirty="0">
                <a:solidFill>
                  <a:schemeClr val="tx1"/>
                </a:solidFill>
                <a:effectLst/>
                <a:latin typeface="+mn-lt"/>
                <a:ea typeface="+mn-ea"/>
                <a:cs typeface="+mn-cs"/>
              </a:rPr>
              <a:t>. Copyright © HarperCollins Publishers</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23</a:t>
            </a:fld>
            <a:endParaRPr lang="en-US"/>
          </a:p>
        </p:txBody>
      </p:sp>
    </p:spTree>
    <p:extLst>
      <p:ext uri="{BB962C8B-B14F-4D97-AF65-F5344CB8AC3E}">
        <p14:creationId xmlns:p14="http://schemas.microsoft.com/office/powerpoint/2010/main" val="232656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24</a:t>
            </a:fld>
            <a:endParaRPr lang="en-US"/>
          </a:p>
        </p:txBody>
      </p:sp>
    </p:spTree>
    <p:extLst>
      <p:ext uri="{BB962C8B-B14F-4D97-AF65-F5344CB8AC3E}">
        <p14:creationId xmlns:p14="http://schemas.microsoft.com/office/powerpoint/2010/main" val="312914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25</a:t>
            </a:fld>
            <a:endParaRPr lang="en-US"/>
          </a:p>
        </p:txBody>
      </p:sp>
    </p:spTree>
    <p:extLst>
      <p:ext uri="{BB962C8B-B14F-4D97-AF65-F5344CB8AC3E}">
        <p14:creationId xmlns:p14="http://schemas.microsoft.com/office/powerpoint/2010/main" val="231605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i="1" dirty="0">
                <a:solidFill>
                  <a:srgbClr val="FF0000"/>
                </a:solidFill>
                <a:ea typeface="Calibri" panose="020F0502020204030204" pitchFamily="34" charset="0"/>
                <a:cs typeface="QHTXD F+ Frutiger"/>
              </a:rPr>
              <a:t>*edit info to be country specific</a:t>
            </a:r>
            <a:endParaRPr lang="en-GB" dirty="0"/>
          </a:p>
          <a:p>
            <a:r>
              <a:rPr lang="en-ZA" dirty="0"/>
              <a:t>For example, the DOH </a:t>
            </a:r>
            <a:r>
              <a:rPr lang="en-ZA" sz="1200" b="0" i="0" u="none" strike="noStrike" kern="1200" baseline="0" dirty="0">
                <a:solidFill>
                  <a:schemeClr val="tx1"/>
                </a:solidFill>
                <a:latin typeface="+mn-lt"/>
                <a:ea typeface="+mn-ea"/>
                <a:cs typeface="+mn-cs"/>
              </a:rPr>
              <a:t>National Adolescent &amp; Youth Health Policy 2017, defines young people as….</a:t>
            </a:r>
            <a:endParaRPr lang="en-ZA" b="0" dirty="0"/>
          </a:p>
        </p:txBody>
      </p:sp>
      <p:sp>
        <p:nvSpPr>
          <p:cNvPr id="4" name="Slide Number Placeholder 3"/>
          <p:cNvSpPr>
            <a:spLocks noGrp="1"/>
          </p:cNvSpPr>
          <p:nvPr>
            <p:ph type="sldNum" sz="quarter" idx="10"/>
          </p:nvPr>
        </p:nvSpPr>
        <p:spPr/>
        <p:txBody>
          <a:bodyPr/>
          <a:lstStyle/>
          <a:p>
            <a:fld id="{4B63DB93-7071-44A3-AC7D-052F57AD4B0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452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163638"/>
            <a:ext cx="5892800" cy="3316287"/>
          </a:xfrm>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ZA" sz="1200" b="0" i="0" kern="1200" dirty="0">
                <a:solidFill>
                  <a:schemeClr val="tx1"/>
                </a:solidFill>
                <a:effectLst/>
                <a:latin typeface="+mn-lt"/>
                <a:ea typeface="+mn-ea"/>
                <a:cs typeface="+mn-cs"/>
              </a:rPr>
              <a:t>MA Montano, et al. Changes in sexual behaviour and STI diagnoses among MSM using PrEP in Seattle, WA. 2017 CROI, Seattle. Abstract 979.</a:t>
            </a:r>
          </a:p>
          <a:p>
            <a:pPr marL="171450" indent="-171450" fontAlgn="base">
              <a:buFont typeface="Arial" panose="020B0604020202020204" pitchFamily="34" charset="0"/>
              <a:buChar char="•"/>
            </a:pPr>
            <a:r>
              <a:rPr lang="en-ZA" sz="1200" b="0" i="0" kern="1200" dirty="0" err="1">
                <a:solidFill>
                  <a:schemeClr val="tx1"/>
                </a:solidFill>
                <a:effectLst/>
                <a:latin typeface="+mn-lt"/>
                <a:ea typeface="+mn-ea"/>
                <a:cs typeface="+mn-cs"/>
              </a:rPr>
              <a:t>Harawa</a:t>
            </a:r>
            <a:r>
              <a:rPr lang="en-ZA" sz="1200" b="0" i="0" kern="1200" dirty="0">
                <a:solidFill>
                  <a:schemeClr val="tx1"/>
                </a:solidFill>
                <a:effectLst/>
                <a:latin typeface="+mn-lt"/>
                <a:ea typeface="+mn-ea"/>
                <a:cs typeface="+mn-cs"/>
              </a:rPr>
              <a:t> NT, et al. Serious concerns regarding a meta-analysis of pre-exposure prophylaxis use and STI acquisition. AIDS. 2017 Mar 13;31(5):739-740.</a:t>
            </a:r>
          </a:p>
          <a:p>
            <a:pPr marL="171450" indent="-171450" fontAlgn="base">
              <a:buFont typeface="Arial" panose="020B0604020202020204" pitchFamily="34" charset="0"/>
              <a:buChar char="•"/>
            </a:pPr>
            <a:r>
              <a:rPr lang="en-ZA" sz="1200" b="0" i="0" kern="1200" dirty="0">
                <a:solidFill>
                  <a:schemeClr val="tx1"/>
                </a:solidFill>
                <a:effectLst/>
                <a:latin typeface="+mn-lt"/>
                <a:ea typeface="+mn-ea"/>
                <a:cs typeface="+mn-cs"/>
              </a:rPr>
              <a:t>Samuel M </a:t>
            </a:r>
            <a:r>
              <a:rPr lang="en-ZA" sz="1200" b="0" i="0" kern="1200" dirty="0" err="1">
                <a:solidFill>
                  <a:schemeClr val="tx1"/>
                </a:solidFill>
                <a:effectLst/>
                <a:latin typeface="+mn-lt"/>
                <a:ea typeface="+mn-ea"/>
                <a:cs typeface="+mn-cs"/>
              </a:rPr>
              <a:t>Jenness</a:t>
            </a:r>
            <a:r>
              <a:rPr lang="en-ZA" sz="1200" b="0" i="0" kern="1200" dirty="0">
                <a:solidFill>
                  <a:schemeClr val="tx1"/>
                </a:solidFill>
                <a:effectLst/>
                <a:latin typeface="+mn-lt"/>
                <a:ea typeface="+mn-ea"/>
                <a:cs typeface="+mn-cs"/>
              </a:rPr>
              <a:t>, Kevin M Weiss, Steven M </a:t>
            </a:r>
            <a:r>
              <a:rPr lang="en-ZA" sz="1200" b="0" i="0" kern="1200" dirty="0" err="1">
                <a:solidFill>
                  <a:schemeClr val="tx1"/>
                </a:solidFill>
                <a:effectLst/>
                <a:latin typeface="+mn-lt"/>
                <a:ea typeface="+mn-ea"/>
                <a:cs typeface="+mn-cs"/>
              </a:rPr>
              <a:t>Goodreau</a:t>
            </a:r>
            <a:r>
              <a:rPr lang="en-ZA" sz="1200" b="0" i="0" kern="1200" dirty="0">
                <a:solidFill>
                  <a:schemeClr val="tx1"/>
                </a:solidFill>
                <a:effectLst/>
                <a:latin typeface="+mn-lt"/>
                <a:ea typeface="+mn-ea"/>
                <a:cs typeface="+mn-cs"/>
              </a:rPr>
              <a:t>, Thomas Gift, Harrell </a:t>
            </a:r>
            <a:r>
              <a:rPr lang="en-ZA" sz="1200" b="0" i="0" kern="1200" dirty="0" err="1">
                <a:solidFill>
                  <a:schemeClr val="tx1"/>
                </a:solidFill>
                <a:effectLst/>
                <a:latin typeface="+mn-lt"/>
                <a:ea typeface="+mn-ea"/>
                <a:cs typeface="+mn-cs"/>
              </a:rPr>
              <a:t>Chesson</a:t>
            </a:r>
            <a:r>
              <a:rPr lang="en-ZA" sz="1200" b="0" i="0" kern="1200" dirty="0">
                <a:solidFill>
                  <a:schemeClr val="tx1"/>
                </a:solidFill>
                <a:effectLst/>
                <a:latin typeface="+mn-lt"/>
                <a:ea typeface="+mn-ea"/>
                <a:cs typeface="+mn-cs"/>
              </a:rPr>
              <a:t>, Karen W Hoover, Dawn K Smith, Albert Y Liu, Patrick S Sullivan, Eli S Rosenberg; Incidence of </a:t>
            </a:r>
            <a:r>
              <a:rPr lang="en-ZA" sz="1200" b="0" i="0" kern="1200" dirty="0" err="1">
                <a:solidFill>
                  <a:schemeClr val="tx1"/>
                </a:solidFill>
                <a:effectLst/>
                <a:latin typeface="+mn-lt"/>
                <a:ea typeface="+mn-ea"/>
                <a:cs typeface="+mn-cs"/>
              </a:rPr>
              <a:t>Gonorrhea</a:t>
            </a:r>
            <a:r>
              <a:rPr lang="en-ZA" sz="1200" b="0" i="0" kern="1200" dirty="0">
                <a:solidFill>
                  <a:schemeClr val="tx1"/>
                </a:solidFill>
                <a:effectLst/>
                <a:latin typeface="+mn-lt"/>
                <a:ea typeface="+mn-ea"/>
                <a:cs typeface="+mn-cs"/>
              </a:rPr>
              <a:t> and Chlamydia Following Human Immunodeficiency Virus </a:t>
            </a:r>
            <a:r>
              <a:rPr lang="en-ZA" sz="1200" b="0" i="0" kern="1200" dirty="0" err="1">
                <a:solidFill>
                  <a:schemeClr val="tx1"/>
                </a:solidFill>
                <a:effectLst/>
                <a:latin typeface="+mn-lt"/>
                <a:ea typeface="+mn-ea"/>
                <a:cs typeface="+mn-cs"/>
              </a:rPr>
              <a:t>Preexposure</a:t>
            </a:r>
            <a:r>
              <a:rPr lang="en-ZA" sz="1200" b="0" i="0" kern="1200" dirty="0">
                <a:solidFill>
                  <a:schemeClr val="tx1"/>
                </a:solidFill>
                <a:effectLst/>
                <a:latin typeface="+mn-lt"/>
                <a:ea typeface="+mn-ea"/>
                <a:cs typeface="+mn-cs"/>
              </a:rPr>
              <a:t> Prophylaxis Among Men Who Have Sex With Men: A </a:t>
            </a:r>
            <a:r>
              <a:rPr lang="en-ZA" sz="1200" b="0" i="0" kern="1200" dirty="0" err="1">
                <a:solidFill>
                  <a:schemeClr val="tx1"/>
                </a:solidFill>
                <a:effectLst/>
                <a:latin typeface="+mn-lt"/>
                <a:ea typeface="+mn-ea"/>
                <a:cs typeface="+mn-cs"/>
              </a:rPr>
              <a:t>Modeling</a:t>
            </a:r>
            <a:r>
              <a:rPr lang="en-ZA" sz="1200" b="0" i="0" kern="1200" dirty="0">
                <a:solidFill>
                  <a:schemeClr val="tx1"/>
                </a:solidFill>
                <a:effectLst/>
                <a:latin typeface="+mn-lt"/>
                <a:ea typeface="+mn-ea"/>
                <a:cs typeface="+mn-cs"/>
              </a:rPr>
              <a:t> Study, </a:t>
            </a:r>
            <a:r>
              <a:rPr lang="en-ZA" sz="1200" b="0" i="1" kern="1200" dirty="0">
                <a:solidFill>
                  <a:schemeClr val="tx1"/>
                </a:solidFill>
                <a:effectLst/>
                <a:latin typeface="+mn-lt"/>
                <a:ea typeface="+mn-ea"/>
                <a:cs typeface="+mn-cs"/>
              </a:rPr>
              <a:t>Clinical Infectious Diseases</a:t>
            </a:r>
            <a:r>
              <a:rPr lang="en-ZA" sz="1200" b="0" i="0" kern="1200" dirty="0">
                <a:solidFill>
                  <a:schemeClr val="tx1"/>
                </a:solidFill>
                <a:effectLst/>
                <a:latin typeface="+mn-lt"/>
                <a:ea typeface="+mn-ea"/>
                <a:cs typeface="+mn-cs"/>
              </a:rPr>
              <a:t>, Volume 65, Issue 5, 1 September 2017, Pages 712–718, </a:t>
            </a:r>
            <a:r>
              <a:rPr lang="en-ZA" sz="1200" b="0" i="0" u="none" strike="noStrike" kern="1200" dirty="0">
                <a:solidFill>
                  <a:schemeClr val="tx1"/>
                </a:solidFill>
                <a:effectLst/>
                <a:latin typeface="+mn-lt"/>
                <a:ea typeface="+mn-ea"/>
                <a:cs typeface="+mn-cs"/>
                <a:hlinkClick r:id="rId3"/>
              </a:rPr>
              <a:t>https://doi.org/10.1093/cid/cix439</a:t>
            </a:r>
            <a:endParaRPr lang="en-ZA" sz="1200" b="0" i="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defRPr/>
            </a:pPr>
            <a:r>
              <a:rPr lang="en-ZA" dirty="0" err="1">
                <a:solidFill>
                  <a:prstClr val="black"/>
                </a:solidFill>
              </a:rPr>
              <a:t>Traeger</a:t>
            </a:r>
            <a:r>
              <a:rPr lang="en-ZA" dirty="0">
                <a:solidFill>
                  <a:prstClr val="black"/>
                </a:solidFill>
              </a:rPr>
              <a:t> MW et al. </a:t>
            </a:r>
            <a:r>
              <a:rPr lang="en-ZA" i="1" dirty="0">
                <a:solidFill>
                  <a:prstClr val="black"/>
                </a:solidFill>
              </a:rPr>
              <a:t>Effects of pre-exposure prophylaxis for the prevention of human immunodeficiency virus infection on sexual risk behaviour in men who have sex with men: a systematic review and meta-analysis. </a:t>
            </a:r>
            <a:r>
              <a:rPr lang="en-ZA" dirty="0">
                <a:solidFill>
                  <a:prstClr val="black"/>
                </a:solidFill>
              </a:rPr>
              <a:t>Clinical Infectious Diseases, March 2018. </a:t>
            </a:r>
            <a:r>
              <a:rPr lang="en-ZA" dirty="0" err="1">
                <a:solidFill>
                  <a:prstClr val="black"/>
                </a:solidFill>
              </a:rPr>
              <a:t>doi</a:t>
            </a:r>
            <a:r>
              <a:rPr lang="en-ZA" dirty="0">
                <a:solidFill>
                  <a:prstClr val="black"/>
                </a:solidFill>
              </a:rPr>
              <a:t>: 10.1093/</a:t>
            </a:r>
            <a:r>
              <a:rPr lang="en-ZA" dirty="0" err="1">
                <a:solidFill>
                  <a:prstClr val="black"/>
                </a:solidFill>
              </a:rPr>
              <a:t>cid</a:t>
            </a:r>
            <a:r>
              <a:rPr lang="en-ZA" dirty="0">
                <a:solidFill>
                  <a:prstClr val="black"/>
                </a:solidFill>
              </a:rPr>
              <a:t>/ciy182. </a:t>
            </a:r>
            <a:r>
              <a:rPr lang="en-ZA" dirty="0">
                <a:solidFill>
                  <a:prstClr val="black"/>
                </a:solidFill>
                <a:hlinkClick r:id="rId4"/>
              </a:rPr>
              <a:t>See abstract here</a:t>
            </a:r>
            <a:r>
              <a:rPr lang="en-ZA" dirty="0">
                <a:solidFill>
                  <a:prstClr val="black"/>
                </a:solidFill>
              </a:rPr>
              <a:t>.</a:t>
            </a:r>
          </a:p>
          <a:p>
            <a:pPr lvl="0" fontAlgn="base">
              <a:defRPr/>
            </a:pPr>
            <a:r>
              <a:rPr lang="en-ZA" dirty="0">
                <a:solidFill>
                  <a:prstClr val="black"/>
                </a:solidFill>
              </a:rPr>
              <a:t>“A meta-analysis of 17 studies of HIV pre-exposure prophylaxis (PrEP) in gay men and other men who have sex with men (MSM) has found that, while PrEP protected them from HIV, the proportion diagnosed with gonorrhoea, chlamydia or syphilis increased significantly in the period between starting PrEP and follow-up, with an average length of time on PrEP at follow-up of six months (See: </a:t>
            </a:r>
            <a:r>
              <a:rPr lang="en-ZA" dirty="0">
                <a:solidFill>
                  <a:prstClr val="black"/>
                </a:solidFill>
                <a:hlinkClick r:id="rId5"/>
              </a:rPr>
              <a:t> </a:t>
            </a:r>
            <a:r>
              <a:rPr lang="en-ZA" u="sng" dirty="0">
                <a:solidFill>
                  <a:prstClr val="black"/>
                </a:solidFill>
                <a:hlinkClick r:id="rId5"/>
              </a:rPr>
              <a:t>http://www.aidsmap.com/Gay-men-get-less-HIV-but-more-STIs-after-starting-PrEP-meta-analysis-finds/page/3284842/</a:t>
            </a:r>
            <a:r>
              <a:rPr lang="en-ZA" dirty="0">
                <a:solidFill>
                  <a:prstClr val="black"/>
                </a:solidFill>
              </a:rPr>
              <a:t> )</a:t>
            </a:r>
          </a:p>
          <a:p>
            <a:pPr marL="171450" lvl="0" indent="-171450" fontAlgn="base">
              <a:buFont typeface="Arial" panose="020B0604020202020204" pitchFamily="34" charset="0"/>
              <a:buChar char="•"/>
            </a:pPr>
            <a:endParaRPr lang="en-ZA" dirty="0">
              <a:solidFill>
                <a:prstClr val="black"/>
              </a:solidFill>
            </a:endParaRPr>
          </a:p>
          <a:p>
            <a:pPr lvl="0" fontAlgn="base"/>
            <a:endParaRPr lang="en-ZA" dirty="0">
              <a:solidFill>
                <a:prstClr val="black"/>
              </a:solidFill>
            </a:endParaRP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26</a:t>
            </a:fld>
            <a:endParaRPr lang="en-US"/>
          </a:p>
        </p:txBody>
      </p:sp>
    </p:spTree>
    <p:extLst>
      <p:ext uri="{BB962C8B-B14F-4D97-AF65-F5344CB8AC3E}">
        <p14:creationId xmlns:p14="http://schemas.microsoft.com/office/powerpoint/2010/main" val="30102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27</a:t>
            </a:fld>
            <a:endParaRPr lang="en-US"/>
          </a:p>
        </p:txBody>
      </p:sp>
    </p:spTree>
    <p:extLst>
      <p:ext uri="{BB962C8B-B14F-4D97-AF65-F5344CB8AC3E}">
        <p14:creationId xmlns:p14="http://schemas.microsoft.com/office/powerpoint/2010/main" val="125520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1. In addition to training, other needs may include, for example: management support, team orientation, and sensitisation and buy-in from the entire team </a:t>
            </a:r>
            <a:endParaRPr lang="en-GB" dirty="0"/>
          </a:p>
          <a:p>
            <a:endParaRPr lang="en-GB" dirty="0"/>
          </a:p>
          <a:p>
            <a:endParaRPr lang="en-GB" dirty="0"/>
          </a:p>
          <a:p>
            <a:r>
              <a:rPr lang="en-GB" dirty="0"/>
              <a:t>2. The</a:t>
            </a:r>
            <a:r>
              <a:rPr lang="en-GB" baseline="0" dirty="0"/>
              <a:t> idea of a </a:t>
            </a:r>
            <a:r>
              <a:rPr lang="en-GB" b="1" baseline="0" dirty="0"/>
              <a:t>Youth Champion </a:t>
            </a:r>
            <a:r>
              <a:rPr lang="en-GB" baseline="0" dirty="0"/>
              <a:t>has pros and cons:</a:t>
            </a:r>
          </a:p>
          <a:p>
            <a:endParaRPr lang="en-GB" baseline="0" dirty="0"/>
          </a:p>
          <a:p>
            <a:r>
              <a:rPr lang="en-GB" baseline="0" dirty="0"/>
              <a:t>Some examples of pros (for):</a:t>
            </a:r>
          </a:p>
          <a:p>
            <a:pPr marL="171450" indent="-171450">
              <a:buFont typeface="Arial" panose="020B0604020202020204" pitchFamily="34" charset="0"/>
              <a:buChar char="•"/>
            </a:pPr>
            <a:r>
              <a:rPr lang="en-GB" baseline="0" dirty="0"/>
              <a:t>A specific member of staff is trained and has the necessary skills to work with young people</a:t>
            </a:r>
          </a:p>
          <a:p>
            <a:pPr marL="171450" indent="-171450">
              <a:buFont typeface="Arial" panose="020B0604020202020204" pitchFamily="34" charset="0"/>
              <a:buChar char="•"/>
            </a:pPr>
            <a:r>
              <a:rPr lang="en-GB" baseline="0" dirty="0"/>
              <a:t>It is useful to have a go-to person for matters relating to adolescents/youth</a:t>
            </a:r>
          </a:p>
          <a:p>
            <a:pPr marL="171450" indent="-171450">
              <a:buFont typeface="Arial" panose="020B0604020202020204" pitchFamily="34" charset="0"/>
              <a:buChar char="•"/>
            </a:pPr>
            <a:r>
              <a:rPr lang="en-GB" baseline="0" dirty="0"/>
              <a:t>Young people can build up a relationship and trust with a specific member of staff over time</a:t>
            </a:r>
          </a:p>
          <a:p>
            <a:pPr marL="171450" indent="-171450">
              <a:buFont typeface="Arial" panose="020B0604020202020204" pitchFamily="34" charset="0"/>
              <a:buChar char="•"/>
            </a:pPr>
            <a:r>
              <a:rPr lang="en-GB" baseline="0" dirty="0"/>
              <a:t>A youth champion can  assist in building a youth friendly environment at the facility </a:t>
            </a:r>
          </a:p>
          <a:p>
            <a:pPr marL="171450" indent="-171450">
              <a:buFont typeface="Arial" panose="020B0604020202020204" pitchFamily="34" charset="0"/>
              <a:buChar char="•"/>
            </a:pPr>
            <a:r>
              <a:rPr lang="en-GB" baseline="0" dirty="0"/>
              <a:t>The youth champion is there to be the driver and motivator, and ensure youth friendly services are consistently on the agenda    </a:t>
            </a:r>
          </a:p>
          <a:p>
            <a:endParaRPr lang="en-GB" baseline="0" dirty="0"/>
          </a:p>
          <a:p>
            <a:r>
              <a:rPr lang="en-GB" baseline="0" dirty="0"/>
              <a:t>Some examples of cons (against): </a:t>
            </a:r>
          </a:p>
          <a:p>
            <a:pPr marL="171450" indent="-171450">
              <a:buFont typeface="Arial" panose="020B0604020202020204" pitchFamily="34" charset="0"/>
              <a:buChar char="•"/>
            </a:pPr>
            <a:r>
              <a:rPr lang="en-GB" baseline="0" dirty="0"/>
              <a:t>The entire team should be youth friendly – not just one person. The team should understand why this is important and be youth champions</a:t>
            </a:r>
          </a:p>
          <a:p>
            <a:pPr marL="171450" indent="-171450">
              <a:buFont typeface="Arial" panose="020B0604020202020204" pitchFamily="34" charset="0"/>
              <a:buChar char="•"/>
            </a:pPr>
            <a:r>
              <a:rPr lang="en-GB" baseline="0" dirty="0"/>
              <a:t>Its too dependent on one person – what happens if the youth champion is absent or leaves</a:t>
            </a:r>
          </a:p>
          <a:p>
            <a:pPr marL="171450" indent="-171450">
              <a:buFont typeface="Arial" panose="020B0604020202020204" pitchFamily="34" charset="0"/>
              <a:buChar char="•"/>
            </a:pPr>
            <a:r>
              <a:rPr lang="en-GB" baseline="0" dirty="0"/>
              <a:t>Even when the youth champion is only there to be the driver and motivator, all young people get referred to them, and other staff don not develop the necessary skills or commitment to the provision of youth friendly services. </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28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173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*Edit to reflect country-specific guidelines/standards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WHO. Core competencies in adolescent health and development for primary care providers: including a tool to assess the adolescent health and development component in pre-service education of health-care providers 2015.</a:t>
            </a:r>
          </a:p>
          <a:p>
            <a:pPr marL="171450" indent="-171450">
              <a:buFont typeface="Arial" panose="020B0604020202020204" pitchFamily="34" charset="0"/>
              <a:buChar char="•"/>
            </a:pPr>
            <a:r>
              <a:rPr lang="en-US" sz="1200" dirty="0"/>
              <a:t>WHO, UNAIDS. Global standards for quality health-care services for adolescents. A guide to implement a standards-driven approach to improve the quality of health-care services for adolescents 2015.</a:t>
            </a:r>
          </a:p>
          <a:p>
            <a:pPr marL="171450" indent="-171450">
              <a:buFont typeface="Arial" panose="020B0604020202020204" pitchFamily="34" charset="0"/>
              <a:buChar char="•"/>
            </a:pPr>
            <a:r>
              <a:rPr lang="en-US" sz="1200" dirty="0"/>
              <a:t>Global Accelerated Action for the Health of Adolescents (AA-HA!): guidance to support country implementation 2017.</a:t>
            </a:r>
          </a:p>
          <a:p>
            <a:endParaRPr lang="en-ZA" sz="1200" b="1"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Youth Zone in South Africa aims to: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Promote access to and use of health and other services. </a:t>
            </a:r>
          </a:p>
          <a:p>
            <a:r>
              <a:rPr lang="en-ZA" sz="1200" b="0" i="0" u="none" strike="noStrike" kern="1200" baseline="0" dirty="0">
                <a:solidFill>
                  <a:schemeClr val="tx1"/>
                </a:solidFill>
                <a:latin typeface="+mn-lt"/>
                <a:ea typeface="+mn-ea"/>
                <a:cs typeface="+mn-cs"/>
              </a:rPr>
              <a:t>Provide information and increase awareness about health-related issues, sexual and reproductive health rights and the rights of people living with HIV. </a:t>
            </a:r>
          </a:p>
          <a:p>
            <a:r>
              <a:rPr lang="en-ZA" sz="1200" b="0" i="0" u="none" strike="noStrike" kern="1200" baseline="0" dirty="0">
                <a:solidFill>
                  <a:schemeClr val="tx1"/>
                </a:solidFill>
                <a:latin typeface="+mn-lt"/>
                <a:ea typeface="+mn-ea"/>
                <a:cs typeface="+mn-cs"/>
              </a:rPr>
              <a:t>Make use of the She Conquers self-assessment roadmaps to empower young people to make informed choices about their health and link to relevant services. </a:t>
            </a:r>
          </a:p>
          <a:p>
            <a:r>
              <a:rPr lang="en-ZA" sz="1200" b="0" i="0" u="none" strike="noStrike" kern="1200" baseline="0" dirty="0">
                <a:solidFill>
                  <a:schemeClr val="tx1"/>
                </a:solidFill>
                <a:latin typeface="+mn-lt"/>
                <a:ea typeface="+mn-ea"/>
                <a:cs typeface="+mn-cs"/>
              </a:rPr>
              <a:t>Provide a standardised package of services to young people. </a:t>
            </a:r>
          </a:p>
          <a:p>
            <a:r>
              <a:rPr lang="en-ZA" sz="1200" b="0" i="0" u="none" strike="noStrike" kern="1200" baseline="0" dirty="0">
                <a:solidFill>
                  <a:schemeClr val="tx1"/>
                </a:solidFill>
                <a:latin typeface="+mn-lt"/>
                <a:ea typeface="+mn-ea"/>
                <a:cs typeface="+mn-cs"/>
              </a:rPr>
              <a:t>Provide health services which are non-judgemental and free from discrimination and stigmatisation. </a:t>
            </a:r>
          </a:p>
          <a:p>
            <a:endParaRPr lang="en-ZA" dirty="0"/>
          </a:p>
        </p:txBody>
      </p:sp>
      <p:sp>
        <p:nvSpPr>
          <p:cNvPr id="4" name="Slide Number Placeholder 3"/>
          <p:cNvSpPr>
            <a:spLocks noGrp="1"/>
          </p:cNvSpPr>
          <p:nvPr>
            <p:ph type="sldNum" sz="quarter" idx="10"/>
          </p:nvPr>
        </p:nvSpPr>
        <p:spPr/>
        <p:txBody>
          <a:bodyPr/>
          <a:lstStyle/>
          <a:p>
            <a:fld id="{6AD74D7E-D0D3-4B8A-9FFA-5F6F5AC89A67}" type="slidenum">
              <a:rPr lang="en-ZA" smtClean="0"/>
              <a:t>30</a:t>
            </a:fld>
            <a:endParaRPr lang="en-ZA"/>
          </a:p>
        </p:txBody>
      </p:sp>
    </p:spTree>
    <p:extLst>
      <p:ext uri="{BB962C8B-B14F-4D97-AF65-F5344CB8AC3E}">
        <p14:creationId xmlns:p14="http://schemas.microsoft.com/office/powerpoint/2010/main" val="320205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33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6750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IEC –Information, education and communication</a:t>
            </a:r>
          </a:p>
          <a:p>
            <a:r>
              <a:rPr lang="en-ZA" dirty="0"/>
              <a:t>BCC – behaviour change communication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34</a:t>
            </a:fld>
            <a:endParaRPr lang="en-US"/>
          </a:p>
        </p:txBody>
      </p:sp>
    </p:spTree>
    <p:extLst>
      <p:ext uri="{BB962C8B-B14F-4D97-AF65-F5344CB8AC3E}">
        <p14:creationId xmlns:p14="http://schemas.microsoft.com/office/powerpoint/2010/main" val="3215594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a:t>
            </a:r>
            <a:r>
              <a:rPr lang="en-US" baseline="0" dirty="0"/>
              <a:t>be a small group or partner exercise…</a:t>
            </a:r>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7574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70% of HIV infections are in Sub-Saharan</a:t>
            </a:r>
            <a:r>
              <a:rPr lang="en-GB" baseline="0" dirty="0"/>
              <a:t> Africa. 56% of these are in females. Of this 56% young women aged (15-24) make up 66%. </a:t>
            </a:r>
          </a:p>
          <a:p>
            <a:r>
              <a:rPr lang="en-GB" baseline="0" dirty="0"/>
              <a:t>Insert country specific data if available</a:t>
            </a:r>
          </a:p>
        </p:txBody>
      </p:sp>
      <p:sp>
        <p:nvSpPr>
          <p:cNvPr id="4" name="Slide Number Placeholder 3"/>
          <p:cNvSpPr>
            <a:spLocks noGrp="1"/>
          </p:cNvSpPr>
          <p:nvPr>
            <p:ph type="sldNum" sz="quarter" idx="10"/>
          </p:nvPr>
        </p:nvSpPr>
        <p:spPr/>
        <p:txBody>
          <a:bodyPr/>
          <a:lstStyle/>
          <a:p>
            <a:fld id="{4B63DB93-7071-44A3-AC7D-052F57AD4B0C}"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6745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217" indent="-179217">
              <a:buFont typeface="Arial" panose="020B0604020202020204" pitchFamily="34" charset="0"/>
              <a:buChar char="•"/>
            </a:pPr>
            <a:r>
              <a:rPr lang="en-ZA" sz="1200" dirty="0"/>
              <a:t>HIV incidence is highest in adolescent girls and young women aged 15-24 years</a:t>
            </a:r>
          </a:p>
          <a:p>
            <a:pPr marL="179217" indent="-179217">
              <a:buFont typeface="Arial" panose="020B0604020202020204" pitchFamily="34" charset="0"/>
              <a:buChar char="•"/>
            </a:pPr>
            <a:r>
              <a:rPr lang="en-ZA" sz="1200" dirty="0"/>
              <a:t>Every week 7000 adolescent girls and young women are newly infected with HIV </a:t>
            </a:r>
          </a:p>
          <a:p>
            <a:pPr marL="179217" indent="-179217">
              <a:buFont typeface="Arial" panose="020B0604020202020204" pitchFamily="34" charset="0"/>
              <a:buChar char="•"/>
            </a:pPr>
            <a:r>
              <a:rPr lang="en-ZA" sz="1200" dirty="0"/>
              <a:t>A third of these infections occur in young women in South Africa.</a:t>
            </a:r>
          </a:p>
          <a:p>
            <a:pPr marL="179217" indent="-179217">
              <a:buFont typeface="Arial" panose="020B0604020202020204" pitchFamily="34" charset="0"/>
              <a:buChar char="•"/>
            </a:pPr>
            <a:r>
              <a:rPr lang="en-ZA" sz="1200" dirty="0"/>
              <a:t>This is despite a doubling of people on ART from 16% in 2008 to 31% in 2012</a:t>
            </a:r>
          </a:p>
          <a:p>
            <a:pPr marL="179217" indent="-179217">
              <a:buFont typeface="Arial" panose="020B0604020202020204" pitchFamily="34" charset="0"/>
              <a:buChar char="•"/>
            </a:pPr>
            <a:r>
              <a:rPr lang="en-ZA" sz="1200" dirty="0"/>
              <a:t>AIDS-related illnesses</a:t>
            </a:r>
            <a:r>
              <a:rPr lang="en-ZA" sz="1200" baseline="0" dirty="0"/>
              <a:t> are still the leading cause of death in this age group</a:t>
            </a:r>
          </a:p>
          <a:p>
            <a:pPr marL="0" indent="0">
              <a:buFont typeface="Arial" panose="020B0604020202020204" pitchFamily="34" charset="0"/>
              <a:buNone/>
            </a:pPr>
            <a:endParaRPr lang="en-ZA" sz="1200" baseline="0"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5280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a:solidFill>
                  <a:srgbClr val="008080"/>
                </a:solidFill>
              </a:rPr>
              <a:t>Import to note that AGYW may also be part of key populations and most at risk groups – adding additional layers of vulnerability</a:t>
            </a:r>
          </a:p>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415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079" indent="-354079" fontAlgn="base">
              <a:lnSpc>
                <a:spcPct val="107000"/>
              </a:lnSpc>
              <a:buSzPts val="1000"/>
              <a:buFont typeface="Symbol" panose="05050102010706020507" pitchFamily="18" charset="2"/>
              <a:buChar char=""/>
              <a:tabLst>
                <a:tab pos="472105" algn="l"/>
              </a:tabLst>
            </a:pPr>
            <a:r>
              <a:rPr lang="en-US" dirty="0">
                <a:latin typeface="Calibri" panose="020F0502020204030204" pitchFamily="34" charset="0"/>
                <a:ea typeface="Calibri" panose="020F0502020204030204" pitchFamily="34" charset="0"/>
                <a:cs typeface="Times New Roman" panose="02020603050405020304" pitchFamily="18" charset="0"/>
              </a:rPr>
              <a:t>Gender-based violence, particularly intimate partner and sexual violence, is widespread, greatly increasing risk of acquiring HIV. In some settings, up to 45% of adolescent girls report that their first sexual experience was forced (1).</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54079" indent="-354079" fontAlgn="base">
              <a:lnSpc>
                <a:spcPct val="107000"/>
              </a:lnSpc>
              <a:buSzPts val="1000"/>
              <a:buFont typeface="Symbol" panose="05050102010706020507" pitchFamily="18" charset="2"/>
              <a:buChar char=""/>
              <a:tabLst>
                <a:tab pos="472105" algn="l"/>
              </a:tabLst>
            </a:pPr>
            <a:r>
              <a:rPr lang="en-US" dirty="0">
                <a:latin typeface="Calibri" panose="020F0502020204030204" pitchFamily="34" charset="0"/>
                <a:ea typeface="Calibri" panose="020F0502020204030204" pitchFamily="34" charset="0"/>
                <a:cs typeface="Times New Roman" panose="02020603050405020304" pitchFamily="18" charset="0"/>
              </a:rPr>
              <a:t>Globally, only 3 in every 10 adolescent girls and young women aged 15-24 years have comprehensive and accurate knowledge about HIV and other sexual and reproductive health issues (1).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54079" indent="-354079" fontAlgn="base">
              <a:lnSpc>
                <a:spcPct val="107000"/>
              </a:lnSpc>
              <a:buSzPts val="1000"/>
              <a:buFont typeface="Symbol" panose="05050102010706020507" pitchFamily="18" charset="2"/>
              <a:buChar char=""/>
              <a:tabLst>
                <a:tab pos="472105" algn="l"/>
              </a:tabLst>
            </a:pPr>
            <a:r>
              <a:rPr lang="en-US" dirty="0">
                <a:latin typeface="Calibri" panose="020F0502020204030204" pitchFamily="34" charset="0"/>
                <a:ea typeface="Calibri" panose="020F0502020204030204" pitchFamily="34" charset="0"/>
                <a:cs typeface="Times New Roman" panose="02020603050405020304" pitchFamily="18" charset="0"/>
              </a:rPr>
              <a:t>SRH and HIV services are not generally friendly to the concerns and needs of AGYW, particularly for those who are unmarried.</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54079" indent="-354079" fontAlgn="base">
              <a:lnSpc>
                <a:spcPct val="107000"/>
              </a:lnSpc>
              <a:buSzPts val="1000"/>
              <a:buFont typeface="Symbol" panose="05050102010706020507" pitchFamily="18" charset="2"/>
              <a:buChar char=""/>
              <a:tabLst>
                <a:tab pos="472105" algn="l"/>
              </a:tabLst>
            </a:pPr>
            <a:r>
              <a:rPr lang="en-US" dirty="0">
                <a:latin typeface="Calibri" panose="020F0502020204030204" pitchFamily="34" charset="0"/>
                <a:ea typeface="Calibri" panose="020F0502020204030204" pitchFamily="34" charset="0"/>
                <a:cs typeface="Times New Roman" panose="02020603050405020304" pitchFamily="18" charset="0"/>
              </a:rPr>
              <a:t>Lack of legal rights reinforce the subordinate status of women, including rights to divorce, to own and inherit property, to sue and testify in court, and to open bank accounts (2).</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54079" indent="-354079" fontAlgn="base">
              <a:lnSpc>
                <a:spcPct val="107000"/>
              </a:lnSpc>
              <a:buSzPts val="1000"/>
              <a:buFont typeface="Symbol" panose="05050102010706020507" pitchFamily="18" charset="2"/>
              <a:buChar char=""/>
              <a:tabLst>
                <a:tab pos="472105" algn="l"/>
              </a:tabLst>
            </a:pPr>
            <a:r>
              <a:rPr lang="en-US" dirty="0">
                <a:latin typeface="Calibri" panose="020F0502020204030204" pitchFamily="34" charset="0"/>
                <a:ea typeface="Calibri" panose="020F0502020204030204" pitchFamily="34" charset="0"/>
                <a:cs typeface="Times New Roman" panose="02020603050405020304" pitchFamily="18" charset="0"/>
              </a:rPr>
              <a:t>Cultural constraints and/or stigma against AGYW for being sexually active outside of marriage can affect delivery of and access to SRH and HIV services for AGYW.</a:t>
            </a:r>
            <a:endParaRPr lang="en-ZA"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4B63DB93-7071-44A3-AC7D-052F57AD4B0C}"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7377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10</a:t>
            </a:fld>
            <a:endParaRPr lang="en-US"/>
          </a:p>
        </p:txBody>
      </p:sp>
    </p:spTree>
    <p:extLst>
      <p:ext uri="{BB962C8B-B14F-4D97-AF65-F5344CB8AC3E}">
        <p14:creationId xmlns:p14="http://schemas.microsoft.com/office/powerpoint/2010/main" val="412505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Acknowledgement: Moving Traditions.  </a:t>
            </a:r>
            <a:r>
              <a:rPr lang="en-US" i="1" dirty="0"/>
              <a:t>The Teenage Brain: Still Under Construction</a:t>
            </a:r>
            <a:r>
              <a:rPr lang="en-US" i="0" dirty="0"/>
              <a:t> </a:t>
            </a:r>
            <a:r>
              <a:rPr lang="en-ZA" sz="1200" u="sng" kern="1200" dirty="0">
                <a:solidFill>
                  <a:schemeClr val="tx1"/>
                </a:solidFill>
                <a:effectLst/>
                <a:latin typeface="+mn-lt"/>
                <a:ea typeface="+mn-ea"/>
                <a:cs typeface="+mn-cs"/>
                <a:hlinkClick r:id="rId3"/>
              </a:rPr>
              <a:t>https://www.movingtraditions.org/teen-brain-still-construction/</a:t>
            </a:r>
            <a:r>
              <a:rPr lang="en-ZA" sz="1200" kern="1200" dirty="0">
                <a:solidFill>
                  <a:schemeClr val="tx1"/>
                </a:solidFill>
                <a:effectLst/>
                <a:latin typeface="+mn-lt"/>
                <a:ea typeface="+mn-ea"/>
                <a:cs typeface="+mn-cs"/>
              </a:rPr>
              <a:t>  (downloaded August 2018)</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13</a:t>
            </a:fld>
            <a:endParaRPr lang="en-US"/>
          </a:p>
        </p:txBody>
      </p:sp>
    </p:spTree>
    <p:extLst>
      <p:ext uri="{BB962C8B-B14F-4D97-AF65-F5344CB8AC3E}">
        <p14:creationId xmlns:p14="http://schemas.microsoft.com/office/powerpoint/2010/main" val="195319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AGYW not a homogenous group. Age differentiation important. Differences exist between early, late adolescence, and early adulthood</a:t>
            </a:r>
          </a:p>
          <a:p>
            <a:r>
              <a:rPr lang="en-ZA" dirty="0"/>
              <a:t>WHO divides</a:t>
            </a:r>
            <a:r>
              <a:rPr lang="en-ZA" baseline="0" dirty="0"/>
              <a:t> adolescents as </a:t>
            </a:r>
            <a:r>
              <a:rPr lang="en-ZA" dirty="0"/>
              <a:t>EARLY 10-15 years;  MIDDLE 14-17 years; LATE 16-19 years with associated differences in physical, cognitive, emotional, social differences, as well as sexual development and maturation. </a:t>
            </a:r>
          </a:p>
          <a:p>
            <a:r>
              <a:rPr lang="en-ZA" dirty="0"/>
              <a:t>http://apps.who.int/adolescent/second-decade/section/section_2/level2_2.php </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14</a:t>
            </a:fld>
            <a:endParaRPr lang="en-US"/>
          </a:p>
        </p:txBody>
      </p:sp>
    </p:spTree>
    <p:extLst>
      <p:ext uri="{BB962C8B-B14F-4D97-AF65-F5344CB8AC3E}">
        <p14:creationId xmlns:p14="http://schemas.microsoft.com/office/powerpoint/2010/main" val="7050351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Heading_List">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866A5236-44AD-2042-BEB4-E68B6DAEE093}" type="slidenum">
              <a:rPr kumimoji="0" lang="en-US" sz="800" b="0" i="0" u="none" strike="noStrike" kern="0" cap="none" spc="0" normalizeH="0" baseline="0" noProof="0" smtClean="0">
                <a:ln>
                  <a:noFill/>
                </a:ln>
                <a:solidFill>
                  <a:schemeClr val="bg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hasCustomPrompt="1"/>
          </p:nvPr>
        </p:nvSpPr>
        <p:spPr>
          <a:xfrm>
            <a:off x="609600" y="445197"/>
            <a:ext cx="10972800" cy="972441"/>
          </a:xfrm>
          <a:prstGeom prst="rect">
            <a:avLst/>
          </a:prstGeom>
        </p:spPr>
        <p:txBody>
          <a:bodyPr vert="horz"/>
          <a:lstStyle>
            <a:lvl1pPr>
              <a:defRPr sz="4000" b="0" i="0">
                <a:ln>
                  <a:noFill/>
                </a:ln>
                <a:solidFill>
                  <a:srgbClr val="178793"/>
                </a:solidFill>
                <a:latin typeface="Gill Sans MT" charset="0"/>
                <a:ea typeface="Gill Sans MT" charset="0"/>
                <a:cs typeface="Gill Sans MT" charset="0"/>
              </a:defRPr>
            </a:lvl1pPr>
          </a:lstStyle>
          <a:p>
            <a:r>
              <a:rPr lang="en-US" dirty="0"/>
              <a:t>Title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178793"/>
              </a:buClr>
              <a:buSzPct val="100000"/>
              <a:buFont typeface="Arial"/>
              <a:buChar char="•"/>
              <a:defRPr sz="2000" b="0" i="0" spc="0">
                <a:solidFill>
                  <a:schemeClr val="tx1"/>
                </a:solidFill>
                <a:latin typeface="Gill Sans MT" charset="0"/>
                <a:ea typeface="Gill Sans MT" charset="0"/>
                <a:cs typeface="Gill Sans MT" charset="0"/>
              </a:defRPr>
            </a:lvl1pPr>
            <a:lvl2pPr>
              <a:buClr>
                <a:srgbClr val="178793"/>
              </a:buClr>
              <a:defRPr sz="1800" b="0" i="0">
                <a:solidFill>
                  <a:schemeClr val="tx1"/>
                </a:solidFill>
                <a:latin typeface="Gill Sans MT" charset="0"/>
                <a:ea typeface="Gill Sans MT" charset="0"/>
                <a:cs typeface="Gill Sans MT" charset="0"/>
              </a:defRPr>
            </a:lvl2pPr>
            <a:lvl3pPr marL="1143000" indent="-228600">
              <a:buClr>
                <a:srgbClr val="178793"/>
              </a:buClr>
              <a:buSzPct val="83000"/>
              <a:buFont typeface="Courier New"/>
              <a:buChar char="o"/>
              <a:defRPr sz="1600" b="0" i="0">
                <a:solidFill>
                  <a:schemeClr val="tx1"/>
                </a:solidFill>
                <a:latin typeface="Gill Sans MT" charset="0"/>
                <a:ea typeface="Gill Sans MT" charset="0"/>
                <a:cs typeface="Gill Sans MT" charset="0"/>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63" y="6083559"/>
            <a:ext cx="2448900" cy="714467"/>
          </a:xfrm>
          <a:prstGeom prst="rect">
            <a:avLst/>
          </a:prstGeom>
        </p:spPr>
      </p:pic>
      <p:pic>
        <p:nvPicPr>
          <p:cNvPr id="11" name="Picture 10" descr="OPTIONS-Logo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55608" y="6078757"/>
            <a:ext cx="2140285" cy="579064"/>
          </a:xfrm>
          <a:prstGeom prst="rect">
            <a:avLst/>
          </a:prstGeom>
        </p:spPr>
      </p:pic>
      <p:pic>
        <p:nvPicPr>
          <p:cNvPr id="9" name="Picture 8">
            <a:extLst>
              <a:ext uri="{FF2B5EF4-FFF2-40B4-BE49-F238E27FC236}">
                <a16:creationId xmlns:a16="http://schemas.microsoft.com/office/drawing/2014/main" id="{0DDCA307-6D8B-4CF8-A790-81FD81079A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6163" y="6156070"/>
            <a:ext cx="1971972" cy="535235"/>
          </a:xfrm>
          <a:prstGeom prst="rect">
            <a:avLst/>
          </a:prstGeom>
        </p:spPr>
      </p:pic>
    </p:spTree>
    <p:extLst>
      <p:ext uri="{BB962C8B-B14F-4D97-AF65-F5344CB8AC3E}">
        <p14:creationId xmlns:p14="http://schemas.microsoft.com/office/powerpoint/2010/main" val="252723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312539"/>
            <a:ext cx="10406063" cy="1518047"/>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92969" y="1830586"/>
            <a:ext cx="10406063" cy="44201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35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6" r:id="rId7"/>
    <p:sldLayoutId id="2147483688"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_Attachment#2 Act like a man, act like a woman_27June2018.doc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3_Attachment%20#3 Values excercise_27June2018.doc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3_Attachment%20#3 Values excercise_27June2018.docx"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39.jpeg"/><Relationship Id="rId10" Type="http://schemas.openxmlformats.org/officeDocument/2006/relationships/image" Target="../media/image44.jpg"/><Relationship Id="rId4" Type="http://schemas.openxmlformats.org/officeDocument/2006/relationships/image" Target="../media/image38.jpeg"/><Relationship Id="rId9"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hyperlink" Target="http://aidsinfo.unaids.org/" TargetMode="External"/><Relationship Id="rId5" Type="http://schemas.openxmlformats.org/officeDocument/2006/relationships/image" Target="../media/image14.jpeg"/><Relationship Id="rId10" Type="http://schemas.openxmlformats.org/officeDocument/2006/relationships/hyperlink" Target="http://www.unaids.org/sites/default/files/media_asset/UNAIDS_FactSheet_en.pdf" TargetMode="External"/><Relationship Id="rId4" Type="http://schemas.openxmlformats.org/officeDocument/2006/relationships/image" Target="../media/image13.jpeg"/><Relationship Id="rId9" Type="http://schemas.openxmlformats.org/officeDocument/2006/relationships/hyperlink" Target="http://www.unwomen.org/en/what-we-do/hiv-and-aids/facts-and-figur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8071" y="2482591"/>
            <a:ext cx="8844197" cy="2015936"/>
          </a:xfrm>
          <a:prstGeom prst="rect">
            <a:avLst/>
          </a:prstGeom>
          <a:noFill/>
        </p:spPr>
        <p:txBody>
          <a:bodyPr wrap="square" rtlCol="0" anchor="t">
            <a:spAutoFit/>
          </a:bodyPr>
          <a:lstStyle/>
          <a:p>
            <a:pPr>
              <a:lnSpc>
                <a:spcPts val="4380"/>
              </a:lnSpc>
              <a:spcAft>
                <a:spcPts val="1800"/>
              </a:spcAft>
            </a:pPr>
            <a:r>
              <a:rPr lang="en-US" sz="4400" dirty="0">
                <a:solidFill>
                  <a:schemeClr val="bg1"/>
                </a:solidFill>
                <a:latin typeface="Calibri"/>
                <a:cs typeface="Calibri"/>
              </a:rPr>
              <a:t>Module 2: </a:t>
            </a:r>
          </a:p>
          <a:p>
            <a:pPr>
              <a:lnSpc>
                <a:spcPts val="4380"/>
              </a:lnSpc>
            </a:pPr>
            <a:r>
              <a:rPr lang="en-US" sz="4000" dirty="0">
                <a:solidFill>
                  <a:schemeClr val="bg1"/>
                </a:solidFill>
              </a:rPr>
              <a:t>THE PROVISION OF ORAL </a:t>
            </a:r>
            <a:r>
              <a:rPr lang="en-US" sz="4000" dirty="0" err="1">
                <a:solidFill>
                  <a:schemeClr val="bg1"/>
                </a:solidFill>
              </a:rPr>
              <a:t>PrEP</a:t>
            </a:r>
            <a:r>
              <a:rPr lang="en-US" sz="4000" dirty="0">
                <a:solidFill>
                  <a:schemeClr val="bg1"/>
                </a:solidFill>
              </a:rPr>
              <a:t> </a:t>
            </a:r>
          </a:p>
          <a:p>
            <a:pPr>
              <a:lnSpc>
                <a:spcPts val="4380"/>
              </a:lnSpc>
            </a:pPr>
            <a:r>
              <a:rPr lang="en-US" sz="4000" dirty="0">
                <a:solidFill>
                  <a:schemeClr val="bg1"/>
                </a:solidFill>
              </a:rPr>
              <a:t>IN THE CONTEXT OF AGYW </a:t>
            </a:r>
            <a:endParaRPr lang="en-ZA" sz="4000" dirty="0">
              <a:solidFill>
                <a:schemeClr val="bg1"/>
              </a:solidFill>
            </a:endParaRPr>
          </a:p>
        </p:txBody>
      </p:sp>
      <p:sp>
        <p:nvSpPr>
          <p:cNvPr id="3" name="TextBox 2">
            <a:extLst>
              <a:ext uri="{FF2B5EF4-FFF2-40B4-BE49-F238E27FC236}">
                <a16:creationId xmlns:a16="http://schemas.microsoft.com/office/drawing/2014/main" id="{92F6683F-AB44-4054-B773-9FCC7BEB9ADC}"/>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June 2019</a:t>
            </a:r>
          </a:p>
        </p:txBody>
      </p:sp>
    </p:spTree>
    <p:extLst>
      <p:ext uri="{BB962C8B-B14F-4D97-AF65-F5344CB8AC3E}">
        <p14:creationId xmlns:p14="http://schemas.microsoft.com/office/powerpoint/2010/main" val="378423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Gender dynamics and HIV </a:t>
            </a:r>
          </a:p>
        </p:txBody>
      </p:sp>
      <p:sp>
        <p:nvSpPr>
          <p:cNvPr id="3" name="Text Placeholder 2"/>
          <p:cNvSpPr>
            <a:spLocks noGrp="1"/>
          </p:cNvSpPr>
          <p:nvPr>
            <p:ph type="body" sz="quarter" idx="10"/>
          </p:nvPr>
        </p:nvSpPr>
        <p:spPr/>
        <p:txBody>
          <a:bodyPr/>
          <a:lstStyle/>
          <a:p>
            <a:pPr marL="0" indent="0">
              <a:buNone/>
            </a:pPr>
            <a:r>
              <a:rPr lang="en-ZA" dirty="0"/>
              <a:t>Points for discussion: </a:t>
            </a:r>
          </a:p>
          <a:p>
            <a:r>
              <a:rPr lang="en-ZA" dirty="0"/>
              <a:t>How do gender-related dynamics contribute to HIV and sexual and reproductive health and rights in AGYW? </a:t>
            </a:r>
          </a:p>
          <a:p>
            <a:r>
              <a:rPr lang="en-ZA" dirty="0"/>
              <a:t>Optional group activity: see </a:t>
            </a:r>
            <a:r>
              <a:rPr lang="en-ZA" dirty="0">
                <a:hlinkClick r:id="rId3" action="ppaction://hlinkfile"/>
              </a:rPr>
              <a:t>Attachment 2</a:t>
            </a:r>
            <a:r>
              <a:rPr lang="en-ZA" dirty="0"/>
              <a:t>: Act Like a Man, Act Like a Woman</a:t>
            </a:r>
          </a:p>
          <a:p>
            <a:pPr marL="0" indent="0">
              <a:buNone/>
            </a:pPr>
            <a:endParaRPr lang="en-ZA" dirty="0"/>
          </a:p>
        </p:txBody>
      </p:sp>
    </p:spTree>
    <p:extLst>
      <p:ext uri="{BB962C8B-B14F-4D97-AF65-F5344CB8AC3E}">
        <p14:creationId xmlns:p14="http://schemas.microsoft.com/office/powerpoint/2010/main" val="279801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AE5D0-1CBD-4F01-994C-CA2753635AC3}"/>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264694" y="1152654"/>
            <a:ext cx="11670631" cy="972441"/>
          </a:xfrm>
        </p:spPr>
        <p:txBody>
          <a:bodyPr/>
          <a:lstStyle/>
          <a:p>
            <a:pPr algn="ctr">
              <a:lnSpc>
                <a:spcPct val="100000"/>
              </a:lnSpc>
            </a:pPr>
            <a:r>
              <a:rPr lang="en-ZA" sz="5400" dirty="0">
                <a:solidFill>
                  <a:schemeClr val="bg1"/>
                </a:solidFill>
              </a:rPr>
              <a:t>Adolescence: a dynamic time </a:t>
            </a:r>
            <a:br>
              <a:rPr lang="en-ZA" sz="5400" dirty="0">
                <a:solidFill>
                  <a:schemeClr val="bg1"/>
                </a:solidFill>
              </a:rPr>
            </a:br>
            <a:r>
              <a:rPr lang="en-ZA" sz="5400" dirty="0">
                <a:solidFill>
                  <a:schemeClr val="bg1"/>
                </a:solidFill>
              </a:rPr>
              <a:t>of change and transition</a:t>
            </a:r>
          </a:p>
        </p:txBody>
      </p:sp>
    </p:spTree>
    <p:extLst>
      <p:ext uri="{BB962C8B-B14F-4D97-AF65-F5344CB8AC3E}">
        <p14:creationId xmlns:p14="http://schemas.microsoft.com/office/powerpoint/2010/main" val="22329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836" y="1447695"/>
            <a:ext cx="6096000" cy="3847207"/>
          </a:xfrm>
          <a:prstGeom prst="rect">
            <a:avLst/>
          </a:prstGeom>
        </p:spPr>
        <p:txBody>
          <a:bodyPr>
            <a:spAutoFit/>
          </a:bodyPr>
          <a:lstStyle/>
          <a:p>
            <a:pPr marL="457200" lvl="0" indent="-457200" fontAlgn="base">
              <a:spcBef>
                <a:spcPts val="600"/>
              </a:spcBef>
              <a:spcAft>
                <a:spcPts val="600"/>
              </a:spcAft>
              <a:buClr>
                <a:srgbClr val="008080"/>
              </a:buClr>
              <a:buFont typeface="Arial" charset="0"/>
              <a:buChar char="•"/>
            </a:pPr>
            <a:r>
              <a:rPr lang="en-US" sz="2800" dirty="0">
                <a:solidFill>
                  <a:srgbClr val="57585A"/>
                </a:solidFill>
                <a:ea typeface="Calibri" panose="020F0502020204030204" pitchFamily="34" charset="0"/>
                <a:cs typeface="QHTXD F+ Frutiger"/>
              </a:rPr>
              <a:t>Adolescents are not mini adults.</a:t>
            </a:r>
            <a:endParaRPr lang="en-ZA" sz="2800" dirty="0">
              <a:solidFill>
                <a:srgbClr val="57585A"/>
              </a:solidFill>
              <a:ea typeface="Calibri" panose="020F0502020204030204" pitchFamily="34" charset="0"/>
              <a:cs typeface="QHTXD F+ Frutiger"/>
            </a:endParaRPr>
          </a:p>
          <a:p>
            <a:pPr marL="457200" indent="-457200" fontAlgn="base">
              <a:spcBef>
                <a:spcPts val="600"/>
              </a:spcBef>
              <a:spcAft>
                <a:spcPts val="600"/>
              </a:spcAft>
              <a:buClr>
                <a:srgbClr val="008080"/>
              </a:buClr>
              <a:buFont typeface="Arial" charset="0"/>
              <a:buChar char="•"/>
            </a:pPr>
            <a:r>
              <a:rPr lang="en-US" sz="2800" b="1" dirty="0">
                <a:solidFill>
                  <a:srgbClr val="178793"/>
                </a:solidFill>
                <a:latin typeface="Calibri"/>
              </a:rPr>
              <a:t>Less developed frontal lobe </a:t>
            </a:r>
            <a:r>
              <a:rPr lang="en-US" sz="2800" dirty="0">
                <a:solidFill>
                  <a:srgbClr val="57585A"/>
                </a:solidFill>
                <a:ea typeface="Calibri" panose="020F0502020204030204" pitchFamily="34" charset="0"/>
                <a:cs typeface="QHTXD F+ Frutiger"/>
              </a:rPr>
              <a:t>capacities for executive function, impulse control, and long-term decision making. </a:t>
            </a:r>
            <a:endParaRPr lang="en-ZA" sz="2800" dirty="0">
              <a:solidFill>
                <a:srgbClr val="57585A"/>
              </a:solidFill>
              <a:ea typeface="Calibri" panose="020F0502020204030204" pitchFamily="34" charset="0"/>
              <a:cs typeface="QHTXD F+ Frutiger"/>
            </a:endParaRPr>
          </a:p>
          <a:p>
            <a:pPr marL="457200" indent="-457200" fontAlgn="base">
              <a:spcBef>
                <a:spcPts val="600"/>
              </a:spcBef>
              <a:spcAft>
                <a:spcPts val="600"/>
              </a:spcAft>
              <a:buClr>
                <a:srgbClr val="008080"/>
              </a:buClr>
              <a:buFont typeface="Arial" charset="0"/>
              <a:buChar char="•"/>
            </a:pPr>
            <a:r>
              <a:rPr lang="en-US" sz="2800" b="1" dirty="0">
                <a:solidFill>
                  <a:srgbClr val="178793"/>
                </a:solidFill>
                <a:latin typeface="Calibri"/>
              </a:rPr>
              <a:t>More developed limbic lobe </a:t>
            </a:r>
            <a:r>
              <a:rPr lang="en-US" sz="2800" dirty="0">
                <a:solidFill>
                  <a:srgbClr val="57585A"/>
                </a:solidFill>
                <a:ea typeface="Calibri" panose="020F0502020204030204" pitchFamily="34" charset="0"/>
                <a:cs typeface="QHTXD F+ Frutiger"/>
              </a:rPr>
              <a:t>favoring emotions, impulsive </a:t>
            </a:r>
            <a:r>
              <a:rPr lang="en-US" sz="2800" dirty="0" err="1">
                <a:solidFill>
                  <a:srgbClr val="57585A"/>
                </a:solidFill>
                <a:ea typeface="Calibri" panose="020F0502020204030204" pitchFamily="34" charset="0"/>
                <a:cs typeface="QHTXD F+ Frutiger"/>
              </a:rPr>
              <a:t>behaviour</a:t>
            </a:r>
            <a:r>
              <a:rPr lang="en-US" sz="2800" dirty="0">
                <a:solidFill>
                  <a:srgbClr val="57585A"/>
                </a:solidFill>
                <a:ea typeface="Calibri" panose="020F0502020204030204" pitchFamily="34" charset="0"/>
                <a:cs typeface="QHTXD F+ Frutiger"/>
              </a:rPr>
              <a:t>, and short-term gratification.</a:t>
            </a:r>
            <a:endParaRPr lang="en-ZA" sz="2800" dirty="0">
              <a:solidFill>
                <a:srgbClr val="57585A"/>
              </a:solidFill>
              <a:ea typeface="Calibri" panose="020F0502020204030204" pitchFamily="34" charset="0"/>
              <a:cs typeface="QHTXD F+ Frutiger"/>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08549" y="1156267"/>
            <a:ext cx="4877051" cy="4912326"/>
          </a:xfrm>
          <a:prstGeom prst="rect">
            <a:avLst/>
          </a:prstGeom>
        </p:spPr>
      </p:pic>
      <p:sp>
        <p:nvSpPr>
          <p:cNvPr id="7" name="Title 6"/>
          <p:cNvSpPr>
            <a:spLocks noGrp="1"/>
          </p:cNvSpPr>
          <p:nvPr>
            <p:ph type="title"/>
          </p:nvPr>
        </p:nvSpPr>
        <p:spPr/>
        <p:txBody>
          <a:bodyPr vert="horz"/>
          <a:lstStyle/>
          <a:p>
            <a:r>
              <a:rPr lang="en-GB" dirty="0">
                <a:solidFill>
                  <a:srgbClr val="10394B"/>
                </a:solidFill>
              </a:rPr>
              <a:t>Adolescent development</a:t>
            </a:r>
          </a:p>
        </p:txBody>
      </p:sp>
    </p:spTree>
    <p:extLst>
      <p:ext uri="{BB962C8B-B14F-4D97-AF65-F5344CB8AC3E}">
        <p14:creationId xmlns:p14="http://schemas.microsoft.com/office/powerpoint/2010/main" val="353658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462101"/>
            <a:ext cx="4576992" cy="3933847"/>
          </a:xfrm>
        </p:spPr>
        <p:txBody>
          <a:bodyPr/>
          <a:lstStyle/>
          <a:p>
            <a:pPr>
              <a:spcBef>
                <a:spcPts val="600"/>
              </a:spcBef>
              <a:buClr>
                <a:srgbClr val="178793"/>
              </a:buClr>
              <a:buFont typeface="Symbol" panose="05050102010706020507" pitchFamily="18" charset="2"/>
              <a:buChar char=""/>
            </a:pPr>
            <a:r>
              <a:rPr lang="en-US" sz="2400" dirty="0">
                <a:solidFill>
                  <a:srgbClr val="57585A"/>
                </a:solidFill>
                <a:ea typeface="Calibri" panose="020F0502020204030204" pitchFamily="34" charset="0"/>
                <a:cs typeface="QHTXD F+ Frutiger"/>
              </a:rPr>
              <a:t>A time of physiological, sexual, and social changes.</a:t>
            </a:r>
            <a:endParaRPr lang="en-ZA" sz="2400" dirty="0">
              <a:solidFill>
                <a:srgbClr val="57585A"/>
              </a:solidFill>
              <a:ea typeface="Calibri" panose="020F0502020204030204" pitchFamily="34" charset="0"/>
              <a:cs typeface="QHTXD F+ Frutiger"/>
            </a:endParaRPr>
          </a:p>
          <a:p>
            <a:pPr>
              <a:spcBef>
                <a:spcPts val="600"/>
              </a:spcBef>
              <a:buClr>
                <a:srgbClr val="178793"/>
              </a:buClr>
              <a:buFont typeface="Symbol" panose="05050102010706020507" pitchFamily="18" charset="2"/>
              <a:buChar char=""/>
            </a:pPr>
            <a:r>
              <a:rPr lang="en-US" sz="2400" dirty="0">
                <a:solidFill>
                  <a:srgbClr val="57585A"/>
                </a:solidFill>
                <a:ea typeface="Calibri" panose="020F0502020204030204" pitchFamily="34" charset="0"/>
                <a:cs typeface="QHTXD F+ Frutiger"/>
              </a:rPr>
              <a:t>Changing bodies and hormones create sexual desire and a focus on sex.</a:t>
            </a:r>
            <a:endParaRPr lang="en-ZA" sz="2400" dirty="0">
              <a:solidFill>
                <a:srgbClr val="57585A"/>
              </a:solidFill>
              <a:ea typeface="Calibri" panose="020F0502020204030204" pitchFamily="34" charset="0"/>
              <a:cs typeface="QHTXD F+ Frutiger"/>
            </a:endParaRPr>
          </a:p>
          <a:p>
            <a:pPr>
              <a:spcBef>
                <a:spcPts val="600"/>
              </a:spcBef>
              <a:buClr>
                <a:srgbClr val="178793"/>
              </a:buClr>
              <a:buFont typeface="Symbol" panose="05050102010706020507" pitchFamily="18" charset="2"/>
              <a:buChar char=""/>
            </a:pPr>
            <a:r>
              <a:rPr lang="en-US" sz="2400" dirty="0">
                <a:solidFill>
                  <a:srgbClr val="57585A"/>
                </a:solidFill>
                <a:ea typeface="Calibri" panose="020F0502020204030204" pitchFamily="34" charset="0"/>
                <a:cs typeface="QHTXD F+ Frutiger"/>
              </a:rPr>
              <a:t>Peer pressure is highly influential.</a:t>
            </a:r>
          </a:p>
          <a:p>
            <a:pPr>
              <a:spcBef>
                <a:spcPts val="600"/>
              </a:spcBef>
              <a:buClr>
                <a:srgbClr val="178793"/>
              </a:buClr>
              <a:buFont typeface="Symbol" panose="05050102010706020507" pitchFamily="18" charset="2"/>
              <a:buChar char=""/>
            </a:pPr>
            <a:r>
              <a:rPr lang="en-US" sz="2400" dirty="0">
                <a:solidFill>
                  <a:srgbClr val="57585A"/>
                </a:solidFill>
                <a:ea typeface="Calibri" panose="020F0502020204030204" pitchFamily="34" charset="0"/>
                <a:cs typeface="QHTXD F+ Frutiger"/>
              </a:rPr>
              <a:t>A time of experimentation, testing limits, and questioning authority.</a:t>
            </a:r>
            <a:endParaRPr lang="en-ZA" sz="2400" dirty="0">
              <a:solidFill>
                <a:srgbClr val="57585A"/>
              </a:solidFill>
              <a:ea typeface="Calibri" panose="020F0502020204030204" pitchFamily="34" charset="0"/>
              <a:cs typeface="QHTXD F+ Frutiger"/>
            </a:endParaRPr>
          </a:p>
          <a:p>
            <a:endParaRPr lang="en-GB" sz="2400" dirty="0"/>
          </a:p>
        </p:txBody>
      </p:sp>
      <p:sp>
        <p:nvSpPr>
          <p:cNvPr id="6" name="Rectangle 5"/>
          <p:cNvSpPr/>
          <p:nvPr/>
        </p:nvSpPr>
        <p:spPr>
          <a:xfrm>
            <a:off x="609600" y="5437514"/>
            <a:ext cx="11533995" cy="830997"/>
          </a:xfrm>
          <a:prstGeom prst="rect">
            <a:avLst/>
          </a:prstGeom>
        </p:spPr>
        <p:txBody>
          <a:bodyPr wrap="square">
            <a:spAutoFit/>
          </a:bodyPr>
          <a:lstStyle/>
          <a:p>
            <a:pPr marL="342900" indent="-342900">
              <a:spcBef>
                <a:spcPts val="600"/>
              </a:spcBef>
              <a:buClr>
                <a:srgbClr val="178793"/>
              </a:buClr>
              <a:buFont typeface="Symbol" panose="05050102010706020507" pitchFamily="18" charset="2"/>
              <a:buChar char=""/>
            </a:pPr>
            <a:r>
              <a:rPr lang="en-US" sz="2400" dirty="0">
                <a:solidFill>
                  <a:srgbClr val="57585A"/>
                </a:solidFill>
                <a:ea typeface="Calibri" panose="020F0502020204030204" pitchFamily="34" charset="0"/>
                <a:cs typeface="QHTXD F+ Frutiger"/>
              </a:rPr>
              <a:t>Not all negative and problematic: a dynamic time of shaping one’s identity, discovering self, and becoming more independent. </a:t>
            </a:r>
            <a:endParaRPr lang="en-ZA" sz="2400" dirty="0">
              <a:solidFill>
                <a:srgbClr val="57585A"/>
              </a:solidFill>
              <a:ea typeface="Calibri" panose="020F0502020204030204" pitchFamily="34" charset="0"/>
              <a:cs typeface="QHTXD F+ Frutiger"/>
            </a:endParaRPr>
          </a:p>
        </p:txBody>
      </p:sp>
      <p:sp>
        <p:nvSpPr>
          <p:cNvPr id="8" name="Title 7"/>
          <p:cNvSpPr>
            <a:spLocks noGrp="1"/>
          </p:cNvSpPr>
          <p:nvPr>
            <p:ph type="title"/>
          </p:nvPr>
        </p:nvSpPr>
        <p:spPr/>
        <p:txBody>
          <a:bodyPr vert="horz"/>
          <a:lstStyle/>
          <a:p>
            <a:r>
              <a:rPr lang="en-US" dirty="0">
                <a:solidFill>
                  <a:srgbClr val="10394B"/>
                </a:solidFill>
              </a:rPr>
              <a:t>Adolescent development (cont.)</a:t>
            </a:r>
            <a:endParaRPr lang="en-GB" dirty="0">
              <a:solidFill>
                <a:srgbClr val="10394B"/>
              </a:solidFill>
            </a:endParaRPr>
          </a:p>
        </p:txBody>
      </p:sp>
      <p:pic>
        <p:nvPicPr>
          <p:cNvPr id="7" name="Picture 6" descr="https://1ojaw3r6qqumu47c3oltob59-wpengine.netdna-ssl.com/wp-content/uploads/2013/09/Teen-Brain-jpg.jpg">
            <a:extLst>
              <a:ext uri="{FF2B5EF4-FFF2-40B4-BE49-F238E27FC236}">
                <a16:creationId xmlns:a16="http://schemas.microsoft.com/office/drawing/2014/main" id="{3658290E-1F34-422B-8E20-25A896D03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397" y="1249543"/>
            <a:ext cx="5723151" cy="385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9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Thinking about young people and oral PrEP</a:t>
            </a:r>
          </a:p>
        </p:txBody>
      </p:sp>
      <p:sp>
        <p:nvSpPr>
          <p:cNvPr id="3" name="Text Placeholder 2"/>
          <p:cNvSpPr>
            <a:spLocks noGrp="1"/>
          </p:cNvSpPr>
          <p:nvPr>
            <p:ph type="body" sz="quarter" idx="10"/>
          </p:nvPr>
        </p:nvSpPr>
        <p:spPr>
          <a:xfrm>
            <a:off x="609600" y="1431925"/>
            <a:ext cx="10972800" cy="4885748"/>
          </a:xfrm>
          <a:solidFill>
            <a:srgbClr val="DDDDDD"/>
          </a:solidFill>
        </p:spPr>
        <p:txBody>
          <a:bodyPr/>
          <a:lstStyle/>
          <a:p>
            <a:pPr marL="0" indent="0">
              <a:buNone/>
            </a:pPr>
            <a:r>
              <a:rPr lang="en-ZA" dirty="0"/>
              <a:t>Points for discussion:</a:t>
            </a:r>
          </a:p>
          <a:p>
            <a:r>
              <a:rPr lang="en-ZA" dirty="0"/>
              <a:t>What are the typical stereotypes related to adolescents and young people (e.g., assumptions, commonly held views, generalisations)?</a:t>
            </a:r>
          </a:p>
          <a:p>
            <a:r>
              <a:rPr lang="en-ZA" dirty="0"/>
              <a:t>In your experience, what typically characterises young clients (i.e., adolescents and young people)?</a:t>
            </a:r>
          </a:p>
          <a:p>
            <a:pPr lvl="1"/>
            <a:r>
              <a:rPr lang="en-ZA" dirty="0"/>
              <a:t>Which of the above may be </a:t>
            </a:r>
            <a:r>
              <a:rPr lang="en-ZA" b="1" dirty="0">
                <a:solidFill>
                  <a:srgbClr val="178793"/>
                </a:solidFill>
                <a:cs typeface="+mn-cs"/>
              </a:rPr>
              <a:t>potential barriers </a:t>
            </a:r>
            <a:r>
              <a:rPr lang="en-ZA" dirty="0"/>
              <a:t>to effective PrEP use?</a:t>
            </a:r>
          </a:p>
          <a:p>
            <a:pPr lvl="1"/>
            <a:r>
              <a:rPr lang="en-ZA" dirty="0"/>
              <a:t>Which of the above are </a:t>
            </a:r>
            <a:r>
              <a:rPr lang="en-ZA" b="1" dirty="0">
                <a:solidFill>
                  <a:srgbClr val="178793"/>
                </a:solidFill>
                <a:cs typeface="+mn-cs"/>
              </a:rPr>
              <a:t>strengths and opportunities </a:t>
            </a:r>
            <a:r>
              <a:rPr lang="en-ZA" dirty="0"/>
              <a:t>to leverage for effective PrEP use? </a:t>
            </a:r>
          </a:p>
          <a:p>
            <a:r>
              <a:rPr lang="en-ZA" dirty="0"/>
              <a:t>We speak of AGYW: what are the similarities and differences between adolescent girls and young women? </a:t>
            </a:r>
          </a:p>
          <a:p>
            <a:pPr lvl="1"/>
            <a:endParaRPr lang="en-ZA" dirty="0"/>
          </a:p>
        </p:txBody>
      </p:sp>
    </p:spTree>
    <p:extLst>
      <p:ext uri="{BB962C8B-B14F-4D97-AF65-F5344CB8AC3E}">
        <p14:creationId xmlns:p14="http://schemas.microsoft.com/office/powerpoint/2010/main" val="317370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3224" y="4691990"/>
            <a:ext cx="4117300" cy="1900292"/>
          </a:xfrm>
          <a:prstGeom prst="rect">
            <a:avLst/>
          </a:prstGeom>
        </p:spPr>
      </p:pic>
      <p:sp>
        <p:nvSpPr>
          <p:cNvPr id="9" name="Title 8"/>
          <p:cNvSpPr>
            <a:spLocks noGrp="1"/>
          </p:cNvSpPr>
          <p:nvPr>
            <p:ph type="title"/>
          </p:nvPr>
        </p:nvSpPr>
        <p:spPr/>
        <p:txBody>
          <a:bodyPr vert="horz"/>
          <a:lstStyle/>
          <a:p>
            <a:r>
              <a:rPr lang="en-US" dirty="0">
                <a:solidFill>
                  <a:srgbClr val="10394B"/>
                </a:solidFill>
              </a:rPr>
              <a:t>Risk and protective factors for prevention</a:t>
            </a:r>
            <a:endParaRPr lang="en-GB" dirty="0">
              <a:solidFill>
                <a:srgbClr val="10394B"/>
              </a:solidFill>
            </a:endParaRPr>
          </a:p>
        </p:txBody>
      </p:sp>
      <p:sp>
        <p:nvSpPr>
          <p:cNvPr id="3" name="Content Placeholder 2"/>
          <p:cNvSpPr>
            <a:spLocks noGrp="1"/>
          </p:cNvSpPr>
          <p:nvPr>
            <p:ph sz="half" idx="4294967295"/>
          </p:nvPr>
        </p:nvSpPr>
        <p:spPr>
          <a:xfrm>
            <a:off x="437636" y="1481138"/>
            <a:ext cx="3840163" cy="4278094"/>
          </a:xfrm>
          <a:prstGeom prst="rect">
            <a:avLst/>
          </a:prstGeom>
        </p:spPr>
        <p:txBody>
          <a:bodyPr wrap="square">
            <a:spAutoFit/>
          </a:bodyPr>
          <a:lstStyle/>
          <a:p>
            <a:pPr marL="0" indent="0" fontAlgn="base">
              <a:spcBef>
                <a:spcPts val="0"/>
              </a:spcBef>
              <a:buClr>
                <a:srgbClr val="008080"/>
              </a:buClr>
            </a:pPr>
            <a:r>
              <a:rPr lang="en-US" sz="2400" spc="0" dirty="0">
                <a:solidFill>
                  <a:srgbClr val="178793"/>
                </a:solidFill>
                <a:latin typeface="+mn-lt"/>
                <a:ea typeface="Calibri" panose="020F0502020204030204" pitchFamily="34" charset="0"/>
                <a:cs typeface="QHTXD F+ Frutiger"/>
              </a:rPr>
              <a:t>Risk factors</a:t>
            </a:r>
          </a:p>
          <a:p>
            <a:pPr marL="0" indent="0" fontAlgn="base">
              <a:spcBef>
                <a:spcPts val="0"/>
              </a:spcBef>
              <a:buClr>
                <a:srgbClr val="008080"/>
              </a:buClr>
            </a:pPr>
            <a:endParaRPr lang="en-US" sz="800" spc="0" dirty="0">
              <a:solidFill>
                <a:srgbClr val="178793"/>
              </a:solidFill>
              <a:latin typeface="+mn-lt"/>
              <a:ea typeface="Calibri" panose="020F0502020204030204" pitchFamily="34" charset="0"/>
              <a:cs typeface="QHTXD F+ Frutiger"/>
            </a:endParaRP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Poverty</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Peer pressure</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Sexual coercion</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Transactional sex</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Age-disparate relationships</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Teenage pregnancy</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Physiological vulnerability</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Barriers to using health services</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Dropping out of school</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Being an orphan or in a child-headed household</a:t>
            </a:r>
          </a:p>
        </p:txBody>
      </p:sp>
      <p:sp>
        <p:nvSpPr>
          <p:cNvPr id="7" name="Text Placeholder 6"/>
          <p:cNvSpPr>
            <a:spLocks noGrp="1"/>
          </p:cNvSpPr>
          <p:nvPr>
            <p:ph type="body" sz="quarter" idx="4294967295"/>
          </p:nvPr>
        </p:nvSpPr>
        <p:spPr>
          <a:xfrm>
            <a:off x="8126413" y="1681163"/>
            <a:ext cx="4065587" cy="823912"/>
          </a:xfrm>
          <a:prstGeom prst="rect">
            <a:avLst/>
          </a:prstGeom>
        </p:spPr>
        <p:txBody>
          <a:bodyPr>
            <a:normAutofit/>
          </a:bodyPr>
          <a:lstStyle/>
          <a:p>
            <a:r>
              <a:rPr lang="en-GB" sz="2800" dirty="0"/>
              <a:t>Protective factors</a:t>
            </a:r>
          </a:p>
        </p:txBody>
      </p:sp>
      <p:sp>
        <p:nvSpPr>
          <p:cNvPr id="5" name="Content Placeholder 4"/>
          <p:cNvSpPr>
            <a:spLocks noGrp="1"/>
          </p:cNvSpPr>
          <p:nvPr>
            <p:ph sz="quarter" idx="4294967295"/>
          </p:nvPr>
        </p:nvSpPr>
        <p:spPr>
          <a:xfrm>
            <a:off x="8351838" y="1514475"/>
            <a:ext cx="3840162" cy="2431435"/>
          </a:xfrm>
          <a:prstGeom prst="rect">
            <a:avLst/>
          </a:prstGeom>
        </p:spPr>
        <p:txBody>
          <a:bodyPr wrap="square">
            <a:spAutoFit/>
          </a:bodyPr>
          <a:lstStyle/>
          <a:p>
            <a:pPr marL="0" indent="0" fontAlgn="base">
              <a:spcBef>
                <a:spcPts val="0"/>
              </a:spcBef>
              <a:buClr>
                <a:srgbClr val="008080"/>
              </a:buClr>
            </a:pPr>
            <a:r>
              <a:rPr lang="en-US" sz="2400" spc="0" dirty="0">
                <a:solidFill>
                  <a:srgbClr val="178793"/>
                </a:solidFill>
                <a:latin typeface="+mn-lt"/>
                <a:ea typeface="Calibri" panose="020F0502020204030204" pitchFamily="34" charset="0"/>
                <a:cs typeface="QHTXD F+ Frutiger"/>
              </a:rPr>
              <a:t>Protective factors</a:t>
            </a:r>
          </a:p>
          <a:p>
            <a:pPr marL="0" indent="0" fontAlgn="base">
              <a:spcBef>
                <a:spcPts val="0"/>
              </a:spcBef>
              <a:buClr>
                <a:srgbClr val="008080"/>
              </a:buClr>
            </a:pPr>
            <a:endParaRPr lang="en-US" sz="800" spc="0" dirty="0">
              <a:solidFill>
                <a:srgbClr val="178793"/>
              </a:solidFill>
              <a:latin typeface="+mn-lt"/>
              <a:ea typeface="Calibri" panose="020F0502020204030204" pitchFamily="34" charset="0"/>
              <a:cs typeface="QHTXD F+ Frutiger"/>
            </a:endParaRP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Youth-friendly services</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Positive role models</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Guidance and engagement </a:t>
            </a:r>
            <a:r>
              <a:rPr lang="en-US" sz="2000" b="0" spc="0">
                <a:solidFill>
                  <a:srgbClr val="57585A"/>
                </a:solidFill>
                <a:latin typeface="+mn-lt"/>
                <a:ea typeface="Calibri" panose="020F0502020204030204" pitchFamily="34" charset="0"/>
                <a:cs typeface="QHTXD F+ Frutiger"/>
              </a:rPr>
              <a:t>on staying </a:t>
            </a:r>
            <a:r>
              <a:rPr lang="en-US" sz="2000" b="0" spc="0" dirty="0">
                <a:solidFill>
                  <a:srgbClr val="57585A"/>
                </a:solidFill>
                <a:latin typeface="+mn-lt"/>
                <a:ea typeface="Calibri" panose="020F0502020204030204" pitchFamily="34" charset="0"/>
                <a:cs typeface="QHTXD F+ Frutiger"/>
              </a:rPr>
              <a:t>in school</a:t>
            </a:r>
          </a:p>
          <a:p>
            <a:pPr marL="457200" indent="-457200" fontAlgn="base">
              <a:spcBef>
                <a:spcPts val="0"/>
              </a:spcBef>
              <a:buClr>
                <a:srgbClr val="178793"/>
              </a:buClr>
              <a:buFont typeface="Arial" charset="0"/>
              <a:buChar char="•"/>
            </a:pPr>
            <a:r>
              <a:rPr lang="en-US" sz="2000" b="0" spc="0" dirty="0">
                <a:solidFill>
                  <a:srgbClr val="57585A"/>
                </a:solidFill>
                <a:latin typeface="+mn-lt"/>
                <a:ea typeface="Calibri" panose="020F0502020204030204" pitchFamily="34" charset="0"/>
                <a:cs typeface="QHTXD F+ Frutiger"/>
              </a:rPr>
              <a:t>Access to HIV prevention options</a:t>
            </a:r>
            <a:endParaRPr lang="en-ZA" sz="2000" b="0" spc="0" dirty="0">
              <a:solidFill>
                <a:srgbClr val="57585A"/>
              </a:solidFill>
              <a:latin typeface="+mn-lt"/>
              <a:ea typeface="Calibri" panose="020F0502020204030204" pitchFamily="34" charset="0"/>
              <a:cs typeface="QHTXD F+ Frutiger"/>
            </a:endParaRPr>
          </a:p>
        </p:txBody>
      </p:sp>
      <p:grpSp>
        <p:nvGrpSpPr>
          <p:cNvPr id="2" name="Group 1"/>
          <p:cNvGrpSpPr/>
          <p:nvPr/>
        </p:nvGrpSpPr>
        <p:grpSpPr>
          <a:xfrm>
            <a:off x="3927583" y="1868487"/>
            <a:ext cx="4107346" cy="2520000"/>
            <a:chOff x="4060703" y="1429422"/>
            <a:chExt cx="4107346" cy="2520000"/>
          </a:xfrm>
        </p:grpSpPr>
        <p:sp>
          <p:nvSpPr>
            <p:cNvPr id="13" name="Left Arrow 12"/>
            <p:cNvSpPr/>
            <p:nvPr/>
          </p:nvSpPr>
          <p:spPr>
            <a:xfrm rot="10800000">
              <a:off x="7058586" y="2232222"/>
              <a:ext cx="1109463" cy="914400"/>
            </a:xfrm>
            <a:prstGeom prst="leftArrow">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Left Arrow 11"/>
            <p:cNvSpPr/>
            <p:nvPr/>
          </p:nvSpPr>
          <p:spPr>
            <a:xfrm>
              <a:off x="4060703" y="2232222"/>
              <a:ext cx="1109463" cy="914400"/>
            </a:xfrm>
            <a:prstGeom prst="leftArrow">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Oval 10"/>
            <p:cNvSpPr/>
            <p:nvPr/>
          </p:nvSpPr>
          <p:spPr>
            <a:xfrm>
              <a:off x="4883235" y="1429422"/>
              <a:ext cx="2520000" cy="2520000"/>
            </a:xfrm>
            <a:prstGeom prst="ellipse">
              <a:avLst/>
            </a:prstGeom>
            <a:solidFill>
              <a:srgbClr val="10394B"/>
            </a:solidFill>
            <a:ln w="7620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2000" dirty="0"/>
                <a:t>Factors contributing to vulnerability: </a:t>
              </a:r>
            </a:p>
          </p:txBody>
        </p:sp>
      </p:grpSp>
    </p:spTree>
    <p:extLst>
      <p:ext uri="{BB962C8B-B14F-4D97-AF65-F5344CB8AC3E}">
        <p14:creationId xmlns:p14="http://schemas.microsoft.com/office/powerpoint/2010/main" val="79562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D2B91-88E2-4BA6-AC16-59A6EA8D9321}"/>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264695" y="1379962"/>
            <a:ext cx="11670631" cy="972441"/>
          </a:xfrm>
        </p:spPr>
        <p:txBody>
          <a:bodyPr vert="horz" anchor="t"/>
          <a:lstStyle/>
          <a:p>
            <a:pPr algn="ctr">
              <a:lnSpc>
                <a:spcPct val="100000"/>
              </a:lnSpc>
            </a:pPr>
            <a:r>
              <a:rPr lang="en-ZA" sz="5400" dirty="0">
                <a:solidFill>
                  <a:schemeClr val="bg1"/>
                </a:solidFill>
              </a:rPr>
              <a:t>Providing oral PrEP in the context of adolescent- and youth-friendly services</a:t>
            </a:r>
          </a:p>
        </p:txBody>
      </p:sp>
    </p:spTree>
    <p:extLst>
      <p:ext uri="{BB962C8B-B14F-4D97-AF65-F5344CB8AC3E}">
        <p14:creationId xmlns:p14="http://schemas.microsoft.com/office/powerpoint/2010/main" val="128454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54293420"/>
              </p:ext>
            </p:extLst>
          </p:nvPr>
        </p:nvGraphicFramePr>
        <p:xfrm>
          <a:off x="3008525" y="909893"/>
          <a:ext cx="10027921" cy="569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ZA" sz="4400" dirty="0">
                <a:solidFill>
                  <a:schemeClr val="tx1"/>
                </a:solidFill>
              </a:rPr>
              <a:t>Model for effective service </a:t>
            </a:r>
            <a:br>
              <a:rPr lang="en-ZA" sz="4400" dirty="0">
                <a:solidFill>
                  <a:schemeClr val="tx1"/>
                </a:solidFill>
              </a:rPr>
            </a:br>
            <a:r>
              <a:rPr lang="en-ZA" sz="4400" dirty="0">
                <a:solidFill>
                  <a:schemeClr val="tx1"/>
                </a:solidFill>
              </a:rPr>
              <a:t>provision for PrEP </a:t>
            </a:r>
            <a:br>
              <a:rPr lang="en-ZA" sz="4400" dirty="0">
                <a:solidFill>
                  <a:schemeClr val="tx1"/>
                </a:solidFill>
              </a:rPr>
            </a:br>
            <a:r>
              <a:rPr lang="en-ZA" sz="4400" dirty="0">
                <a:solidFill>
                  <a:schemeClr val="tx1"/>
                </a:solidFill>
              </a:rPr>
              <a:t>and AGYW</a:t>
            </a:r>
          </a:p>
        </p:txBody>
      </p:sp>
    </p:spTree>
    <p:extLst>
      <p:ext uri="{BB962C8B-B14F-4D97-AF65-F5344CB8AC3E}">
        <p14:creationId xmlns:p14="http://schemas.microsoft.com/office/powerpoint/2010/main" val="211400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0230" y="0"/>
            <a:ext cx="1465856" cy="1530735"/>
            <a:chOff x="9609513" y="75865"/>
            <a:chExt cx="1919213" cy="204984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9513" y="425022"/>
              <a:ext cx="1512916" cy="1700689"/>
            </a:xfrm>
            <a:prstGeom prst="rect">
              <a:avLst/>
            </a:prstGeom>
          </p:spPr>
        </p:pic>
        <p:sp>
          <p:nvSpPr>
            <p:cNvPr id="4" name="TextBox 3"/>
            <p:cNvSpPr txBox="1"/>
            <p:nvPr/>
          </p:nvSpPr>
          <p:spPr>
            <a:xfrm>
              <a:off x="9775763" y="75865"/>
              <a:ext cx="1413163" cy="453366"/>
            </a:xfrm>
            <a:prstGeom prst="rect">
              <a:avLst/>
            </a:prstGeom>
            <a:noFill/>
          </p:spPr>
          <p:txBody>
            <a:bodyPr wrap="square" rtlCol="0">
              <a:spAutoFit/>
            </a:bodyPr>
            <a:lstStyle/>
            <a:p>
              <a:pPr algn="r"/>
              <a:r>
                <a:rPr lang="en-ZA" sz="1600" b="1" dirty="0">
                  <a:solidFill>
                    <a:schemeClr val="accent4"/>
                  </a:solidFill>
                </a:rPr>
                <a:t>GROUP</a:t>
              </a:r>
            </a:p>
          </p:txBody>
        </p:sp>
        <p:sp>
          <p:nvSpPr>
            <p:cNvPr id="5" name="Rectangle 4"/>
            <p:cNvSpPr/>
            <p:nvPr/>
          </p:nvSpPr>
          <p:spPr>
            <a:xfrm rot="5400000">
              <a:off x="10480432" y="903400"/>
              <a:ext cx="1653328" cy="443261"/>
            </a:xfrm>
            <a:prstGeom prst="rect">
              <a:avLst/>
            </a:prstGeom>
          </p:spPr>
          <p:txBody>
            <a:bodyPr wrap="none">
              <a:spAutoFit/>
            </a:bodyPr>
            <a:lstStyle/>
            <a:p>
              <a:r>
                <a:rPr lang="en-ZA" sz="1600" b="1" dirty="0">
                  <a:solidFill>
                    <a:schemeClr val="accent4"/>
                  </a:solidFill>
                </a:rPr>
                <a:t>DISCUSSION</a:t>
              </a:r>
              <a:endParaRPr lang="en-ZA" sz="1600" dirty="0">
                <a:solidFill>
                  <a:schemeClr val="accent4"/>
                </a:solidFill>
              </a:endParaRPr>
            </a:p>
          </p:txBody>
        </p:sp>
      </p:grpSp>
      <p:sp>
        <p:nvSpPr>
          <p:cNvPr id="8" name="Title 7"/>
          <p:cNvSpPr>
            <a:spLocks noGrp="1"/>
          </p:cNvSpPr>
          <p:nvPr>
            <p:ph type="title"/>
          </p:nvPr>
        </p:nvSpPr>
        <p:spPr>
          <a:xfrm>
            <a:off x="1602609" y="338554"/>
            <a:ext cx="8872250" cy="1533748"/>
          </a:xfrm>
        </p:spPr>
        <p:txBody>
          <a:bodyPr/>
          <a:lstStyle/>
          <a:p>
            <a:r>
              <a:rPr lang="en-US" dirty="0">
                <a:solidFill>
                  <a:srgbClr val="10394B"/>
                </a:solidFill>
              </a:rPr>
              <a:t>Challenges and barriers to SRH and HIV services for AGYW </a:t>
            </a:r>
            <a:endParaRPr lang="en-GB" dirty="0">
              <a:solidFill>
                <a:srgbClr val="10394B"/>
              </a:solidFill>
            </a:endParaRPr>
          </a:p>
        </p:txBody>
      </p:sp>
      <p:sp>
        <p:nvSpPr>
          <p:cNvPr id="18" name="Rectangle 17"/>
          <p:cNvSpPr/>
          <p:nvPr/>
        </p:nvSpPr>
        <p:spPr>
          <a:xfrm>
            <a:off x="386995" y="1661523"/>
            <a:ext cx="6653885" cy="489351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ZA" sz="2000" dirty="0">
                <a:solidFill>
                  <a:schemeClr val="tx1"/>
                </a:solidFill>
              </a:rPr>
              <a:t>Group discussion:</a:t>
            </a:r>
          </a:p>
          <a:p>
            <a:pPr marL="285750" indent="-285750">
              <a:buFont typeface="Arial" panose="020B0604020202020204" pitchFamily="34" charset="0"/>
              <a:buChar char="•"/>
            </a:pPr>
            <a:r>
              <a:rPr lang="en-ZA" sz="2000" dirty="0">
                <a:solidFill>
                  <a:schemeClr val="tx1"/>
                </a:solidFill>
              </a:rPr>
              <a:t>It is very important to identify and dismantle potential barriers for young people accessing health care. </a:t>
            </a:r>
          </a:p>
          <a:p>
            <a:pPr marL="285750" indent="-285750">
              <a:buFont typeface="Arial" panose="020B0604020202020204" pitchFamily="34" charset="0"/>
              <a:buChar char="•"/>
            </a:pPr>
            <a:r>
              <a:rPr lang="en-ZA" sz="2000" dirty="0">
                <a:solidFill>
                  <a:schemeClr val="tx1"/>
                </a:solidFill>
              </a:rPr>
              <a:t>PrEP services need to be provided within the context of adolescent-friendly services. </a:t>
            </a:r>
          </a:p>
          <a:p>
            <a:endParaRPr lang="en-ZA" sz="2000" dirty="0">
              <a:solidFill>
                <a:schemeClr val="tx1"/>
              </a:solidFill>
            </a:endParaRPr>
          </a:p>
          <a:p>
            <a:r>
              <a:rPr lang="en-ZA" sz="2000" dirty="0">
                <a:solidFill>
                  <a:schemeClr val="tx1"/>
                </a:solidFill>
              </a:rPr>
              <a:t>Group activity:</a:t>
            </a:r>
          </a:p>
          <a:p>
            <a:r>
              <a:rPr lang="en-ZA" sz="2000" dirty="0">
                <a:solidFill>
                  <a:schemeClr val="tx1"/>
                </a:solidFill>
              </a:rPr>
              <a:t>Work in small groups to identify potential barriers that prevent AGYW from utilising HIV prevention, SRH, and PrEP services. Start by making the following five columns on a page: </a:t>
            </a:r>
          </a:p>
          <a:p>
            <a:pPr marL="342900" indent="-342900">
              <a:buAutoNum type="arabicPeriod"/>
            </a:pPr>
            <a:r>
              <a:rPr lang="en-ZA" sz="2000" dirty="0">
                <a:solidFill>
                  <a:schemeClr val="tx1"/>
                </a:solidFill>
              </a:rPr>
              <a:t>Client-related barriers</a:t>
            </a:r>
          </a:p>
          <a:p>
            <a:pPr marL="342900" indent="-342900">
              <a:buAutoNum type="arabicPeriod"/>
            </a:pPr>
            <a:r>
              <a:rPr lang="en-ZA" sz="2000" dirty="0">
                <a:solidFill>
                  <a:schemeClr val="tx1"/>
                </a:solidFill>
              </a:rPr>
              <a:t>Community-related barriers</a:t>
            </a:r>
          </a:p>
          <a:p>
            <a:pPr marL="342900" indent="-342900">
              <a:buAutoNum type="arabicPeriod"/>
            </a:pPr>
            <a:r>
              <a:rPr lang="en-ZA" sz="2000" dirty="0">
                <a:solidFill>
                  <a:schemeClr val="tx1"/>
                </a:solidFill>
              </a:rPr>
              <a:t>Provider-related barriers</a:t>
            </a:r>
          </a:p>
          <a:p>
            <a:pPr marL="342900" indent="-342900">
              <a:buAutoNum type="arabicPeriod"/>
            </a:pPr>
            <a:r>
              <a:rPr lang="en-ZA" sz="2000" dirty="0">
                <a:solidFill>
                  <a:schemeClr val="tx1"/>
                </a:solidFill>
              </a:rPr>
              <a:t>Health system barriers</a:t>
            </a:r>
          </a:p>
          <a:p>
            <a:pPr marL="342900" indent="-342900">
              <a:buAutoNum type="arabicPeriod"/>
            </a:pPr>
            <a:r>
              <a:rPr lang="en-ZA" sz="2000" dirty="0">
                <a:solidFill>
                  <a:schemeClr val="tx1"/>
                </a:solidFill>
              </a:rPr>
              <a:t>Product-related barriers</a:t>
            </a:r>
          </a:p>
          <a:p>
            <a:r>
              <a:rPr lang="en-ZA" dirty="0">
                <a:solidFill>
                  <a:schemeClr val="tx1"/>
                </a:solidFill>
              </a:rPr>
              <a:t>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3087" y="2069756"/>
            <a:ext cx="4941596" cy="2648874"/>
          </a:xfrm>
          <a:prstGeom prst="rect">
            <a:avLst/>
          </a:prstGeom>
        </p:spPr>
      </p:pic>
    </p:spTree>
    <p:extLst>
      <p:ext uri="{BB962C8B-B14F-4D97-AF65-F5344CB8AC3E}">
        <p14:creationId xmlns:p14="http://schemas.microsoft.com/office/powerpoint/2010/main" val="26574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16258102"/>
              </p:ext>
            </p:extLst>
          </p:nvPr>
        </p:nvGraphicFramePr>
        <p:xfrm>
          <a:off x="-2" y="239842"/>
          <a:ext cx="12192002" cy="6289653"/>
        </p:xfrm>
        <a:graphic>
          <a:graphicData uri="http://schemas.openxmlformats.org/drawingml/2006/table">
            <a:tbl>
              <a:tblPr firstRow="1" bandRow="1">
                <a:tableStyleId>{5A111915-BE36-4E01-A7E5-04B1672EAD32}</a:tableStyleId>
              </a:tblPr>
              <a:tblGrid>
                <a:gridCol w="2578310">
                  <a:extLst>
                    <a:ext uri="{9D8B030D-6E8A-4147-A177-3AD203B41FA5}">
                      <a16:colId xmlns:a16="http://schemas.microsoft.com/office/drawing/2014/main" val="20000"/>
                    </a:ext>
                  </a:extLst>
                </a:gridCol>
                <a:gridCol w="2298492">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gridCol w="2750119">
                  <a:extLst>
                    <a:ext uri="{9D8B030D-6E8A-4147-A177-3AD203B41FA5}">
                      <a16:colId xmlns:a16="http://schemas.microsoft.com/office/drawing/2014/main" val="20003"/>
                    </a:ext>
                  </a:extLst>
                </a:gridCol>
                <a:gridCol w="2126680">
                  <a:extLst>
                    <a:ext uri="{9D8B030D-6E8A-4147-A177-3AD203B41FA5}">
                      <a16:colId xmlns:a16="http://schemas.microsoft.com/office/drawing/2014/main" val="20004"/>
                    </a:ext>
                  </a:extLst>
                </a:gridCol>
              </a:tblGrid>
              <a:tr h="422094">
                <a:tc>
                  <a:txBody>
                    <a:bodyPr/>
                    <a:lstStyle/>
                    <a:p>
                      <a:pPr marL="26670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effectLst/>
                          <a:latin typeface="+mn-lt"/>
                          <a:ea typeface="+mn-ea"/>
                          <a:cs typeface="+mn-cs"/>
                        </a:rPr>
                        <a:t>Client-related barriers</a:t>
                      </a:r>
                      <a:endParaRPr lang="en-ZA" sz="1800" b="0" kern="1200" dirty="0">
                        <a:solidFill>
                          <a:schemeClr val="bg1"/>
                        </a:solidFill>
                        <a:effectLst/>
                        <a:latin typeface="+mn-lt"/>
                        <a:ea typeface="+mn-ea"/>
                        <a:cs typeface="+mn-cs"/>
                      </a:endParaRP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solidFill>
                      <a:srgbClr val="10394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Community-related barriers</a:t>
                      </a: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solidFill>
                      <a:srgbClr val="10394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effectLst/>
                          <a:latin typeface="+mn-lt"/>
                          <a:ea typeface="+mn-ea"/>
                          <a:cs typeface="+mn-cs"/>
                        </a:rPr>
                        <a:t>Provider-related barriers</a:t>
                      </a:r>
                      <a:endParaRPr lang="en-ZA" sz="1800" b="0" kern="1200" dirty="0">
                        <a:solidFill>
                          <a:schemeClr val="bg1"/>
                        </a:solidFill>
                        <a:effectLst/>
                        <a:latin typeface="+mn-lt"/>
                        <a:ea typeface="+mn-ea"/>
                        <a:cs typeface="+mn-cs"/>
                      </a:endParaRP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solidFill>
                      <a:srgbClr val="10394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Health system barriers</a:t>
                      </a: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solidFill>
                      <a:srgbClr val="10394B"/>
                    </a:solidFill>
                  </a:tcPr>
                </a:tc>
                <a:tc>
                  <a:txBody>
                    <a:bodyPr/>
                    <a:lstStyle/>
                    <a:p>
                      <a:pPr marL="266700" marR="0" lvl="0" indent="0" algn="ctr" defTabSz="4572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effectLst/>
                          <a:latin typeface="+mn-lt"/>
                          <a:ea typeface="+mn-ea"/>
                          <a:cs typeface="+mn-cs"/>
                        </a:rPr>
                        <a:t>Product-related barriers</a:t>
                      </a: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solidFill>
                      <a:srgbClr val="10394B"/>
                    </a:solidFill>
                  </a:tcPr>
                </a:tc>
                <a:extLst>
                  <a:ext uri="{0D108BD9-81ED-4DB2-BD59-A6C34878D82A}">
                    <a16:rowId xmlns:a16="http://schemas.microsoft.com/office/drawing/2014/main" val="10000"/>
                  </a:ext>
                </a:extLst>
              </a:tr>
              <a:tr h="5649573">
                <a:tc>
                  <a:txBody>
                    <a:bodyPr/>
                    <a:lstStyle/>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Don’t know where to go </a:t>
                      </a:r>
                      <a:endParaRPr lang="en-ZA" sz="1600" kern="1200" dirty="0">
                        <a:solidFill>
                          <a:schemeClr val="tx1"/>
                        </a:solidFill>
                        <a:effectLst/>
                        <a:latin typeface="+mn-lt"/>
                        <a:ea typeface="+mn-ea"/>
                        <a:cs typeface="+mn-cs"/>
                      </a:endParaRP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Don’t have resources to get to the service</a:t>
                      </a:r>
                      <a:endParaRPr lang="en-ZA" sz="1600" kern="1200" dirty="0">
                        <a:solidFill>
                          <a:schemeClr val="tx1"/>
                        </a:solidFill>
                        <a:effectLst/>
                        <a:latin typeface="+mn-lt"/>
                        <a:ea typeface="+mn-ea"/>
                        <a:cs typeface="+mn-cs"/>
                      </a:endParaRP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Staff attitude</a:t>
                      </a:r>
                      <a:r>
                        <a:rPr lang="en-US" sz="1600" kern="1200" baseline="0" dirty="0">
                          <a:solidFill>
                            <a:schemeClr val="tx1"/>
                          </a:solidFill>
                          <a:effectLst/>
                          <a:latin typeface="+mn-lt"/>
                          <a:ea typeface="+mn-ea"/>
                          <a:cs typeface="+mn-cs"/>
                        </a:rPr>
                        <a:t> (e.g.,</a:t>
                      </a:r>
                      <a:r>
                        <a:rPr lang="en-US" sz="1600" kern="1200" dirty="0">
                          <a:solidFill>
                            <a:schemeClr val="tx1"/>
                          </a:solidFill>
                          <a:effectLst/>
                          <a:latin typeface="+mn-lt"/>
                          <a:ea typeface="+mn-ea"/>
                          <a:cs typeface="+mn-cs"/>
                        </a:rPr>
                        <a:t> judgmental, reprimanding)</a:t>
                      </a:r>
                      <a:endParaRPr lang="en-ZA" sz="1600" kern="1200" dirty="0">
                        <a:solidFill>
                          <a:schemeClr val="tx1"/>
                        </a:solidFill>
                        <a:effectLst/>
                        <a:latin typeface="+mn-lt"/>
                        <a:ea typeface="+mn-ea"/>
                        <a:cs typeface="+mn-cs"/>
                      </a:endParaRP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Feel</a:t>
                      </a:r>
                      <a:r>
                        <a:rPr lang="en-US" sz="1600" kern="1200" baseline="0" dirty="0">
                          <a:solidFill>
                            <a:schemeClr val="tx1"/>
                          </a:solidFill>
                          <a:effectLst/>
                          <a:latin typeface="+mn-lt"/>
                          <a:ea typeface="+mn-ea"/>
                          <a:cs typeface="+mn-cs"/>
                        </a:rPr>
                        <a:t> un</a:t>
                      </a:r>
                      <a:r>
                        <a:rPr lang="en-US" sz="1600" kern="1200" dirty="0">
                          <a:solidFill>
                            <a:schemeClr val="tx1"/>
                          </a:solidFill>
                          <a:effectLst/>
                          <a:latin typeface="+mn-lt"/>
                          <a:ea typeface="+mn-ea"/>
                          <a:cs typeface="+mn-cs"/>
                        </a:rPr>
                        <a:t>comfortable,</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 embarrassed, scared to be seen by community</a:t>
                      </a:r>
                      <a:endParaRPr lang="en-ZA" sz="1600" kern="1200" dirty="0">
                        <a:solidFill>
                          <a:schemeClr val="tx1"/>
                        </a:solidFill>
                        <a:effectLst/>
                        <a:latin typeface="+mn-lt"/>
                        <a:ea typeface="+mn-ea"/>
                        <a:cs typeface="+mn-cs"/>
                      </a:endParaRP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Low self-esteem, stigma, shame</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including self-stigma, self-shame)</a:t>
                      </a:r>
                      <a:endParaRPr lang="en-ZA" sz="1600" kern="1200" dirty="0">
                        <a:solidFill>
                          <a:schemeClr val="tx1"/>
                        </a:solidFill>
                        <a:effectLst/>
                        <a:latin typeface="+mn-lt"/>
                        <a:ea typeface="+mn-ea"/>
                        <a:cs typeface="+mn-cs"/>
                      </a:endParaRP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Myths, misconceptions </a:t>
                      </a: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Lack of sexual partner’s support</a:t>
                      </a:r>
                    </a:p>
                    <a:p>
                      <a:pPr marL="285750" lvl="0" indent="-285750">
                        <a:spcAft>
                          <a:spcPts val="300"/>
                        </a:spcAft>
                        <a:buClr>
                          <a:srgbClr val="008080"/>
                        </a:buClr>
                        <a:buFont typeface="Arial" panose="020B0604020202020204" pitchFamily="34" charset="0"/>
                        <a:buChar char="•"/>
                      </a:pPr>
                      <a:r>
                        <a:rPr lang="en-US" sz="1600" kern="1200" dirty="0">
                          <a:solidFill>
                            <a:schemeClr val="tx1"/>
                          </a:solidFill>
                          <a:effectLst/>
                          <a:latin typeface="+mn-lt"/>
                          <a:ea typeface="+mn-ea"/>
                          <a:cs typeface="+mn-cs"/>
                        </a:rPr>
                        <a:t>Fear of partner disapproval</a:t>
                      </a:r>
                    </a:p>
                    <a:p>
                      <a:pPr marL="285750" indent="-285750">
                        <a:buClr>
                          <a:srgbClr val="008080"/>
                        </a:buClr>
                        <a:buFont typeface="Arial" panose="020B0604020202020204" pitchFamily="34" charset="0"/>
                        <a:buChar char="•"/>
                      </a:pPr>
                      <a:endParaRPr lang="en-ZA" sz="1600" dirty="0">
                        <a:solidFill>
                          <a:schemeClr val="tx1"/>
                        </a:solidFill>
                      </a:endParaRP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tcPr>
                </a:tc>
                <a:tc>
                  <a:txBody>
                    <a:bodyPr/>
                    <a:lstStyle/>
                    <a:p>
                      <a:pPr marL="342900" marR="0" lvl="0" indent="-342900" algn="l" defTabSz="457200" rtl="0" eaLnBrk="1" fontAlgn="auto" latinLnBrk="0" hangingPunct="1">
                        <a:lnSpc>
                          <a:spcPct val="100000"/>
                        </a:lnSpc>
                        <a:spcBef>
                          <a:spcPts val="0"/>
                        </a:spcBef>
                        <a:spcAft>
                          <a:spcPts val="30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Cultural, religious, moral perspectives related to adolescent girls and unmarried young women having sex</a:t>
                      </a:r>
                      <a:endParaRPr lang="en-ZA" sz="1600" kern="1200" dirty="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30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Myths</a:t>
                      </a:r>
                      <a:r>
                        <a:rPr lang="en-US" sz="1600" kern="1200" baseline="0" dirty="0">
                          <a:solidFill>
                            <a:schemeClr val="tx1"/>
                          </a:solidFill>
                          <a:effectLst/>
                          <a:latin typeface="+mn-lt"/>
                          <a:ea typeface="+mn-ea"/>
                          <a:cs typeface="+mn-cs"/>
                        </a:rPr>
                        <a:t>,</a:t>
                      </a:r>
                      <a:r>
                        <a:rPr lang="en-US" sz="1600" kern="1200" dirty="0">
                          <a:solidFill>
                            <a:schemeClr val="tx1"/>
                          </a:solidFill>
                          <a:effectLst/>
                          <a:latin typeface="+mn-lt"/>
                          <a:ea typeface="+mn-ea"/>
                          <a:cs typeface="+mn-cs"/>
                        </a:rPr>
                        <a:t> misconceptions </a:t>
                      </a:r>
                      <a:endParaRPr lang="en-ZA" sz="1600" kern="1200" dirty="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30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Low community awareness of PrEP</a:t>
                      </a:r>
                    </a:p>
                    <a:p>
                      <a:pPr marL="342900" marR="0" lvl="0" indent="-342900" algn="l" defTabSz="457200" rtl="0" eaLnBrk="1" fontAlgn="auto" latinLnBrk="0" hangingPunct="1">
                        <a:lnSpc>
                          <a:spcPct val="100000"/>
                        </a:lnSpc>
                        <a:spcBef>
                          <a:spcPts val="0"/>
                        </a:spcBef>
                        <a:spcAft>
                          <a:spcPts val="30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Lack of parental support</a:t>
                      </a: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tcPr>
                </a:tc>
                <a:tc>
                  <a:txBody>
                    <a:bodyPr/>
                    <a:lstStyle/>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Providers believe young people don’t use the service </a:t>
                      </a:r>
                      <a:endParaRPr lang="en-ZA" sz="1400" kern="1200" dirty="0">
                        <a:solidFill>
                          <a:schemeClr val="tx1"/>
                        </a:solidFill>
                        <a:effectLst/>
                        <a:latin typeface="+mn-lt"/>
                        <a:ea typeface="+mn-ea"/>
                        <a:cs typeface="+mn-cs"/>
                      </a:endParaRPr>
                    </a:p>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Providers believe young people are difficult especially adolescent girls</a:t>
                      </a:r>
                    </a:p>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Providers lack confidence to provide services to adolescents,</a:t>
                      </a:r>
                      <a:r>
                        <a:rPr lang="en-US" sz="1400" kern="1200" baseline="0" dirty="0">
                          <a:solidFill>
                            <a:schemeClr val="tx1"/>
                          </a:solidFill>
                          <a:effectLst/>
                          <a:latin typeface="+mn-lt"/>
                          <a:ea typeface="+mn-ea"/>
                          <a:cs typeface="+mn-cs"/>
                        </a:rPr>
                        <a:t> are </a:t>
                      </a:r>
                      <a:r>
                        <a:rPr lang="en-US" sz="1400" kern="1200" dirty="0">
                          <a:solidFill>
                            <a:schemeClr val="tx1"/>
                          </a:solidFill>
                          <a:effectLst/>
                          <a:latin typeface="+mn-lt"/>
                          <a:ea typeface="+mn-ea"/>
                          <a:cs typeface="+mn-cs"/>
                        </a:rPr>
                        <a:t>especially uncomfortable discussing sex and sexuality</a:t>
                      </a:r>
                    </a:p>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Myths</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misconceptions</a:t>
                      </a:r>
                      <a:endParaRPr lang="en-ZA" sz="1400" kern="1200" dirty="0">
                        <a:solidFill>
                          <a:schemeClr val="tx1"/>
                        </a:solidFill>
                        <a:effectLst/>
                        <a:latin typeface="+mn-lt"/>
                        <a:ea typeface="+mn-ea"/>
                        <a:cs typeface="+mn-cs"/>
                      </a:endParaRPr>
                    </a:p>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Providers have doubts about whether adolescent girls can take PrEP daily</a:t>
                      </a:r>
                    </a:p>
                    <a:p>
                      <a:pPr marL="342900" lvl="0" indent="-342900">
                        <a:spcAft>
                          <a:spcPts val="300"/>
                        </a:spcAft>
                        <a:buClr>
                          <a:srgbClr val="008080"/>
                        </a:buClr>
                        <a:buFont typeface="Arial" panose="020B0604020202020204" pitchFamily="34" charset="0"/>
                        <a:buChar char="•"/>
                      </a:pPr>
                      <a:r>
                        <a:rPr lang="en-US" sz="1400" kern="1200" dirty="0">
                          <a:solidFill>
                            <a:schemeClr val="tx1"/>
                          </a:solidFill>
                          <a:effectLst/>
                          <a:latin typeface="+mn-lt"/>
                          <a:ea typeface="+mn-ea"/>
                          <a:cs typeface="+mn-cs"/>
                        </a:rPr>
                        <a:t>Providers are concerned that using PrEP may lead to disinhibition (this means more careless; lack of restraint; take more risks) </a:t>
                      </a:r>
                      <a:r>
                        <a:rPr lang="en-US" sz="1400" kern="1200" baseline="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tcPr>
                </a:tc>
                <a:tc>
                  <a:txBody>
                    <a:bodyPr/>
                    <a:lstStyle/>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Legal/policy frameworks are unclear/unsupportive</a:t>
                      </a:r>
                      <a:endParaRPr lang="en-ZA" sz="1600" kern="1200" dirty="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Time of service conflicts</a:t>
                      </a:r>
                      <a:r>
                        <a:rPr lang="en-US" sz="1600" kern="1200" baseline="0" dirty="0">
                          <a:solidFill>
                            <a:schemeClr val="tx1"/>
                          </a:solidFill>
                          <a:effectLst/>
                          <a:latin typeface="+mn-lt"/>
                          <a:ea typeface="+mn-ea"/>
                          <a:cs typeface="+mn-cs"/>
                        </a:rPr>
                        <a:t> with </a:t>
                      </a:r>
                      <a:r>
                        <a:rPr lang="en-US" sz="1600" kern="1200" dirty="0">
                          <a:solidFill>
                            <a:schemeClr val="tx1"/>
                          </a:solidFill>
                          <a:effectLst/>
                          <a:latin typeface="+mn-lt"/>
                          <a:ea typeface="+mn-ea"/>
                          <a:cs typeface="+mn-cs"/>
                        </a:rPr>
                        <a:t>school/work</a:t>
                      </a:r>
                      <a:endParaRPr lang="en-ZA" sz="1600" kern="1200" dirty="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Lack of clear guidelines and protocols/</a:t>
                      </a:r>
                      <a:r>
                        <a:rPr lang="en-US" sz="1600" kern="1200" baseline="0" dirty="0">
                          <a:solidFill>
                            <a:schemeClr val="tx1"/>
                          </a:solidFill>
                          <a:effectLst/>
                          <a:latin typeface="+mn-lt"/>
                          <a:ea typeface="+mn-ea"/>
                          <a:cs typeface="+mn-cs"/>
                        </a:rPr>
                        <a:t>providers </a:t>
                      </a:r>
                      <a:r>
                        <a:rPr lang="en-US" sz="1600" kern="1200" dirty="0">
                          <a:solidFill>
                            <a:schemeClr val="tx1"/>
                          </a:solidFill>
                          <a:effectLst/>
                          <a:latin typeface="+mn-lt"/>
                          <a:ea typeface="+mn-ea"/>
                          <a:cs typeface="+mn-cs"/>
                        </a:rPr>
                        <a:t>not trained in provision of SRH services</a:t>
                      </a:r>
                    </a:p>
                    <a:p>
                      <a:pPr marL="342900" indent="-342900">
                        <a:buClr>
                          <a:srgbClr val="008080"/>
                        </a:buClr>
                        <a:buFont typeface="Arial" panose="020B0604020202020204" pitchFamily="34" charset="0"/>
                        <a:buChar char="•"/>
                      </a:pPr>
                      <a:r>
                        <a:rPr lang="en-US" sz="1600" kern="1200" dirty="0">
                          <a:solidFill>
                            <a:schemeClr val="tx1"/>
                          </a:solidFill>
                          <a:effectLst/>
                          <a:latin typeface="+mn-lt"/>
                          <a:ea typeface="+mn-ea"/>
                          <a:cs typeface="+mn-cs"/>
                        </a:rPr>
                        <a:t>Service unavailabl</a:t>
                      </a:r>
                      <a:r>
                        <a:rPr lang="en-US" sz="1600" kern="1200" baseline="0" dirty="0">
                          <a:solidFill>
                            <a:schemeClr val="tx1"/>
                          </a:solidFill>
                          <a:effectLst/>
                          <a:latin typeface="+mn-lt"/>
                          <a:ea typeface="+mn-ea"/>
                          <a:cs typeface="+mn-cs"/>
                        </a:rPr>
                        <a:t>e or clients</a:t>
                      </a:r>
                      <a:r>
                        <a:rPr lang="en-US" sz="1600" kern="1200" dirty="0">
                          <a:solidFill>
                            <a:schemeClr val="tx1"/>
                          </a:solidFill>
                          <a:effectLst/>
                          <a:latin typeface="+mn-lt"/>
                          <a:ea typeface="+mn-ea"/>
                          <a:cs typeface="+mn-cs"/>
                        </a:rPr>
                        <a:t> told to return</a:t>
                      </a:r>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Time constraints for providing adolescent-friendly care,</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too many people in queue,</a:t>
                      </a:r>
                      <a:r>
                        <a:rPr lang="en-US" sz="1600" kern="1200" baseline="0" dirty="0">
                          <a:solidFill>
                            <a:schemeClr val="tx1"/>
                          </a:solidFill>
                          <a:effectLst/>
                          <a:latin typeface="+mn-lt"/>
                          <a:ea typeface="+mn-ea"/>
                          <a:cs typeface="+mn-cs"/>
                        </a:rPr>
                        <a:t> providers </a:t>
                      </a:r>
                      <a:r>
                        <a:rPr lang="en-US" sz="1600" kern="1200" dirty="0">
                          <a:solidFill>
                            <a:schemeClr val="tx1"/>
                          </a:solidFill>
                          <a:effectLst/>
                          <a:latin typeface="+mn-lt"/>
                          <a:ea typeface="+mn-ea"/>
                          <a:cs typeface="+mn-cs"/>
                        </a:rPr>
                        <a:t>overworked</a:t>
                      </a:r>
                      <a:endParaRPr lang="en-ZA" sz="1600" kern="1200" dirty="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Commodities/supplies not available</a:t>
                      </a:r>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lang="en-US" sz="1600" kern="1200" dirty="0">
                          <a:solidFill>
                            <a:schemeClr val="tx1"/>
                          </a:solidFill>
                          <a:effectLst/>
                          <a:latin typeface="+mn-lt"/>
                          <a:ea typeface="+mn-ea"/>
                          <a:cs typeface="+mn-cs"/>
                        </a:rPr>
                        <a:t>No,</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few,</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inadequate referral agencies for youth</a:t>
                      </a:r>
                      <a:endParaRPr lang="en-ZA" sz="1600" dirty="0"/>
                    </a:p>
                    <a:p>
                      <a:pPr marL="342900" marR="0" lvl="0" indent="-342900" algn="l" defTabSz="4572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endParaRPr lang="en-ZA" sz="2000" kern="1200" dirty="0">
                        <a:solidFill>
                          <a:schemeClr val="tx1"/>
                        </a:solidFill>
                        <a:effectLst/>
                        <a:latin typeface="+mn-lt"/>
                        <a:ea typeface="+mn-ea"/>
                        <a:cs typeface="+mn-cs"/>
                      </a:endParaRPr>
                    </a:p>
                    <a:p>
                      <a:pPr marL="342900" indent="-342900">
                        <a:buClr>
                          <a:srgbClr val="008080"/>
                        </a:buClr>
                        <a:buFont typeface="Arial" panose="020B0604020202020204" pitchFamily="34" charset="0"/>
                        <a:buChar char="•"/>
                      </a:pPr>
                      <a:endParaRPr lang="en-ZA" sz="2000" dirty="0"/>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tcPr>
                </a:tc>
                <a:tc>
                  <a:txBody>
                    <a:bodyPr/>
                    <a:lstStyle/>
                    <a:p>
                      <a:pPr marL="285750" indent="-285750">
                        <a:buClr>
                          <a:srgbClr val="008080"/>
                        </a:buClr>
                        <a:buFont typeface="Arial" panose="020B0604020202020204" pitchFamily="34" charset="0"/>
                        <a:buChar char="•"/>
                      </a:pPr>
                      <a:r>
                        <a:rPr lang="en-ZA" sz="1600" dirty="0">
                          <a:solidFill>
                            <a:schemeClr val="tx1"/>
                          </a:solidFill>
                        </a:rPr>
                        <a:t>Unfavorable dosing schedules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Unfavorable packaging</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size,</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 color of product</a:t>
                      </a:r>
                    </a:p>
                    <a:p>
                      <a:pPr lvl="0"/>
                      <a:endParaRPr lang="en-US" sz="1600" kern="1200" dirty="0">
                        <a:solidFill>
                          <a:schemeClr val="tx1"/>
                        </a:solidFill>
                        <a:effectLst/>
                        <a:latin typeface="+mn-lt"/>
                        <a:ea typeface="+mn-ea"/>
                        <a:cs typeface="+mn-cs"/>
                      </a:endParaRPr>
                    </a:p>
                    <a:p>
                      <a:pPr marL="285750" indent="-285750">
                        <a:buClr>
                          <a:srgbClr val="008080"/>
                        </a:buClr>
                        <a:buFont typeface="Arial" panose="020B0604020202020204" pitchFamily="34" charset="0"/>
                        <a:buChar char="•"/>
                      </a:pPr>
                      <a:endParaRPr lang="en-ZA" sz="1900" dirty="0"/>
                    </a:p>
                  </a:txBody>
                  <a:tcPr>
                    <a:lnL w="12700" cap="flat" cmpd="sng" algn="ctr">
                      <a:solidFill>
                        <a:srgbClr val="178793"/>
                      </a:solidFill>
                      <a:prstDash val="solid"/>
                      <a:round/>
                      <a:headEnd type="none" w="med" len="med"/>
                      <a:tailEnd type="none" w="med" len="med"/>
                    </a:lnL>
                    <a:lnR w="12700" cap="flat" cmpd="sng" algn="ctr">
                      <a:solidFill>
                        <a:srgbClr val="178793"/>
                      </a:solidFill>
                      <a:prstDash val="solid"/>
                      <a:round/>
                      <a:headEnd type="none" w="med" len="med"/>
                      <a:tailEnd type="none" w="med" len="med"/>
                    </a:lnR>
                    <a:lnT w="12700" cap="flat" cmpd="sng" algn="ctr">
                      <a:solidFill>
                        <a:srgbClr val="178793"/>
                      </a:solidFill>
                      <a:prstDash val="solid"/>
                      <a:round/>
                      <a:headEnd type="none" w="med" len="med"/>
                      <a:tailEnd type="none" w="med" len="med"/>
                    </a:lnT>
                    <a:lnB w="12700" cap="flat" cmpd="sng" algn="ctr">
                      <a:solidFill>
                        <a:srgbClr val="178793"/>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639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a:t>What is combination prevention?</a:t>
            </a:r>
            <a:endParaRPr lang="en-ZA" sz="1600" dirty="0"/>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youth-friendly services</a:t>
            </a:r>
          </a:p>
          <a:p>
            <a:pPr marL="285750" indent="-285750">
              <a:buFont typeface="Arial" panose="020B0604020202020204" pitchFamily="34" charset="0"/>
              <a:buChar char="•"/>
            </a:pPr>
            <a:r>
              <a:rPr lang="en-ZA" sz="1600" dirty="0"/>
              <a:t>Checking in with ourselves: our personal views and values about AGYW and oral 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3513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7431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753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38816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837" y="445197"/>
            <a:ext cx="7616794" cy="5640810"/>
          </a:xfrm>
          <a:prstGeom prst="rect">
            <a:avLst/>
          </a:prstGeom>
        </p:spPr>
        <p:txBody>
          <a:bodyPr/>
          <a:lstStyle>
            <a:defPPr>
              <a:defRPr lang="en-US"/>
            </a:defPPr>
            <a:lvl1pPr>
              <a:lnSpc>
                <a:spcPts val="4480"/>
              </a:lnSpc>
              <a:spcBef>
                <a:spcPct val="0"/>
              </a:spcBef>
              <a:spcAft>
                <a:spcPts val="0"/>
              </a:spcAft>
              <a:buNone/>
              <a:defRPr sz="4400" baseline="0">
                <a:solidFill>
                  <a:srgbClr val="10394B"/>
                </a:solidFill>
                <a:latin typeface="+mj-lt"/>
                <a:ea typeface="+mj-ea"/>
                <a:cs typeface="+mj-cs"/>
              </a:defRPr>
            </a:lvl1pPr>
          </a:lstStyle>
          <a:p>
            <a:r>
              <a:rPr lang="en-US" dirty="0"/>
              <a:t>Questions for reflection</a:t>
            </a:r>
          </a:p>
          <a:p>
            <a:endParaRPr lang="en-US" dirty="0"/>
          </a:p>
          <a:p>
            <a:pPr marL="571500" indent="-571500" fontAlgn="base">
              <a:spcBef>
                <a:spcPts val="0"/>
              </a:spcBef>
              <a:buClr>
                <a:srgbClr val="008080"/>
              </a:buClr>
              <a:buFont typeface="Arial"/>
              <a:buChar char="•"/>
            </a:pPr>
            <a:r>
              <a:rPr lang="en-US" sz="3600" dirty="0">
                <a:solidFill>
                  <a:schemeClr val="tx1">
                    <a:lumMod val="65000"/>
                    <a:lumOff val="35000"/>
                  </a:schemeClr>
                </a:solidFill>
                <a:latin typeface="+mn-lt"/>
                <a:ea typeface="Calibri" panose="020F0502020204030204" pitchFamily="34" charset="0"/>
                <a:cs typeface="QHTXD F+ Frutiger"/>
              </a:rPr>
              <a:t>Which of the barriers on the list </a:t>
            </a:r>
            <a:r>
              <a:rPr lang="en-US" sz="3600" i="1" u="sng" dirty="0">
                <a:solidFill>
                  <a:schemeClr val="tx1">
                    <a:lumMod val="65000"/>
                    <a:lumOff val="35000"/>
                  </a:schemeClr>
                </a:solidFill>
                <a:latin typeface="+mn-lt"/>
                <a:ea typeface="Calibri" panose="020F0502020204030204" pitchFamily="34" charset="0"/>
                <a:cs typeface="QHTXD F+ Frutiger"/>
              </a:rPr>
              <a:t>specifically apply to your context?</a:t>
            </a:r>
          </a:p>
          <a:p>
            <a:pPr marL="571500" indent="-571500" fontAlgn="base">
              <a:spcBef>
                <a:spcPts val="0"/>
              </a:spcBef>
              <a:buClr>
                <a:srgbClr val="008080"/>
              </a:buClr>
              <a:buFont typeface="Arial"/>
              <a:buChar char="•"/>
            </a:pPr>
            <a:r>
              <a:rPr lang="en-US" sz="3600" dirty="0">
                <a:solidFill>
                  <a:schemeClr val="tx1">
                    <a:lumMod val="65000"/>
                    <a:lumOff val="35000"/>
                  </a:schemeClr>
                </a:solidFill>
                <a:latin typeface="+mn-lt"/>
                <a:ea typeface="Calibri" panose="020F0502020204030204" pitchFamily="34" charset="0"/>
                <a:cs typeface="QHTXD F+ Frutiger"/>
              </a:rPr>
              <a:t>How can these barriers be dismantled? </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4801" y="445197"/>
            <a:ext cx="3266419" cy="3671825"/>
          </a:xfrm>
          <a:prstGeom prst="rect">
            <a:avLst/>
          </a:prstGeom>
        </p:spPr>
      </p:pic>
    </p:spTree>
    <p:extLst>
      <p:ext uri="{BB962C8B-B14F-4D97-AF65-F5344CB8AC3E}">
        <p14:creationId xmlns:p14="http://schemas.microsoft.com/office/powerpoint/2010/main" val="320247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FFD878-6BD1-4E90-9AED-B07E2535086D}"/>
              </a:ext>
            </a:extLst>
          </p:cNvPr>
          <p:cNvSpPr txBox="1"/>
          <p:nvPr/>
        </p:nvSpPr>
        <p:spPr>
          <a:xfrm>
            <a:off x="264694"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txBox="1">
            <a:spLocks/>
          </p:cNvSpPr>
          <p:nvPr/>
        </p:nvSpPr>
        <p:spPr>
          <a:xfrm>
            <a:off x="567837" y="445197"/>
            <a:ext cx="7616794" cy="5640810"/>
          </a:xfrm>
          <a:prstGeom prst="rect">
            <a:avLst/>
          </a:prstGeom>
        </p:spPr>
        <p:txBody>
          <a:bodyPr/>
          <a:lstStyle>
            <a:defPPr>
              <a:defRPr lang="en-US"/>
            </a:defPPr>
            <a:lvl1pPr>
              <a:lnSpc>
                <a:spcPts val="4480"/>
              </a:lnSpc>
              <a:spcBef>
                <a:spcPct val="0"/>
              </a:spcBef>
              <a:spcAft>
                <a:spcPts val="0"/>
              </a:spcAft>
              <a:buNone/>
              <a:defRPr sz="4400" baseline="0">
                <a:solidFill>
                  <a:srgbClr val="10394B"/>
                </a:solidFill>
                <a:latin typeface="+mj-lt"/>
                <a:ea typeface="+mj-ea"/>
                <a:cs typeface="+mj-cs"/>
              </a:defRPr>
            </a:lvl1pPr>
          </a:lstStyle>
          <a:p>
            <a:endParaRPr lang="en-US" dirty="0"/>
          </a:p>
          <a:p>
            <a:endParaRPr lang="en-US" dirty="0"/>
          </a:p>
        </p:txBody>
      </p:sp>
      <p:sp>
        <p:nvSpPr>
          <p:cNvPr id="4" name="Title 3"/>
          <p:cNvSpPr>
            <a:spLocks noGrp="1"/>
          </p:cNvSpPr>
          <p:nvPr>
            <p:ph type="title"/>
          </p:nvPr>
        </p:nvSpPr>
        <p:spPr>
          <a:xfrm>
            <a:off x="264694" y="948024"/>
            <a:ext cx="11670631" cy="3200230"/>
          </a:xfrm>
        </p:spPr>
        <p:txBody>
          <a:bodyPr vert="horz" anchor="t"/>
          <a:lstStyle/>
          <a:p>
            <a:pPr algn="ctr">
              <a:lnSpc>
                <a:spcPct val="100000"/>
              </a:lnSpc>
            </a:pPr>
            <a:r>
              <a:rPr lang="en-ZA" sz="5400" dirty="0">
                <a:solidFill>
                  <a:schemeClr val="bg1"/>
                </a:solidFill>
              </a:rPr>
              <a:t>Checking in with ourselves:</a:t>
            </a:r>
            <a:br>
              <a:rPr lang="en-ZA" sz="5400" dirty="0">
                <a:solidFill>
                  <a:schemeClr val="bg1"/>
                </a:solidFill>
                <a:cs typeface="Calibri"/>
              </a:rPr>
            </a:br>
            <a:r>
              <a:rPr lang="en-ZA" sz="5400" dirty="0">
                <a:solidFill>
                  <a:schemeClr val="bg1"/>
                </a:solidFill>
              </a:rPr>
              <a:t>our personal views and values </a:t>
            </a:r>
            <a:br>
              <a:rPr lang="en-ZA" sz="5400" dirty="0">
                <a:solidFill>
                  <a:schemeClr val="bg1"/>
                </a:solidFill>
              </a:rPr>
            </a:br>
            <a:r>
              <a:rPr lang="en-ZA" sz="5400" dirty="0">
                <a:solidFill>
                  <a:schemeClr val="bg1"/>
                </a:solidFill>
              </a:rPr>
              <a:t>about AGYW and oral PrEP</a:t>
            </a:r>
            <a:br>
              <a:rPr lang="en-ZA" dirty="0">
                <a:solidFill>
                  <a:schemeClr val="bg1"/>
                </a:solidFill>
                <a:cs typeface="Calibri"/>
              </a:rPr>
            </a:br>
            <a:endParaRPr lang="en-ZA" dirty="0">
              <a:solidFill>
                <a:schemeClr val="bg1"/>
              </a:solidFill>
            </a:endParaRPr>
          </a:p>
        </p:txBody>
      </p:sp>
    </p:spTree>
    <p:extLst>
      <p:ext uri="{BB962C8B-B14F-4D97-AF65-F5344CB8AC3E}">
        <p14:creationId xmlns:p14="http://schemas.microsoft.com/office/powerpoint/2010/main" val="98160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Personal reflection</a:t>
            </a:r>
          </a:p>
        </p:txBody>
      </p:sp>
      <p:sp>
        <p:nvSpPr>
          <p:cNvPr id="3" name="Text Placeholder 2"/>
          <p:cNvSpPr>
            <a:spLocks noGrp="1"/>
          </p:cNvSpPr>
          <p:nvPr>
            <p:ph type="body" sz="quarter" idx="10"/>
          </p:nvPr>
        </p:nvSpPr>
        <p:spPr>
          <a:xfrm>
            <a:off x="609600" y="974725"/>
            <a:ext cx="7437120" cy="2532697"/>
          </a:xfrm>
        </p:spPr>
        <p:txBody>
          <a:bodyPr/>
          <a:lstStyle/>
          <a:p>
            <a:pPr marL="0" indent="0">
              <a:buNone/>
            </a:pPr>
            <a:endParaRPr lang="en-ZA" dirty="0"/>
          </a:p>
          <a:p>
            <a:pPr marL="0" indent="0">
              <a:buNone/>
            </a:pPr>
            <a:r>
              <a:rPr lang="en-ZA" dirty="0"/>
              <a:t>Working with young people and adolescents: </a:t>
            </a:r>
          </a:p>
          <a:p>
            <a:pPr marL="0" indent="0">
              <a:buNone/>
            </a:pPr>
            <a:endParaRPr lang="en-ZA" sz="800" dirty="0"/>
          </a:p>
          <a:p>
            <a:r>
              <a:rPr lang="en-ZA" dirty="0"/>
              <a:t>How do my own personal views affect the manner in which I communicate with young clients?</a:t>
            </a:r>
          </a:p>
          <a:p>
            <a:r>
              <a:rPr lang="en-ZA" dirty="0"/>
              <a:t>Optional group activity: see </a:t>
            </a:r>
            <a:r>
              <a:rPr lang="en-ZA" dirty="0">
                <a:hlinkClick r:id="rId3" action="ppaction://hlinkfile"/>
              </a:rPr>
              <a:t>Attachment 3</a:t>
            </a:r>
            <a:r>
              <a:rPr lang="en-ZA" dirty="0"/>
              <a:t>.</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34801" y="445197"/>
            <a:ext cx="3266419" cy="3671825"/>
          </a:xfrm>
          <a:prstGeom prst="rect">
            <a:avLst/>
          </a:prstGeom>
        </p:spPr>
      </p:pic>
    </p:spTree>
    <p:extLst>
      <p:ext uri="{BB962C8B-B14F-4D97-AF65-F5344CB8AC3E}">
        <p14:creationId xmlns:p14="http://schemas.microsoft.com/office/powerpoint/2010/main" val="62388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rgbClr val="10394B"/>
                </a:solidFill>
              </a:rPr>
              <a:t>Health care providers’ feelings about oral PrEP </a:t>
            </a:r>
          </a:p>
        </p:txBody>
      </p:sp>
      <p:sp>
        <p:nvSpPr>
          <p:cNvPr id="3" name="Text Placeholder 2"/>
          <p:cNvSpPr>
            <a:spLocks noGrp="1"/>
          </p:cNvSpPr>
          <p:nvPr>
            <p:ph type="body" sz="quarter" idx="10"/>
          </p:nvPr>
        </p:nvSpPr>
        <p:spPr>
          <a:xfrm>
            <a:off x="266496" y="1401763"/>
            <a:ext cx="2385112" cy="45719"/>
          </a:xfrm>
        </p:spPr>
        <p:txBody>
          <a:bodyPr>
            <a:normAutofit fontScale="25000" lnSpcReduction="20000"/>
          </a:bodyPr>
          <a:lstStyle/>
          <a:p>
            <a:pPr marL="0" indent="0">
              <a:buNone/>
            </a:pPr>
            <a:endParaRPr lang="en-ZA" dirty="0"/>
          </a:p>
          <a:p>
            <a:endParaRPr lang="en-ZA" dirty="0"/>
          </a:p>
          <a:p>
            <a:pPr lvl="2"/>
            <a:endParaRPr lang="en-ZA" dirty="0"/>
          </a:p>
          <a:p>
            <a:pPr marL="914400" lvl="2" indent="0">
              <a:buNone/>
            </a:pPr>
            <a:endParaRPr lang="en-ZA" dirty="0"/>
          </a:p>
        </p:txBody>
      </p:sp>
      <p:sp>
        <p:nvSpPr>
          <p:cNvPr id="6" name="Cloud Callout 5"/>
          <p:cNvSpPr/>
          <p:nvPr/>
        </p:nvSpPr>
        <p:spPr>
          <a:xfrm>
            <a:off x="2155008" y="1544345"/>
            <a:ext cx="7153835" cy="3244203"/>
          </a:xfrm>
          <a:prstGeom prst="cloudCallout">
            <a:avLst>
              <a:gd name="adj1" fmla="val -34887"/>
              <a:gd name="adj2" fmla="val 871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dirty="0"/>
              <a:t>What are your fears, misgivings, anxieties, and reservations about offering oral PrEP to clients in general, and to AGYW specifically?   </a:t>
            </a: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19921" y="4020032"/>
            <a:ext cx="2619375"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mage result for like and dislike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588" y="1062507"/>
            <a:ext cx="1656328" cy="16563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930588" y="5849180"/>
            <a:ext cx="6737333" cy="523220"/>
          </a:xfrm>
          <a:prstGeom prst="rect">
            <a:avLst/>
          </a:prstGeom>
          <a:solidFill>
            <a:schemeClr val="bg1">
              <a:lumMod val="95000"/>
            </a:schemeClr>
          </a:solidFill>
        </p:spPr>
        <p:txBody>
          <a:bodyPr wrap="square">
            <a:spAutoFit/>
          </a:bodyPr>
          <a:lstStyle/>
          <a:p>
            <a:pPr lvl="0">
              <a:spcBef>
                <a:spcPct val="20000"/>
              </a:spcBef>
              <a:buClr>
                <a:srgbClr val="008080"/>
              </a:buClr>
              <a:buSzPct val="100000"/>
            </a:pPr>
            <a:r>
              <a:rPr lang="en-ZA" sz="2800" dirty="0">
                <a:solidFill>
                  <a:srgbClr val="535352"/>
                </a:solidFill>
              </a:rPr>
              <a:t>Optional group activity: see </a:t>
            </a:r>
            <a:r>
              <a:rPr lang="en-ZA" sz="2800" dirty="0">
                <a:solidFill>
                  <a:srgbClr val="535352"/>
                </a:solidFill>
                <a:hlinkClick r:id="rId5" action="ppaction://hlinkfile"/>
              </a:rPr>
              <a:t>Attachment 3</a:t>
            </a:r>
            <a:endParaRPr lang="en-ZA" sz="2800" dirty="0">
              <a:solidFill>
                <a:srgbClr val="535352"/>
              </a:solidFill>
            </a:endParaRPr>
          </a:p>
        </p:txBody>
      </p:sp>
    </p:spTree>
    <p:extLst>
      <p:ext uri="{BB962C8B-B14F-4D97-AF65-F5344CB8AC3E}">
        <p14:creationId xmlns:p14="http://schemas.microsoft.com/office/powerpoint/2010/main" val="189375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0394B"/>
                </a:solidFill>
              </a:rPr>
              <a:t>The importance of sensitising all who will be involved in the provision of oral PrEP</a:t>
            </a:r>
            <a:br>
              <a:rPr lang="en-GB" dirty="0">
                <a:solidFill>
                  <a:srgbClr val="10394B"/>
                </a:solidFill>
              </a:rPr>
            </a:br>
            <a:endParaRPr lang="en-GB" dirty="0">
              <a:solidFill>
                <a:srgbClr val="10394B"/>
              </a:solidFill>
            </a:endParaRPr>
          </a:p>
        </p:txBody>
      </p:sp>
      <p:sp>
        <p:nvSpPr>
          <p:cNvPr id="4" name="Content Placeholder 2"/>
          <p:cNvSpPr>
            <a:spLocks noGrp="1"/>
          </p:cNvSpPr>
          <p:nvPr>
            <p:ph type="body" sz="quarter" idx="10"/>
          </p:nvPr>
        </p:nvSpPr>
        <p:spPr>
          <a:xfrm>
            <a:off x="609601" y="1984952"/>
            <a:ext cx="10972800" cy="4885748"/>
          </a:xfrm>
        </p:spPr>
        <p:txBody>
          <a:bodyPr>
            <a:noAutofit/>
          </a:bodyPr>
          <a:lstStyle/>
          <a:p>
            <a:pPr>
              <a:lnSpc>
                <a:spcPct val="100000"/>
              </a:lnSpc>
            </a:pPr>
            <a:r>
              <a:rPr lang="en-ZA" sz="3200" dirty="0">
                <a:cs typeface="Times New Roman" panose="02020603050405020304" pitchFamily="18" charset="0"/>
              </a:rPr>
              <a:t>Providing PrEP involves talking about risk and sex and being </a:t>
            </a:r>
            <a:r>
              <a:rPr lang="en-ZA" sz="3200" b="1" dirty="0">
                <a:solidFill>
                  <a:srgbClr val="178793"/>
                </a:solidFill>
                <a:cs typeface="Times New Roman" panose="02020603050405020304" pitchFamily="18" charset="0"/>
              </a:rPr>
              <a:t>aware of our own values, attitudes, prejudices, and moral judgments</a:t>
            </a:r>
            <a:r>
              <a:rPr lang="en-ZA" sz="3200" dirty="0">
                <a:cs typeface="Times New Roman" panose="02020603050405020304" pitchFamily="18" charset="0"/>
              </a:rPr>
              <a:t>. This includes our feelings and attitudes about other peoples’ lifestyles, sexual preferences, and behaviours and how these may affect our communication (e.g., verbal, non-verbal) and the services we render.</a:t>
            </a:r>
          </a:p>
          <a:p>
            <a:pPr>
              <a:lnSpc>
                <a:spcPct val="100000"/>
              </a:lnSpc>
            </a:pPr>
            <a:r>
              <a:rPr lang="en-ZA" sz="3200" dirty="0">
                <a:cs typeface="Times New Roman" panose="02020603050405020304" pitchFamily="18" charset="0"/>
              </a:rPr>
              <a:t>Being sensitised paves the way </a:t>
            </a:r>
            <a:r>
              <a:rPr lang="en-ZA" sz="3200" b="1" dirty="0">
                <a:solidFill>
                  <a:srgbClr val="178793"/>
                </a:solidFill>
                <a:cs typeface="Times New Roman" panose="02020603050405020304" pitchFamily="18" charset="0"/>
              </a:rPr>
              <a:t>for trust and meaningful engagement</a:t>
            </a:r>
            <a:r>
              <a:rPr lang="en-ZA" sz="3200" dirty="0">
                <a:solidFill>
                  <a:schemeClr val="tx1">
                    <a:lumMod val="65000"/>
                    <a:lumOff val="35000"/>
                  </a:schemeClr>
                </a:solidFill>
                <a:cs typeface="Times New Roman" panose="02020603050405020304" pitchFamily="18" charset="0"/>
              </a:rPr>
              <a:t>.</a:t>
            </a:r>
          </a:p>
        </p:txBody>
      </p:sp>
    </p:spTree>
    <p:extLst>
      <p:ext uri="{BB962C8B-B14F-4D97-AF65-F5344CB8AC3E}">
        <p14:creationId xmlns:p14="http://schemas.microsoft.com/office/powerpoint/2010/main" val="317173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rgbClr val="10394B"/>
                </a:solidFill>
              </a:rPr>
              <a:t>Health care provider concerns </a:t>
            </a:r>
          </a:p>
        </p:txBody>
      </p:sp>
      <p:sp>
        <p:nvSpPr>
          <p:cNvPr id="3" name="Text Placeholder 2"/>
          <p:cNvSpPr>
            <a:spLocks noGrp="1"/>
          </p:cNvSpPr>
          <p:nvPr>
            <p:ph type="body" sz="quarter" idx="10"/>
          </p:nvPr>
        </p:nvSpPr>
        <p:spPr/>
        <p:txBody>
          <a:bodyPr>
            <a:normAutofit/>
          </a:bodyPr>
          <a:lstStyle/>
          <a:p>
            <a:pPr marL="0" indent="0">
              <a:buNone/>
            </a:pPr>
            <a:r>
              <a:rPr lang="en-ZA" sz="3200" b="1" dirty="0"/>
              <a:t>Examples of commonly held concerns:</a:t>
            </a:r>
          </a:p>
          <a:p>
            <a:r>
              <a:rPr lang="en-ZA" sz="3200" dirty="0">
                <a:solidFill>
                  <a:schemeClr val="tx1">
                    <a:lumMod val="65000"/>
                    <a:lumOff val="35000"/>
                  </a:schemeClr>
                </a:solidFill>
              </a:rPr>
              <a:t>Adherence/effective use</a:t>
            </a:r>
          </a:p>
          <a:p>
            <a:pPr lvl="1"/>
            <a:r>
              <a:rPr lang="en-ZA" sz="3200" dirty="0">
                <a:solidFill>
                  <a:schemeClr val="tx1">
                    <a:lumMod val="65000"/>
                    <a:lumOff val="35000"/>
                  </a:schemeClr>
                </a:solidFill>
              </a:rPr>
              <a:t>Will adolescent girls be able to take </a:t>
            </a:r>
            <a:r>
              <a:rPr lang="en-ZA" sz="3200" dirty="0" err="1">
                <a:solidFill>
                  <a:schemeClr val="tx1">
                    <a:lumMod val="65000"/>
                    <a:lumOff val="35000"/>
                  </a:schemeClr>
                </a:solidFill>
              </a:rPr>
              <a:t>PrEP</a:t>
            </a:r>
            <a:r>
              <a:rPr lang="en-ZA" sz="3200" dirty="0">
                <a:solidFill>
                  <a:schemeClr val="tx1">
                    <a:lumMod val="65000"/>
                    <a:lumOff val="35000"/>
                  </a:schemeClr>
                </a:solidFill>
              </a:rPr>
              <a:t> daily (adherence) during periods of substantial risk (effective use)?</a:t>
            </a:r>
          </a:p>
          <a:p>
            <a:r>
              <a:rPr lang="en-ZA" sz="3200" dirty="0">
                <a:solidFill>
                  <a:schemeClr val="tx1">
                    <a:lumMod val="65000"/>
                    <a:lumOff val="35000"/>
                  </a:schemeClr>
                </a:solidFill>
              </a:rPr>
              <a:t>Risk compensation</a:t>
            </a:r>
          </a:p>
          <a:p>
            <a:pPr lvl="1"/>
            <a:r>
              <a:rPr lang="en-ZA" dirty="0"/>
              <a:t>Will people start behaving more recklessly (and take more risks) now that they are protected against HIV by oral PrEP?</a:t>
            </a:r>
          </a:p>
          <a:p>
            <a:r>
              <a:rPr lang="en-ZA" sz="3200" dirty="0"/>
              <a:t>Drug resistance </a:t>
            </a:r>
            <a:endParaRPr lang="en-ZA" dirty="0"/>
          </a:p>
          <a:p>
            <a:pPr lvl="1"/>
            <a:r>
              <a:rPr lang="en-ZA" dirty="0"/>
              <a:t>Will oral PrEP increase HIV drug resistance?</a:t>
            </a:r>
          </a:p>
          <a:p>
            <a:endParaRPr lang="en-ZA" dirty="0"/>
          </a:p>
          <a:p>
            <a:pPr lvl="2"/>
            <a:endParaRPr lang="en-ZA" dirty="0"/>
          </a:p>
        </p:txBody>
      </p:sp>
      <p:sp>
        <p:nvSpPr>
          <p:cNvPr id="4" name="Text Placeholder 2"/>
          <p:cNvSpPr txBox="1">
            <a:spLocks/>
          </p:cNvSpPr>
          <p:nvPr/>
        </p:nvSpPr>
        <p:spPr>
          <a:xfrm>
            <a:off x="5996189" y="2045495"/>
            <a:ext cx="4214612" cy="327027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008080"/>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Clr>
                <a:srgbClr val="008080"/>
              </a:buClr>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Clr>
                <a:srgbClr val="008080"/>
              </a:buClr>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None/>
            </a:pPr>
            <a:r>
              <a:rPr lang="en-ZA" sz="1800" dirty="0"/>
              <a:t> </a:t>
            </a:r>
          </a:p>
        </p:txBody>
      </p:sp>
    </p:spTree>
    <p:extLst>
      <p:ext uri="{BB962C8B-B14F-4D97-AF65-F5344CB8AC3E}">
        <p14:creationId xmlns:p14="http://schemas.microsoft.com/office/powerpoint/2010/main" val="248846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504" y="218953"/>
            <a:ext cx="10972800" cy="972441"/>
          </a:xfrm>
        </p:spPr>
        <p:txBody>
          <a:bodyPr>
            <a:noAutofit/>
          </a:bodyPr>
          <a:lstStyle/>
          <a:p>
            <a:r>
              <a:rPr lang="en-ZA" dirty="0">
                <a:solidFill>
                  <a:srgbClr val="10394B"/>
                </a:solidFill>
              </a:rPr>
              <a:t>Addressing commonly held concerns</a:t>
            </a:r>
          </a:p>
        </p:txBody>
      </p:sp>
      <p:sp>
        <p:nvSpPr>
          <p:cNvPr id="3" name="Text Placeholder 2"/>
          <p:cNvSpPr>
            <a:spLocks noGrp="1"/>
          </p:cNvSpPr>
          <p:nvPr>
            <p:ph type="body" sz="quarter" idx="10"/>
          </p:nvPr>
        </p:nvSpPr>
        <p:spPr>
          <a:xfrm>
            <a:off x="609600" y="1049311"/>
            <a:ext cx="10972800" cy="5217562"/>
          </a:xfrm>
        </p:spPr>
        <p:txBody>
          <a:bodyPr>
            <a:normAutofit lnSpcReduction="10000"/>
          </a:bodyPr>
          <a:lstStyle/>
          <a:p>
            <a:r>
              <a:rPr lang="en-ZA" sz="2400" dirty="0"/>
              <a:t>Ongoing adherence support is vitally important – see Module 5</a:t>
            </a:r>
          </a:p>
          <a:p>
            <a:r>
              <a:rPr lang="en-ZA" sz="2400" dirty="0"/>
              <a:t>Oral PrEP trials and demonstration projects show: </a:t>
            </a:r>
          </a:p>
          <a:p>
            <a:pPr lvl="2"/>
            <a:r>
              <a:rPr lang="en-ZA" dirty="0"/>
              <a:t>No increase in number of sexual partners.</a:t>
            </a:r>
          </a:p>
          <a:p>
            <a:pPr lvl="2"/>
            <a:r>
              <a:rPr lang="en-ZA" dirty="0"/>
              <a:t>No change in condom usage.</a:t>
            </a:r>
          </a:p>
          <a:p>
            <a:pPr lvl="2"/>
            <a:r>
              <a:rPr lang="en-ZA" dirty="0"/>
              <a:t>No change in “any unprotected sex”.</a:t>
            </a:r>
          </a:p>
          <a:p>
            <a:pPr lvl="2"/>
            <a:r>
              <a:rPr lang="en-ZA" dirty="0"/>
              <a:t>Inconclusive results regarding PrEP and STI incidence. </a:t>
            </a:r>
          </a:p>
          <a:p>
            <a:pPr lvl="2"/>
            <a:r>
              <a:rPr lang="en-ZA" dirty="0"/>
              <a:t>Some research reflect no increase, and others show an increase (e.g. </a:t>
            </a:r>
            <a:r>
              <a:rPr lang="en-ZA" dirty="0" err="1"/>
              <a:t>Traeger</a:t>
            </a:r>
            <a:r>
              <a:rPr lang="en-ZA" dirty="0"/>
              <a:t> et al  2018). </a:t>
            </a:r>
          </a:p>
          <a:p>
            <a:pPr lvl="3"/>
            <a:r>
              <a:rPr lang="en-ZA" dirty="0"/>
              <a:t>Note: Several papers argue that STIs have generally been increasing in the last decade, and we  cannot attribute this increase to PrEP. </a:t>
            </a:r>
          </a:p>
          <a:p>
            <a:pPr lvl="3"/>
            <a:r>
              <a:rPr lang="en-ZA" dirty="0"/>
              <a:t>T</a:t>
            </a:r>
            <a:r>
              <a:rPr lang="en-ZA" b="1" dirty="0"/>
              <a:t>he importance of the promotion of condom use to protect against STIs is highlighted.</a:t>
            </a:r>
            <a:r>
              <a:rPr lang="en-ZA" dirty="0"/>
              <a:t> </a:t>
            </a:r>
          </a:p>
          <a:p>
            <a:r>
              <a:rPr lang="en-ZA" sz="2400" dirty="0"/>
              <a:t>Ongoing oral PrEP demonstration projects continue to measure these behaviours and monitor changes.</a:t>
            </a:r>
          </a:p>
          <a:p>
            <a:pPr marL="0" indent="0">
              <a:buNone/>
            </a:pPr>
            <a:endParaRPr lang="en-ZA" sz="3100" dirty="0"/>
          </a:p>
        </p:txBody>
      </p:sp>
    </p:spTree>
    <p:extLst>
      <p:ext uri="{BB962C8B-B14F-4D97-AF65-F5344CB8AC3E}">
        <p14:creationId xmlns:p14="http://schemas.microsoft.com/office/powerpoint/2010/main" val="63242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solidFill>
                  <a:srgbClr val="10394B"/>
                </a:solidFill>
              </a:rPr>
              <a:t>Commonly held concerns: HIV drug resistance?</a:t>
            </a:r>
          </a:p>
        </p:txBody>
      </p:sp>
      <p:sp>
        <p:nvSpPr>
          <p:cNvPr id="3" name="Text Placeholder 2"/>
          <p:cNvSpPr>
            <a:spLocks noGrp="1"/>
          </p:cNvSpPr>
          <p:nvPr>
            <p:ph type="body" sz="quarter" idx="10"/>
          </p:nvPr>
        </p:nvSpPr>
        <p:spPr/>
        <p:txBody>
          <a:bodyPr>
            <a:normAutofit lnSpcReduction="10000"/>
          </a:bodyPr>
          <a:lstStyle/>
          <a:p>
            <a:pPr>
              <a:buClr>
                <a:srgbClr val="178793"/>
              </a:buClr>
            </a:pPr>
            <a:r>
              <a:rPr lang="en-ZA" dirty="0"/>
              <a:t>Systematic screening for HIV </a:t>
            </a:r>
          </a:p>
          <a:p>
            <a:pPr lvl="1">
              <a:buClr>
                <a:srgbClr val="178793"/>
              </a:buClr>
            </a:pPr>
            <a:r>
              <a:rPr lang="en-ZA" dirty="0"/>
              <a:t>HIV testing on initiation and every 3 months</a:t>
            </a:r>
          </a:p>
          <a:p>
            <a:pPr lvl="1">
              <a:buClr>
                <a:srgbClr val="178793"/>
              </a:buClr>
            </a:pPr>
            <a:r>
              <a:rPr lang="en-ZA" dirty="0"/>
              <a:t>Symptomatic screening for acute HIV</a:t>
            </a:r>
          </a:p>
          <a:p>
            <a:pPr marL="457200" lvl="1" indent="0">
              <a:buClr>
                <a:srgbClr val="178793"/>
              </a:buClr>
              <a:buNone/>
            </a:pPr>
            <a:endParaRPr lang="en-ZA" sz="2800" dirty="0"/>
          </a:p>
          <a:p>
            <a:pPr lvl="1">
              <a:buClr>
                <a:srgbClr val="178793"/>
              </a:buClr>
            </a:pPr>
            <a:r>
              <a:rPr lang="en-ZA" sz="2800" dirty="0"/>
              <a:t>Low risk of HIV drug resistance</a:t>
            </a:r>
          </a:p>
          <a:p>
            <a:pPr lvl="1">
              <a:buClr>
                <a:srgbClr val="178793"/>
              </a:buClr>
            </a:pPr>
            <a:endParaRPr lang="en-ZA" dirty="0"/>
          </a:p>
          <a:p>
            <a:pPr>
              <a:buClr>
                <a:srgbClr val="178793"/>
              </a:buClr>
            </a:pPr>
            <a:r>
              <a:rPr lang="en-ZA" dirty="0"/>
              <a:t>The only HIV drug resistance seen in demonstration projects was among those who had an acute HIV infection at initiation that was missed.</a:t>
            </a:r>
          </a:p>
          <a:p>
            <a:pPr lvl="1">
              <a:buClr>
                <a:srgbClr val="178793"/>
              </a:buClr>
            </a:pPr>
            <a:r>
              <a:rPr lang="en-ZA" dirty="0"/>
              <a:t>HIV drug resistance with oral PrEP is v</a:t>
            </a:r>
            <a:r>
              <a:rPr lang="en-ZA" sz="2800" dirty="0"/>
              <a:t>ery rare and only occurs if adherence is sub-optimal. </a:t>
            </a:r>
          </a:p>
          <a:p>
            <a:endParaRPr lang="en-ZA" sz="2500" dirty="0"/>
          </a:p>
        </p:txBody>
      </p:sp>
      <p:cxnSp>
        <p:nvCxnSpPr>
          <p:cNvPr id="6" name="Straight Arrow Connector 5"/>
          <p:cNvCxnSpPr>
            <a:cxnSpLocks/>
          </p:cNvCxnSpPr>
          <p:nvPr/>
        </p:nvCxnSpPr>
        <p:spPr>
          <a:xfrm>
            <a:off x="3753670" y="2994025"/>
            <a:ext cx="0" cy="454025"/>
          </a:xfrm>
          <a:prstGeom prst="straightConnector1">
            <a:avLst/>
          </a:prstGeom>
          <a:ln w="57150">
            <a:solidFill>
              <a:srgbClr val="1039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latin typeface="Calibri" panose="020F0502020204030204" pitchFamily="34" charset="0"/>
                <a:cs typeface="MS PGothic" pitchFamily="34" charset="-128"/>
              </a:rPr>
              <a:t>Staff sensitisation</a:t>
            </a:r>
            <a:endParaRPr lang="en-GB" dirty="0">
              <a:solidFill>
                <a:srgbClr val="10394B"/>
              </a:solidFill>
            </a:endParaRPr>
          </a:p>
        </p:txBody>
      </p:sp>
      <p:sp>
        <p:nvSpPr>
          <p:cNvPr id="3" name="Text Placeholder 2"/>
          <p:cNvSpPr>
            <a:spLocks noGrp="1"/>
          </p:cNvSpPr>
          <p:nvPr>
            <p:ph type="body" sz="quarter" idx="10"/>
          </p:nvPr>
        </p:nvSpPr>
        <p:spPr>
          <a:solidFill>
            <a:schemeClr val="accent1">
              <a:lumMod val="20000"/>
              <a:lumOff val="80000"/>
            </a:schemeClr>
          </a:solidFill>
        </p:spPr>
        <p:txBody>
          <a:bodyPr/>
          <a:lstStyle/>
          <a:p>
            <a:pPr marL="0" indent="0" eaLnBrk="0" hangingPunct="0">
              <a:spcBef>
                <a:spcPts val="600"/>
              </a:spcBef>
              <a:spcAft>
                <a:spcPts val="600"/>
              </a:spcAft>
              <a:buClr>
                <a:srgbClr val="178793"/>
              </a:buClr>
              <a:buNone/>
            </a:pPr>
            <a:r>
              <a:rPr lang="en-US" sz="3200" dirty="0">
                <a:latin typeface="Calibri" panose="020F0502020204030204" pitchFamily="34" charset="0"/>
              </a:rPr>
              <a:t>Questions to the group: </a:t>
            </a:r>
          </a:p>
          <a:p>
            <a:pPr eaLnBrk="0" hangingPunct="0">
              <a:spcBef>
                <a:spcPts val="600"/>
              </a:spcBef>
              <a:spcAft>
                <a:spcPts val="600"/>
              </a:spcAft>
              <a:buClr>
                <a:srgbClr val="178793"/>
              </a:buClr>
            </a:pPr>
            <a:r>
              <a:rPr lang="en-US" sz="3200" dirty="0">
                <a:latin typeface="Calibri" panose="020F0502020204030204" pitchFamily="34" charset="0"/>
              </a:rPr>
              <a:t>Training alone may not increase staff </a:t>
            </a:r>
            <a:r>
              <a:rPr lang="en-US" sz="3200" dirty="0" err="1">
                <a:latin typeface="Calibri" panose="020F0502020204030204" pitchFamily="34" charset="0"/>
              </a:rPr>
              <a:t>sensitisation</a:t>
            </a:r>
            <a:r>
              <a:rPr lang="en-US" sz="3200" dirty="0">
                <a:latin typeface="Calibri" panose="020F0502020204030204" pitchFamily="34" charset="0"/>
              </a:rPr>
              <a:t>, dismantle barriers, or reduce </a:t>
            </a:r>
            <a:r>
              <a:rPr lang="en-US" sz="3200" dirty="0" err="1">
                <a:latin typeface="Calibri" panose="020F0502020204030204" pitchFamily="34" charset="0"/>
              </a:rPr>
              <a:t>stigmatisation</a:t>
            </a:r>
            <a:r>
              <a:rPr lang="en-US" sz="3200" dirty="0">
                <a:latin typeface="Calibri" panose="020F0502020204030204" pitchFamily="34" charset="0"/>
              </a:rPr>
              <a:t>. How can we go beyond training and ensure services are youth-sensitive?  </a:t>
            </a:r>
          </a:p>
          <a:p>
            <a:pPr eaLnBrk="0" hangingPunct="0">
              <a:spcBef>
                <a:spcPts val="600"/>
              </a:spcBef>
              <a:spcAft>
                <a:spcPts val="600"/>
              </a:spcAft>
              <a:buClr>
                <a:srgbClr val="178793"/>
              </a:buClr>
            </a:pPr>
            <a:r>
              <a:rPr lang="en-US" sz="3200" dirty="0">
                <a:latin typeface="Calibri" panose="020F0502020204030204" pitchFamily="34" charset="0"/>
              </a:rPr>
              <a:t>Is it valuable to have a </a:t>
            </a:r>
            <a:r>
              <a:rPr lang="en-US" sz="3200" b="1" dirty="0">
                <a:solidFill>
                  <a:schemeClr val="tx1"/>
                </a:solidFill>
                <a:latin typeface="Calibri" panose="020F0502020204030204" pitchFamily="34" charset="0"/>
              </a:rPr>
              <a:t>“Youth Champion” </a:t>
            </a:r>
            <a:r>
              <a:rPr lang="en-US" sz="3200" dirty="0">
                <a:solidFill>
                  <a:schemeClr val="tx1">
                    <a:lumMod val="65000"/>
                    <a:lumOff val="35000"/>
                  </a:schemeClr>
                </a:solidFill>
                <a:latin typeface="Calibri" panose="020F0502020204030204" pitchFamily="34" charset="0"/>
              </a:rPr>
              <a:t>(i.e., a delegated person who takes a special interest, is specifically trained, or oversees the youth program) on staff? What are </a:t>
            </a:r>
            <a:r>
              <a:rPr lang="en-US" sz="3200" dirty="0">
                <a:latin typeface="Calibri" panose="020F0502020204030204" pitchFamily="34" charset="0"/>
              </a:rPr>
              <a:t>the advantages and disadvantages? </a:t>
            </a:r>
          </a:p>
        </p:txBody>
      </p:sp>
    </p:spTree>
    <p:extLst>
      <p:ext uri="{BB962C8B-B14F-4D97-AF65-F5344CB8AC3E}">
        <p14:creationId xmlns:p14="http://schemas.microsoft.com/office/powerpoint/2010/main" val="4000226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B8E56-45D2-4A23-B62E-70861BD62EE3}"/>
              </a:ext>
            </a:extLst>
          </p:cNvPr>
          <p:cNvSpPr txBox="1"/>
          <p:nvPr/>
        </p:nvSpPr>
        <p:spPr>
          <a:xfrm>
            <a:off x="264695" y="1056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264694" y="1324545"/>
            <a:ext cx="11670631" cy="972441"/>
          </a:xfrm>
        </p:spPr>
        <p:txBody>
          <a:bodyPr/>
          <a:lstStyle/>
          <a:p>
            <a:pPr algn="ctr"/>
            <a:r>
              <a:rPr lang="en-ZA" sz="5400" dirty="0">
                <a:solidFill>
                  <a:schemeClr val="bg1"/>
                </a:solidFill>
              </a:rPr>
              <a:t>Unpacking youth-friendly services </a:t>
            </a:r>
          </a:p>
        </p:txBody>
      </p:sp>
    </p:spTree>
    <p:extLst>
      <p:ext uri="{BB962C8B-B14F-4D97-AF65-F5344CB8AC3E}">
        <p14:creationId xmlns:p14="http://schemas.microsoft.com/office/powerpoint/2010/main" val="259520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2960F-4C3D-46FA-AE0B-8A47CB3E7201}"/>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609601" y="1326871"/>
            <a:ext cx="10972800" cy="972441"/>
          </a:xfrm>
        </p:spPr>
        <p:txBody>
          <a:bodyPr vert="horz" anchor="t"/>
          <a:lstStyle/>
          <a:p>
            <a:pPr algn="ctr"/>
            <a:r>
              <a:rPr lang="en-ZA" sz="5400" dirty="0">
                <a:solidFill>
                  <a:schemeClr val="bg1"/>
                </a:solidFill>
              </a:rPr>
              <a:t>Why oral PrEP for AGYW? </a:t>
            </a:r>
          </a:p>
        </p:txBody>
      </p:sp>
    </p:spTree>
    <p:extLst>
      <p:ext uri="{BB962C8B-B14F-4D97-AF65-F5344CB8AC3E}">
        <p14:creationId xmlns:p14="http://schemas.microsoft.com/office/powerpoint/2010/main" val="72587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p:cNvSpPr>
          <p:nvPr/>
        </p:nvSpPr>
        <p:spPr>
          <a:xfrm>
            <a:off x="8001217" y="256647"/>
            <a:ext cx="976372" cy="391033"/>
          </a:xfrm>
          <a:prstGeom prst="rect">
            <a:avLst/>
          </a:prstGeom>
        </p:spPr>
        <p:txBody>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016" dirty="0">
                <a:solidFill>
                  <a:prstClr val="white"/>
                </a:solidFill>
              </a:rPr>
              <a:t>DATE:</a:t>
            </a:r>
          </a:p>
          <a:p>
            <a:r>
              <a:rPr lang="en-ZA" sz="1016" dirty="0">
                <a:solidFill>
                  <a:prstClr val="white"/>
                </a:solidFill>
              </a:rPr>
              <a:t>14 Sept `16</a:t>
            </a:r>
          </a:p>
        </p:txBody>
      </p:sp>
      <p:sp>
        <p:nvSpPr>
          <p:cNvPr id="10" name="Rectangle 9"/>
          <p:cNvSpPr/>
          <p:nvPr/>
        </p:nvSpPr>
        <p:spPr>
          <a:xfrm>
            <a:off x="8186772" y="2769157"/>
            <a:ext cx="2861664" cy="20197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143" dirty="0">
                <a:solidFill>
                  <a:schemeClr val="tx1"/>
                </a:solidFill>
              </a:rPr>
              <a:t>Adolescent- and youth- friendly standards: 10 standards and 5 priorities</a:t>
            </a:r>
            <a:r>
              <a:rPr lang="en-ZA" sz="2143" dirty="0"/>
              <a:t> </a:t>
            </a:r>
          </a:p>
        </p:txBody>
      </p:sp>
      <p:sp>
        <p:nvSpPr>
          <p:cNvPr id="11" name="Rectangle 10"/>
          <p:cNvSpPr/>
          <p:nvPr/>
        </p:nvSpPr>
        <p:spPr>
          <a:xfrm>
            <a:off x="5740612" y="5192722"/>
            <a:ext cx="1933318" cy="14008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143" dirty="0">
                <a:solidFill>
                  <a:schemeClr val="tx1"/>
                </a:solidFill>
              </a:rPr>
              <a:t>Ideal clinic: </a:t>
            </a:r>
          </a:p>
          <a:p>
            <a:r>
              <a:rPr lang="en-ZA" sz="2143" dirty="0">
                <a:solidFill>
                  <a:schemeClr val="tx1"/>
                </a:solidFill>
              </a:rPr>
              <a:t>8 adolescent assessment questions</a:t>
            </a:r>
          </a:p>
        </p:txBody>
      </p:sp>
      <p:sp>
        <p:nvSpPr>
          <p:cNvPr id="5" name="Title 4"/>
          <p:cNvSpPr>
            <a:spLocks noGrp="1"/>
          </p:cNvSpPr>
          <p:nvPr>
            <p:ph type="title"/>
          </p:nvPr>
        </p:nvSpPr>
        <p:spPr>
          <a:xfrm>
            <a:off x="1093295" y="197435"/>
            <a:ext cx="10972800" cy="972441"/>
          </a:xfrm>
        </p:spPr>
        <p:txBody>
          <a:bodyPr/>
          <a:lstStyle/>
          <a:p>
            <a:pPr algn="ctr"/>
            <a:r>
              <a:rPr lang="en-ZA" sz="3600" dirty="0">
                <a:solidFill>
                  <a:srgbClr val="10394B"/>
                </a:solidFill>
                <a:latin typeface="Calibri" panose="020F0502020204030204" pitchFamily="34" charset="0"/>
              </a:rPr>
              <a:t>International and local adolescent and youth friendly standards and guidelines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30238">
            <a:off x="3053595" y="3284882"/>
            <a:ext cx="2332068" cy="3007955"/>
          </a:xfrm>
          <a:prstGeom prst="rect">
            <a:avLst/>
          </a:prstGeom>
          <a:ln>
            <a:solidFill>
              <a:schemeClr val="bg1">
                <a:lumMod val="95000"/>
              </a:schemeClr>
            </a:solidFill>
          </a:ln>
        </p:spPr>
      </p:pic>
      <p:sp>
        <p:nvSpPr>
          <p:cNvPr id="9" name="Rectangle 8"/>
          <p:cNvSpPr/>
          <p:nvPr/>
        </p:nvSpPr>
        <p:spPr>
          <a:xfrm>
            <a:off x="768096" y="1609344"/>
            <a:ext cx="382219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t>International</a:t>
            </a:r>
          </a:p>
        </p:txBody>
      </p:sp>
      <p:sp>
        <p:nvSpPr>
          <p:cNvPr id="14" name="Rectangle 13"/>
          <p:cNvSpPr/>
          <p:nvPr/>
        </p:nvSpPr>
        <p:spPr>
          <a:xfrm>
            <a:off x="7486971" y="1547713"/>
            <a:ext cx="382219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t>Country-specific</a:t>
            </a:r>
            <a:r>
              <a:rPr lang="en-ZA" sz="2800" dirty="0">
                <a:solidFill>
                  <a:srgbClr val="FF0000"/>
                </a:solidFill>
              </a:rPr>
              <a:t>* </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1675" y="2701209"/>
            <a:ext cx="1672255" cy="240257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0794" y="4987709"/>
            <a:ext cx="2961075" cy="1605857"/>
          </a:xfrm>
          <a:prstGeom prst="rect">
            <a:avLst/>
          </a:prstGeom>
        </p:spPr>
      </p:pic>
      <p:pic>
        <p:nvPicPr>
          <p:cNvPr id="13" name="Picture 12"/>
          <p:cNvPicPr>
            <a:picLocks noChangeAspect="1"/>
          </p:cNvPicPr>
          <p:nvPr/>
        </p:nvPicPr>
        <p:blipFill>
          <a:blip r:embed="rId6"/>
          <a:stretch>
            <a:fillRect/>
          </a:stretch>
        </p:blipFill>
        <p:spPr>
          <a:xfrm rot="854152">
            <a:off x="303417" y="2503203"/>
            <a:ext cx="2649930" cy="2798581"/>
          </a:xfrm>
          <a:prstGeom prst="rect">
            <a:avLst/>
          </a:prstGeom>
        </p:spPr>
      </p:pic>
    </p:spTree>
    <p:extLst>
      <p:ext uri="{BB962C8B-B14F-4D97-AF65-F5344CB8AC3E}">
        <p14:creationId xmlns:p14="http://schemas.microsoft.com/office/powerpoint/2010/main" val="2481719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Adolescent- and youth-friendly services</a:t>
            </a:r>
          </a:p>
        </p:txBody>
      </p:sp>
      <p:sp>
        <p:nvSpPr>
          <p:cNvPr id="3" name="Text Placeholder 2"/>
          <p:cNvSpPr>
            <a:spLocks noGrp="1"/>
          </p:cNvSpPr>
          <p:nvPr>
            <p:ph type="body" sz="quarter" idx="10"/>
          </p:nvPr>
        </p:nvSpPr>
        <p:spPr/>
        <p:txBody>
          <a:bodyPr/>
          <a:lstStyle/>
          <a:p>
            <a:pPr marL="0" indent="0">
              <a:buNone/>
            </a:pPr>
            <a:r>
              <a:rPr lang="en-ZA" dirty="0"/>
              <a:t>In terms of provision of adolescent- and youth-friendly services, in your country:</a:t>
            </a:r>
          </a:p>
          <a:p>
            <a:pPr marL="0" indent="0">
              <a:buNone/>
            </a:pPr>
            <a:endParaRPr lang="en-ZA" dirty="0"/>
          </a:p>
          <a:p>
            <a:r>
              <a:rPr lang="en-ZA" dirty="0"/>
              <a:t>Do you have national policies/guidelines? </a:t>
            </a:r>
          </a:p>
          <a:p>
            <a:r>
              <a:rPr lang="en-ZA" dirty="0"/>
              <a:t>Do you have national standards or a framework for provision of these services? </a:t>
            </a:r>
          </a:p>
          <a:p>
            <a:pPr lvl="2"/>
            <a:r>
              <a:rPr lang="en-ZA" dirty="0"/>
              <a:t>Are you familiar with the content?</a:t>
            </a:r>
          </a:p>
          <a:p>
            <a:pPr lvl="2"/>
            <a:r>
              <a:rPr lang="en-ZA" dirty="0"/>
              <a:t>To what extent are these being implemented? </a:t>
            </a:r>
          </a:p>
        </p:txBody>
      </p:sp>
    </p:spTree>
    <p:extLst>
      <p:ext uri="{BB962C8B-B14F-4D97-AF65-F5344CB8AC3E}">
        <p14:creationId xmlns:p14="http://schemas.microsoft.com/office/powerpoint/2010/main" val="1593879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 y="528828"/>
            <a:ext cx="11447145" cy="56959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798830"/>
            <a:r>
              <a:rPr lang="en-ZA" sz="2400" b="1" dirty="0">
                <a:solidFill>
                  <a:prstClr val="black"/>
                </a:solidFill>
                <a:latin typeface="Calibri" panose="020F0502020204030204"/>
              </a:rPr>
              <a:t>Youth-friendly, youth-sensitive, youth-responsive</a:t>
            </a:r>
          </a:p>
          <a:p>
            <a:pPr algn="ctr" defTabSz="798830"/>
            <a:r>
              <a:rPr lang="en-ZA" sz="2400" dirty="0">
                <a:solidFill>
                  <a:prstClr val="black"/>
                </a:solidFill>
                <a:latin typeface="Calibri" panose="020F0502020204030204"/>
              </a:rPr>
              <a:t>Services should be sensitive and responsive to the needs of young people, particularly in regard to sexual and reproductive health and rights.</a:t>
            </a:r>
          </a:p>
          <a:p>
            <a:pPr algn="ctr" defTabSz="798830"/>
            <a:endParaRPr lang="en-ZA" sz="2400" b="1" dirty="0">
              <a:solidFill>
                <a:prstClr val="black"/>
              </a:solidFill>
            </a:endParaRPr>
          </a:p>
          <a:p>
            <a:pPr algn="ctr" defTabSz="798830"/>
            <a:r>
              <a:rPr lang="en-ZA" sz="2400" b="1" dirty="0">
                <a:solidFill>
                  <a:prstClr val="black"/>
                </a:solidFill>
              </a:rPr>
              <a:t>The bottom line</a:t>
            </a:r>
          </a:p>
          <a:p>
            <a:pPr algn="ctr" defTabSz="798830"/>
            <a:r>
              <a:rPr lang="en-ZA" sz="2400" dirty="0">
                <a:solidFill>
                  <a:prstClr val="black"/>
                </a:solidFill>
              </a:rPr>
              <a:t>Young people should feel comfortable and positive using health services. </a:t>
            </a:r>
          </a:p>
          <a:p>
            <a:pPr algn="ctr" defTabSz="798830"/>
            <a:endParaRPr lang="en-ZA" sz="2400" dirty="0">
              <a:solidFill>
                <a:prstClr val="black"/>
              </a:solidFill>
              <a:latin typeface="Calibri" panose="020F0502020204030204"/>
            </a:endParaRPr>
          </a:p>
          <a:p>
            <a:pPr defTabSz="798830"/>
            <a:r>
              <a:rPr lang="en-ZA" sz="2400" dirty="0">
                <a:solidFill>
                  <a:prstClr val="black"/>
                </a:solidFill>
                <a:latin typeface="Calibri" panose="020F0502020204030204"/>
              </a:rPr>
              <a:t> </a:t>
            </a:r>
          </a:p>
          <a:p>
            <a:pPr algn="ctr" defTabSz="798830"/>
            <a:endParaRPr lang="en-ZA" sz="1573" dirty="0">
              <a:solidFill>
                <a:prstClr val="black"/>
              </a:solidFill>
              <a:latin typeface="Calibri" panose="020F0502020204030204"/>
            </a:endParaRPr>
          </a:p>
        </p:txBody>
      </p:sp>
    </p:spTree>
    <p:extLst>
      <p:ext uri="{BB962C8B-B14F-4D97-AF65-F5344CB8AC3E}">
        <p14:creationId xmlns:p14="http://schemas.microsoft.com/office/powerpoint/2010/main" val="704579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527368" y="1257731"/>
            <a:ext cx="3881064" cy="5127471"/>
          </a:xfrm>
        </p:spPr>
        <p:txBody>
          <a:bodyPr/>
          <a:lstStyle/>
          <a:p>
            <a:pPr marL="0" indent="0">
              <a:buNone/>
            </a:pPr>
            <a:r>
              <a:rPr lang="en-ZA" sz="2400" b="1" dirty="0">
                <a:solidFill>
                  <a:srgbClr val="10394B"/>
                </a:solidFill>
              </a:rPr>
              <a:t>Services:</a:t>
            </a:r>
          </a:p>
          <a:p>
            <a:pPr lvl="0">
              <a:buClr>
                <a:srgbClr val="178793"/>
              </a:buClr>
              <a:buFont typeface="Arial" panose="020B0604020202020204" pitchFamily="34" charset="0"/>
              <a:buChar char="•"/>
            </a:pPr>
            <a:r>
              <a:rPr lang="en-US" sz="2400" b="1" dirty="0">
                <a:solidFill>
                  <a:srgbClr val="178793"/>
                </a:solidFill>
              </a:rPr>
              <a:t>Are friendly</a:t>
            </a:r>
            <a:r>
              <a:rPr lang="en-US" sz="2400" dirty="0">
                <a:solidFill>
                  <a:srgbClr val="10394B"/>
                </a:solidFill>
              </a:rPr>
              <a:t>: </a:t>
            </a:r>
            <a:r>
              <a:rPr lang="en-US" sz="2400" dirty="0"/>
              <a:t>welcoming, respectful,  non-judgmental, private. </a:t>
            </a:r>
            <a:endParaRPr lang="en-ZA" sz="2400" dirty="0"/>
          </a:p>
          <a:p>
            <a:pPr lvl="0">
              <a:buClr>
                <a:srgbClr val="178793"/>
              </a:buClr>
              <a:buFont typeface="Arial" panose="020B0604020202020204" pitchFamily="34" charset="0"/>
              <a:buChar char="•"/>
            </a:pPr>
            <a:r>
              <a:rPr lang="en-US" sz="2400" b="1" dirty="0">
                <a:solidFill>
                  <a:srgbClr val="178793"/>
                </a:solidFill>
              </a:rPr>
              <a:t>Are age-appropriate</a:t>
            </a:r>
            <a:r>
              <a:rPr lang="en-US" sz="2400" dirty="0">
                <a:solidFill>
                  <a:srgbClr val="10394B"/>
                </a:solidFill>
              </a:rPr>
              <a:t>: </a:t>
            </a:r>
            <a:br>
              <a:rPr lang="en-US" sz="2400" dirty="0"/>
            </a:br>
            <a:r>
              <a:rPr lang="en-US" sz="2400" dirty="0"/>
              <a:t>geared to the appropriate age and developmental </a:t>
            </a:r>
            <a:br>
              <a:rPr lang="en-US" sz="2400" dirty="0"/>
            </a:br>
            <a:r>
              <a:rPr lang="en-US" sz="2400" dirty="0"/>
              <a:t>stage of the client.</a:t>
            </a:r>
          </a:p>
          <a:p>
            <a:pPr lvl="0">
              <a:buClr>
                <a:srgbClr val="178793"/>
              </a:buClr>
              <a:buFont typeface="Arial" panose="020B0604020202020204" pitchFamily="34" charset="0"/>
              <a:buChar char="•"/>
            </a:pPr>
            <a:r>
              <a:rPr lang="en-US" sz="2400" b="1" dirty="0">
                <a:solidFill>
                  <a:srgbClr val="178793"/>
                </a:solidFill>
              </a:rPr>
              <a:t>Ensure informed consent</a:t>
            </a:r>
            <a:r>
              <a:rPr lang="en-US" sz="2400" dirty="0">
                <a:solidFill>
                  <a:srgbClr val="178793"/>
                </a:solidFill>
              </a:rPr>
              <a:t>: </a:t>
            </a:r>
            <a:r>
              <a:rPr lang="en-US" sz="2400" dirty="0"/>
              <a:t>provide information, counselling and encourage informed decision-making.</a:t>
            </a:r>
            <a:endParaRPr lang="en-ZA" sz="2400" dirty="0"/>
          </a:p>
          <a:p>
            <a:endParaRPr lang="en-GB" sz="2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4282" y="227361"/>
            <a:ext cx="2117717" cy="2380553"/>
          </a:xfrm>
          <a:prstGeom prst="rect">
            <a:avLst/>
          </a:prstGeom>
        </p:spPr>
      </p:pic>
      <p:sp>
        <p:nvSpPr>
          <p:cNvPr id="4" name="Oval Callout 3"/>
          <p:cNvSpPr/>
          <p:nvPr/>
        </p:nvSpPr>
        <p:spPr>
          <a:xfrm>
            <a:off x="6350925" y="1133325"/>
            <a:ext cx="3591097" cy="1668184"/>
          </a:xfrm>
          <a:prstGeom prst="wedgeEllipseCallout">
            <a:avLst>
              <a:gd name="adj1" fmla="val 61829"/>
              <a:gd name="adj2" fmla="val -32361"/>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400"/>
              </a:lnSpc>
            </a:pPr>
            <a:r>
              <a:rPr lang="en-US" sz="2000" b="1" dirty="0"/>
              <a:t>These key elements need to frame all services focusing on young people.</a:t>
            </a:r>
            <a:endParaRPr lang="en-ZA" sz="2000" b="1" dirty="0"/>
          </a:p>
        </p:txBody>
      </p:sp>
      <p:sp>
        <p:nvSpPr>
          <p:cNvPr id="6" name="TextBox 5"/>
          <p:cNvSpPr txBox="1"/>
          <p:nvPr/>
        </p:nvSpPr>
        <p:spPr>
          <a:xfrm>
            <a:off x="4522122" y="2911434"/>
            <a:ext cx="7445934" cy="523220"/>
          </a:xfrm>
          <a:prstGeom prst="rect">
            <a:avLst/>
          </a:prstGeom>
          <a:noFill/>
        </p:spPr>
        <p:txBody>
          <a:bodyPr wrap="square" rtlCol="0">
            <a:spAutoFit/>
          </a:bodyPr>
          <a:lstStyle/>
          <a:p>
            <a:r>
              <a:rPr lang="en-ZA" sz="2800" b="1" dirty="0">
                <a:solidFill>
                  <a:srgbClr val="10394B"/>
                </a:solidFill>
              </a:rPr>
              <a:t>Core components of  youth-friendly services:</a:t>
            </a:r>
          </a:p>
        </p:txBody>
      </p:sp>
      <p:sp>
        <p:nvSpPr>
          <p:cNvPr id="7" name="Rectangle 6"/>
          <p:cNvSpPr/>
          <p:nvPr/>
        </p:nvSpPr>
        <p:spPr>
          <a:xfrm>
            <a:off x="4490664" y="3434654"/>
            <a:ext cx="2396464" cy="1441056"/>
          </a:xfrm>
          <a:prstGeom prst="rect">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800"/>
              </a:lnSpc>
            </a:pPr>
            <a:r>
              <a:rPr lang="en-US" b="1" dirty="0"/>
              <a:t>Accessible and affordable: </a:t>
            </a:r>
            <a:r>
              <a:rPr lang="en-US" dirty="0"/>
              <a:t>Adolescents can obtain the health services that are available.</a:t>
            </a:r>
            <a:endParaRPr lang="en-ZA" dirty="0"/>
          </a:p>
        </p:txBody>
      </p:sp>
      <p:sp>
        <p:nvSpPr>
          <p:cNvPr id="8" name="Rectangle 7"/>
          <p:cNvSpPr/>
          <p:nvPr/>
        </p:nvSpPr>
        <p:spPr>
          <a:xfrm>
            <a:off x="7051592" y="3434654"/>
            <a:ext cx="2232000" cy="1441056"/>
          </a:xfrm>
          <a:prstGeom prst="rect">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800"/>
              </a:lnSpc>
            </a:pPr>
            <a:r>
              <a:rPr lang="en-US" b="1" dirty="0"/>
              <a:t>Acceptable</a:t>
            </a:r>
            <a:r>
              <a:rPr lang="en-US" dirty="0"/>
              <a:t>: Adolescents are willing to obtain the health services that are available. </a:t>
            </a:r>
            <a:endParaRPr lang="en-ZA" dirty="0"/>
          </a:p>
        </p:txBody>
      </p:sp>
      <p:sp>
        <p:nvSpPr>
          <p:cNvPr id="9" name="Rectangle 8"/>
          <p:cNvSpPr/>
          <p:nvPr/>
        </p:nvSpPr>
        <p:spPr>
          <a:xfrm>
            <a:off x="9448056" y="3434654"/>
            <a:ext cx="2520000" cy="1441055"/>
          </a:xfrm>
          <a:prstGeom prst="rect">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800"/>
              </a:lnSpc>
            </a:pPr>
            <a:r>
              <a:rPr lang="en-US" b="1" dirty="0"/>
              <a:t>Equitable</a:t>
            </a:r>
            <a:r>
              <a:rPr lang="en-US" dirty="0"/>
              <a:t>: All adolescents, not just selected groups, can obtain the health services available</a:t>
            </a:r>
            <a:r>
              <a:rPr lang="en-US" sz="1600" dirty="0"/>
              <a:t>. </a:t>
            </a:r>
            <a:endParaRPr lang="en-ZA" sz="1600" dirty="0"/>
          </a:p>
        </p:txBody>
      </p:sp>
      <p:sp>
        <p:nvSpPr>
          <p:cNvPr id="10" name="Rectangle 9"/>
          <p:cNvSpPr/>
          <p:nvPr/>
        </p:nvSpPr>
        <p:spPr>
          <a:xfrm>
            <a:off x="8246221" y="5017203"/>
            <a:ext cx="2520000" cy="1368000"/>
          </a:xfrm>
          <a:prstGeom prst="rect">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800"/>
              </a:lnSpc>
            </a:pPr>
            <a:r>
              <a:rPr lang="en-US" b="1" dirty="0"/>
              <a:t>Effective</a:t>
            </a:r>
            <a:r>
              <a:rPr lang="en-US" dirty="0"/>
              <a:t>: The right health services are provided in the right way for a positive contribution to health.</a:t>
            </a:r>
            <a:endParaRPr lang="en-ZA" dirty="0"/>
          </a:p>
        </p:txBody>
      </p:sp>
      <p:sp>
        <p:nvSpPr>
          <p:cNvPr id="11" name="Rectangle 10"/>
          <p:cNvSpPr/>
          <p:nvPr/>
        </p:nvSpPr>
        <p:spPr>
          <a:xfrm>
            <a:off x="5688896" y="5017202"/>
            <a:ext cx="2232000" cy="1368000"/>
          </a:xfrm>
          <a:prstGeom prst="rect">
            <a:avLst/>
          </a:prstGeom>
          <a:solidFill>
            <a:srgbClr val="279E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800"/>
              </a:lnSpc>
            </a:pPr>
            <a:r>
              <a:rPr lang="en-US" b="1" dirty="0"/>
              <a:t>Appropriate</a:t>
            </a:r>
            <a:r>
              <a:rPr lang="en-US" dirty="0"/>
              <a:t>: The right age-appropriate health services (i.e., the ones needed) are provided.</a:t>
            </a:r>
            <a:endParaRPr lang="en-ZA" dirty="0"/>
          </a:p>
        </p:txBody>
      </p:sp>
      <p:sp>
        <p:nvSpPr>
          <p:cNvPr id="12" name="Title 11"/>
          <p:cNvSpPr>
            <a:spLocks noGrp="1"/>
          </p:cNvSpPr>
          <p:nvPr>
            <p:ph type="title"/>
          </p:nvPr>
        </p:nvSpPr>
        <p:spPr/>
        <p:txBody>
          <a:bodyPr vert="horz"/>
          <a:lstStyle/>
          <a:p>
            <a:r>
              <a:rPr lang="en-US" dirty="0">
                <a:solidFill>
                  <a:srgbClr val="10394B"/>
                </a:solidFill>
              </a:rPr>
              <a:t>Key components of youth-friendly services </a:t>
            </a:r>
            <a:endParaRPr lang="en-GB" dirty="0">
              <a:solidFill>
                <a:srgbClr val="10394B"/>
              </a:solidFill>
            </a:endParaRPr>
          </a:p>
        </p:txBody>
      </p:sp>
    </p:spTree>
    <p:extLst>
      <p:ext uri="{BB962C8B-B14F-4D97-AF65-F5344CB8AC3E}">
        <p14:creationId xmlns:p14="http://schemas.microsoft.com/office/powerpoint/2010/main" val="194272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865" y="145971"/>
            <a:ext cx="12137135" cy="972441"/>
          </a:xfrm>
          <a:solidFill>
            <a:schemeClr val="bg1"/>
          </a:solidFill>
        </p:spPr>
        <p:txBody>
          <a:bodyPr/>
          <a:lstStyle/>
          <a:p>
            <a:r>
              <a:rPr lang="en-ZA" dirty="0">
                <a:solidFill>
                  <a:srgbClr val="10394B"/>
                </a:solidFill>
              </a:rPr>
              <a:t> Building blocks for providing youth-friendly services</a:t>
            </a:r>
          </a:p>
        </p:txBody>
      </p:sp>
      <p:sp>
        <p:nvSpPr>
          <p:cNvPr id="6" name="Rectangle 5"/>
          <p:cNvSpPr/>
          <p:nvPr/>
        </p:nvSpPr>
        <p:spPr>
          <a:xfrm>
            <a:off x="609601" y="1422977"/>
            <a:ext cx="4949951" cy="1938992"/>
          </a:xfrm>
          <a:prstGeom prst="rect">
            <a:avLst/>
          </a:prstGeom>
          <a:solidFill>
            <a:schemeClr val="bg1"/>
          </a:solidFill>
          <a:ln>
            <a:solidFill>
              <a:schemeClr val="tx1">
                <a:lumMod val="50000"/>
                <a:lumOff val="50000"/>
              </a:schemeClr>
            </a:solidFill>
          </a:ln>
        </p:spPr>
        <p:txBody>
          <a:bodyPr wrap="square">
            <a:spAutoFit/>
          </a:bodyPr>
          <a:lstStyle/>
          <a:p>
            <a:r>
              <a:rPr lang="en-ZA" sz="2400" dirty="0"/>
              <a:t>Services should be: </a:t>
            </a:r>
          </a:p>
          <a:p>
            <a:pPr marL="342900" indent="-342900">
              <a:lnSpc>
                <a:spcPct val="100000"/>
              </a:lnSpc>
              <a:buFont typeface="Arial" panose="020B0604020202020204" pitchFamily="34" charset="0"/>
              <a:buChar char="•"/>
            </a:pPr>
            <a:r>
              <a:rPr lang="en-ZA" sz="2400" dirty="0"/>
              <a:t>respectful, non-judgmental</a:t>
            </a:r>
          </a:p>
          <a:p>
            <a:pPr marL="342900" indent="-342900">
              <a:lnSpc>
                <a:spcPct val="100000"/>
              </a:lnSpc>
              <a:buFont typeface="Arial" panose="020B0604020202020204" pitchFamily="34" charset="0"/>
              <a:buChar char="•"/>
            </a:pPr>
            <a:r>
              <a:rPr lang="en-ZA" sz="2400" dirty="0"/>
              <a:t>private and ensure confidentiality</a:t>
            </a:r>
          </a:p>
          <a:p>
            <a:pPr marL="342900" indent="-342900">
              <a:lnSpc>
                <a:spcPct val="100000"/>
              </a:lnSpc>
              <a:buFont typeface="Arial" panose="020B0604020202020204" pitchFamily="34" charset="0"/>
              <a:buChar char="•"/>
            </a:pPr>
            <a:endParaRPr lang="en-ZA" sz="2400" dirty="0"/>
          </a:p>
          <a:p>
            <a:pPr>
              <a:lnSpc>
                <a:spcPct val="100000"/>
              </a:lnSpc>
            </a:pPr>
            <a:r>
              <a:rPr lang="en-ZA" sz="2400" dirty="0"/>
              <a:t> </a:t>
            </a:r>
          </a:p>
        </p:txBody>
      </p:sp>
      <p:sp>
        <p:nvSpPr>
          <p:cNvPr id="7" name="Rectangle 6"/>
          <p:cNvSpPr/>
          <p:nvPr/>
        </p:nvSpPr>
        <p:spPr>
          <a:xfrm>
            <a:off x="609601" y="3529419"/>
            <a:ext cx="4949951" cy="1938992"/>
          </a:xfrm>
          <a:prstGeom prst="rect">
            <a:avLst/>
          </a:prstGeom>
          <a:solidFill>
            <a:schemeClr val="bg1"/>
          </a:solidFill>
          <a:ln>
            <a:solidFill>
              <a:schemeClr val="tx1">
                <a:lumMod val="50000"/>
                <a:lumOff val="50000"/>
              </a:schemeClr>
            </a:solidFill>
          </a:ln>
        </p:spPr>
        <p:txBody>
          <a:bodyPr wrap="square">
            <a:spAutoFit/>
          </a:bodyPr>
          <a:lstStyle/>
          <a:p>
            <a:r>
              <a:rPr lang="en-ZA" sz="2400" dirty="0"/>
              <a:t>Health care providers should: </a:t>
            </a:r>
          </a:p>
          <a:p>
            <a:pPr marL="342900" indent="-342900">
              <a:buFont typeface="Arial" panose="020B0604020202020204" pitchFamily="34" charset="0"/>
              <a:buChar char="•"/>
            </a:pPr>
            <a:r>
              <a:rPr lang="en-ZA" sz="2400" dirty="0"/>
              <a:t>Listen</a:t>
            </a:r>
          </a:p>
          <a:p>
            <a:pPr marL="342900" indent="-342900">
              <a:buFont typeface="Arial" panose="020B0604020202020204" pitchFamily="34" charset="0"/>
              <a:buChar char="•"/>
            </a:pPr>
            <a:r>
              <a:rPr lang="en-ZA" sz="2400" dirty="0"/>
              <a:t>Build trust</a:t>
            </a:r>
          </a:p>
          <a:p>
            <a:pPr marL="342900" indent="-342900">
              <a:buFont typeface="Arial" panose="020B0604020202020204" pitchFamily="34" charset="0"/>
              <a:buChar char="•"/>
            </a:pPr>
            <a:r>
              <a:rPr lang="en-ZA" sz="2400" dirty="0"/>
              <a:t>Provide the opportunity for honest, non-threatening discussion of risk</a:t>
            </a:r>
          </a:p>
        </p:txBody>
      </p:sp>
      <p:sp>
        <p:nvSpPr>
          <p:cNvPr id="8" name="Rectangle 7"/>
          <p:cNvSpPr/>
          <p:nvPr/>
        </p:nvSpPr>
        <p:spPr>
          <a:xfrm>
            <a:off x="5693664" y="1422977"/>
            <a:ext cx="6096000" cy="3046988"/>
          </a:xfrm>
          <a:prstGeom prst="rect">
            <a:avLst/>
          </a:prstGeom>
          <a:solidFill>
            <a:schemeClr val="bg1"/>
          </a:solidFill>
          <a:ln>
            <a:solidFill>
              <a:schemeClr val="tx1">
                <a:lumMod val="50000"/>
                <a:lumOff val="50000"/>
              </a:schemeClr>
            </a:solidFill>
          </a:ln>
        </p:spPr>
        <p:txBody>
          <a:bodyPr wrap="square">
            <a:spAutoFit/>
          </a:bodyPr>
          <a:lstStyle/>
          <a:p>
            <a:r>
              <a:rPr lang="en-ZA" sz="2400" dirty="0"/>
              <a:t>Where possible:</a:t>
            </a:r>
          </a:p>
          <a:p>
            <a:pPr marL="342900" indent="-342900">
              <a:buFont typeface="Arial" panose="020B0604020202020204" pitchFamily="34" charset="0"/>
              <a:buChar char="•"/>
            </a:pPr>
            <a:r>
              <a:rPr lang="en-ZA" sz="2400" dirty="0"/>
              <a:t>Provide youth services in areas or times separate from adult services</a:t>
            </a:r>
          </a:p>
          <a:p>
            <a:pPr marL="342900" indent="-342900">
              <a:buFont typeface="Arial" panose="020B0604020202020204" pitchFamily="34" charset="0"/>
              <a:buChar char="•"/>
            </a:pPr>
            <a:r>
              <a:rPr lang="en-ZA" sz="2400" dirty="0"/>
              <a:t>Use peer educators or peer champions</a:t>
            </a:r>
            <a:r>
              <a:rPr lang="en-US" sz="2400" dirty="0"/>
              <a:t> </a:t>
            </a:r>
          </a:p>
          <a:p>
            <a:pPr marL="342900" indent="-342900">
              <a:buFont typeface="Arial" panose="020B0604020202020204" pitchFamily="34" charset="0"/>
              <a:buChar char="•"/>
            </a:pPr>
            <a:r>
              <a:rPr lang="en-US" sz="2400" dirty="0"/>
              <a:t>Use a mix of visual, electronic, and youth-friendly IEC materials</a:t>
            </a:r>
          </a:p>
          <a:p>
            <a:pPr marL="342900" indent="-342900">
              <a:buFont typeface="Arial" panose="020B0604020202020204" pitchFamily="34" charset="0"/>
              <a:buChar char="•"/>
            </a:pPr>
            <a:r>
              <a:rPr lang="en-US" sz="2400" dirty="0"/>
              <a:t>Involve young people in the design of the service</a:t>
            </a:r>
            <a:endParaRPr lang="en-US" dirty="0"/>
          </a:p>
        </p:txBody>
      </p:sp>
      <p:sp>
        <p:nvSpPr>
          <p:cNvPr id="9" name="Rectangle 8"/>
          <p:cNvSpPr/>
          <p:nvPr/>
        </p:nvSpPr>
        <p:spPr>
          <a:xfrm>
            <a:off x="5693664" y="4405198"/>
            <a:ext cx="6096000" cy="1569660"/>
          </a:xfrm>
          <a:prstGeom prst="rect">
            <a:avLst/>
          </a:prstGeom>
          <a:solidFill>
            <a:schemeClr val="bg1"/>
          </a:solidFill>
          <a:ln>
            <a:solidFill>
              <a:schemeClr val="tx1">
                <a:lumMod val="50000"/>
                <a:lumOff val="50000"/>
              </a:schemeClr>
            </a:solidFill>
          </a:ln>
        </p:spPr>
        <p:txBody>
          <a:bodyPr>
            <a:spAutoFit/>
          </a:bodyPr>
          <a:lstStyle/>
          <a:p>
            <a:r>
              <a:rPr lang="en-US" sz="2400" dirty="0"/>
              <a:t>A provider who is an oral </a:t>
            </a:r>
            <a:r>
              <a:rPr lang="en-US" sz="2400" dirty="0" err="1"/>
              <a:t>PrEP</a:t>
            </a:r>
            <a:r>
              <a:rPr lang="en-US" sz="2400" dirty="0"/>
              <a:t> champion (i.e., is passionate about </a:t>
            </a:r>
            <a:r>
              <a:rPr lang="en-US" sz="2400" dirty="0" err="1"/>
              <a:t>PrEP</a:t>
            </a:r>
            <a:r>
              <a:rPr lang="en-US" sz="2400" dirty="0"/>
              <a:t> for AGYW) should be the point person for AGYW.</a:t>
            </a:r>
          </a:p>
          <a:p>
            <a:endParaRPr lang="en-ZA" sz="2400" dirty="0"/>
          </a:p>
        </p:txBody>
      </p:sp>
      <p:sp>
        <p:nvSpPr>
          <p:cNvPr id="10" name="Rectangle 9"/>
          <p:cNvSpPr/>
          <p:nvPr/>
        </p:nvSpPr>
        <p:spPr>
          <a:xfrm>
            <a:off x="609601" y="6033628"/>
            <a:ext cx="11527535" cy="369332"/>
          </a:xfrm>
          <a:prstGeom prst="rect">
            <a:avLst/>
          </a:prstGeom>
          <a:solidFill>
            <a:schemeClr val="bg1"/>
          </a:solidFill>
          <a:ln>
            <a:solidFill>
              <a:schemeClr val="tx1">
                <a:lumMod val="50000"/>
                <a:lumOff val="50000"/>
              </a:schemeClr>
            </a:solidFill>
          </a:ln>
        </p:spPr>
        <p:txBody>
          <a:bodyPr wrap="square">
            <a:spAutoFit/>
          </a:bodyPr>
          <a:lstStyle/>
          <a:p>
            <a:pPr>
              <a:lnSpc>
                <a:spcPct val="100000"/>
              </a:lnSpc>
            </a:pPr>
            <a:r>
              <a:rPr lang="en-ZA" dirty="0"/>
              <a:t>Bottom line: Services should be sensitive and responsive to the </a:t>
            </a:r>
            <a:r>
              <a:rPr lang="en-ZA" b="1" dirty="0">
                <a:solidFill>
                  <a:srgbClr val="00486D"/>
                </a:solidFill>
              </a:rPr>
              <a:t>needs of young people.</a:t>
            </a:r>
            <a:endParaRPr lang="en-ZA" b="1" dirty="0"/>
          </a:p>
        </p:txBody>
      </p:sp>
    </p:spTree>
    <p:extLst>
      <p:ext uri="{BB962C8B-B14F-4D97-AF65-F5344CB8AC3E}">
        <p14:creationId xmlns:p14="http://schemas.microsoft.com/office/powerpoint/2010/main" val="264836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609600" y="2135331"/>
            <a:ext cx="10972800" cy="4198793"/>
          </a:xfrm>
        </p:spPr>
        <p:txBody>
          <a:bodyPr/>
          <a:lstStyle/>
          <a:p>
            <a:pPr marL="0" indent="0">
              <a:buNone/>
            </a:pPr>
            <a:r>
              <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You are planning to provide oral </a:t>
            </a:r>
            <a:r>
              <a:rPr lang="en-US"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PrEP</a:t>
            </a:r>
            <a:r>
              <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services for AGYW: What are the five most important changes you will make to </a:t>
            </a:r>
            <a:r>
              <a:rPr lang="en-US">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ensure that the </a:t>
            </a:r>
            <a:r>
              <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services are </a:t>
            </a:r>
            <a:r>
              <a:rPr lang="en-US">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youth-friendly</a:t>
            </a:r>
            <a:r>
              <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p>
          <a:p>
            <a:pPr marL="971550" lvl="1" indent="-514350">
              <a:buClr>
                <a:srgbClr val="178793"/>
              </a:buClr>
              <a:buFont typeface="+mj-lt"/>
              <a:buAutoNum type="arabicPeriod"/>
            </a:pPr>
            <a:r>
              <a:rPr lang="en-US" dirty="0">
                <a:solidFill>
                  <a:schemeClr val="tx1">
                    <a:lumMod val="65000"/>
                    <a:lumOff val="35000"/>
                  </a:schemeClr>
                </a:solidFill>
                <a:latin typeface="Calibri" panose="020F0502020204030204" pitchFamily="34" charset="0"/>
                <a:cs typeface="Times New Roman" panose="02020603050405020304" pitchFamily="18" charset="0"/>
              </a:rPr>
              <a:t> </a:t>
            </a:r>
          </a:p>
          <a:p>
            <a:pPr marL="971550" lvl="1" indent="-514350">
              <a:buClr>
                <a:srgbClr val="178793"/>
              </a:buClr>
              <a:buFont typeface="+mj-lt"/>
              <a:buAutoNum type="arabicPeriod"/>
            </a:pPr>
            <a:r>
              <a:rPr lang="en-US" dirty="0">
                <a:solidFill>
                  <a:schemeClr val="tx1">
                    <a:lumMod val="65000"/>
                    <a:lumOff val="35000"/>
                  </a:schemeClr>
                </a:solidFill>
                <a:latin typeface="Calibri" panose="020F0502020204030204" pitchFamily="34" charset="0"/>
                <a:cs typeface="Times New Roman" panose="02020603050405020304" pitchFamily="18" charset="0"/>
              </a:rPr>
              <a:t> </a:t>
            </a:r>
          </a:p>
          <a:p>
            <a:pPr marL="971550" lvl="1" indent="-514350">
              <a:buClr>
                <a:srgbClr val="178793"/>
              </a:buClr>
              <a:buFont typeface="+mj-lt"/>
              <a:buAutoNum type="arabicPeriod"/>
            </a:pPr>
            <a:r>
              <a:rPr lang="en-US" dirty="0">
                <a:solidFill>
                  <a:schemeClr val="tx1">
                    <a:lumMod val="65000"/>
                    <a:lumOff val="35000"/>
                  </a:schemeClr>
                </a:solidFill>
                <a:latin typeface="Calibri" panose="020F0502020204030204" pitchFamily="34" charset="0"/>
                <a:cs typeface="Times New Roman" panose="02020603050405020304" pitchFamily="18" charset="0"/>
              </a:rPr>
              <a:t> </a:t>
            </a:r>
          </a:p>
          <a:p>
            <a:pPr marL="971550" lvl="1" indent="-514350">
              <a:buClr>
                <a:srgbClr val="178793"/>
              </a:buClr>
              <a:buFont typeface="+mj-lt"/>
              <a:buAutoNum type="arabicPeriod"/>
            </a:pPr>
            <a:r>
              <a:rPr lang="en-US" dirty="0">
                <a:solidFill>
                  <a:schemeClr val="tx1">
                    <a:lumMod val="65000"/>
                    <a:lumOff val="35000"/>
                  </a:schemeClr>
                </a:solidFill>
                <a:latin typeface="Calibri" panose="020F0502020204030204" pitchFamily="34" charset="0"/>
                <a:cs typeface="Times New Roman" panose="02020603050405020304" pitchFamily="18" charset="0"/>
              </a:rPr>
              <a:t> </a:t>
            </a:r>
          </a:p>
          <a:p>
            <a:pPr marL="971550" lvl="1" indent="-514350">
              <a:buClr>
                <a:srgbClr val="178793"/>
              </a:buClr>
              <a:buFont typeface="+mj-lt"/>
              <a:buAutoNum type="arabicPeriod"/>
            </a:pPr>
            <a:r>
              <a:rPr lang="en-US" dirty="0">
                <a:solidFill>
                  <a:schemeClr val="tx1">
                    <a:lumMod val="65000"/>
                    <a:lumOff val="35000"/>
                  </a:schemeClr>
                </a:solidFill>
                <a:latin typeface="Calibri" panose="020F0502020204030204" pitchFamily="34" charset="0"/>
                <a:cs typeface="Times New Roman" panose="02020603050405020304" pitchFamily="18" charset="0"/>
              </a:rPr>
              <a:t> </a:t>
            </a:r>
            <a:endParaRPr lang="en-ZA" dirty="0">
              <a:solidFill>
                <a:schemeClr val="tx1">
                  <a:lumMod val="65000"/>
                  <a:lumOff val="35000"/>
                </a:schemeClr>
              </a:solidFill>
            </a:endParaRPr>
          </a:p>
          <a:p>
            <a:endParaRPr lang="en-GB" sz="2400" dirty="0"/>
          </a:p>
        </p:txBody>
      </p:sp>
      <p:sp>
        <p:nvSpPr>
          <p:cNvPr id="2" name="Title 1"/>
          <p:cNvSpPr txBox="1">
            <a:spLocks/>
          </p:cNvSpPr>
          <p:nvPr/>
        </p:nvSpPr>
        <p:spPr>
          <a:xfrm>
            <a:off x="2092036" y="275326"/>
            <a:ext cx="8655535" cy="1138595"/>
          </a:xfrm>
          <a:prstGeom prst="rect">
            <a:avLst/>
          </a:prstGeom>
        </p:spPr>
        <p:txBody>
          <a:bodyPr vert="horz"/>
          <a:lstStyle>
            <a:defPPr>
              <a:defRPr lang="en-US"/>
            </a:defPPr>
            <a:lvl1pPr algn="ctr">
              <a:lnSpc>
                <a:spcPct val="100000"/>
              </a:lnSpc>
              <a:spcBef>
                <a:spcPct val="0"/>
              </a:spcBef>
              <a:spcAft>
                <a:spcPts val="0"/>
              </a:spcAft>
              <a:buNone/>
              <a:defRPr sz="4800" b="1" baseline="0">
                <a:solidFill>
                  <a:srgbClr val="00486D"/>
                </a:solidFill>
                <a:latin typeface="+mj-lt"/>
                <a:ea typeface="+mj-ea"/>
                <a:cs typeface="+mj-cs"/>
              </a:defRPr>
            </a:lvl1pPr>
          </a:lstStyle>
          <a:p>
            <a:r>
              <a:rPr lang="en-US" b="0" dirty="0">
                <a:solidFill>
                  <a:srgbClr val="10394B"/>
                </a:solidFill>
              </a:rPr>
              <a:t>Breaking down barriers to ensure youth-friendly oral </a:t>
            </a:r>
            <a:r>
              <a:rPr lang="en-US" b="0" dirty="0" err="1">
                <a:solidFill>
                  <a:srgbClr val="10394B"/>
                </a:solidFill>
              </a:rPr>
              <a:t>PrEP</a:t>
            </a:r>
            <a:r>
              <a:rPr lang="en-US" b="0" dirty="0">
                <a:solidFill>
                  <a:srgbClr val="10394B"/>
                </a:solidFill>
              </a:rPr>
              <a:t> provision</a:t>
            </a:r>
            <a:endParaRPr lang="en-ZA" b="0" dirty="0">
              <a:solidFill>
                <a:srgbClr val="10394B"/>
              </a:solidFill>
            </a:endParaRPr>
          </a:p>
        </p:txBody>
      </p:sp>
      <p:grpSp>
        <p:nvGrpSpPr>
          <p:cNvPr id="8" name="Group 7"/>
          <p:cNvGrpSpPr/>
          <p:nvPr/>
        </p:nvGrpSpPr>
        <p:grpSpPr>
          <a:xfrm>
            <a:off x="100230" y="0"/>
            <a:ext cx="1465856" cy="1530735"/>
            <a:chOff x="9609513" y="75865"/>
            <a:chExt cx="1919213" cy="2049846"/>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9513" y="425022"/>
              <a:ext cx="1512916" cy="1700689"/>
            </a:xfrm>
            <a:prstGeom prst="rect">
              <a:avLst/>
            </a:prstGeom>
          </p:spPr>
        </p:pic>
        <p:sp>
          <p:nvSpPr>
            <p:cNvPr id="10" name="TextBox 9"/>
            <p:cNvSpPr txBox="1"/>
            <p:nvPr/>
          </p:nvSpPr>
          <p:spPr>
            <a:xfrm>
              <a:off x="9775763" y="75865"/>
              <a:ext cx="1413163" cy="453366"/>
            </a:xfrm>
            <a:prstGeom prst="rect">
              <a:avLst/>
            </a:prstGeom>
            <a:noFill/>
          </p:spPr>
          <p:txBody>
            <a:bodyPr wrap="square" rtlCol="0">
              <a:spAutoFit/>
            </a:bodyPr>
            <a:lstStyle/>
            <a:p>
              <a:pPr algn="r"/>
              <a:r>
                <a:rPr lang="en-ZA" sz="1600" b="1" dirty="0">
                  <a:solidFill>
                    <a:schemeClr val="accent4"/>
                  </a:solidFill>
                </a:rPr>
                <a:t>GROUP</a:t>
              </a:r>
            </a:p>
          </p:txBody>
        </p:sp>
        <p:sp>
          <p:nvSpPr>
            <p:cNvPr id="11" name="Rectangle 10"/>
            <p:cNvSpPr/>
            <p:nvPr/>
          </p:nvSpPr>
          <p:spPr>
            <a:xfrm rot="5400000">
              <a:off x="10480432" y="903400"/>
              <a:ext cx="1653328" cy="443261"/>
            </a:xfrm>
            <a:prstGeom prst="rect">
              <a:avLst/>
            </a:prstGeom>
          </p:spPr>
          <p:txBody>
            <a:bodyPr wrap="none">
              <a:spAutoFit/>
            </a:bodyPr>
            <a:lstStyle/>
            <a:p>
              <a:r>
                <a:rPr lang="en-ZA" sz="1600" b="1" dirty="0">
                  <a:solidFill>
                    <a:schemeClr val="accent4"/>
                  </a:solidFill>
                </a:rPr>
                <a:t>DISCUSSION</a:t>
              </a:r>
              <a:endParaRPr lang="en-ZA" sz="1600" dirty="0">
                <a:solidFill>
                  <a:schemeClr val="accent4"/>
                </a:solidFill>
              </a:endParaRPr>
            </a:p>
          </p:txBody>
        </p:sp>
      </p:grpSp>
    </p:spTree>
    <p:extLst>
      <p:ext uri="{BB962C8B-B14F-4D97-AF65-F5344CB8AC3E}">
        <p14:creationId xmlns:p14="http://schemas.microsoft.com/office/powerpoint/2010/main" val="271556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B438-08B1-47B3-BC26-2BA0ACAEE7D8}"/>
              </a:ext>
            </a:extLst>
          </p:cNvPr>
          <p:cNvSpPr>
            <a:spLocks noGrp="1"/>
          </p:cNvSpPr>
          <p:nvPr>
            <p:ph type="title"/>
          </p:nvPr>
        </p:nvSpPr>
        <p:spPr/>
        <p:txBody>
          <a:bodyPr/>
          <a:lstStyle/>
          <a:p>
            <a:r>
              <a:rPr lang="en-US" dirty="0"/>
              <a:t>Youth-friendly oral PrEP services</a:t>
            </a:r>
          </a:p>
        </p:txBody>
      </p:sp>
      <p:sp>
        <p:nvSpPr>
          <p:cNvPr id="3" name="Text Placeholder 2">
            <a:extLst>
              <a:ext uri="{FF2B5EF4-FFF2-40B4-BE49-F238E27FC236}">
                <a16:creationId xmlns:a16="http://schemas.microsoft.com/office/drawing/2014/main" id="{7F5CCAA9-4313-4475-BFAE-1AC6BB0B1DB4}"/>
              </a:ext>
            </a:extLst>
          </p:cNvPr>
          <p:cNvSpPr>
            <a:spLocks noGrp="1"/>
          </p:cNvSpPr>
          <p:nvPr>
            <p:ph type="body" sz="quarter" idx="10"/>
          </p:nvPr>
        </p:nvSpPr>
        <p:spPr/>
        <p:txBody>
          <a:bodyPr/>
          <a:lstStyle/>
          <a:p>
            <a:r>
              <a:rPr lang="en-US" sz="2200" dirty="0"/>
              <a:t>Be accepting of AGYW sexual activity, even if you disapprove. By coming for services, they are taking steps to take care of their health, and you can play an important role in helping them be protected and HIV-free.</a:t>
            </a:r>
          </a:p>
          <a:p>
            <a:r>
              <a:rPr lang="en-US" sz="2200" dirty="0"/>
              <a:t>Provide information about oral PrEP along with other HIV prevention options. Even if you think other options would be better, make sure AGYW know about oral PrEP as an option.</a:t>
            </a:r>
          </a:p>
          <a:p>
            <a:r>
              <a:rPr lang="en-US" sz="2200" dirty="0"/>
              <a:t>Explore whether they would like to discuss oral PrEP with their parents or partner. Accept the decision they make about whether to disclose PrEP use. </a:t>
            </a:r>
          </a:p>
          <a:p>
            <a:r>
              <a:rPr lang="en-US" sz="2200" dirty="0"/>
              <a:t>Maintain confidentiality by not telling an adolescent girl’s parents about her sexual activity or oral PrEP use.</a:t>
            </a:r>
          </a:p>
          <a:p>
            <a:r>
              <a:rPr lang="en-US" sz="2200" dirty="0"/>
              <a:t>Believe that AGYW can take PrEP daily – even though it may be difficult, with the right support, she can do it!</a:t>
            </a:r>
          </a:p>
          <a:p>
            <a:r>
              <a:rPr lang="en-US" sz="2200" dirty="0"/>
              <a:t>Encourage AGYW to come with their partners for HIV testing, but don’t make it a requirement. Ensure her individual needs are met.</a:t>
            </a:r>
          </a:p>
        </p:txBody>
      </p:sp>
    </p:spTree>
    <p:extLst>
      <p:ext uri="{BB962C8B-B14F-4D97-AF65-F5344CB8AC3E}">
        <p14:creationId xmlns:p14="http://schemas.microsoft.com/office/powerpoint/2010/main" val="340160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marL="457200" indent="-457200" fontAlgn="base">
              <a:spcBef>
                <a:spcPts val="600"/>
              </a:spcBef>
              <a:spcAft>
                <a:spcPts val="600"/>
              </a:spcAft>
              <a:buFont typeface="Arial" charset="0"/>
              <a:buChar char="•"/>
            </a:pPr>
            <a:r>
              <a:rPr lang="en-US" sz="3200" b="1" dirty="0">
                <a:solidFill>
                  <a:srgbClr val="178793"/>
                </a:solidFill>
                <a:ea typeface="Calibri" panose="020F0502020204030204" pitchFamily="34" charset="0"/>
                <a:cs typeface="QHTXD F+ Frutiger"/>
              </a:rPr>
              <a:t>Adolescents</a:t>
            </a:r>
            <a:r>
              <a:rPr lang="en-US" sz="3200" dirty="0">
                <a:solidFill>
                  <a:srgbClr val="178793"/>
                </a:solidFill>
                <a:ea typeface="Calibri" panose="020F0502020204030204" pitchFamily="34" charset="0"/>
                <a:cs typeface="QHTXD F+ Frutiger"/>
              </a:rPr>
              <a:t> </a:t>
            </a:r>
            <a:r>
              <a:rPr lang="en-US" sz="3200" dirty="0">
                <a:solidFill>
                  <a:srgbClr val="57585A"/>
                </a:solidFill>
                <a:ea typeface="Calibri" panose="020F0502020204030204" pitchFamily="34" charset="0"/>
                <a:cs typeface="QHTXD F+ Frutiger"/>
              </a:rPr>
              <a:t>are people ages 10–19 (WHO). </a:t>
            </a:r>
          </a:p>
          <a:p>
            <a:pPr marL="457200" indent="-457200" fontAlgn="base">
              <a:spcBef>
                <a:spcPts val="600"/>
              </a:spcBef>
              <a:spcAft>
                <a:spcPts val="600"/>
              </a:spcAft>
              <a:buFont typeface="Arial" charset="0"/>
              <a:buChar char="•"/>
            </a:pPr>
            <a:r>
              <a:rPr lang="en-US" sz="3200" b="1" dirty="0">
                <a:solidFill>
                  <a:srgbClr val="178793"/>
                </a:solidFill>
                <a:ea typeface="Calibri" panose="020F0502020204030204" pitchFamily="34" charset="0"/>
                <a:cs typeface="QHTXD F+ Frutiger"/>
              </a:rPr>
              <a:t>Youth</a:t>
            </a:r>
            <a:r>
              <a:rPr lang="en-US" sz="3200" dirty="0">
                <a:solidFill>
                  <a:srgbClr val="178793"/>
                </a:solidFill>
                <a:ea typeface="Calibri" panose="020F0502020204030204" pitchFamily="34" charset="0"/>
                <a:cs typeface="QHTXD F+ Frutiger"/>
              </a:rPr>
              <a:t> </a:t>
            </a:r>
            <a:r>
              <a:rPr lang="en-US" sz="3200" dirty="0">
                <a:solidFill>
                  <a:srgbClr val="57585A"/>
                </a:solidFill>
              </a:rPr>
              <a:t>are people ages </a:t>
            </a:r>
            <a:r>
              <a:rPr lang="en-US" sz="3200" dirty="0">
                <a:solidFill>
                  <a:srgbClr val="57585A"/>
                </a:solidFill>
                <a:ea typeface="Calibri" panose="020F0502020204030204" pitchFamily="34" charset="0"/>
                <a:cs typeface="QHTXD F+ Frutiger"/>
              </a:rPr>
              <a:t>15–24.</a:t>
            </a:r>
          </a:p>
          <a:p>
            <a:pPr marL="457200" indent="-457200" fontAlgn="base">
              <a:spcBef>
                <a:spcPts val="600"/>
              </a:spcBef>
              <a:spcAft>
                <a:spcPts val="600"/>
              </a:spcAft>
              <a:buFont typeface="Arial" charset="0"/>
              <a:buChar char="•"/>
            </a:pPr>
            <a:r>
              <a:rPr lang="en-US" sz="3200" b="1" dirty="0">
                <a:solidFill>
                  <a:srgbClr val="178793"/>
                </a:solidFill>
                <a:ea typeface="Calibri" panose="020F0502020204030204" pitchFamily="34" charset="0"/>
                <a:cs typeface="QHTXD F+ Frutiger"/>
              </a:rPr>
              <a:t>Young people </a:t>
            </a:r>
            <a:r>
              <a:rPr lang="en-US" sz="3200" dirty="0">
                <a:solidFill>
                  <a:srgbClr val="57585A"/>
                </a:solidFill>
              </a:rPr>
              <a:t>refers to the broader age band of 10–24 years (UNAIDS).</a:t>
            </a:r>
          </a:p>
          <a:p>
            <a:pPr marL="457200" indent="-457200" fontAlgn="base">
              <a:spcBef>
                <a:spcPts val="600"/>
              </a:spcBef>
              <a:spcAft>
                <a:spcPts val="600"/>
              </a:spcAft>
              <a:buFont typeface="Arial" charset="0"/>
              <a:buChar char="•"/>
            </a:pPr>
            <a:r>
              <a:rPr lang="en-US" sz="3200" dirty="0">
                <a:solidFill>
                  <a:srgbClr val="57585A"/>
                </a:solidFill>
                <a:ea typeface="Calibri" panose="020F0502020204030204" pitchFamily="34" charset="0"/>
                <a:cs typeface="QHTXD F+ Frutiger"/>
              </a:rPr>
              <a:t>Definitions also vary based on the cultural context and guidelines of individual countries.</a:t>
            </a:r>
            <a:r>
              <a:rPr lang="en-US" sz="3200" dirty="0">
                <a:solidFill>
                  <a:srgbClr val="FF0000"/>
                </a:solidFill>
                <a:ea typeface="Calibri" panose="020F0502020204030204" pitchFamily="34" charset="0"/>
                <a:cs typeface="QHTXD F+ Frutiger"/>
              </a:rPr>
              <a:t>*</a:t>
            </a:r>
            <a:endParaRPr lang="en-US" sz="3200" dirty="0">
              <a:solidFill>
                <a:srgbClr val="FF0000"/>
              </a:solidFill>
              <a:ea typeface="ＭＳ Ｐゴシック" panose="020B0600070205080204" pitchFamily="34" charset="-128"/>
            </a:endParaRPr>
          </a:p>
        </p:txBody>
      </p:sp>
      <p:sp>
        <p:nvSpPr>
          <p:cNvPr id="8" name="Title 7"/>
          <p:cNvSpPr>
            <a:spLocks noGrp="1"/>
          </p:cNvSpPr>
          <p:nvPr>
            <p:ph type="title"/>
          </p:nvPr>
        </p:nvSpPr>
        <p:spPr>
          <a:xfrm>
            <a:off x="609601" y="445197"/>
            <a:ext cx="10972800" cy="972441"/>
          </a:xfrm>
        </p:spPr>
        <p:txBody>
          <a:bodyPr/>
          <a:lstStyle/>
          <a:p>
            <a:r>
              <a:rPr lang="en-GB" dirty="0">
                <a:solidFill>
                  <a:srgbClr val="10394B"/>
                </a:solidFill>
              </a:rPr>
              <a:t>Definitions: adolescents and young women</a:t>
            </a:r>
          </a:p>
        </p:txBody>
      </p:sp>
    </p:spTree>
    <p:extLst>
      <p:ext uri="{BB962C8B-B14F-4D97-AF65-F5344CB8AC3E}">
        <p14:creationId xmlns:p14="http://schemas.microsoft.com/office/powerpoint/2010/main" val="357238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3816" y="4408154"/>
            <a:ext cx="4029767" cy="1631216"/>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Younger women have older male sexual partners. This dynamic, and age-mixing in sexual relationships, contributes to the high risk of HIV among AGYW.</a:t>
            </a:r>
            <a:endParaRPr lang="en-ZA"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680" y="1392438"/>
            <a:ext cx="1300294" cy="1499532"/>
          </a:xfrm>
          <a:prstGeom prst="rect">
            <a:avLst/>
          </a:prstGeom>
        </p:spPr>
      </p:pic>
      <p:sp>
        <p:nvSpPr>
          <p:cNvPr id="5" name="Rectangle 4"/>
          <p:cNvSpPr/>
          <p:nvPr/>
        </p:nvSpPr>
        <p:spPr>
          <a:xfrm>
            <a:off x="2646293" y="1717913"/>
            <a:ext cx="3288189" cy="1015663"/>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More than 70% of all HIV infections occur in sub-Saharan Africa.</a:t>
            </a:r>
            <a:endParaRPr lang="en-ZA" sz="2000" dirty="0">
              <a:solidFill>
                <a:schemeClr val="tx1">
                  <a:lumMod val="65000"/>
                  <a:lumOff val="35000"/>
                </a:schemeClr>
              </a:solidFill>
            </a:endParaRPr>
          </a:p>
        </p:txBody>
      </p:sp>
      <p:sp>
        <p:nvSpPr>
          <p:cNvPr id="6" name="Oval 5"/>
          <p:cNvSpPr/>
          <p:nvPr/>
        </p:nvSpPr>
        <p:spPr>
          <a:xfrm>
            <a:off x="1836353" y="1599515"/>
            <a:ext cx="720000" cy="720000"/>
          </a:xfrm>
          <a:prstGeom prst="ellipse">
            <a:avLst/>
          </a:prstGeom>
          <a:solidFill>
            <a:srgbClr val="00486D"/>
          </a:solidFill>
          <a:ln w="6350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2000" b="1" dirty="0"/>
              <a:t>70%</a:t>
            </a:r>
          </a:p>
        </p:txBody>
      </p:sp>
      <p:sp>
        <p:nvSpPr>
          <p:cNvPr id="7" name="Right Arrow 6"/>
          <p:cNvSpPr/>
          <p:nvPr/>
        </p:nvSpPr>
        <p:spPr>
          <a:xfrm>
            <a:off x="5438124" y="1812798"/>
            <a:ext cx="438340" cy="356727"/>
          </a:xfrm>
          <a:prstGeom prst="rightArrow">
            <a:avLst/>
          </a:prstGeom>
          <a:solidFill>
            <a:srgbClr val="1787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7330" y="1336314"/>
            <a:ext cx="614343" cy="1528080"/>
          </a:xfrm>
          <a:prstGeom prst="rect">
            <a:avLst/>
          </a:prstGeom>
        </p:spPr>
      </p:pic>
      <p:sp>
        <p:nvSpPr>
          <p:cNvPr id="9" name="Oval 8"/>
          <p:cNvSpPr/>
          <p:nvPr/>
        </p:nvSpPr>
        <p:spPr>
          <a:xfrm>
            <a:off x="6726906" y="1599515"/>
            <a:ext cx="720000" cy="720000"/>
          </a:xfrm>
          <a:prstGeom prst="ellipse">
            <a:avLst/>
          </a:prstGeom>
          <a:solidFill>
            <a:srgbClr val="00486D"/>
          </a:solidFill>
          <a:ln w="6350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2000" b="1" dirty="0"/>
              <a:t>56%</a:t>
            </a:r>
          </a:p>
        </p:txBody>
      </p:sp>
      <p:sp>
        <p:nvSpPr>
          <p:cNvPr id="10" name="Right Arrow 9"/>
          <p:cNvSpPr/>
          <p:nvPr/>
        </p:nvSpPr>
        <p:spPr>
          <a:xfrm>
            <a:off x="7748694" y="1820190"/>
            <a:ext cx="438340" cy="356727"/>
          </a:xfrm>
          <a:prstGeom prst="rightArrow">
            <a:avLst/>
          </a:prstGeom>
          <a:solidFill>
            <a:srgbClr val="1787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90467" y="1738720"/>
            <a:ext cx="450971" cy="1121719"/>
          </a:xfrm>
          <a:prstGeom prst="rect">
            <a:avLst/>
          </a:prstGeom>
        </p:spPr>
      </p:pic>
      <p:sp>
        <p:nvSpPr>
          <p:cNvPr id="14" name="TextBox 13"/>
          <p:cNvSpPr txBox="1"/>
          <p:nvPr/>
        </p:nvSpPr>
        <p:spPr>
          <a:xfrm>
            <a:off x="8714323" y="2447000"/>
            <a:ext cx="1947964" cy="707886"/>
          </a:xfrm>
          <a:prstGeom prst="rect">
            <a:avLst/>
          </a:prstGeom>
          <a:noFill/>
          <a:effectLst/>
        </p:spPr>
        <p:txBody>
          <a:bodyPr wrap="square" rtlCol="0">
            <a:spAutoFit/>
          </a:bodyPr>
          <a:lstStyle/>
          <a:p>
            <a:pPr algn="ctr"/>
            <a:r>
              <a:rPr lang="en-ZA" sz="2000" b="1" dirty="0">
                <a:solidFill>
                  <a:srgbClr val="00486D"/>
                </a:solidFill>
              </a:rPr>
              <a:t>Young women </a:t>
            </a:r>
          </a:p>
          <a:p>
            <a:pPr algn="ctr"/>
            <a:r>
              <a:rPr lang="en-ZA" sz="2000" b="1" dirty="0">
                <a:solidFill>
                  <a:srgbClr val="00486D"/>
                </a:solidFill>
              </a:rPr>
              <a:t>(ages 15</a:t>
            </a:r>
            <a:r>
              <a:rPr lang="en-US" sz="2000" dirty="0">
                <a:solidFill>
                  <a:srgbClr val="57585A"/>
                </a:solidFill>
              </a:rPr>
              <a:t>–</a:t>
            </a:r>
            <a:r>
              <a:rPr lang="en-ZA" sz="2000" b="1" dirty="0">
                <a:solidFill>
                  <a:srgbClr val="00486D"/>
                </a:solidFill>
              </a:rPr>
              <a:t>24)</a:t>
            </a:r>
          </a:p>
        </p:txBody>
      </p:sp>
      <p:sp>
        <p:nvSpPr>
          <p:cNvPr id="15" name="Oval 14"/>
          <p:cNvSpPr/>
          <p:nvPr/>
        </p:nvSpPr>
        <p:spPr>
          <a:xfrm>
            <a:off x="8914313" y="1594156"/>
            <a:ext cx="720000" cy="720000"/>
          </a:xfrm>
          <a:prstGeom prst="ellipse">
            <a:avLst/>
          </a:prstGeom>
          <a:solidFill>
            <a:srgbClr val="00486D"/>
          </a:solidFill>
          <a:ln w="6350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2000" b="1" dirty="0"/>
              <a:t>66%</a:t>
            </a:r>
          </a:p>
        </p:txBody>
      </p:sp>
      <p:sp>
        <p:nvSpPr>
          <p:cNvPr id="16" name="TextBox 15"/>
          <p:cNvSpPr txBox="1"/>
          <p:nvPr/>
        </p:nvSpPr>
        <p:spPr>
          <a:xfrm>
            <a:off x="517614" y="1263432"/>
            <a:ext cx="406400" cy="369332"/>
          </a:xfrm>
          <a:prstGeom prst="rect">
            <a:avLst/>
          </a:prstGeom>
          <a:noFill/>
        </p:spPr>
        <p:txBody>
          <a:bodyPr wrap="square" rtlCol="0">
            <a:spAutoFit/>
          </a:bodyPr>
          <a:lstStyle/>
          <a:p>
            <a:r>
              <a:rPr lang="en-ZA" dirty="0">
                <a:solidFill>
                  <a:schemeClr val="bg1">
                    <a:lumMod val="50000"/>
                  </a:schemeClr>
                </a:solidFill>
              </a:rPr>
              <a:t>1</a:t>
            </a: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333" y="3119011"/>
            <a:ext cx="450971" cy="1121719"/>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0304" y="3119011"/>
            <a:ext cx="450971" cy="1121719"/>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2394" y="3380864"/>
            <a:ext cx="345697" cy="859866"/>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2493" y="3235721"/>
            <a:ext cx="404049" cy="1005009"/>
          </a:xfrm>
          <a:prstGeom prst="rect">
            <a:avLst/>
          </a:prstGeom>
        </p:spPr>
      </p:pic>
      <p:sp>
        <p:nvSpPr>
          <p:cNvPr id="21" name="Rectangle 20"/>
          <p:cNvSpPr/>
          <p:nvPr/>
        </p:nvSpPr>
        <p:spPr>
          <a:xfrm>
            <a:off x="3144031" y="3427124"/>
            <a:ext cx="8599571" cy="400110"/>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AGYW are 2</a:t>
            </a:r>
            <a:r>
              <a:rPr lang="en-US" sz="2000" dirty="0">
                <a:solidFill>
                  <a:srgbClr val="57585A"/>
                </a:solidFill>
              </a:rPr>
              <a:t>–</a:t>
            </a:r>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3 times more likely to be infected with HIV than their male peers.</a:t>
            </a:r>
            <a:endParaRPr lang="en-ZA" sz="2000" dirty="0">
              <a:solidFill>
                <a:schemeClr val="tx1">
                  <a:lumMod val="65000"/>
                  <a:lumOff val="35000"/>
                </a:schemeClr>
              </a:solidFill>
            </a:endParaRPr>
          </a:p>
        </p:txBody>
      </p:sp>
      <p:sp>
        <p:nvSpPr>
          <p:cNvPr id="22" name="Right Arrow 21"/>
          <p:cNvSpPr/>
          <p:nvPr/>
        </p:nvSpPr>
        <p:spPr>
          <a:xfrm>
            <a:off x="2673279" y="3491489"/>
            <a:ext cx="438340" cy="356727"/>
          </a:xfrm>
          <a:prstGeom prst="rightArrow">
            <a:avLst/>
          </a:prstGeom>
          <a:solidFill>
            <a:srgbClr val="1787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TextBox 22"/>
          <p:cNvSpPr txBox="1"/>
          <p:nvPr/>
        </p:nvSpPr>
        <p:spPr>
          <a:xfrm>
            <a:off x="513446" y="3051055"/>
            <a:ext cx="406400" cy="369332"/>
          </a:xfrm>
          <a:prstGeom prst="rect">
            <a:avLst/>
          </a:prstGeom>
          <a:noFill/>
        </p:spPr>
        <p:txBody>
          <a:bodyPr wrap="square" rtlCol="0">
            <a:spAutoFit/>
          </a:bodyPr>
          <a:lstStyle/>
          <a:p>
            <a:r>
              <a:rPr lang="en-ZA" dirty="0">
                <a:solidFill>
                  <a:schemeClr val="bg1">
                    <a:lumMod val="50000"/>
                  </a:schemeClr>
                </a:solidFill>
              </a:rPr>
              <a:t>2</a:t>
            </a:r>
          </a:p>
        </p:txBody>
      </p:sp>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3398" y="4592711"/>
            <a:ext cx="450971" cy="1121719"/>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370" y="4605411"/>
            <a:ext cx="450971" cy="1121719"/>
          </a:xfrm>
          <a:prstGeom prst="rect">
            <a:avLst/>
          </a:prstGeom>
        </p:spPr>
      </p:pic>
      <p:sp>
        <p:nvSpPr>
          <p:cNvPr id="26" name="TextBox 25"/>
          <p:cNvSpPr txBox="1"/>
          <p:nvPr/>
        </p:nvSpPr>
        <p:spPr>
          <a:xfrm>
            <a:off x="513446" y="4541848"/>
            <a:ext cx="406400" cy="369332"/>
          </a:xfrm>
          <a:prstGeom prst="rect">
            <a:avLst/>
          </a:prstGeom>
          <a:noFill/>
        </p:spPr>
        <p:txBody>
          <a:bodyPr wrap="square" rtlCol="0">
            <a:spAutoFit/>
          </a:bodyPr>
          <a:lstStyle/>
          <a:p>
            <a:r>
              <a:rPr lang="en-ZA" dirty="0">
                <a:solidFill>
                  <a:schemeClr val="bg1">
                    <a:lumMod val="50000"/>
                  </a:schemeClr>
                </a:solidFill>
              </a:rPr>
              <a:t>3</a:t>
            </a:r>
          </a:p>
        </p:txBody>
      </p:sp>
      <p:sp>
        <p:nvSpPr>
          <p:cNvPr id="27" name="Rectangle 26"/>
          <p:cNvSpPr/>
          <p:nvPr/>
        </p:nvSpPr>
        <p:spPr>
          <a:xfrm>
            <a:off x="1305695" y="4527440"/>
            <a:ext cx="2029998" cy="1323439"/>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Women are at higher risk of contracting HIV at a younger age.</a:t>
            </a:r>
          </a:p>
        </p:txBody>
      </p:sp>
      <p:sp>
        <p:nvSpPr>
          <p:cNvPr id="28" name="Rectangle 27"/>
          <p:cNvSpPr/>
          <p:nvPr/>
        </p:nvSpPr>
        <p:spPr>
          <a:xfrm>
            <a:off x="68943" y="5864915"/>
            <a:ext cx="11731078" cy="841769"/>
          </a:xfrm>
          <a:prstGeom prst="rect">
            <a:avLst/>
          </a:prstGeom>
        </p:spPr>
        <p:txBody>
          <a:bodyPr wrap="square">
            <a:spAutoFit/>
          </a:bodyPr>
          <a:lstStyle/>
          <a:p>
            <a:pPr marL="174625" lvl="0" indent="-168275">
              <a:spcAft>
                <a:spcPts val="0"/>
              </a:spcAft>
              <a:buFont typeface="+mj-lt"/>
              <a:buAutoNum type="arabicPeriod"/>
            </a:pPr>
            <a:r>
              <a:rPr lang="en-US" sz="1200" u="sng" dirty="0">
                <a:solidFill>
                  <a:schemeClr val="bg1">
                    <a:lumMod val="50000"/>
                  </a:schemeClr>
                </a:solidFill>
                <a:cs typeface="Times New Roman" panose="02020603050405020304" pitchFamily="18" charset="0"/>
                <a:hlinkClick r:id="rId9"/>
              </a:rPr>
              <a:t>http://www.unwomen.org/en/what-we-do/hiv-and-aids/facts-and-figures</a:t>
            </a:r>
            <a:endParaRPr lang="en-ZA" sz="1200" dirty="0">
              <a:solidFill>
                <a:schemeClr val="bg1">
                  <a:lumMod val="50000"/>
                </a:schemeClr>
              </a:solidFill>
            </a:endParaRPr>
          </a:p>
          <a:p>
            <a:pPr marL="174625" lvl="0" indent="-168275">
              <a:spcAft>
                <a:spcPts val="0"/>
              </a:spcAft>
              <a:buFont typeface="+mj-lt"/>
              <a:buAutoNum type="arabicPeriod"/>
            </a:pPr>
            <a:r>
              <a:rPr lang="en-US" sz="1200" u="sng" dirty="0">
                <a:solidFill>
                  <a:schemeClr val="bg1">
                    <a:lumMod val="50000"/>
                  </a:schemeClr>
                </a:solidFill>
                <a:cs typeface="Times New Roman" panose="02020603050405020304" pitchFamily="18" charset="0"/>
                <a:hlinkClick r:id="rId10"/>
              </a:rPr>
              <a:t>http://www.unaids.org/sites/default/files/media_asset/UNAIDS_FactSheet_en.pdf</a:t>
            </a:r>
            <a:endParaRPr lang="en-US" sz="1200" u="sng" dirty="0">
              <a:solidFill>
                <a:schemeClr val="bg1">
                  <a:lumMod val="50000"/>
                </a:schemeClr>
              </a:solidFill>
              <a:cs typeface="Times New Roman" panose="02020603050405020304" pitchFamily="18" charset="0"/>
            </a:endParaRPr>
          </a:p>
          <a:p>
            <a:pPr marL="174625" lvl="0" indent="-168275">
              <a:spcAft>
                <a:spcPts val="0"/>
              </a:spcAft>
              <a:buFont typeface="+mj-lt"/>
              <a:buAutoNum type="arabicPeriod"/>
            </a:pPr>
            <a:r>
              <a:rPr lang="en-US" sz="1200" u="sng" dirty="0">
                <a:solidFill>
                  <a:schemeClr val="bg1">
                    <a:lumMod val="50000"/>
                  </a:schemeClr>
                </a:solidFill>
                <a:cs typeface="Times New Roman" panose="02020603050405020304" pitchFamily="18" charset="0"/>
                <a:hlinkClick r:id="rId11"/>
              </a:rPr>
              <a:t>http://aidsinfo.unaids.org/</a:t>
            </a:r>
            <a:r>
              <a:rPr lang="en-US" sz="1200" u="sng" dirty="0">
                <a:solidFill>
                  <a:schemeClr val="bg1">
                    <a:lumMod val="50000"/>
                  </a:schemeClr>
                </a:solidFill>
                <a:cs typeface="Times New Roman" panose="02020603050405020304" pitchFamily="18" charset="0"/>
              </a:rPr>
              <a:t> </a:t>
            </a:r>
          </a:p>
          <a:p>
            <a:pPr marL="174625" lvl="0" indent="-168275">
              <a:lnSpc>
                <a:spcPct val="107000"/>
              </a:lnSpc>
              <a:spcAft>
                <a:spcPts val="600"/>
              </a:spcAft>
              <a:buFont typeface="+mj-lt"/>
              <a:buAutoNum type="arabicPeriod"/>
            </a:pPr>
            <a:r>
              <a:rPr lang="en-US" sz="1200" dirty="0" err="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Gouws</a:t>
            </a:r>
            <a:r>
              <a:rPr lang="en-US" sz="12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E, Williams BG. </a:t>
            </a:r>
            <a:r>
              <a:rPr lang="en-US" sz="120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Age mixing and the incidence of HIV among young women</a:t>
            </a:r>
            <a:r>
              <a:rPr lang="en-US" sz="12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The Lancet. November 30, 2016. </a:t>
            </a:r>
            <a:endParaRPr lang="en-ZA" sz="12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p:cNvGrpSpPr/>
          <p:nvPr/>
        </p:nvGrpSpPr>
        <p:grpSpPr>
          <a:xfrm>
            <a:off x="6294663" y="4396899"/>
            <a:ext cx="995773" cy="1534657"/>
            <a:chOff x="6100694" y="4310304"/>
            <a:chExt cx="995773" cy="1534657"/>
          </a:xfrm>
        </p:grpSpPr>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8204" y="4546190"/>
              <a:ext cx="450971" cy="1121719"/>
            </a:xfrm>
            <a:prstGeom prst="rect">
              <a:avLst/>
            </a:prstGeom>
          </p:spPr>
        </p:pic>
        <p:sp>
          <p:nvSpPr>
            <p:cNvPr id="31" name="Curved Down Arrow 30"/>
            <p:cNvSpPr/>
            <p:nvPr/>
          </p:nvSpPr>
          <p:spPr>
            <a:xfrm>
              <a:off x="6151858" y="4310304"/>
              <a:ext cx="944609" cy="429208"/>
            </a:xfrm>
            <a:prstGeom prst="curvedDownArrow">
              <a:avLst/>
            </a:prstGeom>
            <a:solidFill>
              <a:srgbClr val="0048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32" name="Curved Down Arrow 31"/>
            <p:cNvSpPr/>
            <p:nvPr/>
          </p:nvSpPr>
          <p:spPr>
            <a:xfrm rot="10800000">
              <a:off x="6100694" y="5415753"/>
              <a:ext cx="944609" cy="429208"/>
            </a:xfrm>
            <a:prstGeom prst="curvedDownArrow">
              <a:avLst/>
            </a:prstGeom>
            <a:solidFill>
              <a:srgbClr val="0048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pic>
          <p:nvPicPr>
            <p:cNvPr id="30" name="Picture 2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03690" y="4718557"/>
              <a:ext cx="338614" cy="842248"/>
            </a:xfrm>
            <a:prstGeom prst="rect">
              <a:avLst/>
            </a:prstGeom>
          </p:spPr>
        </p:pic>
      </p:grpSp>
      <p:sp>
        <p:nvSpPr>
          <p:cNvPr id="33" name="TextBox 32"/>
          <p:cNvSpPr txBox="1"/>
          <p:nvPr/>
        </p:nvSpPr>
        <p:spPr>
          <a:xfrm>
            <a:off x="6617159" y="2447000"/>
            <a:ext cx="1021049" cy="400110"/>
          </a:xfrm>
          <a:prstGeom prst="rect">
            <a:avLst/>
          </a:prstGeom>
          <a:noFill/>
        </p:spPr>
        <p:txBody>
          <a:bodyPr wrap="none" rtlCol="0">
            <a:spAutoFit/>
          </a:bodyPr>
          <a:lstStyle/>
          <a:p>
            <a:r>
              <a:rPr lang="en-GB" sz="2000" b="1" dirty="0">
                <a:solidFill>
                  <a:srgbClr val="00486D"/>
                </a:solidFill>
              </a:rPr>
              <a:t>Women</a:t>
            </a:r>
          </a:p>
        </p:txBody>
      </p:sp>
      <p:sp>
        <p:nvSpPr>
          <p:cNvPr id="35" name="Rectangle 34"/>
          <p:cNvSpPr/>
          <p:nvPr/>
        </p:nvSpPr>
        <p:spPr>
          <a:xfrm>
            <a:off x="4026134" y="4531068"/>
            <a:ext cx="2103120" cy="1323439"/>
          </a:xfrm>
          <a:prstGeom prst="rect">
            <a:avLst/>
          </a:prstGeom>
        </p:spPr>
        <p:txBody>
          <a:bodyPr wrap="square">
            <a:spAutoFit/>
          </a:bodyPr>
          <a:lstStyle/>
          <a:p>
            <a:r>
              <a:rPr lang="en-US"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Men are less likely to know their HIV status or receive HIV treatment. </a:t>
            </a:r>
            <a:endParaRPr lang="en-GB" sz="2000" dirty="0"/>
          </a:p>
        </p:txBody>
      </p:sp>
      <p:sp>
        <p:nvSpPr>
          <p:cNvPr id="40" name="Title 39"/>
          <p:cNvSpPr>
            <a:spLocks noGrp="1"/>
          </p:cNvSpPr>
          <p:nvPr>
            <p:ph type="title"/>
          </p:nvPr>
        </p:nvSpPr>
        <p:spPr/>
        <p:txBody>
          <a:bodyPr/>
          <a:lstStyle/>
          <a:p>
            <a:r>
              <a:rPr lang="en-US" dirty="0">
                <a:solidFill>
                  <a:srgbClr val="10394B"/>
                </a:solidFill>
              </a:rPr>
              <a:t>HIV in context: what do the data say?</a:t>
            </a:r>
            <a:endParaRPr lang="en-GB" dirty="0">
              <a:solidFill>
                <a:srgbClr val="10394B"/>
              </a:solidFill>
            </a:endParaRPr>
          </a:p>
        </p:txBody>
      </p:sp>
    </p:spTree>
    <p:extLst>
      <p:ext uri="{BB962C8B-B14F-4D97-AF65-F5344CB8AC3E}">
        <p14:creationId xmlns:p14="http://schemas.microsoft.com/office/powerpoint/2010/main" val="192065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8555"/>
          <a:stretch/>
        </p:blipFill>
        <p:spPr bwMode="auto">
          <a:xfrm>
            <a:off x="1981199" y="1760594"/>
            <a:ext cx="7920039" cy="4725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ZA" dirty="0">
                <a:solidFill>
                  <a:srgbClr val="10394B"/>
                </a:solidFill>
              </a:rPr>
              <a:t>One-third of new infections globally occur in young African women</a:t>
            </a:r>
          </a:p>
        </p:txBody>
      </p:sp>
    </p:spTree>
    <p:extLst>
      <p:ext uri="{BB962C8B-B14F-4D97-AF65-F5344CB8AC3E}">
        <p14:creationId xmlns:p14="http://schemas.microsoft.com/office/powerpoint/2010/main" val="371359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82488" y="1561609"/>
            <a:ext cx="3960000" cy="3960000"/>
          </a:xfrm>
          <a:prstGeom prst="ellipse">
            <a:avLst/>
          </a:prstGeom>
          <a:solidFill>
            <a:srgbClr val="1787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Rectangle 8"/>
          <p:cNvSpPr/>
          <p:nvPr/>
        </p:nvSpPr>
        <p:spPr>
          <a:xfrm>
            <a:off x="3228976" y="2218170"/>
            <a:ext cx="3057524" cy="2369880"/>
          </a:xfrm>
          <a:prstGeom prst="rect">
            <a:avLst/>
          </a:prstGeom>
        </p:spPr>
        <p:txBody>
          <a:bodyPr wrap="square">
            <a:spAutoFit/>
          </a:bodyPr>
          <a:lstStyle/>
          <a:p>
            <a:pPr>
              <a:spcBef>
                <a:spcPts val="1200"/>
              </a:spcBef>
            </a:pPr>
            <a:r>
              <a:rPr lang="en-ZA" dirty="0">
                <a:solidFill>
                  <a:schemeClr val="bg1"/>
                </a:solidFill>
              </a:rPr>
              <a:t>Most at-risk populations:</a:t>
            </a:r>
          </a:p>
          <a:p>
            <a:pPr marL="285750" indent="-285750">
              <a:spcBef>
                <a:spcPts val="1200"/>
              </a:spcBef>
              <a:buFont typeface="Arial" panose="020B0604020202020204" pitchFamily="34" charset="0"/>
              <a:buChar char="•"/>
            </a:pPr>
            <a:r>
              <a:rPr lang="en-ZA" dirty="0">
                <a:solidFill>
                  <a:schemeClr val="bg1"/>
                </a:solidFill>
              </a:rPr>
              <a:t>People who inject drugs </a:t>
            </a:r>
          </a:p>
          <a:p>
            <a:pPr marL="285750" indent="-285750">
              <a:spcBef>
                <a:spcPts val="1200"/>
              </a:spcBef>
              <a:buFont typeface="Arial" panose="020B0604020202020204" pitchFamily="34" charset="0"/>
              <a:buChar char="•"/>
            </a:pPr>
            <a:r>
              <a:rPr lang="en-ZA" dirty="0">
                <a:solidFill>
                  <a:schemeClr val="bg1"/>
                </a:solidFill>
              </a:rPr>
              <a:t>Transgender people</a:t>
            </a:r>
          </a:p>
          <a:p>
            <a:pPr marL="285750" indent="-285750">
              <a:spcBef>
                <a:spcPts val="1200"/>
              </a:spcBef>
              <a:buFont typeface="Arial" panose="020B0604020202020204" pitchFamily="34" charset="0"/>
              <a:buChar char="•"/>
            </a:pPr>
            <a:r>
              <a:rPr lang="en-ZA" dirty="0">
                <a:solidFill>
                  <a:schemeClr val="bg1"/>
                </a:solidFill>
              </a:rPr>
              <a:t>Sex workers</a:t>
            </a:r>
          </a:p>
          <a:p>
            <a:pPr marL="285750" indent="-285750">
              <a:spcBef>
                <a:spcPts val="1200"/>
              </a:spcBef>
              <a:buFont typeface="Arial" panose="020B0604020202020204" pitchFamily="34" charset="0"/>
              <a:buChar char="•"/>
            </a:pPr>
            <a:r>
              <a:rPr lang="en-ZA" b="1" i="1" dirty="0">
                <a:solidFill>
                  <a:schemeClr val="bg1"/>
                </a:solidFill>
              </a:rPr>
              <a:t>AGYW in many sub-Saharan African countries</a:t>
            </a:r>
          </a:p>
        </p:txBody>
      </p:sp>
      <p:sp>
        <p:nvSpPr>
          <p:cNvPr id="10" name="Oval 9"/>
          <p:cNvSpPr/>
          <p:nvPr/>
        </p:nvSpPr>
        <p:spPr>
          <a:xfrm>
            <a:off x="1785325" y="1909951"/>
            <a:ext cx="1368000" cy="1368000"/>
          </a:xfrm>
          <a:prstGeom prst="ellipse">
            <a:avLst/>
          </a:prstGeom>
          <a:solidFill>
            <a:srgbClr val="10394B">
              <a:alpha val="68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1400" dirty="0"/>
              <a:t>AGYW who inject drugs</a:t>
            </a:r>
          </a:p>
        </p:txBody>
      </p:sp>
      <p:sp>
        <p:nvSpPr>
          <p:cNvPr id="11" name="Oval 10"/>
          <p:cNvSpPr/>
          <p:nvPr/>
        </p:nvSpPr>
        <p:spPr>
          <a:xfrm>
            <a:off x="1704787" y="3430351"/>
            <a:ext cx="1368000" cy="1368000"/>
          </a:xfrm>
          <a:prstGeom prst="ellipse">
            <a:avLst/>
          </a:prstGeom>
          <a:solidFill>
            <a:srgbClr val="10394B">
              <a:alpha val="68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1400" dirty="0"/>
              <a:t>Transgender AGYW</a:t>
            </a:r>
          </a:p>
        </p:txBody>
      </p:sp>
      <p:sp>
        <p:nvSpPr>
          <p:cNvPr id="12" name="Oval 11"/>
          <p:cNvSpPr/>
          <p:nvPr/>
        </p:nvSpPr>
        <p:spPr>
          <a:xfrm>
            <a:off x="2587436" y="4756171"/>
            <a:ext cx="1368000" cy="1368000"/>
          </a:xfrm>
          <a:prstGeom prst="ellipse">
            <a:avLst/>
          </a:prstGeom>
          <a:solidFill>
            <a:srgbClr val="10394B">
              <a:alpha val="68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1400" dirty="0"/>
              <a:t>AGYW sex workers</a:t>
            </a:r>
          </a:p>
        </p:txBody>
      </p:sp>
      <p:sp>
        <p:nvSpPr>
          <p:cNvPr id="13" name="Oval 12"/>
          <p:cNvSpPr/>
          <p:nvPr/>
        </p:nvSpPr>
        <p:spPr>
          <a:xfrm>
            <a:off x="4066961" y="5100790"/>
            <a:ext cx="1368000" cy="1368000"/>
          </a:xfrm>
          <a:prstGeom prst="ellipse">
            <a:avLst/>
          </a:prstGeom>
          <a:solidFill>
            <a:srgbClr val="10394B">
              <a:alpha val="68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ZA" sz="1400" dirty="0"/>
              <a:t>AGYW as part of </a:t>
            </a:r>
            <a:r>
              <a:rPr lang="en-ZA" sz="1400" dirty="0" err="1"/>
              <a:t>sero</a:t>
            </a:r>
            <a:r>
              <a:rPr lang="en-ZA" sz="1400" dirty="0"/>
              <a:t>- discordant couples</a:t>
            </a:r>
          </a:p>
        </p:txBody>
      </p:sp>
      <p:sp>
        <p:nvSpPr>
          <p:cNvPr id="16" name="TextBox 15"/>
          <p:cNvSpPr txBox="1"/>
          <p:nvPr/>
        </p:nvSpPr>
        <p:spPr>
          <a:xfrm>
            <a:off x="101550" y="4647704"/>
            <a:ext cx="1997036" cy="1631216"/>
          </a:xfrm>
          <a:prstGeom prst="rect">
            <a:avLst/>
          </a:prstGeom>
          <a:noFill/>
        </p:spPr>
        <p:txBody>
          <a:bodyPr wrap="square" rtlCol="0">
            <a:spAutoFit/>
          </a:bodyPr>
          <a:lstStyle/>
          <a:p>
            <a:pPr algn="ctr"/>
            <a:r>
              <a:rPr lang="en-ZA" sz="2000" b="1" dirty="0">
                <a:solidFill>
                  <a:srgbClr val="178793"/>
                </a:solidFill>
              </a:rPr>
              <a:t>AGYW may be part of high-risk groups, adding additional layers of vulnerability.</a:t>
            </a:r>
          </a:p>
        </p:txBody>
      </p:sp>
      <p:sp>
        <p:nvSpPr>
          <p:cNvPr id="17" name="Rectangle 16"/>
          <p:cNvSpPr/>
          <p:nvPr/>
        </p:nvSpPr>
        <p:spPr>
          <a:xfrm>
            <a:off x="6798677" y="2073209"/>
            <a:ext cx="5054865" cy="2862322"/>
          </a:xfrm>
          <a:prstGeom prst="rect">
            <a:avLst/>
          </a:prstGeom>
        </p:spPr>
        <p:txBody>
          <a:bodyPr wrap="square">
            <a:spAutoFit/>
          </a:bodyPr>
          <a:lstStyle/>
          <a:p>
            <a:r>
              <a:rPr lang="en-ZA" sz="3200" b="1" dirty="0">
                <a:solidFill>
                  <a:srgbClr val="10394B"/>
                </a:solidFill>
              </a:rPr>
              <a:t>AGYW may also:</a:t>
            </a:r>
            <a:endParaRPr lang="en-ZA" sz="3200" dirty="0">
              <a:solidFill>
                <a:srgbClr val="10394B"/>
              </a:solidFill>
            </a:endParaRPr>
          </a:p>
          <a:p>
            <a:pPr lvl="0">
              <a:spcAft>
                <a:spcPts val="0"/>
              </a:spcAft>
            </a:pPr>
            <a:endParaRPr lang="en-ZA" sz="2400" dirty="0">
              <a:solidFill>
                <a:srgbClr val="57585A"/>
              </a:solidFill>
              <a:latin typeface="Calibri" panose="020F0502020204030204" pitchFamily="34" charset="0"/>
              <a:ea typeface="Calibri" panose="020F0502020204030204" pitchFamily="34" charset="0"/>
              <a:cs typeface="QHTXD F+ Frutiger"/>
            </a:endParaRPr>
          </a:p>
          <a:p>
            <a:pPr marL="342900" lvl="0" indent="-342900">
              <a:spcAft>
                <a:spcPts val="0"/>
              </a:spcAft>
              <a:buClr>
                <a:srgbClr val="178793"/>
              </a:buClr>
              <a:buFont typeface="Symbol" panose="05050102010706020507" pitchFamily="18" charset="2"/>
              <a:buChar char=""/>
            </a:pPr>
            <a:r>
              <a:rPr lang="en-ZA" sz="2400" dirty="0">
                <a:solidFill>
                  <a:srgbClr val="57585A"/>
                </a:solidFill>
                <a:ea typeface="Calibri" panose="020F0502020204030204" pitchFamily="34" charset="0"/>
                <a:cs typeface="QHTXD F+ Frutiger"/>
              </a:rPr>
              <a:t>Have multiple sexual partners. </a:t>
            </a:r>
            <a:endParaRPr lang="en-ZA" sz="2400" dirty="0">
              <a:ea typeface="Calibri" panose="020F0502020204030204" pitchFamily="34" charset="0"/>
              <a:cs typeface="Times New Roman" panose="02020603050405020304" pitchFamily="18" charset="0"/>
            </a:endParaRPr>
          </a:p>
          <a:p>
            <a:pPr marL="342900" lvl="0" indent="-342900">
              <a:spcAft>
                <a:spcPts val="0"/>
              </a:spcAft>
              <a:buClr>
                <a:srgbClr val="178793"/>
              </a:buClr>
              <a:buFont typeface="Symbol" panose="05050102010706020507" pitchFamily="18" charset="2"/>
              <a:buChar char=""/>
            </a:pPr>
            <a:r>
              <a:rPr lang="en-ZA" sz="2400" dirty="0">
                <a:solidFill>
                  <a:srgbClr val="57585A"/>
                </a:solidFill>
                <a:ea typeface="Calibri" panose="020F0502020204030204" pitchFamily="34" charset="0"/>
                <a:cs typeface="QHTXD F+ Frutiger"/>
              </a:rPr>
              <a:t>Have STIs.</a:t>
            </a:r>
          </a:p>
          <a:p>
            <a:pPr marL="342900" lvl="0" indent="-342900">
              <a:spcAft>
                <a:spcPts val="0"/>
              </a:spcAft>
              <a:buClr>
                <a:srgbClr val="178793"/>
              </a:buClr>
              <a:buFont typeface="Symbol" panose="05050102010706020507" pitchFamily="18" charset="2"/>
              <a:buChar char=""/>
            </a:pPr>
            <a:r>
              <a:rPr lang="en-ZA" sz="2400" dirty="0">
                <a:solidFill>
                  <a:srgbClr val="57585A"/>
                </a:solidFill>
                <a:ea typeface="Calibri" panose="020F0502020204030204" pitchFamily="34" charset="0"/>
                <a:cs typeface="QHTXD F+ Frutiger"/>
              </a:rPr>
              <a:t>Have partners who are HIV-positive or have unknown HIV status.  </a:t>
            </a:r>
            <a:endParaRPr lang="en-ZA" sz="2400" dirty="0">
              <a:ea typeface="Calibri" panose="020F0502020204030204" pitchFamily="34" charset="0"/>
              <a:cs typeface="Times New Roman" panose="02020603050405020304" pitchFamily="18" charset="0"/>
            </a:endParaRPr>
          </a:p>
          <a:p>
            <a:pPr marL="342900" lvl="0" indent="-342900">
              <a:spcAft>
                <a:spcPts val="0"/>
              </a:spcAft>
              <a:buClr>
                <a:srgbClr val="178793"/>
              </a:buClr>
              <a:buFont typeface="Symbol" panose="05050102010706020507" pitchFamily="18" charset="2"/>
              <a:buChar char=""/>
              <a:tabLst>
                <a:tab pos="3040380" algn="l"/>
              </a:tabLst>
            </a:pPr>
            <a:r>
              <a:rPr lang="en-ZA" sz="2400" dirty="0">
                <a:solidFill>
                  <a:srgbClr val="57585A"/>
                </a:solidFill>
                <a:ea typeface="Calibri" panose="020F0502020204030204" pitchFamily="34" charset="0"/>
                <a:cs typeface="QHTXD F+ Frutiger"/>
              </a:rPr>
              <a:t>Be engaged in transactional </a:t>
            </a:r>
            <a:r>
              <a:rPr lang="en-ZA" sz="2800" dirty="0">
                <a:solidFill>
                  <a:srgbClr val="57585A"/>
                </a:solidFill>
                <a:ea typeface="Calibri" panose="020F0502020204030204" pitchFamily="34" charset="0"/>
                <a:cs typeface="QHTXD F+ Frutiger"/>
              </a:rPr>
              <a:t>sex.</a:t>
            </a:r>
          </a:p>
        </p:txBody>
      </p:sp>
      <p:sp>
        <p:nvSpPr>
          <p:cNvPr id="8" name="Title 7"/>
          <p:cNvSpPr>
            <a:spLocks noGrp="1"/>
          </p:cNvSpPr>
          <p:nvPr>
            <p:ph type="title"/>
          </p:nvPr>
        </p:nvSpPr>
        <p:spPr>
          <a:xfrm>
            <a:off x="609601" y="244095"/>
            <a:ext cx="10972800" cy="972441"/>
          </a:xfrm>
        </p:spPr>
        <p:txBody>
          <a:bodyPr vert="horz"/>
          <a:lstStyle/>
          <a:p>
            <a:r>
              <a:rPr lang="en-US" dirty="0">
                <a:solidFill>
                  <a:srgbClr val="10394B"/>
                </a:solidFill>
              </a:rPr>
              <a:t>AGYW intersections with key populations/groups most at risk</a:t>
            </a:r>
            <a:endParaRPr lang="en-GB" dirty="0">
              <a:solidFill>
                <a:srgbClr val="10394B"/>
              </a:solidFill>
            </a:endParaRPr>
          </a:p>
        </p:txBody>
      </p:sp>
    </p:spTree>
    <p:extLst>
      <p:ext uri="{BB962C8B-B14F-4D97-AF65-F5344CB8AC3E}">
        <p14:creationId xmlns:p14="http://schemas.microsoft.com/office/powerpoint/2010/main" val="258275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4827907"/>
              </p:ext>
            </p:extLst>
          </p:nvPr>
        </p:nvGraphicFramePr>
        <p:xfrm>
          <a:off x="2757055" y="727074"/>
          <a:ext cx="10799618"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758372" y="2786135"/>
            <a:ext cx="1614055"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Structural</a:t>
            </a:r>
            <a:r>
              <a:rPr lang="en-ZA" dirty="0"/>
              <a:t> </a:t>
            </a:r>
          </a:p>
        </p:txBody>
      </p:sp>
      <p:sp>
        <p:nvSpPr>
          <p:cNvPr id="6" name="Oval 5"/>
          <p:cNvSpPr/>
          <p:nvPr/>
        </p:nvSpPr>
        <p:spPr>
          <a:xfrm>
            <a:off x="1620980" y="3951900"/>
            <a:ext cx="1891147"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Behavioural</a:t>
            </a:r>
          </a:p>
        </p:txBody>
      </p:sp>
      <p:sp>
        <p:nvSpPr>
          <p:cNvPr id="7" name="Oval 6"/>
          <p:cNvSpPr/>
          <p:nvPr/>
        </p:nvSpPr>
        <p:spPr>
          <a:xfrm>
            <a:off x="1783772" y="5130365"/>
            <a:ext cx="1614055" cy="914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Biological</a:t>
            </a:r>
            <a:r>
              <a:rPr lang="en-ZA" dirty="0"/>
              <a:t> </a:t>
            </a:r>
          </a:p>
        </p:txBody>
      </p:sp>
      <p:sp>
        <p:nvSpPr>
          <p:cNvPr id="9" name="Rectangle 8"/>
          <p:cNvSpPr/>
          <p:nvPr/>
        </p:nvSpPr>
        <p:spPr>
          <a:xfrm>
            <a:off x="563416" y="167698"/>
            <a:ext cx="6358084" cy="582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ZA" sz="4400" dirty="0"/>
              <a:t>HIV risk factors in women</a:t>
            </a:r>
          </a:p>
        </p:txBody>
      </p:sp>
      <p:sp>
        <p:nvSpPr>
          <p:cNvPr id="11" name="Rectangle 10"/>
          <p:cNvSpPr/>
          <p:nvPr/>
        </p:nvSpPr>
        <p:spPr>
          <a:xfrm>
            <a:off x="10546772" y="5962073"/>
            <a:ext cx="1614056" cy="8959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ZA" dirty="0"/>
              <a:t>Adapted from:</a:t>
            </a:r>
          </a:p>
        </p:txBody>
      </p:sp>
      <p:pic>
        <p:nvPicPr>
          <p:cNvPr id="13" name="Picture 12"/>
          <p:cNvPicPr>
            <a:picLocks noChangeAspect="1"/>
          </p:cNvPicPr>
          <p:nvPr/>
        </p:nvPicPr>
        <p:blipFill>
          <a:blip r:embed="rId7"/>
          <a:stretch>
            <a:fillRect/>
          </a:stretch>
        </p:blipFill>
        <p:spPr>
          <a:xfrm>
            <a:off x="10883877" y="6381749"/>
            <a:ext cx="828675" cy="314325"/>
          </a:xfrm>
          <a:prstGeom prst="rect">
            <a:avLst/>
          </a:prstGeom>
        </p:spPr>
      </p:pic>
    </p:spTree>
    <p:extLst>
      <p:ext uri="{BB962C8B-B14F-4D97-AF65-F5344CB8AC3E}">
        <p14:creationId xmlns:p14="http://schemas.microsoft.com/office/powerpoint/2010/main" val="322301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19755"/>
            <a:ext cx="11713707" cy="485364"/>
          </a:xfrm>
          <a:prstGeom prst="rect">
            <a:avLst/>
          </a:prstGeom>
        </p:spPr>
        <p:txBody>
          <a:bodyPr wrap="square">
            <a:spAutoFit/>
          </a:bodyPr>
          <a:lstStyle/>
          <a:p>
            <a:pPr marL="228600" indent="-228600">
              <a:lnSpc>
                <a:spcPct val="107000"/>
              </a:lnSpc>
              <a:buFont typeface="+mj-lt"/>
              <a:buAutoNum type="arabicPeriod"/>
            </a:pPr>
            <a:r>
              <a:rPr lang="en-US" sz="1200" dirty="0">
                <a:latin typeface="Calibri" panose="020F0502020204030204" pitchFamily="34" charset="0"/>
                <a:ea typeface="Calibri" panose="020F0502020204030204" pitchFamily="34" charset="0"/>
                <a:cs typeface="Times New Roman" panose="02020603050405020304" pitchFamily="18" charset="0"/>
              </a:rPr>
              <a:t>UNAIDs GAP report, 2016.</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7000"/>
              </a:lnSpc>
              <a:buFont typeface="+mj-lt"/>
              <a:buAutoNum type="arabicPeriod"/>
            </a:pPr>
            <a:r>
              <a:rPr lang="en-US" sz="1200" dirty="0">
                <a:latin typeface="Calibri" panose="020F0502020204030204" pitchFamily="34" charset="0"/>
                <a:ea typeface="Calibri" panose="020F0502020204030204" pitchFamily="34" charset="0"/>
                <a:cs typeface="Times New Roman" panose="02020603050405020304" pitchFamily="18" charset="0"/>
              </a:rPr>
              <a:t>“Advancing Human Rights and Access to Justice for Women and Girls.” What Works for Women and Girls.</a:t>
            </a: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6600" y="2206427"/>
            <a:ext cx="2628900" cy="2459135"/>
          </a:xfrm>
          <a:prstGeom prst="rect">
            <a:avLst/>
          </a:prstGeom>
        </p:spPr>
        <p:txBody>
          <a:bodyPr wrap="square">
            <a:spAutoFit/>
          </a:bodyPr>
          <a:lstStyle/>
          <a:p>
            <a:pPr lvl="0" algn="ctr" fontAlgn="base">
              <a:lnSpc>
                <a:spcPct val="107000"/>
              </a:lnSpc>
              <a:spcAft>
                <a:spcPts val="0"/>
              </a:spcAft>
              <a:buSzPts val="1000"/>
              <a:tabLst>
                <a:tab pos="457200" algn="l"/>
              </a:tabLst>
            </a:pPr>
            <a:r>
              <a:rPr lang="en-US" sz="2400" dirty="0">
                <a:solidFill>
                  <a:schemeClr val="tx1">
                    <a:lumMod val="65000"/>
                    <a:lumOff val="35000"/>
                  </a:schemeClr>
                </a:solidFill>
                <a:ea typeface="Calibri" panose="020F0502020204030204" pitchFamily="34" charset="0"/>
                <a:cs typeface="Times New Roman" panose="02020603050405020304" pitchFamily="18" charset="0"/>
              </a:rPr>
              <a:t>HIV among AGYW is fueled by a combination of factors that contribute to increased risk.</a:t>
            </a:r>
            <a:endParaRPr lang="en-ZA" sz="2400" dirty="0">
              <a:solidFill>
                <a:schemeClr val="tx1">
                  <a:lumMod val="65000"/>
                  <a:lumOff val="35000"/>
                </a:schemeClr>
              </a:solidFill>
              <a:ea typeface="Calibri" panose="020F0502020204030204" pitchFamily="34" charset="0"/>
              <a:cs typeface="Times New Roman" panose="02020603050405020304" pitchFamily="18" charset="0"/>
            </a:endParaRPr>
          </a:p>
        </p:txBody>
      </p:sp>
      <p:grpSp>
        <p:nvGrpSpPr>
          <p:cNvPr id="16" name="Group 15"/>
          <p:cNvGrpSpPr/>
          <p:nvPr/>
        </p:nvGrpSpPr>
        <p:grpSpPr>
          <a:xfrm>
            <a:off x="4879582" y="1159921"/>
            <a:ext cx="5816328" cy="5384283"/>
            <a:chOff x="3279968" y="1346881"/>
            <a:chExt cx="5521378" cy="505135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8531" y="2985602"/>
              <a:ext cx="703593" cy="175007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2659" y="3254027"/>
              <a:ext cx="537210" cy="1336223"/>
            </a:xfrm>
            <a:prstGeom prst="rect">
              <a:avLst/>
            </a:prstGeom>
          </p:spPr>
        </p:pic>
        <p:grpSp>
          <p:nvGrpSpPr>
            <p:cNvPr id="2" name="Group 1"/>
            <p:cNvGrpSpPr/>
            <p:nvPr/>
          </p:nvGrpSpPr>
          <p:grpSpPr>
            <a:xfrm>
              <a:off x="3549837" y="1500440"/>
              <a:ext cx="1653327" cy="1385474"/>
              <a:chOff x="2035605" y="2001038"/>
              <a:chExt cx="1653327" cy="1385474"/>
            </a:xfrm>
            <a:solidFill>
              <a:srgbClr val="10394B"/>
            </a:solidFill>
          </p:grpSpPr>
          <p:sp>
            <p:nvSpPr>
              <p:cNvPr id="8" name="Oval 7"/>
              <p:cNvSpPr/>
              <p:nvPr/>
            </p:nvSpPr>
            <p:spPr>
              <a:xfrm>
                <a:off x="2172153" y="2001038"/>
                <a:ext cx="1433680" cy="1385474"/>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Rectangle 8"/>
              <p:cNvSpPr/>
              <p:nvPr/>
            </p:nvSpPr>
            <p:spPr>
              <a:xfrm>
                <a:off x="2035605" y="2264713"/>
                <a:ext cx="1653327" cy="923330"/>
              </a:xfrm>
              <a:prstGeom prst="rect">
                <a:avLst/>
              </a:prstGeom>
              <a:noFill/>
            </p:spPr>
            <p:txBody>
              <a:bodyPr wrap="square">
                <a:spAutoFit/>
              </a:bodyPr>
              <a:lstStyle/>
              <a:p>
                <a:pPr marL="0" lvl="1" algn="ctr">
                  <a:spcAft>
                    <a:spcPts val="0"/>
                  </a:spcAft>
                </a:pPr>
                <a:r>
                  <a:rPr lang="en-ZA" b="1" dirty="0">
                    <a:solidFill>
                      <a:schemeClr val="bg1"/>
                    </a:solidFill>
                    <a:ea typeface="Calibri" panose="020F0502020204030204" pitchFamily="34" charset="0"/>
                    <a:cs typeface="QHTXD F+ Frutiger"/>
                  </a:rPr>
                  <a:t>GBV, IPV, </a:t>
                </a:r>
                <a:br>
                  <a:rPr lang="en-ZA" b="1" dirty="0">
                    <a:solidFill>
                      <a:schemeClr val="bg1"/>
                    </a:solidFill>
                    <a:ea typeface="Calibri" panose="020F0502020204030204" pitchFamily="34" charset="0"/>
                    <a:cs typeface="QHTXD F+ Frutiger"/>
                  </a:rPr>
                </a:br>
                <a:r>
                  <a:rPr lang="en-ZA" b="1" dirty="0">
                    <a:solidFill>
                      <a:schemeClr val="bg1"/>
                    </a:solidFill>
                    <a:ea typeface="Calibri" panose="020F0502020204030204" pitchFamily="34" charset="0"/>
                    <a:cs typeface="QHTXD F+ Frutiger"/>
                  </a:rPr>
                  <a:t>and sexual violence</a:t>
                </a:r>
                <a:endParaRPr lang="en-ZA" b="1" dirty="0">
                  <a:solidFill>
                    <a:schemeClr val="bg1"/>
                  </a:solidFill>
                  <a:ea typeface="Calibri" panose="020F0502020204030204" pitchFamily="34" charset="0"/>
                  <a:cs typeface="Times New Roman" panose="02020603050405020304" pitchFamily="18" charset="0"/>
                </a:endParaRPr>
              </a:p>
            </p:txBody>
          </p:sp>
        </p:grpSp>
        <p:sp>
          <p:nvSpPr>
            <p:cNvPr id="10" name="Oval 9"/>
            <p:cNvSpPr/>
            <p:nvPr/>
          </p:nvSpPr>
          <p:spPr>
            <a:xfrm>
              <a:off x="7100564" y="3922139"/>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Rectangle 10"/>
            <p:cNvSpPr/>
            <p:nvPr/>
          </p:nvSpPr>
          <p:spPr>
            <a:xfrm>
              <a:off x="7102067" y="4182021"/>
              <a:ext cx="1653327" cy="1126108"/>
            </a:xfrm>
            <a:prstGeom prst="rect">
              <a:avLst/>
            </a:prstGeom>
          </p:spPr>
          <p:txBody>
            <a:bodyPr wrap="square">
              <a:spAutoFit/>
            </a:bodyPr>
            <a:lstStyle/>
            <a:p>
              <a:pPr marL="0" lvl="1" algn="ctr">
                <a:spcAft>
                  <a:spcPts val="0"/>
                </a:spcAft>
              </a:pPr>
              <a:r>
                <a:rPr lang="en-ZA" b="1" dirty="0">
                  <a:solidFill>
                    <a:schemeClr val="bg1"/>
                  </a:solidFill>
                  <a:ea typeface="Calibri" panose="020F0502020204030204" pitchFamily="34" charset="0"/>
                  <a:cs typeface="QHTXD F+ Frutiger"/>
                </a:rPr>
                <a:t>Inaccurate knowledge about HIV </a:t>
              </a:r>
            </a:p>
            <a:p>
              <a:pPr marL="0" lvl="1" algn="ctr">
                <a:spcAft>
                  <a:spcPts val="0"/>
                </a:spcAft>
              </a:pPr>
              <a:r>
                <a:rPr lang="en-ZA" b="1" dirty="0">
                  <a:solidFill>
                    <a:schemeClr val="bg1"/>
                  </a:solidFill>
                  <a:ea typeface="Calibri" panose="020F0502020204030204" pitchFamily="34" charset="0"/>
                  <a:cs typeface="QHTXD F+ Frutiger"/>
                </a:rPr>
                <a:t>and SRH</a:t>
              </a:r>
              <a:endParaRPr lang="en-ZA" b="1" dirty="0">
                <a:solidFill>
                  <a:schemeClr val="bg1"/>
                </a:solidFill>
                <a:ea typeface="Calibri" panose="020F0502020204030204" pitchFamily="34" charset="0"/>
                <a:cs typeface="Times New Roman" panose="02020603050405020304" pitchFamily="18" charset="0"/>
              </a:endParaRPr>
            </a:p>
          </p:txBody>
        </p:sp>
        <p:sp>
          <p:nvSpPr>
            <p:cNvPr id="12" name="Oval 11"/>
            <p:cNvSpPr/>
            <p:nvPr/>
          </p:nvSpPr>
          <p:spPr>
            <a:xfrm>
              <a:off x="5383739" y="1346881"/>
              <a:ext cx="1477180" cy="149567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Rectangle 12"/>
            <p:cNvSpPr/>
            <p:nvPr/>
          </p:nvSpPr>
          <p:spPr>
            <a:xfrm>
              <a:off x="5335001" y="1625617"/>
              <a:ext cx="1564747" cy="866237"/>
            </a:xfrm>
            <a:prstGeom prst="rect">
              <a:avLst/>
            </a:prstGeom>
          </p:spPr>
          <p:txBody>
            <a:bodyPr wrap="square">
              <a:spAutoFit/>
            </a:bodyPr>
            <a:lstStyle/>
            <a:p>
              <a:pPr marL="0" lvl="1" algn="ctr">
                <a:spcAft>
                  <a:spcPts val="0"/>
                </a:spcAft>
              </a:pPr>
              <a:r>
                <a:rPr lang="en-ZA" b="1" dirty="0">
                  <a:solidFill>
                    <a:schemeClr val="bg1"/>
                  </a:solidFill>
                  <a:ea typeface="Calibri" panose="020F0502020204030204" pitchFamily="34" charset="0"/>
                  <a:cs typeface="QHTXD F+ Frutiger"/>
                </a:rPr>
                <a:t>Lack of</a:t>
              </a:r>
            </a:p>
            <a:p>
              <a:pPr marL="0" lvl="1" algn="ctr">
                <a:spcAft>
                  <a:spcPts val="0"/>
                </a:spcAft>
              </a:pPr>
              <a:r>
                <a:rPr lang="en-ZA" b="1" dirty="0">
                  <a:solidFill>
                    <a:schemeClr val="bg1"/>
                  </a:solidFill>
                  <a:ea typeface="Calibri" panose="020F0502020204030204" pitchFamily="34" charset="0"/>
                  <a:cs typeface="QHTXD F+ Frutiger"/>
                </a:rPr>
                <a:t>AGYW-friendly services</a:t>
              </a:r>
              <a:endParaRPr lang="en-ZA" b="1" dirty="0">
                <a:solidFill>
                  <a:schemeClr val="bg1"/>
                </a:solidFill>
                <a:ea typeface="Calibri" panose="020F0502020204030204" pitchFamily="34" charset="0"/>
                <a:cs typeface="Times New Roman" panose="02020603050405020304" pitchFamily="18" charset="0"/>
              </a:endParaRPr>
            </a:p>
          </p:txBody>
        </p:sp>
        <p:sp>
          <p:nvSpPr>
            <p:cNvPr id="14" name="Oval 13"/>
            <p:cNvSpPr/>
            <p:nvPr/>
          </p:nvSpPr>
          <p:spPr>
            <a:xfrm>
              <a:off x="6782922" y="2102071"/>
              <a:ext cx="1887848" cy="1722856"/>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Rectangle 14"/>
            <p:cNvSpPr/>
            <p:nvPr/>
          </p:nvSpPr>
          <p:spPr>
            <a:xfrm>
              <a:off x="6895037" y="2298750"/>
              <a:ext cx="1653327" cy="1477328"/>
            </a:xfrm>
            <a:prstGeom prst="rect">
              <a:avLst/>
            </a:prstGeom>
          </p:spPr>
          <p:txBody>
            <a:bodyPr wrap="square">
              <a:spAutoFit/>
            </a:bodyPr>
            <a:lstStyle/>
            <a:p>
              <a:pPr marL="0" lvl="1" algn="ctr">
                <a:spcAft>
                  <a:spcPts val="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Inadequate legal and policy protections for women and girls</a:t>
              </a:r>
              <a:endParaRPr lang="en-ZA" b="1" dirty="0">
                <a:solidFill>
                  <a:schemeClr val="bg1"/>
                </a:solidFill>
                <a:ea typeface="Calibri" panose="020F0502020204030204" pitchFamily="34" charset="0"/>
                <a:cs typeface="Times New Roman" panose="02020603050405020304" pitchFamily="18" charset="0"/>
              </a:endParaRPr>
            </a:p>
          </p:txBody>
        </p:sp>
        <p:sp>
          <p:nvSpPr>
            <p:cNvPr id="18" name="Oval 17"/>
            <p:cNvSpPr/>
            <p:nvPr/>
          </p:nvSpPr>
          <p:spPr>
            <a:xfrm>
              <a:off x="3279968" y="4392510"/>
              <a:ext cx="1716677" cy="1691689"/>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9" name="Rectangle 18"/>
            <p:cNvSpPr/>
            <p:nvPr/>
          </p:nvSpPr>
          <p:spPr>
            <a:xfrm>
              <a:off x="3311908" y="4859360"/>
              <a:ext cx="1647652" cy="866237"/>
            </a:xfrm>
            <a:prstGeom prst="rect">
              <a:avLst/>
            </a:prstGeom>
          </p:spPr>
          <p:txBody>
            <a:bodyPr wrap="square">
              <a:spAutoFit/>
            </a:bodyPr>
            <a:lstStyle/>
            <a:p>
              <a:pPr marL="0" lvl="1" algn="ctr">
                <a:spcAft>
                  <a:spcPts val="0"/>
                </a:spcAf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Social/cultural inequities or stigma</a:t>
              </a:r>
              <a:endParaRPr lang="en-ZA" b="1" dirty="0">
                <a:solidFill>
                  <a:schemeClr val="bg1"/>
                </a:solidFill>
                <a:ea typeface="Calibri" panose="020F0502020204030204" pitchFamily="34" charset="0"/>
                <a:cs typeface="Times New Roman" panose="02020603050405020304" pitchFamily="18" charset="0"/>
              </a:endParaRPr>
            </a:p>
          </p:txBody>
        </p:sp>
        <p:sp>
          <p:nvSpPr>
            <p:cNvPr id="28" name="TextBox 27"/>
            <p:cNvSpPr txBox="1"/>
            <p:nvPr/>
          </p:nvSpPr>
          <p:spPr>
            <a:xfrm>
              <a:off x="8394946" y="1880571"/>
              <a:ext cx="406400" cy="346495"/>
            </a:xfrm>
            <a:prstGeom prst="rect">
              <a:avLst/>
            </a:prstGeom>
            <a:noFill/>
          </p:spPr>
          <p:txBody>
            <a:bodyPr wrap="square" rtlCol="0">
              <a:spAutoFit/>
            </a:bodyPr>
            <a:lstStyle/>
            <a:p>
              <a:endParaRPr lang="en-ZA" dirty="0">
                <a:solidFill>
                  <a:schemeClr val="bg1">
                    <a:lumMod val="50000"/>
                  </a:schemeClr>
                </a:solidFill>
              </a:endParaRPr>
            </a:p>
          </p:txBody>
        </p:sp>
        <p:sp>
          <p:nvSpPr>
            <p:cNvPr id="29" name="Oval 28"/>
            <p:cNvSpPr/>
            <p:nvPr/>
          </p:nvSpPr>
          <p:spPr>
            <a:xfrm>
              <a:off x="5391370" y="4823131"/>
              <a:ext cx="1653327" cy="1575104"/>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0" name="Rectangle 29"/>
            <p:cNvSpPr/>
            <p:nvPr/>
          </p:nvSpPr>
          <p:spPr>
            <a:xfrm>
              <a:off x="5392594" y="5186513"/>
              <a:ext cx="1653327" cy="1200329"/>
            </a:xfrm>
            <a:prstGeom prst="rect">
              <a:avLst/>
            </a:prstGeom>
          </p:spPr>
          <p:txBody>
            <a:bodyPr wrap="square">
              <a:spAutoFit/>
            </a:bodyPr>
            <a:lstStyle/>
            <a:p>
              <a:pPr marL="0" lvl="1" algn="ctr">
                <a:spcAft>
                  <a:spcPts val="0"/>
                </a:spcAft>
              </a:pPr>
              <a:r>
                <a:rPr lang="en-ZA" b="1" dirty="0">
                  <a:solidFill>
                    <a:schemeClr val="bg1"/>
                  </a:solidFill>
                  <a:ea typeface="Calibri" panose="020F0502020204030204" pitchFamily="34" charset="0"/>
                  <a:cs typeface="QHTXD F+ Frutiger"/>
                </a:rPr>
                <a:t>Shaming AGYW for being sexually active</a:t>
              </a:r>
              <a:endParaRPr lang="en-ZA" b="1" dirty="0">
                <a:solidFill>
                  <a:schemeClr val="bg1"/>
                </a:solidFill>
                <a:ea typeface="Calibri" panose="020F0502020204030204" pitchFamily="34" charset="0"/>
                <a:cs typeface="Times New Roman" panose="02020603050405020304" pitchFamily="18" charset="0"/>
              </a:endParaRPr>
            </a:p>
          </p:txBody>
        </p:sp>
      </p:grpSp>
      <p:sp>
        <p:nvSpPr>
          <p:cNvPr id="17" name="Title 16"/>
          <p:cNvSpPr>
            <a:spLocks noGrp="1"/>
          </p:cNvSpPr>
          <p:nvPr>
            <p:ph type="title"/>
          </p:nvPr>
        </p:nvSpPr>
        <p:spPr>
          <a:xfrm>
            <a:off x="663804" y="286694"/>
            <a:ext cx="10972800" cy="972441"/>
          </a:xfrm>
        </p:spPr>
        <p:txBody>
          <a:bodyPr/>
          <a:lstStyle/>
          <a:p>
            <a:r>
              <a:rPr lang="en-US" dirty="0">
                <a:solidFill>
                  <a:srgbClr val="10394B"/>
                </a:solidFill>
              </a:rPr>
              <a:t>HIV in context: social and structural drivers </a:t>
            </a:r>
            <a:br>
              <a:rPr lang="en-US" dirty="0">
                <a:solidFill>
                  <a:srgbClr val="10394B"/>
                </a:solidFill>
              </a:rPr>
            </a:br>
            <a:r>
              <a:rPr lang="en-US" dirty="0">
                <a:solidFill>
                  <a:srgbClr val="10394B"/>
                </a:solidFill>
              </a:rPr>
              <a:t>for AGYW </a:t>
            </a:r>
            <a:endParaRPr lang="en-GB" dirty="0">
              <a:solidFill>
                <a:srgbClr val="10394B"/>
              </a:solidFill>
            </a:endParaRPr>
          </a:p>
        </p:txBody>
      </p:sp>
      <p:sp>
        <p:nvSpPr>
          <p:cNvPr id="4" name="Oval 3"/>
          <p:cNvSpPr/>
          <p:nvPr/>
        </p:nvSpPr>
        <p:spPr>
          <a:xfrm>
            <a:off x="4269789" y="2772262"/>
            <a:ext cx="1627525" cy="1573108"/>
          </a:xfrm>
          <a:prstGeom prst="ellipse">
            <a:avLst/>
          </a:prstGeom>
          <a:solidFill>
            <a:srgbClr val="10394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Harmful social and cultural norms</a:t>
            </a:r>
          </a:p>
        </p:txBody>
      </p:sp>
    </p:spTree>
    <p:extLst>
      <p:ext uri="{BB962C8B-B14F-4D97-AF65-F5344CB8AC3E}">
        <p14:creationId xmlns:p14="http://schemas.microsoft.com/office/powerpoint/2010/main" val="2121210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3.xml><?xml version="1.0" encoding="utf-8"?>
<ds:datastoreItem xmlns:ds="http://schemas.openxmlformats.org/officeDocument/2006/customXml" ds:itemID="{1CE9765D-E8FD-4451-8864-895BE511348C}">
  <ds:schemaRefs>
    <ds:schemaRef ds:uri="4d70f775-b816-4d34-b2bf-d63fcbaa68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de8125-fdd4-4850-b584-45067f913f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43490</TotalTime>
  <Words>3890</Words>
  <Application>Microsoft Office PowerPoint</Application>
  <PresentationFormat>Widescreen</PresentationFormat>
  <Paragraphs>437</Paragraphs>
  <Slides>37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MS PGothic</vt:lpstr>
      <vt:lpstr>MS PGothic</vt:lpstr>
      <vt:lpstr>Arial</vt:lpstr>
      <vt:lpstr>Calibri</vt:lpstr>
      <vt:lpstr>Courier New</vt:lpstr>
      <vt:lpstr>Gill Sans MT</vt:lpstr>
      <vt:lpstr>QHTXD F+ Frutiger</vt:lpstr>
      <vt:lpstr>Symbol</vt:lpstr>
      <vt:lpstr>Times New Roman</vt:lpstr>
      <vt:lpstr>Office Theme</vt:lpstr>
      <vt:lpstr>PowerPoint Presentation</vt:lpstr>
      <vt:lpstr>Outline of training</vt:lpstr>
      <vt:lpstr>Why oral PrEP for AGYW? </vt:lpstr>
      <vt:lpstr>Definitions: adolescents and young women</vt:lpstr>
      <vt:lpstr>HIV in context: what do the data say?</vt:lpstr>
      <vt:lpstr>One-third of new infections globally occur in young African women</vt:lpstr>
      <vt:lpstr>AGYW intersections with key populations/groups most at risk</vt:lpstr>
      <vt:lpstr>PowerPoint Presentation</vt:lpstr>
      <vt:lpstr>HIV in context: social and structural drivers  for AGYW </vt:lpstr>
      <vt:lpstr>Gender dynamics and HIV </vt:lpstr>
      <vt:lpstr>Adolescence: a dynamic time  of change and transition</vt:lpstr>
      <vt:lpstr>Adolescent development</vt:lpstr>
      <vt:lpstr>Adolescent development (cont.)</vt:lpstr>
      <vt:lpstr>Thinking about young people and oral PrEP</vt:lpstr>
      <vt:lpstr>Risk and protective factors for prevention</vt:lpstr>
      <vt:lpstr>Providing oral PrEP in the context of adolescent- and youth-friendly services</vt:lpstr>
      <vt:lpstr>Model for effective service  provision for PrEP  and AGYW</vt:lpstr>
      <vt:lpstr>Challenges and barriers to SRH and HIV services for AGYW </vt:lpstr>
      <vt:lpstr>PowerPoint Presentation</vt:lpstr>
      <vt:lpstr>PowerPoint Presentation</vt:lpstr>
      <vt:lpstr>Checking in with ourselves: our personal views and values  about AGYW and oral PrEP </vt:lpstr>
      <vt:lpstr>Personal reflection</vt:lpstr>
      <vt:lpstr>Health care providers’ feelings about oral PrEP </vt:lpstr>
      <vt:lpstr>The importance of sensitising all who will be involved in the provision of oral PrEP </vt:lpstr>
      <vt:lpstr>Health care provider concerns </vt:lpstr>
      <vt:lpstr>Addressing commonly held concerns</vt:lpstr>
      <vt:lpstr>Commonly held concerns: HIV drug resistance?</vt:lpstr>
      <vt:lpstr>Staff sensitisation</vt:lpstr>
      <vt:lpstr>Unpacking youth-friendly services </vt:lpstr>
      <vt:lpstr>International and local adolescent and youth friendly standards and guidelines</vt:lpstr>
      <vt:lpstr>Adolescent- and youth-friendly services</vt:lpstr>
      <vt:lpstr>PowerPoint Presentation</vt:lpstr>
      <vt:lpstr>Key components of youth-friendly services </vt:lpstr>
      <vt:lpstr> Building blocks for providing youth-friendly services</vt:lpstr>
      <vt:lpstr>PowerPoint Presentation</vt:lpstr>
      <vt:lpstr>Youth-friendly oral PrEP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1187</cp:revision>
  <cp:lastPrinted>2018-04-16T15:09:58Z</cp:lastPrinted>
  <dcterms:created xsi:type="dcterms:W3CDTF">2015-05-29T10:17:29Z</dcterms:created>
  <dcterms:modified xsi:type="dcterms:W3CDTF">2019-06-21T19:14:59Z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