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78" r:id="rId5"/>
    <p:sldId id="630" r:id="rId6"/>
    <p:sldId id="578" r:id="rId7"/>
    <p:sldId id="537" r:id="rId8"/>
    <p:sldId id="488" r:id="rId9"/>
    <p:sldId id="424" r:id="rId10"/>
    <p:sldId id="526" r:id="rId11"/>
    <p:sldId id="535" r:id="rId12"/>
    <p:sldId id="536" r:id="rId13"/>
    <p:sldId id="375" r:id="rId14"/>
    <p:sldId id="376" r:id="rId15"/>
    <p:sldId id="589" r:id="rId16"/>
    <p:sldId id="379" r:id="rId17"/>
    <p:sldId id="493" r:id="rId18"/>
    <p:sldId id="631" r:id="rId1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y Rupert" initials="AR" lastIdx="10" clrIdx="6"/>
  <p:cmAuthor id="1" name="Elmari Briedenhann" initials="EB" lastIdx="2" clrIdx="0"/>
  <p:cmAuthor id="8" name="kerry aradhya" initials="" lastIdx="81" clrIdx="7"/>
  <p:cmAuthor id="2" name="Dawn Greensides" initials="DG" lastIdx="54" clrIdx="1"/>
  <p:cmAuthor id="3" name="Megan Dunbar" initials="MD" lastIdx="36" clrIdx="2"/>
  <p:cmAuthor id="4" name="Kristine Torjesen" initials="KT" lastIdx="95" clrIdx="3"/>
  <p:cmAuthor id="5" name="Martha Larson" initials="ML" lastIdx="12" clrIdx="4"/>
  <p:cmAuthor id="6" name="Melanie Pleaner" initials="MP" lastIdx="4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D93"/>
    <a:srgbClr val="178793"/>
    <a:srgbClr val="10394B"/>
    <a:srgbClr val="08885D"/>
    <a:srgbClr val="0BC788"/>
    <a:srgbClr val="0AB27A"/>
    <a:srgbClr val="71B4C9"/>
    <a:srgbClr val="00486D"/>
    <a:srgbClr val="DDDDDD"/>
    <a:srgbClr val="14A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14C54-41DA-414F-8BAC-B2EE7D814066}" v="1" dt="2019-06-21T19:16:49.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3"/>
    <p:restoredTop sz="70907" autoAdjust="0"/>
  </p:normalViewPr>
  <p:slideViewPr>
    <p:cSldViewPr snapToGrid="0" snapToObjects="1">
      <p:cViewPr varScale="1">
        <p:scale>
          <a:sx n="81" d="100"/>
          <a:sy n="81" d="100"/>
        </p:scale>
        <p:origin x="1626" y="84"/>
      </p:cViewPr>
      <p:guideLst>
        <p:guide orient="horz" pos="3793"/>
        <p:guide pos="3863"/>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70" d="100"/>
          <a:sy n="70" d="100"/>
        </p:scale>
        <p:origin x="-3800"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ha Larson" userId="4b998e35-8b7d-4427-970f-bbed0f21c40a" providerId="ADAL" clId="{3C314C54-41DA-414F-8BAC-B2EE7D814066}"/>
    <pc:docChg chg="modSld">
      <pc:chgData name="Martha Larson" userId="4b998e35-8b7d-4427-970f-bbed0f21c40a" providerId="ADAL" clId="{3C314C54-41DA-414F-8BAC-B2EE7D814066}" dt="2019-06-21T19:16:49.499" v="0"/>
      <pc:docMkLst>
        <pc:docMk/>
      </pc:docMkLst>
      <pc:sldChg chg="modSp">
        <pc:chgData name="Martha Larson" userId="4b998e35-8b7d-4427-970f-bbed0f21c40a" providerId="ADAL" clId="{3C314C54-41DA-414F-8BAC-B2EE7D814066}" dt="2019-06-21T19:16:49.499" v="0"/>
        <pc:sldMkLst>
          <pc:docMk/>
          <pc:sldMk cId="2331385426" sldId="631"/>
        </pc:sldMkLst>
        <pc:spChg chg="mod">
          <ac:chgData name="Martha Larson" userId="4b998e35-8b7d-4427-970f-bbed0f21c40a" providerId="ADAL" clId="{3C314C54-41DA-414F-8BAC-B2EE7D814066}" dt="2019-06-21T19:16:49.499" v="0"/>
          <ac:spMkLst>
            <pc:docMk/>
            <pc:sldMk cId="2331385426" sldId="631"/>
            <ac:spMk id="2" creationId="{4A5BFAF4-5B29-4A33-8F7E-5B27AA2AC6D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E9228-F25A-4182-97D0-B000B7AA4781}"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ZA"/>
        </a:p>
      </dgm:t>
    </dgm:pt>
    <dgm:pt modelId="{AF38F098-BB6B-4F44-98E7-A8C51D7E0C75}">
      <dgm:prSet phldrT="[Text]" custT="1"/>
      <dgm:spPr>
        <a:solidFill>
          <a:srgbClr val="178793"/>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mn-lt"/>
              <a:ea typeface="Calibri" panose="020F0502020204030204" pitchFamily="34" charset="0"/>
              <a:cs typeface="QHTXD F+ Frutiger"/>
            </a:rPr>
            <a:t>What are some of the services AGYW need alongside oral PrEP? </a:t>
          </a:r>
        </a:p>
        <a:p>
          <a:pPr defTabSz="2311400">
            <a:lnSpc>
              <a:spcPct val="90000"/>
            </a:lnSpc>
            <a:spcAft>
              <a:spcPct val="35000"/>
            </a:spcAft>
          </a:pPr>
          <a:endParaRPr lang="en-ZA" dirty="0"/>
        </a:p>
      </dgm:t>
    </dgm:pt>
    <dgm:pt modelId="{3FABD0F8-18DE-4890-AB39-93108ACC4BA8}" type="parTrans" cxnId="{21653A08-9703-4997-B965-F7108F32D8A0}">
      <dgm:prSet/>
      <dgm:spPr/>
      <dgm:t>
        <a:bodyPr/>
        <a:lstStyle/>
        <a:p>
          <a:endParaRPr lang="en-ZA"/>
        </a:p>
      </dgm:t>
    </dgm:pt>
    <dgm:pt modelId="{4E92B03B-6FAF-4DD5-B5BA-95377B255342}" type="sibTrans" cxnId="{21653A08-9703-4997-B965-F7108F32D8A0}">
      <dgm:prSet/>
      <dgm:spPr/>
      <dgm:t>
        <a:bodyPr/>
        <a:lstStyle/>
        <a:p>
          <a:endParaRPr lang="en-ZA"/>
        </a:p>
      </dgm:t>
    </dgm:pt>
    <dgm:pt modelId="{D1027A0E-3AEF-42F1-A32A-EFD56E9C20DA}">
      <dgm:prSet phldrT="[Text]" custT="1"/>
      <dgm:spPr>
        <a:solidFill>
          <a:srgbClr val="178793"/>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mn-lt"/>
              <a:ea typeface="Calibri" panose="020F0502020204030204" pitchFamily="34" charset="0"/>
              <a:cs typeface="QHTXD F+ Frutiger"/>
            </a:rPr>
            <a:t>What services provide windows of opportunities to offer oral PrEP? </a:t>
          </a:r>
        </a:p>
        <a:p>
          <a:pPr defTabSz="2311400">
            <a:lnSpc>
              <a:spcPct val="90000"/>
            </a:lnSpc>
            <a:spcAft>
              <a:spcPct val="35000"/>
            </a:spcAft>
          </a:pPr>
          <a:endParaRPr lang="en-ZA" dirty="0"/>
        </a:p>
      </dgm:t>
    </dgm:pt>
    <dgm:pt modelId="{A71A9FDE-9F62-4C7E-AC4A-9DCF3BC3DF66}" type="parTrans" cxnId="{A2E31E1A-5E0C-4E45-91CF-D92D930B0EA3}">
      <dgm:prSet/>
      <dgm:spPr/>
      <dgm:t>
        <a:bodyPr/>
        <a:lstStyle/>
        <a:p>
          <a:endParaRPr lang="en-ZA"/>
        </a:p>
      </dgm:t>
    </dgm:pt>
    <dgm:pt modelId="{E8D9CC5E-29C7-409A-AA86-D8FBA0207344}" type="sibTrans" cxnId="{A2E31E1A-5E0C-4E45-91CF-D92D930B0EA3}">
      <dgm:prSet/>
      <dgm:spPr/>
      <dgm:t>
        <a:bodyPr/>
        <a:lstStyle/>
        <a:p>
          <a:endParaRPr lang="en-ZA"/>
        </a:p>
      </dgm:t>
    </dgm:pt>
    <dgm:pt modelId="{CA5CA30C-1336-41F4-B7B3-E9473883FD01}" type="pres">
      <dgm:prSet presAssocID="{70DE9228-F25A-4182-97D0-B000B7AA4781}" presName="Name0" presStyleCnt="0">
        <dgm:presLayoutVars>
          <dgm:chMax val="2"/>
          <dgm:chPref val="2"/>
          <dgm:animLvl val="lvl"/>
        </dgm:presLayoutVars>
      </dgm:prSet>
      <dgm:spPr/>
    </dgm:pt>
    <dgm:pt modelId="{F04E347A-7347-48EA-9352-4E305CB99896}" type="pres">
      <dgm:prSet presAssocID="{70DE9228-F25A-4182-97D0-B000B7AA4781}" presName="LeftText" presStyleLbl="revTx" presStyleIdx="0" presStyleCnt="0">
        <dgm:presLayoutVars>
          <dgm:bulletEnabled val="1"/>
        </dgm:presLayoutVars>
      </dgm:prSet>
      <dgm:spPr/>
    </dgm:pt>
    <dgm:pt modelId="{8F313F30-1321-4063-BAF9-E21075235064}" type="pres">
      <dgm:prSet presAssocID="{70DE9228-F25A-4182-97D0-B000B7AA4781}" presName="LeftNode" presStyleLbl="bgImgPlace1" presStyleIdx="0" presStyleCnt="2">
        <dgm:presLayoutVars>
          <dgm:chMax val="2"/>
          <dgm:chPref val="2"/>
        </dgm:presLayoutVars>
      </dgm:prSet>
      <dgm:spPr/>
    </dgm:pt>
    <dgm:pt modelId="{C19936AF-947D-4A73-906D-3CE6C0F778FC}" type="pres">
      <dgm:prSet presAssocID="{70DE9228-F25A-4182-97D0-B000B7AA4781}" presName="RightText" presStyleLbl="revTx" presStyleIdx="0" presStyleCnt="0">
        <dgm:presLayoutVars>
          <dgm:bulletEnabled val="1"/>
        </dgm:presLayoutVars>
      </dgm:prSet>
      <dgm:spPr/>
    </dgm:pt>
    <dgm:pt modelId="{0D73EAA7-F59E-4568-A928-04DE39C18E27}" type="pres">
      <dgm:prSet presAssocID="{70DE9228-F25A-4182-97D0-B000B7AA4781}" presName="RightNode" presStyleLbl="bgImgPlace1" presStyleIdx="1" presStyleCnt="2">
        <dgm:presLayoutVars>
          <dgm:chMax val="0"/>
          <dgm:chPref val="0"/>
        </dgm:presLayoutVars>
      </dgm:prSet>
      <dgm:spPr/>
    </dgm:pt>
    <dgm:pt modelId="{41A87F8B-84AA-45D2-A94C-30DBABBEDB54}" type="pres">
      <dgm:prSet presAssocID="{70DE9228-F25A-4182-97D0-B000B7AA4781}" presName="TopArrow" presStyleLbl="node1" presStyleIdx="0" presStyleCnt="2"/>
      <dgm:spPr>
        <a:solidFill>
          <a:srgbClr val="10394B"/>
        </a:solidFill>
      </dgm:spPr>
    </dgm:pt>
    <dgm:pt modelId="{568DE7E4-E1A5-4D73-A580-A6C6F3226473}" type="pres">
      <dgm:prSet presAssocID="{70DE9228-F25A-4182-97D0-B000B7AA4781}" presName="BottomArrow" presStyleLbl="node1" presStyleIdx="1" presStyleCnt="2"/>
      <dgm:spPr>
        <a:solidFill>
          <a:srgbClr val="10394B"/>
        </a:solidFill>
      </dgm:spPr>
    </dgm:pt>
  </dgm:ptLst>
  <dgm:cxnLst>
    <dgm:cxn modelId="{21653A08-9703-4997-B965-F7108F32D8A0}" srcId="{70DE9228-F25A-4182-97D0-B000B7AA4781}" destId="{AF38F098-BB6B-4F44-98E7-A8C51D7E0C75}" srcOrd="0" destOrd="0" parTransId="{3FABD0F8-18DE-4890-AB39-93108ACC4BA8}" sibTransId="{4E92B03B-6FAF-4DD5-B5BA-95377B255342}"/>
    <dgm:cxn modelId="{A2E31E1A-5E0C-4E45-91CF-D92D930B0EA3}" srcId="{70DE9228-F25A-4182-97D0-B000B7AA4781}" destId="{D1027A0E-3AEF-42F1-A32A-EFD56E9C20DA}" srcOrd="1" destOrd="0" parTransId="{A71A9FDE-9F62-4C7E-AC4A-9DCF3BC3DF66}" sibTransId="{E8D9CC5E-29C7-409A-AA86-D8FBA0207344}"/>
    <dgm:cxn modelId="{8254EA78-6AA2-4248-93BE-F36EFE673292}" type="presOf" srcId="{D1027A0E-3AEF-42F1-A32A-EFD56E9C20DA}" destId="{0D73EAA7-F59E-4568-A928-04DE39C18E27}" srcOrd="1" destOrd="0" presId="urn:microsoft.com/office/officeart/2009/layout/ReverseList"/>
    <dgm:cxn modelId="{A0F40AC9-7F28-4903-A80E-DAACBC7A6A39}" type="presOf" srcId="{70DE9228-F25A-4182-97D0-B000B7AA4781}" destId="{CA5CA30C-1336-41F4-B7B3-E9473883FD01}" srcOrd="0" destOrd="0" presId="urn:microsoft.com/office/officeart/2009/layout/ReverseList"/>
    <dgm:cxn modelId="{FF9D94D2-5020-4117-A409-D0984A60E53E}" type="presOf" srcId="{D1027A0E-3AEF-42F1-A32A-EFD56E9C20DA}" destId="{C19936AF-947D-4A73-906D-3CE6C0F778FC}" srcOrd="0" destOrd="0" presId="urn:microsoft.com/office/officeart/2009/layout/ReverseList"/>
    <dgm:cxn modelId="{E7CF13D7-78D8-4389-B8ED-4A2D9F4EDD44}" type="presOf" srcId="{AF38F098-BB6B-4F44-98E7-A8C51D7E0C75}" destId="{8F313F30-1321-4063-BAF9-E21075235064}" srcOrd="1" destOrd="0" presId="urn:microsoft.com/office/officeart/2009/layout/ReverseList"/>
    <dgm:cxn modelId="{E38026F7-DC78-47FD-A820-C82246409B02}" type="presOf" srcId="{AF38F098-BB6B-4F44-98E7-A8C51D7E0C75}" destId="{F04E347A-7347-48EA-9352-4E305CB99896}" srcOrd="0" destOrd="0" presId="urn:microsoft.com/office/officeart/2009/layout/ReverseList"/>
    <dgm:cxn modelId="{0D624E21-174B-4B28-B885-915C95E783D2}" type="presParOf" srcId="{CA5CA30C-1336-41F4-B7B3-E9473883FD01}" destId="{F04E347A-7347-48EA-9352-4E305CB99896}" srcOrd="0" destOrd="0" presId="urn:microsoft.com/office/officeart/2009/layout/ReverseList"/>
    <dgm:cxn modelId="{43B96AB1-0CEF-4177-915B-590A4D47BD82}" type="presParOf" srcId="{CA5CA30C-1336-41F4-B7B3-E9473883FD01}" destId="{8F313F30-1321-4063-BAF9-E21075235064}" srcOrd="1" destOrd="0" presId="urn:microsoft.com/office/officeart/2009/layout/ReverseList"/>
    <dgm:cxn modelId="{2D60F78C-1D0D-424D-8D43-34E597916AA7}" type="presParOf" srcId="{CA5CA30C-1336-41F4-B7B3-E9473883FD01}" destId="{C19936AF-947D-4A73-906D-3CE6C0F778FC}" srcOrd="2" destOrd="0" presId="urn:microsoft.com/office/officeart/2009/layout/ReverseList"/>
    <dgm:cxn modelId="{402029EC-D2D1-4F3F-9662-48736E78BAF4}" type="presParOf" srcId="{CA5CA30C-1336-41F4-B7B3-E9473883FD01}" destId="{0D73EAA7-F59E-4568-A928-04DE39C18E27}" srcOrd="3" destOrd="0" presId="urn:microsoft.com/office/officeart/2009/layout/ReverseList"/>
    <dgm:cxn modelId="{A6BEA57C-D9A1-4FD6-9F11-B097F8869466}" type="presParOf" srcId="{CA5CA30C-1336-41F4-B7B3-E9473883FD01}" destId="{41A87F8B-84AA-45D2-A94C-30DBABBEDB54}" srcOrd="4" destOrd="0" presId="urn:microsoft.com/office/officeart/2009/layout/ReverseList"/>
    <dgm:cxn modelId="{E142A6A6-7636-4450-9AF2-94FCE53196CB}" type="presParOf" srcId="{CA5CA30C-1336-41F4-B7B3-E9473883FD01}" destId="{568DE7E4-E1A5-4D73-A580-A6C6F3226473}"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13F30-1321-4063-BAF9-E21075235064}">
      <dsp:nvSpPr>
        <dsp:cNvPr id="0" name=""/>
        <dsp:cNvSpPr/>
      </dsp:nvSpPr>
      <dsp:spPr>
        <a:xfrm rot="16200000">
          <a:off x="1209392" y="1645161"/>
          <a:ext cx="3483661" cy="2128886"/>
        </a:xfrm>
        <a:prstGeom prst="round2SameRect">
          <a:avLst>
            <a:gd name="adj1" fmla="val 16670"/>
            <a:gd name="adj2" fmla="val 0"/>
          </a:avLst>
        </a:prstGeom>
        <a:solidFill>
          <a:srgbClr val="1787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52400" rIns="137160" bIns="1524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kern="1200" dirty="0">
              <a:solidFill>
                <a:schemeClr val="bg1"/>
              </a:solidFill>
              <a:latin typeface="+mn-lt"/>
              <a:ea typeface="Calibri" panose="020F0502020204030204" pitchFamily="34" charset="0"/>
              <a:cs typeface="QHTXD F+ Frutiger"/>
            </a:rPr>
            <a:t>What are some of the services AGYW need alongside oral PrEP? </a:t>
          </a:r>
        </a:p>
        <a:p>
          <a:pPr lvl="0" algn="l" defTabSz="2311400">
            <a:lnSpc>
              <a:spcPct val="90000"/>
            </a:lnSpc>
            <a:spcBef>
              <a:spcPct val="0"/>
            </a:spcBef>
            <a:spcAft>
              <a:spcPct val="35000"/>
            </a:spcAft>
            <a:buNone/>
          </a:pPr>
          <a:endParaRPr lang="en-ZA" kern="1200" dirty="0"/>
        </a:p>
      </dsp:txBody>
      <dsp:txXfrm rot="5400000">
        <a:off x="1990721" y="1071716"/>
        <a:ext cx="2024944" cy="3275777"/>
      </dsp:txXfrm>
    </dsp:sp>
    <dsp:sp modelId="{0D73EAA7-F59E-4568-A928-04DE39C18E27}">
      <dsp:nvSpPr>
        <dsp:cNvPr id="0" name=""/>
        <dsp:cNvSpPr/>
      </dsp:nvSpPr>
      <dsp:spPr>
        <a:xfrm rot="5400000">
          <a:off x="3434946" y="1645161"/>
          <a:ext cx="3483661" cy="2128886"/>
        </a:xfrm>
        <a:prstGeom prst="round2SameRect">
          <a:avLst>
            <a:gd name="adj1" fmla="val 16670"/>
            <a:gd name="adj2" fmla="val 0"/>
          </a:avLst>
        </a:prstGeom>
        <a:solidFill>
          <a:srgbClr val="1787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52400" rIns="91440" bIns="1524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kern="1200" dirty="0">
              <a:solidFill>
                <a:schemeClr val="bg1"/>
              </a:solidFill>
              <a:latin typeface="+mn-lt"/>
              <a:ea typeface="Calibri" panose="020F0502020204030204" pitchFamily="34" charset="0"/>
              <a:cs typeface="QHTXD F+ Frutiger"/>
            </a:rPr>
            <a:t>What services provide windows of opportunities to offer oral PrEP? </a:t>
          </a:r>
        </a:p>
        <a:p>
          <a:pPr lvl="0" algn="l" defTabSz="2311400">
            <a:lnSpc>
              <a:spcPct val="90000"/>
            </a:lnSpc>
            <a:spcBef>
              <a:spcPct val="0"/>
            </a:spcBef>
            <a:spcAft>
              <a:spcPct val="35000"/>
            </a:spcAft>
            <a:buNone/>
          </a:pPr>
          <a:endParaRPr lang="en-ZA" kern="1200" dirty="0"/>
        </a:p>
      </dsp:txBody>
      <dsp:txXfrm rot="-5400000">
        <a:off x="4112333" y="1071716"/>
        <a:ext cx="2024944" cy="3275777"/>
      </dsp:txXfrm>
    </dsp:sp>
    <dsp:sp modelId="{41A87F8B-84AA-45D2-A94C-30DBABBEDB54}">
      <dsp:nvSpPr>
        <dsp:cNvPr id="0" name=""/>
        <dsp:cNvSpPr/>
      </dsp:nvSpPr>
      <dsp:spPr>
        <a:xfrm>
          <a:off x="2951004" y="0"/>
          <a:ext cx="2225554" cy="2225446"/>
        </a:xfrm>
        <a:prstGeom prst="circularArrow">
          <a:avLst>
            <a:gd name="adj1" fmla="val 12500"/>
            <a:gd name="adj2" fmla="val 1142322"/>
            <a:gd name="adj3" fmla="val 20457678"/>
            <a:gd name="adj4" fmla="val 10800000"/>
            <a:gd name="adj5" fmla="val 12500"/>
          </a:avLst>
        </a:prstGeom>
        <a:solidFill>
          <a:srgbClr val="1039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DE7E4-E1A5-4D73-A580-A6C6F3226473}">
      <dsp:nvSpPr>
        <dsp:cNvPr id="0" name=""/>
        <dsp:cNvSpPr/>
      </dsp:nvSpPr>
      <dsp:spPr>
        <a:xfrm rot="10800000">
          <a:off x="2951004" y="3193220"/>
          <a:ext cx="2225554" cy="2225446"/>
        </a:xfrm>
        <a:prstGeom prst="circularArrow">
          <a:avLst>
            <a:gd name="adj1" fmla="val 12500"/>
            <a:gd name="adj2" fmla="val 1142322"/>
            <a:gd name="adj3" fmla="val 20457678"/>
            <a:gd name="adj4" fmla="val 10800000"/>
            <a:gd name="adj5" fmla="val 12500"/>
          </a:avLst>
        </a:prstGeom>
        <a:solidFill>
          <a:srgbClr val="1039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ZA"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4421" tIns="47210" rIns="94421" bIns="47210" rtlCol="0"/>
          <a:lstStyle>
            <a:lvl1pPr algn="r">
              <a:defRPr sz="1200"/>
            </a:lvl1pPr>
          </a:lstStyle>
          <a:p>
            <a:fld id="{92344917-6857-489D-A5CB-A1EB2EFD7B16}" type="datetimeFigureOut">
              <a:rPr lang="en-ZA" smtClean="0"/>
              <a:t>2019/06/21</a:t>
            </a:fld>
            <a:endParaRPr lang="en-ZA" dirty="0"/>
          </a:p>
        </p:txBody>
      </p:sp>
      <p:sp>
        <p:nvSpPr>
          <p:cNvPr id="4" name="Footer Placeholder 3"/>
          <p:cNvSpPr>
            <a:spLocks noGrp="1"/>
          </p:cNvSpPr>
          <p:nvPr>
            <p:ph type="ftr" sz="quarter" idx="2"/>
          </p:nvPr>
        </p:nvSpPr>
        <p:spPr>
          <a:xfrm>
            <a:off x="1" y="8842031"/>
            <a:ext cx="3043343" cy="467071"/>
          </a:xfrm>
          <a:prstGeom prst="rect">
            <a:avLst/>
          </a:prstGeom>
        </p:spPr>
        <p:txBody>
          <a:bodyPr vert="horz" lIns="94421" tIns="47210" rIns="94421" bIns="4721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4421" tIns="47210" rIns="94421" bIns="47210" rtlCol="0" anchor="b"/>
          <a:lstStyle>
            <a:lvl1pPr algn="r">
              <a:defRPr sz="1200"/>
            </a:lvl1pPr>
          </a:lstStyle>
          <a:p>
            <a:fld id="{CE4CBDFA-1D1A-4C7B-BF0B-73DEB13179D3}" type="slidenum">
              <a:rPr lang="en-ZA" smtClean="0"/>
              <a:t>‹#›</a:t>
            </a:fld>
            <a:endParaRPr lang="en-ZA" dirty="0"/>
          </a:p>
        </p:txBody>
      </p:sp>
    </p:spTree>
    <p:extLst>
      <p:ext uri="{BB962C8B-B14F-4D97-AF65-F5344CB8AC3E}">
        <p14:creationId xmlns:p14="http://schemas.microsoft.com/office/powerpoint/2010/main" val="1784807473"/>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05.8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8360 8385 0,'25'0'156,"0"0"-140,-1 0 0,-24 0-1,25 0-15,0 0 16,0 0-16,0 0 15,24 0-15,-24 0 16,25 0-16,-1 0 16,1 0-16,-25 0 15,24 0-15,-24 0 16,25 0-1,-50 0-15,25 0 16,24 0-16,-24 0 16,25 0-16,-1 0 15,1 0-15,-1 0 16,26 0-16,-50 0 15,74 0-15,-25 0 16,1 0-16,24 0 16,-25 0-16,26 0 15,-26 0-15,25 0 16,0 0-16,-49-25 15,49 25-15,1 0 16,-26 0-16,50 0 16,-25 0-16,0 0 15,25 0-15,-49 0 16,-1 0-16,26 0 15,-1 0-15,0 0 16,-49 0-16,49 0 16,-50 0-16,26 0 15,-26 0-15,51 0 16,-1 0-1,-25 0-15,26 0 16,-51 0-16,26 0 16,-1 0-16,-24 0 15,-1 0-15,1 0 16,24 0-16,-49 0 15,25 0-15,-25 0 16,24 0-16,1 0 16,-50 0-16,49 0 15,1 0-15,-50 0 16,50 0-16,-26 0 15,-24 0-15,25 0 16,0 0-16,0 0 156,-25 0 140,25 0-280,24 0-16,-49 0 16,50 0-16,-25 0 15,-25 0-15,24 0 31,1 0-15,-25 0 0,25 0-16,0 0 15,0 0-15</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30.1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15231 10717 0,'0'0'15,"0"0"16,25 0-15,0 0 0,0 0-16,-25 0 15,25 0 1,0 0-16,24 0 15,26 0-15,-1 0 16,-24 0 0,24 0-16,0 0 15,26 0-15,-51 0 16,26 0-16,-1 0 15,1 0-15,-51 0 16,26 0-16,0 0 16,-26 0-16,51 0 15,-26 0-15,-24 0 16,50 0-16,-26 0 15,-24 0-15,0 0 16,24 0-16,-49 0 16,25 0-16,0 0 15,0 0 1,-25 0 15,50 0-15,-26 0-16,-24 0 15,50 0-15,-25 0 16,-25 0-16,49 0 15,-24 0-15,-25-25 16,25 25 0,0 0-16,0 0 15,-25 0 1</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32.8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15231 11411 0,'0'0'110,"0"0"-95,25 0-15,-25 0 16,50 0-1,0 0-15,-1 0 16,26 0-16,-26 0 16,26 0-16,-26 0 15,50 0-15,-24 0 16,49 0-16,-25 0 15,25 0-15,50 0 16,-1 0-16,-49 0 16,50 0-16,0 0 15,-1 0-15,-49 0 16,-24 0-16,24 0 15,0 0-15,-50 0 16,25 0-16,-24 0 16,24 0-16,-25 0 15,26 0-15,-26 0 16,25 0-16,1 0 15,24 0-15,-25 0 16,25 0 0,0 0-16,0 0 15,-25 0-15,0 0 16,-24 0-16,-26 0 15,26 0-15,-26 0 16,51 0-16,-76 0 16,51 0-16,-1 0 15,1 0-15,-1 0 16,-24 0-16,24 0 15,50 0-15,-74 0 16,49 0-16,0 0 16,-24 0-16,24 0 15,-25 0-15,1 0 16,-26 0-16,26 0 15,-50 0-15,24 0 16,1 0-16,24 0 16,1 0-16,-1 0 15,25 0-15,1 0 16,-26 0-16,75 0 15,-100 0-15,51 0 16,-26 0 0,-49 0-16,25 0 15,-1 0-15,-49 0 16,25 0 31,0 0-16,0 0-16,-25 0-15,24 0 16,1 0 0,0 0-1,0 0-15,0 0 16,-1 0-16,1 0 15,0 0 1,0 0-16,-25 0 16,74 0-16,-49 0 15,-25 0-15,25 0 31,0 0 16,-25 0-31,24 0 15,26 0 0,-50 0-31,25 0 16,0 0 31,0 0 31,-25 0 171,-25 0-233</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36.3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15281 12205 0,'0'0'187,"25"0"-171,0 0-16,0 0 16,-1 0-16,1 0 15,0-25-15,49 25 16,1 0-16,-26-24 15,75 24-15,-74 0 16,74 0-16,-25 0 16,1 0-16,-1 0 15,0 0-15,0-25 16,0 25-16,25 0 15,-49 0-15,74 0 16,-25 0 0,-25 0-16,25-25 15,-25 25-15,25 0 16,-49 0-16,-1 0 15,25 0-15,1 0 16,-26 0-16,25 0 16,-49 0-16,124 0 15,-50 0-15,0 0 16,24 0-16,-24 0 15,50 0-15,0 0 16,-50 0-16,49 0 16,-73 0-16,24 0 15,-25 0-15,25 0 16,-25 0-16,-24 0 15,-1 0-15,25 0 16,0 0-16,-24 0 16,24 0-16,-74 0 15,49 0-15,-24 0 16,0 0-16,24 0 15,0 0-15,1 0 16,-1 0 0,25 0-16,1 0 15,-1 0-15,-25 0 16,1 0-16,-1 0 15,1 0-15,24 0 16,0 0-16,-49 0 16,24 0-16,1 0 15,-26 0-15,1 0 16,-1 0-16,-24 0 15,0 0-15,25 0 16,-50 0-16,24 0 16,1 0-16,0 0 15,-25 0-15,25 0 16,0 0-16,-25 0 15,24 0-15,1 0 16,0 0-16,-25 0 16,50 0-16,-1 0 15,-24 0-15,25 0 16,-25 0-16,24 0 15,-24 0-15,0 0 16,24 25 0,-24-25-16,0 0 15,0 0-15,0 0 16,-1 0-16,-24 0 47,25 0-32,0 0 1,-25 0-16,25 0 15,0 0 48,-1 0-48,-24 0 1,75 0-16,-50 0 16,-25 0-1,49 0-15,-24 0 16,-25 0-1,50 0 1,-25 0 0,-25 0 15,24 0-16,1 0 1,-25 0 15,25-25-15,0 25-1,0 0 1,-25 0 0,24 0-1,26 0-15,-50 0 16,25 0 15,0 0-15,-1 0-1,-24 0 1,25 0-1,0 0 32,-25 0 172,-25 0-219,25 0 15</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38.3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15256 12701 0,'25'0'78,"-25"0"-63,25 0 1,0 0-16,0 0 16,-1 0-16,51 0 15,24 0-15,0 0 16,-49 0-16,49 0 15,0 0-15,0 0 16,-24 0-16,-25 0 16,24 0-16,-24 0 15,-26 0-15,51 0 16,-26 0-16,1 0 15,24 0-15,1 0 16,-1 0 0,1 0-16,24 0 15,-25 0-15,1 0 16,-1 0-16,-24 0 15,-1 0-15,-24 0 16,-25 0-16,25 0 16,0 0-16,0 0 46</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40.8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15356 13396 0,'0'0'47,"0"0"-31,24 0-1,1 0 1,-25 0-16,25 0 15,0 0-15,0 0 16,-25 0-16,24 0 16,1 0-16,0 0 15,25 0-15,49 0 16,0 0-16,-25 0 15,75 0-15,-25 0 16,-24 0-16,24 0 16,0 0-16,99 0 15,-99 0-15,0 0 16,50 0-16,-75 0 15,0 0-15,25 0 16,-25 0-16,1-25 16,-1 25-16,0 0 15,25 0-15,50 0 16,-100 0-16,25 0 15,25 0-15,-24 0 16,-1 0 0,-25 0-16,25 0 15,-24 0-15,-1 0 16,26 0-16,-1 0 15,-25 0-15,1 0 16,24 0-16,0 0 16,75 0-16,-100 0 15,50 0-15,-25 0 16,1 0-16,-1 0 15,-25 0-15,-24 0 16,0 0-16,-1 0 16,-24 0-16,0 0 15,24 0-15,-49 0 16,50 0-16,0 0 15,-26 0-15,51 0 16,-1-25-16,-49 25 16,49 0-16,1 0 15,-1 0-15,1 0 16,-26 0-16,1 0 15,-50 0-15,50 0 16,-1 0 0,-49 0-16,25 0 15,0 0-15,0 0 16,-25 0-16,24 0 15,1-24 1,-25 24-16,50 0 16,24 0-16,-24 0 15,-1 0-15,26 0 16,-50 0-16,49 0 15,-24 0-15,-25 0 16,-1 0-16,26 0 16,-50 0-16,25 0 15,0 0 1,-1 0-1,-24 0 1,25 0 0,0 0-16,0 0 15,-25 0 1,49 0-16,26 0 15,-50 0-15,-1 0 16,1 0 0,25 0-16,-1 0 15,-49 0-15,50 0 16,0 0-16,-25 0 15,24 0-15,1 0 16,-50 0-16,49 0 16,-24 0-16,25 0 15,-25 0-15,-1 0 16,26 0-16,0 0 15,-50 0 1,24 0 0,1 0-16,0 0 15,0 0-15,0 0 16,-1 0-16,-24 0 15,25 0 17,25 0-17,-50 0-15,50 0 16,-26 0-16,-24 0 15,25 0 1,25 0 0,-50 0-1,49 0-15,-24 0 16,-25 0-16</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44.3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15256 13843 0,'25'0'62,"0"0"-46,-25 0-1,25 0 1,0 0 0,-25 0-16,24 0 15,26-25 1,-25 25-16,24 0 15,26 0-15,24 0 16,-25 0 0,1 0-16,24 0 15,0 0-15,-24 0 16,-26 0-16,26 0 15,24 0-15,-25 0 16,-24 0-16,74 0 16,-50 0-16,51 0 15,-26 0-15,0 0 16,0 0-16,0 0 15,-49 0-15,24 0 16,26 0-16,-26 0 16,1 0-16,-26 0 15,26 0-15,-1 0 16,25 0-16,-49 0 15,49 0-15,-25 0 16,-49 0-16,50 0 16,-26 0-16,1 0 15,-25 0-15,24 0 16,1-25-16,-25 25 15,49 0-15,-24 0 16,-50 0 0,25 0-16,-1 0 15,1 0 1,-25 0-1,0 0 1,25 0 0,0 0-1,-25-25 1,0 25-16,25 0 15,24 0 1,-49 0-16,25 0 16,0 0-16,0 0 15</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47.2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15281 14512 0,'25'0'15,"-25"0"16,25 0-15,0 0 0,-1 0-1,51 0-15,-1 0 16,1 0-16,49 0 15,-25 0-15,0 25 16,25-25-16,-49 25 16,-1-25-16,25 0 15,-24 0 1,24 0-16,0 0 15,-49 0-15,24 0 16,1 0-16,24 0 16,0 0-16,25 0 15,-50 0-15,26 0 16,-1 0-16,-25 0 15,1 0-15,-26 0 16,1 0-16,49 0 16,-24 0-16,-26 0 15,26 0-15,24 0 16,25 0-16,-50 0 15,26 0-15,-26 0 16,25 0-16,25 0 16,-49 0-16,24 0 15,-25 0-15,-24 0 16,24 0-16,26 0 15,-26 0-15,0 0 16,26 0-16,24 0 16,-25 0-16,25 0 15,25 0 1,-75 0-16,25 0 15,-24 0-15,49 0 16,-50 0-16,26 0 16,-26 0-16,0 25 15,1-25-15,-26 0 16,-24 0-16,0 0 15,0 0-15,0 0 16,49 0-16,0 0 16,-24 0-16,24 0 15,26 0-15,-1 0 16,-25 0-16,-24 0 15,49 25-15,-24-25 16,-1 0-16,-24 0 16,-1 0-16,1 24 15,-25-24-15,24 0 16,-24 0-16,0 0 15,-25 0-15,25 0 16,24 0 0,-49 0-1,25 0 1,25 0-16,-25 0 15,24 0-15,-24 0 16,-25 0-16,25 0 16,49 0-16,-74 0 15,25 0-15,0 0 16,-25 0 15,25 0-15,24 0-1,26 0 1,-26 0-16,1 0 15,0 0-15,-1 0 16,26 0-16,-1 0 16,-49 0-16,49 0 15,-49 0-15,0 0 16,0 0-1,-1 0 110,1 0-94,-25 0 1,25 0-32,0 0 15,0 0 1,49 0-16,-24 0 15,-50 0 1,25 0 0,-1 0-1</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50.0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15356 15182 0,'0'0'188,"24"0"-188,-24 0 31,25 0-16,0 0-15,0 0 16,-25 0-16,49 0 16,-24 0-16,0 0 15,74 0-15,-24 0 16,-26 0-16,50 0 15,-24 0-15,-1 0 16,-74 0-16,50 0 16,0 0-16,-1 0 15,-24 0-15,0 0 16,0 0-16,24 0 15,-24 0-15,0-25 16,0 25-16,24 0 16,-49 0-16,25 0 15,0 0-15,0 0 16,-25 0-16,49 0 15,-24 0-15,-25 0 16,25 0-16,0 0 16,-1 0 15,-24 0 94,25 0-110,0 0 1,-25 0-1,25 0 1,0 0-16,0 0 16,-25 0-1,24 0-15,1 0 16,0 0-1,-25 0 79,0-24-63</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1:00.7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25328 10022 0,'25'0'234,"0"0"-218,-1 0-16,26 0 16,0 0-16,49 0 15,0 0-15,0 0 16,0 0-16,25 0 15,-49 0-15,-1 0 16,1 0-16,-1 0 16,-24 0-16,-25 0 15,74 0-15,0 0 16,-25 0-16,51 0 15,-51 0-15,25 0 16,25 0-16,-25 0 16,1 0-16,-1 0 15,0 0 1,0 0-16,-24 0 15,24 0-15,-49 0 16,24 0-16,-24 0 16,24 0-16,0 0 15,26 0-15,-51 0 16,51 0-16,-26 0 15,25 0-15,-49 0 16,49 0-16,-25 0 16,1 0-16,-1 0 15,-49 0-15,25 0 16,24 0-16,-24 0 15,-1 0-15,26 0 16,-26 0-16,51 0 16,-51 0-16,26 0 15,-26 0-15,1 0 16,24 0-16,-49 0 15,50 0-15,-1 0 16,-24 0-16,-26 0 16,51 0-16,-26 0 15,-24 0 1,50 0-16,-1 0 15,-24 0-15,24 0 16,25 0-16,1 0 16,-1 0-16,-25 0 15,1 0-15,-1 0 16,0 0-16,-24 0 15,0 0-15,-1 0 16,-49 0-16,25-25 16,0 25-16,0 0 15,-25 0-15,49 0 16,-24 0-16,0 0 15,25 0-15,-50 0 16,49 0-16,-24 0 16,0 0-16,0 0 15,-1 0-15,-24 0 16,25 0-16,0 0 15,0 0 1,-25 0-16,25 0 16,-1 0-16,1 0 15,25 0 1,-1 0-16,-49 0 15,25 0-15,0 0 16,0 0-16,-25 0 16,0-24 46,25 24-62,0 0 31,-25 0 0,49 0-31,1 0 16,-50 0-16,25 0 47,-1 0 156,-24 0-1,-24 0-186,24 0-16</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1:03.3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25452 10791 0,'0'0'125,"25"0"-94,0 0-15,-25 0-16,49 0 15,50-25-15,25 25 16,-24 0-16,24 0 16,49 0-16,-49 0 15,50 0-15,-50 0 16,25 0-16,-25 0 15,-25-24-15,-24 24 16,-26-25-16,26 25 16,49 0-16,-50 0 15,25 0-15,-24-25 16,24 25-16,-25 0 15,26 0-15,-1 0 16,0 0-16,0 0 16,25 0-16,-24 0 15,24 0-15,-25 0 16,-25 0-16,25 0 15,25 0-15,-49 0 16,-1 0-16,-24 0 16,24 0-16,1 0 15,-26 0 1,1 0-16,24 0 15,1 0-15,-1 0 16,-24 0-16,24 0 16,-24 0-16,0 0 15,-1 0-15,1 0 16,-50 0-16,25 0 15,-1 0-15,1 0 16,-25 0 0,25 0-16,0 0 15,-25 0-15,49 0 16,51 0-16,-26 0 15,-24 0-15,49 0 16,0 0-16,-24 0 16,24 0-16,-50 0 15,26 0-15,-26 0 16,-24 0-16,25 0 15,-25 0-15,-25 0 16,24 0 0,1 0 15,0 0-16,-25 0 17,25 0-17,0 0 1,-25 0 15,25-25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08.2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8236 8931 0,'25'0'78,"0"0"-62,-25 0 0,24 0-1,26 0-15,0 0 16,24 0-16,25 0 15,0 0-15,-49 0 16,49 0-16,25 0 16,-24 0-16,-1 0 15,-25 0-15,-24 0 16,24 0-1,25 0-15,-24 0 16,-1 0-16,1 0 16,49 0-16,-25 0 15,25 0-15,25 0 16,-25 0-16,0 0 15,25 24-15,-25-24 16,0 0-16,25 0 16,-25 0-16,0 0 15,0 0-15,-25 0 16,-25 0-16,1 0 15,-26 0-15,26 0 16,-26 0-16,-24 0 16,25 0-16,0 0 15,-1 0-15,-24 0 16,25 0-16,-26 0 15,-24 0 17,25 0-1,0 0-16,-25 25-15,50-25 16,24 0-16,-74 0 16,50 0-16,-1 0 15,-49 0 344,25 0-343,0 0-16,0 0 15,-25 0 1,24 0-16,1 0 15,-25 0-15,25 0 16,0 0-16,0 0 47,-25 0 62</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1:06.1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25353 11560 0,'0'0'109,"25"0"-46,-25 0-17,24 0-30,1 0 0,0 0-1,-25 0 1,25 0-1,0 0-15,-1 0 16,26 0-16,24 0 16,-49 0-16,25 0 15,49 0-15,-74 0 16,49 0-16,1 0 15,-1 0-15,-49 0 16,49 0-16,-24 0 16,-25 0-16,24-25 15,26 25-15,-26 0 16,26 0-16,24 0 15,-25 0-15,51 0 16,-51 0-16,-24 0 16,24 0-16,25 0 15,-24 0-15,-26 0 16,26 0-16,24 0 15,0 0-15,0 0 16,-24 0-16,-1 0 16,25 0-16,1 0 15,-1 0 1,-25 0-16,26 0 15,-1 0-15,0 0 16,25 0-16,-25 0 16,0 0-16,1 0 15,-51 0-15,26 0 16,-1-24-16,1 24 15,-51 0-15,26 0 16,-25 0-16,49 0 16,-24 0-16,24 0 15,-24 0-15,24 0 16,26 0-16,-26 0 15,-24 0-15,24 0 16,-24 0-16,-26 0 16,26 0-16,0 0 15,-50 0-15,49 0 16,-24 0-16,0-25 15,24 25-15,-24 0 16,0 0-16,49 0 16,1 0-16,-50 0 15,49 0 1,25 0-16,-24 0 15,-26 0-15,26 0 16,-1 0-16,-49 0 16,0 0-16,24 0 15,-49 0-15,25 0 16,25 0-16,-50-25 15,0 25-15,25-25 16,0 25 0,-1 0-16,1 0 15,0 0 1,0 0-1,-25-25-15,25 25 16,-1 0 0,1 0-16,-25 0 31,25 0-16,-25 0 1,25 0 0,-25 0-1,25 0 1,-25-24-1,24 24-15,1 0 32,-25 0-17,25 0 1,0 0-1,0 0 1,-25 0 15,49 0-31,-24 0 16,-25 0-16,25 0 15,0 0 17,-25 0 186,-25 0-218,25 0 16,-25 0-1</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1:09.0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25477 12180 0,'0'0'156,"25"0"-156,24 0 15,1 0-15,24 0 16,-49 0-16,49 0 15,1-24-15,24 24 16,-49 0-16,24 0 16,1 0-16,-1 0 15,50 0-15,-74 0 16,24 0-16,0 0 15,50 0-15,-24 0 16,24 0-16,49 0 16,-49 0-16,50 0 15,-50 0-15,-25 0 16,1 0-16,-26 0 15,-49 0-15,49 0 16,-24 0-16,-25 0 16,-1 0-16,26 0 15,-25-25 1,24 25-16,1 0 15,0-25-15,-25 25 16,49 0-16,-24 0 16,-50 0-16,49 0 15,-24 0-15,0 0 16,0 0 46,-1 0-31,-24 0-15,25 0 0,0 0-1,0 0 79</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1:11.9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25353 12974 0,'25'0'125,"-25"0"-125,49 0 16,26 0-16,-51 0 15,76 0-15,-26 0 16,-24 0-16,24 0 16,0 0-16,26 0 15,-26-25 1,25 25-16,-24 0 15,74 0-15,-75 0 16,25 0-16,25 0 16,-24-24-16,48 24 15,-24 0-15,0 0 16,50 0-16,-50 0 15,25 0-15,-75 0 16,26 0-16,-1 0 16,0 0-16,0 0 15,1 0-15,-26 0 16,75 0-16,-100 0 15,51 0-15,24 0 16,-25 0-16,25 0 16,-25 0-16,0 0 15,1 0-15,-51 0 16,26 0-16,-1-25 15,-24 25-15,-50 0 16,49 0-16,-24 0 16,0 0-16,25-25 15,-26 25 1,1 0-16,50 0 15,-51 0-15,26 0 16,24 0-16,1 0 16,-50 0-16,24 0 15,-24 0-15,25 0 16,-26 0-16,1 0 15,-25 0 1,50 0 0,-25 0-1,-25 0 1,24 0-16,1 0 31,-25 0-15,0-25-1,25 25-15,0 0 16,0 0-16,-25 0 15,25 0-15,-1 0 16,1 0 0,-25 0 15,25 0-31,0 0 15,0 0 1,-25 0 0,24 0-16,1 0 15,-25 0 1,25 0-1,0 0 1,0 0-16,-25 0 16,24 0-1,1 0-15,0 0 16,-25 0 93,25 0 0,-25 0 172,-25 0-265,0 0-16</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1:14.6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25402 13743 0,'25'0'78,"0"0"16,0 0-94,24 0 15,1 0-15,-25 0 16,49 0-16,1 0 15,-26 0-15,50 0 16,1 0-16,24 0 16,-25 0-16,99-25 15,-24 25 1,25 0-16,24 0 15,-50 0-15,1 0 16,49 0-16,-24 0 16,-26 0-16,1 0 15,-50 0-15,25 0 16,-75 0-16,26 0 15,-51 0-15,50 0 16,-49 0-16,0-24 16,24 24-16,1 0 15,-51 0-15,51 0 16,-1 0-16,1 0 15,-26 0-15,1 0 16,49 0-16,-74 0 16,49 0-16,-24 0 15,-25 0-15,24 0 16,1 0-16,-25 0 15,-25 0-15,25 0 16,-1 0-16,-24 0 16,25 0-16,25 0 15,-25 0 1,-1 0-16,26 0 15,0 0-15,24 0 16,-24 0-16,-1 0 16,26 0-16,-26 0 15,-24 0-15,25 0 16,-25 0-1,-1 0 17,-24 0-17,25 0-15,0 0 16,-25 0-16,50 0 15,-26 0-15,1 0 16,25 0-16,-1 0 16,-49 0-16,25 0 15,0 0-15,-25 0 31</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1:17.1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25452 14587 0,'0'-25'15,"25"25"-15,0 0 32,-25 0-17,24 0 32,1 0-31,0 0-16,-25 0 15,25 0 1,24 0-16,-49 0 15,50-25 1,0 25-16,-1 0 16,26 0-16,-1 0 15,50 0-15,-25-25 16,1 25-16,24 0 15,0 0-15,0 0 16,25 0-16,-25 0 16,49 0-16,-74 0 15,25 0-15,50 0 16,-50 0-16,0 0 15,25 0-15,-25 0 16,0 0-16,-25 0 16,1 0-16,-1 0 15,-25 0-15,1 0 16,-1 0-16,0 0 15,-24 0-15,24 0 16,1 0-16,24 0 16,-24 0-16,24 0 15,0 0-15,25 0 16,25 0-16,-75 0 15,26 0 1,-1 0-16,-25 0 16,-24 0-16,24 0 15,-24 0-15,-25 0 16,24 0-16,1 0 15,-25 0-15,24 0 16,26 0-16,-50 0 16,49-24-16,-24 24 15,-1 0-15,-24 0 16,49 0-16,1 0 15,-50 0-15,24 0 16,1 0-16,-50 0 16,25 0-16,-1 0 31,-24 0-16,25 0 1,0 0 0,0 0-1,-25 0 1,25-25-16</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1:19.4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25378 15306 0,'24'0'187,"1"0"-187,-25 0 16,50-25-16,-25 25 16,49 0-16,-24 0 15,-1 0-15,50 0 16,-24-24-16,24 24 15,-25 0-15,1 0 16,24 0-16,0 0 16,-24 0-16,-26 0 15,26-25-15,-26 25 16,26 0-16,24 0 15,-74 0 1,49 0-16,1 0 16,-1 0-16,-24 0 15,24 0-15,-49 0 16,25 0-16,-26 0 15,1 0-15,-25 0 16,25 0 15,0 0-31,0 0 16,-1 0-1,26 0-15,-25 0 16,0 0-16,-1 0 16,1 0-16,0 0 15,0 0-15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10.1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8261 9873 0,'0'0'109,"25"0"-15,-1 0-94,1 0 16,0 0-1,25 0-15,-26 0 16,51 0-16,-1 0 15,1 0-15,-1 0 16,25 0-16,25 0 16,-24 0-16,24 0 15,24 0-15,-24 0 16,0 0-1,-24 0-15,24 0 16,0 0-16,-25 0 16,-25 0-16,1 0 15,-26 0-15,1 0 16,0 0-16,-25 0 15,-1 0-15,1 0 16,0 0-16,25 0 16,-1 0-16,-24 0 15,49 0-15,1 0 16,-26 0-16,51 0 15,-26 0-15,0 0 16,1 0-16,-25 25 16,24-25-16,25 0 15,-49 0-15,-25 0 16,24 0-16,-24 0 15,25 0-15,-26 0 16,1 0-16,-25 0 16,25 0-16,0 0 15,0 0-15,-25 0 16,24 0-1,1 0-15,-25 0 16,25 0 0,0 0-16,0 0 15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12.3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8335 10618 0,'0'0'47,"0"0"0,25 0-32,0 0 1,0 0-16,24 0 15,-24 0-15,49 0 16,1 0-16,24 0 16,-49 0-16,24 0 15,25 24-15,-24-24 16,-1 0-16,-24 0 15,-1 0-15,26 0 16,-50 0-16,49 0 16,0 0-16,1 0 15,-50 0-15,49 0 16,1 0-16,-51 0 15,51 0-15,-26 0 16,-24 0-16,25 0 16,-25 0-16,-1 0 15,1 0-15,0 0 16,-25 0-1,25 0-15,24 0 16,-49 0-16,25 0 16,0 0-16,0 0 31,-25 0 0,25 0-15,-1 0-16,1 0 15,-25 0 1,25 0-16,0 0 15,-25 0 17,25 0-1,0 0 0,-1 0 78,-24 0-109,25 0 16,0 0 62</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14.6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8286 11436 0,'24'0'203,"1"0"-203,0 0 16,25 0-16,24 0 15,-49 0-15,74 0 16,0 0-16,-24 0 15,49 0-15,-50 0 16,50 0 0,-74 0-16,49 0 15,0 0-15,0 0 16,1 0-16,-26-25 15,-24 25-15,-1 0 16,51-24-16,-26 24 16,-24-25-16,-1 25 15,26 0-15,-26 0 16,1 0-16,-1 0 15,1 0-15,25 0 16,-1 0-16,-24 0 16,-26 0-16,51 0 15,-1 0-15,-24 0 16,-1 0-16,26 0 15,-1 0-15,-24 0 16,24 0-16,-24 0 16,49 0-16,-74 0 15,0 0-15,0 0 16,-25 0-16,24 0 15,1 0-15,0 0 16,-25 0 0,25 0-1,0 0 1</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20.1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15281 8261 0,'0'0'140,"50"0"-140,-50 0 16,25 0-16,24 0 16,-24 0-16,25 0 15,-26 0-15,1 0 16,50 0-16,-26 0 15,26 0-15,-1 0 16,25 25-16,0-25 16,-24 0-16,24 0 15,0 0-15,1 0 16,-26 0-16,25 24 15,-24-24-15,-1 0 16,25 25-16,-24-25 16,49 0-16,-50 0 15,50 0-15,-25 0 16,-24 0-16,99 0 15,-50 25-15,24-25 16,26 0 0,-50 0-16,0 0 15,50 25-15,-75-25 16,25 0-16,25 0 15,-50 25-15,75-25 16,-50 0-16,0 0 16,-25 0-16,25 0 15,-25 0-15,1 25 16,-1-25-16,-50 0 15,51 0-15,-26 0 16,0 0-16,-24 0 16,0 0-16,24 0 15,-49 0-15,49 0 16,-24 0-16,0 0 15,-1 0-15,26 0 16,-1 0-16,-24 0 16,24 0-16,0 0 15,1 24-15,-1-24 16,-24 0-16,0 0 15,-1 0-15,-24 0 16,25 0 0,-26 0-16,1 0 15,0 0-15,0 0 16,-25 0-16,25 0 15,-1 0 1,1 0 0,0 0-16,0 0 15,0 0 1,-1 0-16,1 0 15,0 0-15,0 0 16,0 0-16,-1 0 16,26 0-16,-25 0 15,-25 0-15,25 0 16,0 0-16,-1 0 15,-24 0 17,25 0-17,0-24 1,0 24-1,-25 0 1,25 0 0,-1 0-1,-24 0 1,25 0-1</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23.3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15306 8955 0,'25'0'250,"0"0"-235,-25 0-15,49 0 16,1 0-1,-1-24-15,26 24 16,-1 0-16,1 0 16,-1 0-16,0 0 15,26 0-15,24 0 16,0 0-16,25 0 15,-25 0-15,0 0 16,0 0-16,-25 0 16,25 0-16,-25 0 15,25 0-15,-25 0 16,-24 0-16,-1 0 15,-24 0-15,0 0 16,24 0 0,25 0-16,-49 0 15,24 0-15,25 0 16,1 24-16,-1-24 15,-49 0-15,49 0 16,0 0-16,0 0 16,0 0-16,25 0 15,-24 0-15,-26 0 16,1 0-16,24 0 15,0 0-15,-25 0 16,-24 0-16,0 0 16,24 0-16,-49 0 15,49 0-15,1 0 16,-1 0-16,-24 0 15,49 0-15,-25 0 16,1 0-16,-1 0 16,1 0-16,24 25 15,0-25-15,-24 0 16,-26 0-16,26 0 15,-26 0-15,1 0 16,-1 0 0,1 0-16,0 0 15,-1 0-15,1 0 16,-25 0-16,49 25 15,0 0-15,1-25 16,-50 0-16,24 0 16,26 0-16,-50 0 15,49 0-15,-24 0 16,24 25-16,-49-25 15,49 0-15,-24 0 16,-1 0-16,26 0 16,-1 0-16,1 0 15,-26 0-15,26 0 16,-1 0-16,25 0 15,-49 0-15,24 25 16,1-25-16,-1 0 16,-24 0-16,49 0 15,-24 0-15,-1 0 16,-24 0-16,-1 0 15,26 0-15,-75 0 16,49 0 0,-24 24-16,0-24 15,0 0-15,-1 0 16,-24 0-1,25 0 1,0 0 15,0 0-15,-25 0 109,25 0-94,0 0 16,-1 0-32,-24 0 32,0 0 0,25 0 15,0 0-46</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25.5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15306 9625 0,'25'0'218,"-25"0"-218,25 0 16,24 0-1,-49 0 1,75 0-16,-51 0 16,51 0-16,-1 0 15,25 0-15,1 0 16,-1-25-16,-25 25 15,26 0-15,24 0 16,-25 0-16,0 0 16,50 0-16,0 0 15,-25 0-15,0 0 16,25 0-16,-75 0 15,25 0-15,0 0 16,-24 0-16,24 0 16,-49 0-16,24-24 15,1 24-15,-1 0 16,-24 0-16,24 0 15,25 0-15,-24 0 16,-26 0 0,26 0-16,24 0 15,-25 0-15,-49 0 16,50 0-16,-26 0 15,-24 0-15,25 0 16,-1 0-16,-49 0 16,25 0-16,0 0 15,0 0-15,-25 0 16,24 0-1,1 0 1,-25 0 0,25 0-16,25 0 15,-25 0-15,24 0 16,1 0-16,-50 0 15,25 0 1</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9-06-07T12:20:28.4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15157 10270 0,'25'0'94,"0"0"-78,-1 0-1,-24 0-15,25 0 16,25 0-16,-25 0 15,49 0-15,-24 0 16,-1 0 0,26 0-16,-1 0 15,25 0-15,1 0 16,-26 0-16,25-25 15,1 25-15,-1 0 16,0-24-16,25 24 16,0 0-16,25 0 15,-50 0-15,-24 0 16,24 0-16,25 0 15,25 0-15,-75 0 16,25 0-16,25 0 16,-24 0-16,-1 0 15,50 0-15,-1 0 16,-23 0-16,-1 0 15,24 0-15,-24 0 16,-24 0-16,24 0 16,-25 0-16,-25 0 15,1 0-15,24 0 16,-25 0-16,26 0 15,-51 0-15,26 0 16,24 0 0,0 0-16,0 0 15,-49 0-15,24 0 16,1 0-16,-26 0 15,26 0-15,-1 0 16,-24 0-16,-1 0 16,26 0-16,24 0 15,-24 0-15,-51 0 16,26 0-16,0 0 15,-26 0-15,26 0 16,-25 0-16,0 0 16,24 0-16,-24 0 15,25 0-15,-1 0 16,1 0-16,-1 0 15,26 0-15,-25 0 16,24 0-16,0 0 16,1 0-16,24 0 15,-25 0-15,1 0 16,24 24-16,-49-24 15,-1 0-15,1 0 16,0 0 0,-26 0-16,26 0 15,-25 0-15,-25 0 16,25 0-1,-1 0 1,-24 0 0,25 0-1,-25 0 16,25 0 1,0 0-17,0 0 1,-25 0-1,24 0 1,1 0-16,-25 0 16,50 0-16,-1 0 15,-49 0-15,25 0 16,0 0-16,0 0 15,0 0-15,-1 0 16,1 0 0,-25 0-16,25 0 15,0 0 32,-25 0 31,74 0-78,-49 0 16,-25 0-16,25 0 15,0 0-15,0 0 16,-25 0-1,24 0 63,1 0 78,0 0-93,-25 0-16,25 0 15,0 0-46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4421" tIns="47210" rIns="94421" bIns="47210" rtlCol="0"/>
          <a:lstStyle>
            <a:lvl1pPr algn="r">
              <a:defRPr sz="1200"/>
            </a:lvl1pPr>
          </a:lstStyle>
          <a:p>
            <a:fld id="{1859D869-83F6-49BA-A003-0FE01D28D110}" type="datetimeFigureOut">
              <a:rPr lang="en-US" smtClean="0"/>
              <a:t>6/21/2019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4421" tIns="47210" rIns="94421" bIns="47210"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4421" tIns="47210" rIns="94421" bIns="472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4421" tIns="47210" rIns="94421" bIns="472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4421" tIns="47210" rIns="94421" bIns="47210" rtlCol="0" anchor="b"/>
          <a:lstStyle>
            <a:lvl1pPr algn="r">
              <a:defRPr sz="1200"/>
            </a:lvl1pPr>
          </a:lstStyle>
          <a:p>
            <a:fld id="{4B63DB93-7071-44A3-AC7D-052F57AD4B0C}" type="slidenum">
              <a:rPr lang="en-US" smtClean="0"/>
              <a:t>‹#›</a:t>
            </a:fld>
            <a:endParaRPr lang="en-US" dirty="0"/>
          </a:p>
        </p:txBody>
      </p:sp>
    </p:spTree>
    <p:extLst>
      <p:ext uri="{BB962C8B-B14F-4D97-AF65-F5344CB8AC3E}">
        <p14:creationId xmlns:p14="http://schemas.microsoft.com/office/powerpoint/2010/main" val="173094914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t>
            </a:r>
            <a:r>
              <a:rPr lang="en-US" baseline="0" dirty="0"/>
              <a:t> -</a:t>
            </a:r>
            <a:r>
              <a:rPr lang="en-US" dirty="0"/>
              <a:t> pre-exposure prophylaxis for HIV prevention</a:t>
            </a:r>
          </a:p>
          <a:p>
            <a:r>
              <a:rPr lang="en-US" dirty="0"/>
              <a:t>AGYW -</a:t>
            </a:r>
            <a:r>
              <a:rPr lang="en-US" baseline="0" dirty="0"/>
              <a:t> </a:t>
            </a:r>
            <a:r>
              <a:rPr lang="en-US" dirty="0"/>
              <a:t>adolescent girls and young women</a:t>
            </a:r>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B63DB93-7071-44A3-AC7D-052F57AD4B0C}" type="slidenum">
              <a:rPr lang="en-US" smtClean="0"/>
              <a:t>2</a:t>
            </a:fld>
            <a:endParaRPr lang="en-US" dirty="0"/>
          </a:p>
        </p:txBody>
      </p:sp>
    </p:spTree>
    <p:extLst>
      <p:ext uri="{BB962C8B-B14F-4D97-AF65-F5344CB8AC3E}">
        <p14:creationId xmlns:p14="http://schemas.microsoft.com/office/powerpoint/2010/main" val="242752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t>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94636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B63DB93-7071-44A3-AC7D-052F57AD4B0C}" type="slidenum">
              <a:rPr lang="en-US" smtClean="0"/>
              <a:t>5</a:t>
            </a:fld>
            <a:endParaRPr lang="en-US" dirty="0"/>
          </a:p>
        </p:txBody>
      </p:sp>
    </p:spTree>
    <p:extLst>
      <p:ext uri="{BB962C8B-B14F-4D97-AF65-F5344CB8AC3E}">
        <p14:creationId xmlns:p14="http://schemas.microsoft.com/office/powerpoint/2010/main" val="33572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6</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9677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sections draws from the following sources: </a:t>
            </a:r>
          </a:p>
          <a:p>
            <a:pPr marL="171450" indent="-171450">
              <a:buFont typeface="Arial" panose="020B0604020202020204" pitchFamily="34" charset="0"/>
              <a:buChar char="•"/>
            </a:pPr>
            <a:r>
              <a:rPr lang="en-ZA" dirty="0"/>
              <a:t>Hosek, S., Celum, C., Wilson, C. M., Kapogiannis, B., Delany-Moretlwe, S., &amp; Bekker, L.-G. (2016). Preventing HIV among adolescents with oral PrEP: observations and challenges in the United States and South Africa. </a:t>
            </a:r>
            <a:r>
              <a:rPr lang="en-ZA" i="1" dirty="0"/>
              <a:t>Journal of the International AIDS Society</a:t>
            </a:r>
            <a:r>
              <a:rPr lang="en-ZA" dirty="0"/>
              <a:t>, </a:t>
            </a:r>
            <a:r>
              <a:rPr lang="en-ZA" i="1" dirty="0"/>
              <a:t>19</a:t>
            </a:r>
            <a:r>
              <a:rPr lang="en-ZA" dirty="0"/>
              <a:t>(7Suppl 6), 21107. </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Prevention Options for Women Evaluation Research (POWER) Formative Work Report 10 Aug 2017</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South Africa – AGYW Technical working group.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Presentation: South Africa: Lessons learned to date (July 2) - Bringing PrEP to scale for a range of populations. Yogan Pillay IAS, Paris 23 July 2017</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Calibri" panose="020F0502020204030204" pitchFamily="34" charset="0"/>
                <a:ea typeface="Calibri" panose="020F0502020204030204" pitchFamily="34" charset="0"/>
                <a:cs typeface="Times New Roman" panose="02020603050405020304" pitchFamily="18" charset="0"/>
              </a:rPr>
              <a:t>Bridge to Scale Jilinde Project (JHPIEGO) https://www.jhpiego.org/success-story/with-prep-i-am-covered/ </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ZA"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B63DB93-7071-44A3-AC7D-052F57AD4B0C}" type="slidenum">
              <a:rPr lang="en-US" smtClean="0"/>
              <a:t>8</a:t>
            </a:fld>
            <a:endParaRPr lang="en-US" dirty="0"/>
          </a:p>
        </p:txBody>
      </p:sp>
    </p:spTree>
    <p:extLst>
      <p:ext uri="{BB962C8B-B14F-4D97-AF65-F5344CB8AC3E}">
        <p14:creationId xmlns:p14="http://schemas.microsoft.com/office/powerpoint/2010/main" val="2092478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Several studies – but still awaiting evidence </a:t>
            </a:r>
          </a:p>
          <a:p>
            <a:endParaRPr lang="en-ZA" sz="800" dirty="0"/>
          </a:p>
          <a:p>
            <a:r>
              <a:rPr lang="en-ZA" dirty="0"/>
              <a:t>Emerging trends:</a:t>
            </a:r>
          </a:p>
          <a:p>
            <a:pPr marL="177039" indent="-177039">
              <a:buFont typeface="Arial" charset="0"/>
              <a:buChar char="•"/>
            </a:pPr>
            <a:r>
              <a:rPr lang="en-ZA" dirty="0"/>
              <a:t>Adherence to daily PrEP is a greater challenge for younger populations, and poor adherence is associated with decreased efficacy in all PrEP trials.</a:t>
            </a:r>
          </a:p>
          <a:p>
            <a:pPr marL="177039" indent="-177039">
              <a:buFont typeface="Arial" charset="0"/>
              <a:buChar char="•"/>
            </a:pPr>
            <a:r>
              <a:rPr lang="en-ZA" dirty="0"/>
              <a:t>Individual-level barriers include limited familiarity with antiretroviral-based prevention, stigma, product storage, and social support. </a:t>
            </a:r>
          </a:p>
          <a:p>
            <a:pPr marL="177039" indent="-177039">
              <a:buFont typeface="Arial" charset="0"/>
              <a:buChar char="•"/>
            </a:pPr>
            <a:r>
              <a:rPr lang="en-ZA" dirty="0"/>
              <a:t>Structural challenges include healthcare financing for PrEP, clinician acceptability and comfort with PrEP delivery, and the limited availability of youth-friendly health services. </a:t>
            </a:r>
          </a:p>
          <a:p>
            <a:pPr marL="177039" indent="-177039">
              <a:buFont typeface="Arial" charset="0"/>
              <a:buChar char="•"/>
            </a:pPr>
            <a:endParaRPr lang="en-ZA" dirty="0"/>
          </a:p>
          <a:p>
            <a:pPr defTabSz="944209">
              <a:defRPr/>
            </a:pPr>
            <a:r>
              <a:rPr lang="en-ZA" i="1" dirty="0"/>
              <a:t>Adolescent populations are particularly vulnerable to HIV, and oral PrEP in these populations is likely to have an impact on population-level HIV incidence. The challenges of disseminating an HIV biomedical prevention tool requiring daily usage in adolescents are formidable, but addressing these issues and starting dialogues will lay the groundwork for the many other HIV prevention tools now being developed and tested. </a:t>
            </a:r>
            <a:r>
              <a:rPr lang="en-ZA" i="1" dirty="0">
                <a:solidFill>
                  <a:srgbClr val="111111"/>
                </a:solidFill>
              </a:rPr>
              <a:t>- Hosek 2016 </a:t>
            </a:r>
            <a:endParaRPr lang="en-ZA" i="1" dirty="0"/>
          </a:p>
          <a:p>
            <a:pPr marL="177039" indent="-177039">
              <a:buFont typeface="Arial" charset="0"/>
              <a:buChar char="•"/>
            </a:pPr>
            <a:endParaRPr lang="en-ZA" dirty="0"/>
          </a:p>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9</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17487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B63DB93-7071-44A3-AC7D-052F57AD4B0C}" type="slidenum">
              <a:rPr lang="en-US" smtClean="0"/>
              <a:t>11</a:t>
            </a:fld>
            <a:endParaRPr lang="en-US" dirty="0"/>
          </a:p>
        </p:txBody>
      </p:sp>
    </p:spTree>
    <p:extLst>
      <p:ext uri="{BB962C8B-B14F-4D97-AF65-F5344CB8AC3E}">
        <p14:creationId xmlns:p14="http://schemas.microsoft.com/office/powerpoint/2010/main" val="3561515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t>13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343512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5925312"/>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2" name="Picture 11"/>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760135" y="1626922"/>
            <a:ext cx="4501662" cy="616657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2"/>
            <a:ext cx="2635184" cy="1025087"/>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3" y="5963020"/>
            <a:ext cx="1396133" cy="821668"/>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450568" cy="884017"/>
          </a:xfrm>
          <a:prstGeom prst="rect">
            <a:avLst/>
          </a:prstGeom>
        </p:spPr>
      </p:pic>
    </p:spTree>
    <p:extLst>
      <p:ext uri="{BB962C8B-B14F-4D97-AF65-F5344CB8AC3E}">
        <p14:creationId xmlns:p14="http://schemas.microsoft.com/office/powerpoint/2010/main" val="27686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1910861" y="445197"/>
            <a:ext cx="9671539"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360366"/>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6" name="Picture 1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593482" y="498822"/>
            <a:ext cx="851391" cy="865187"/>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34471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609601" y="445197"/>
            <a:ext cx="10972800"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885748"/>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extLst>
      <p:ext uri="{BB962C8B-B14F-4D97-AF65-F5344CB8AC3E}">
        <p14:creationId xmlns:p14="http://schemas.microsoft.com/office/powerpoint/2010/main" val="210682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20478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9170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69" r:id="rId3"/>
    <p:sldLayoutId id="2147483667" r:id="rId4"/>
    <p:sldLayoutId id="2147483666" r:id="rId5"/>
    <p:sldLayoutId id="2147483671" r:id="rId6"/>
  </p:sldLayoutIdLst>
  <p:hf hdr="0" ftr="0" dt="0"/>
  <p:txStyles>
    <p:title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hyperlink" Target="https://www.prepwatch.org/resource/effective-delivery-oral-prep-agyw/" TargetMode="External"/><Relationship Id="rId5" Type="http://schemas.openxmlformats.org/officeDocument/2006/relationships/image" Target="../media/image13.jpeg"/><Relationship Id="rId10" Type="http://schemas.openxmlformats.org/officeDocument/2006/relationships/image" Target="../media/image18.jpg"/><Relationship Id="rId4" Type="http://schemas.openxmlformats.org/officeDocument/2006/relationships/image" Target="../media/image12.jpeg"/><Relationship Id="rId9"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6.emf"/><Relationship Id="rId26" Type="http://schemas.openxmlformats.org/officeDocument/2006/relationships/image" Target="../media/image20.emf"/><Relationship Id="rId39" Type="http://schemas.openxmlformats.org/officeDocument/2006/relationships/customXml" Target="../ink/ink19.xml"/><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24.emf"/><Relationship Id="rId42" Type="http://schemas.openxmlformats.org/officeDocument/2006/relationships/image" Target="../media/image28.emf"/><Relationship Id="rId47" Type="http://schemas.openxmlformats.org/officeDocument/2006/relationships/customXml" Target="../ink/ink23.xml"/><Relationship Id="rId50" Type="http://schemas.openxmlformats.org/officeDocument/2006/relationships/image" Target="../media/image32.emf"/><Relationship Id="rId7" Type="http://schemas.openxmlformats.org/officeDocument/2006/relationships/customXml" Target="../ink/ink3.xml"/><Relationship Id="rId12" Type="http://schemas.openxmlformats.org/officeDocument/2006/relationships/image" Target="../media/image13.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6.emf"/><Relationship Id="rId46" Type="http://schemas.openxmlformats.org/officeDocument/2006/relationships/image" Target="../media/image30.emf"/><Relationship Id="rId2" Type="http://schemas.openxmlformats.org/officeDocument/2006/relationships/notesSlide" Target="../notesSlides/notesSlide6.xml"/><Relationship Id="rId16" Type="http://schemas.openxmlformats.org/officeDocument/2006/relationships/image" Target="../media/image15.emf"/><Relationship Id="rId20" Type="http://schemas.openxmlformats.org/officeDocument/2006/relationships/image" Target="../media/image17.emf"/><Relationship Id="rId29" Type="http://schemas.openxmlformats.org/officeDocument/2006/relationships/customXml" Target="../ink/ink14.xml"/><Relationship Id="rId41" Type="http://schemas.openxmlformats.org/officeDocument/2006/relationships/customXml" Target="../ink/ink20.xml"/><Relationship Id="rId1" Type="http://schemas.openxmlformats.org/officeDocument/2006/relationships/slideLayout" Target="../slideLayouts/slideLayout3.xml"/><Relationship Id="rId6" Type="http://schemas.openxmlformats.org/officeDocument/2006/relationships/image" Target="../media/image10.emf"/><Relationship Id="rId11" Type="http://schemas.openxmlformats.org/officeDocument/2006/relationships/customXml" Target="../ink/ink5.xml"/><Relationship Id="rId24" Type="http://schemas.openxmlformats.org/officeDocument/2006/relationships/image" Target="../media/image19.emf"/><Relationship Id="rId32" Type="http://schemas.openxmlformats.org/officeDocument/2006/relationships/image" Target="../media/image23.emf"/><Relationship Id="rId37" Type="http://schemas.openxmlformats.org/officeDocument/2006/relationships/customXml" Target="../ink/ink18.xml"/><Relationship Id="rId40" Type="http://schemas.openxmlformats.org/officeDocument/2006/relationships/image" Target="../media/image27.emf"/><Relationship Id="rId45" Type="http://schemas.openxmlformats.org/officeDocument/2006/relationships/customXml" Target="../ink/ink22.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1.emf"/><Relationship Id="rId36" Type="http://schemas.openxmlformats.org/officeDocument/2006/relationships/image" Target="../media/image25.emf"/><Relationship Id="rId49" Type="http://schemas.openxmlformats.org/officeDocument/2006/relationships/customXml" Target="../ink/ink24.xml"/><Relationship Id="rId10" Type="http://schemas.openxmlformats.org/officeDocument/2006/relationships/image" Target="../media/image12.emf"/><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9.emf"/><Relationship Id="rId52" Type="http://schemas.openxmlformats.org/officeDocument/2006/relationships/image" Target="../media/image33.emf"/><Relationship Id="rId4" Type="http://schemas.openxmlformats.org/officeDocument/2006/relationships/image" Target="../media/image9.emf"/><Relationship Id="rId9" Type="http://schemas.openxmlformats.org/officeDocument/2006/relationships/customXml" Target="../ink/ink4.xml"/><Relationship Id="rId14" Type="http://schemas.openxmlformats.org/officeDocument/2006/relationships/image" Target="../media/image14.emf"/><Relationship Id="rId22" Type="http://schemas.openxmlformats.org/officeDocument/2006/relationships/image" Target="../media/image18.emf"/><Relationship Id="rId27" Type="http://schemas.openxmlformats.org/officeDocument/2006/relationships/customXml" Target="../ink/ink13.xml"/><Relationship Id="rId30" Type="http://schemas.openxmlformats.org/officeDocument/2006/relationships/image" Target="../media/image22.emf"/><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31.emf"/><Relationship Id="rId8" Type="http://schemas.openxmlformats.org/officeDocument/2006/relationships/image" Target="../media/image11.emf"/><Relationship Id="rId51" Type="http://schemas.openxmlformats.org/officeDocument/2006/relationships/customXml" Target="../ink/ink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112" y="2602512"/>
            <a:ext cx="9009088" cy="2015936"/>
          </a:xfrm>
          <a:prstGeom prst="rect">
            <a:avLst/>
          </a:prstGeom>
          <a:noFill/>
        </p:spPr>
        <p:txBody>
          <a:bodyPr wrap="square" rtlCol="0">
            <a:spAutoFit/>
          </a:bodyPr>
          <a:lstStyle/>
          <a:p>
            <a:pPr>
              <a:lnSpc>
                <a:spcPts val="4380"/>
              </a:lnSpc>
              <a:spcAft>
                <a:spcPts val="1800"/>
              </a:spcAft>
            </a:pPr>
            <a:r>
              <a:rPr lang="en-US" sz="4400" dirty="0">
                <a:solidFill>
                  <a:schemeClr val="bg1"/>
                </a:solidFill>
                <a:latin typeface="Calibri"/>
                <a:cs typeface="Calibri"/>
              </a:rPr>
              <a:t>Module 3: </a:t>
            </a:r>
          </a:p>
          <a:p>
            <a:pPr>
              <a:lnSpc>
                <a:spcPts val="4380"/>
              </a:lnSpc>
            </a:pPr>
            <a:r>
              <a:rPr lang="en-US" sz="4000" dirty="0">
                <a:solidFill>
                  <a:schemeClr val="bg1"/>
                </a:solidFill>
              </a:rPr>
              <a:t>IMPORTANT FACTORS TO CONSIDER WHEN PROVIDING ORAL PrEP TO AGYW</a:t>
            </a:r>
            <a:endParaRPr lang="en-ZA" sz="4000" dirty="0">
              <a:solidFill>
                <a:schemeClr val="bg1"/>
              </a:solidFill>
            </a:endParaRPr>
          </a:p>
        </p:txBody>
      </p:sp>
      <p:sp>
        <p:nvSpPr>
          <p:cNvPr id="3" name="TextBox 2">
            <a:extLst>
              <a:ext uri="{FF2B5EF4-FFF2-40B4-BE49-F238E27FC236}">
                <a16:creationId xmlns:a16="http://schemas.microsoft.com/office/drawing/2014/main" id="{482AFD6C-33EB-43BE-BEE1-F6D9325E07A1}"/>
              </a:ext>
            </a:extLst>
          </p:cNvPr>
          <p:cNvSpPr txBox="1"/>
          <p:nvPr/>
        </p:nvSpPr>
        <p:spPr>
          <a:xfrm>
            <a:off x="6417912" y="5474004"/>
            <a:ext cx="5662993" cy="338554"/>
          </a:xfrm>
          <a:prstGeom prst="rect">
            <a:avLst/>
          </a:prstGeom>
          <a:noFill/>
        </p:spPr>
        <p:txBody>
          <a:bodyPr wrap="square" rtlCol="0">
            <a:spAutoFit/>
          </a:bodyPr>
          <a:lstStyle/>
          <a:p>
            <a:pPr lvl="0" algn="r"/>
            <a:r>
              <a:rPr lang="en-US" sz="1600" b="1" spc="150" dirty="0">
                <a:solidFill>
                  <a:schemeClr val="bg1"/>
                </a:solidFill>
                <a:latin typeface="Calibri"/>
                <a:cs typeface="Calibri"/>
              </a:rPr>
              <a:t> Version</a:t>
            </a:r>
            <a:r>
              <a:rPr lang="en-US" sz="1600" b="1" spc="150">
                <a:solidFill>
                  <a:schemeClr val="bg1"/>
                </a:solidFill>
                <a:latin typeface="Calibri"/>
                <a:cs typeface="Calibri"/>
              </a:rPr>
              <a:t>: June 2019</a:t>
            </a:r>
            <a:endParaRPr lang="en-US" sz="1600" b="1" spc="150" dirty="0">
              <a:solidFill>
                <a:schemeClr val="bg1"/>
              </a:solidFill>
              <a:latin typeface="Calibri"/>
              <a:cs typeface="Calibri"/>
            </a:endParaRPr>
          </a:p>
        </p:txBody>
      </p:sp>
    </p:spTree>
    <p:extLst>
      <p:ext uri="{BB962C8B-B14F-4D97-AF65-F5344CB8AC3E}">
        <p14:creationId xmlns:p14="http://schemas.microsoft.com/office/powerpoint/2010/main" val="2260316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0862" y="1198552"/>
            <a:ext cx="10144847" cy="461665"/>
          </a:xfrm>
          <a:prstGeom prst="rect">
            <a:avLst/>
          </a:prstGeom>
        </p:spPr>
        <p:txBody>
          <a:bodyPr wrap="square">
            <a:spAutoFit/>
          </a:bodyPr>
          <a:lstStyle/>
          <a:p>
            <a:r>
              <a:rPr lang="en-US" sz="2400" dirty="0">
                <a:solidFill>
                  <a:srgbClr val="57585A"/>
                </a:solidFill>
                <a:latin typeface="Calibri" panose="020F0502020204030204" pitchFamily="34" charset="0"/>
                <a:ea typeface="Calibri" panose="020F0502020204030204" pitchFamily="34" charset="0"/>
                <a:cs typeface="Times New Roman" panose="02020603050405020304" pitchFamily="18" charset="0"/>
              </a:rPr>
              <a:t>Emphasize and be sensitive to the following: </a:t>
            </a:r>
            <a:endParaRPr lang="en-ZA" sz="2400" baseline="30000" dirty="0">
              <a:solidFill>
                <a:srgbClr val="57585A"/>
              </a:solidFill>
            </a:endParaRPr>
          </a:p>
        </p:txBody>
      </p:sp>
      <p:sp>
        <p:nvSpPr>
          <p:cNvPr id="7" name="Rectangle 6"/>
          <p:cNvSpPr/>
          <p:nvPr/>
        </p:nvSpPr>
        <p:spPr>
          <a:xfrm>
            <a:off x="609600" y="1845538"/>
            <a:ext cx="11219961" cy="4539704"/>
          </a:xfrm>
          <a:prstGeom prst="rect">
            <a:avLst/>
          </a:prstGeom>
        </p:spPr>
        <p:txBody>
          <a:bodyPr wrap="square">
            <a:spAutoFit/>
          </a:bodyPr>
          <a:lstStyle/>
          <a:p>
            <a:pPr marL="342900" lvl="0" indent="-342900">
              <a:spcAft>
                <a:spcPts val="600"/>
              </a:spcAft>
              <a:buClr>
                <a:srgbClr val="178793"/>
              </a:buClr>
              <a:buFont typeface="Symbol" panose="05050102010706020507" pitchFamily="18" charset="2"/>
              <a:buChar char=""/>
            </a:pPr>
            <a:r>
              <a:rPr lang="en-US" sz="2200" b="1" dirty="0">
                <a:solidFill>
                  <a:srgbClr val="178793"/>
                </a:solidFill>
                <a:latin typeface="Calibri" panose="020F0502020204030204" pitchFamily="34" charset="0"/>
                <a:ea typeface="Calibri" panose="020F0502020204030204" pitchFamily="34" charset="0"/>
                <a:cs typeface="Times New Roman" panose="02020603050405020304" pitchFamily="18" charset="0"/>
              </a:rPr>
              <a:t>Fear of HIV testing: </a:t>
            </a:r>
            <a:r>
              <a:rPr lang="en-US" sz="22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Young people need to be convinced of the value of knowing their HIV status. They also need reassurance about support if HIV-positive. </a:t>
            </a:r>
          </a:p>
          <a:p>
            <a:pPr marL="342900" lvl="0" indent="-342900">
              <a:spcAft>
                <a:spcPts val="600"/>
              </a:spcAft>
              <a:buClr>
                <a:srgbClr val="178793"/>
              </a:buClr>
              <a:buFont typeface="Symbol" panose="05050102010706020507" pitchFamily="18" charset="2"/>
              <a:buChar char=""/>
            </a:pPr>
            <a:r>
              <a:rPr lang="en-US" sz="2200" b="1" dirty="0">
                <a:solidFill>
                  <a:srgbClr val="178793"/>
                </a:solidFill>
                <a:latin typeface="Calibri" panose="020F0502020204030204" pitchFamily="34" charset="0"/>
                <a:ea typeface="Calibri" panose="020F0502020204030204" pitchFamily="34" charset="0"/>
                <a:cs typeface="Times New Roman" panose="02020603050405020304" pitchFamily="18" charset="0"/>
              </a:rPr>
              <a:t>Interest in PrEP</a:t>
            </a:r>
            <a:r>
              <a:rPr lang="en-US" sz="22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57585A"/>
                </a:solidFill>
                <a:latin typeface="Calibri" panose="020F0502020204030204" pitchFamily="34" charset="0"/>
                <a:ea typeface="Calibri" panose="020F0502020204030204" pitchFamily="34" charset="0"/>
                <a:cs typeface="Times New Roman" panose="02020603050405020304" pitchFamily="18" charset="0"/>
              </a:rPr>
              <a:t>Capitalise on the view among AGYW that oral PrEP is a tool for empowerment and control over HIV. </a:t>
            </a:r>
            <a:endParaRPr lang="en-ZA" sz="2200" dirty="0">
              <a:solidFill>
                <a:srgbClr val="57585A"/>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Clr>
                <a:srgbClr val="178793"/>
              </a:buClr>
              <a:buFont typeface="Symbol" panose="05050102010706020507" pitchFamily="18" charset="2"/>
              <a:buChar char=""/>
            </a:pPr>
            <a:r>
              <a:rPr lang="en-US" sz="2200" b="1" dirty="0">
                <a:solidFill>
                  <a:srgbClr val="178793"/>
                </a:solidFill>
                <a:latin typeface="Calibri" panose="020F0502020204030204" pitchFamily="34" charset="0"/>
                <a:ea typeface="Calibri" panose="020F0502020204030204" pitchFamily="34" charset="0"/>
                <a:cs typeface="Times New Roman" panose="02020603050405020304" pitchFamily="18" charset="0"/>
              </a:rPr>
              <a:t>Youth-friendly services: </a:t>
            </a:r>
            <a:r>
              <a:rPr lang="en-US" sz="2200" dirty="0">
                <a:solidFill>
                  <a:srgbClr val="57585A"/>
                </a:solidFill>
                <a:latin typeface="Calibri" panose="020F0502020204030204" pitchFamily="34" charset="0"/>
                <a:ea typeface="Calibri" panose="020F0502020204030204" pitchFamily="34" charset="0"/>
                <a:cs typeface="Times New Roman" panose="02020603050405020304" pitchFamily="18" charset="0"/>
              </a:rPr>
              <a:t>Invest in service-delivery models in which staff offer confidential services without judgment or negative attitudes to sexually active young people. </a:t>
            </a:r>
            <a:endParaRPr lang="en-ZA" sz="2200" dirty="0">
              <a:solidFill>
                <a:srgbClr val="57585A"/>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Clr>
                <a:srgbClr val="178793"/>
              </a:buClr>
              <a:buFont typeface="Symbol" panose="05050102010706020507" pitchFamily="18" charset="2"/>
              <a:buChar char=""/>
            </a:pPr>
            <a:r>
              <a:rPr lang="en-US" sz="2200" b="1" dirty="0">
                <a:solidFill>
                  <a:srgbClr val="178793"/>
                </a:solidFill>
                <a:latin typeface="Calibri" panose="020F0502020204030204" pitchFamily="34" charset="0"/>
                <a:ea typeface="Calibri" panose="020F0502020204030204" pitchFamily="34" charset="0"/>
                <a:cs typeface="Times New Roman" panose="02020603050405020304" pitchFamily="18" charset="0"/>
              </a:rPr>
              <a:t>Accessible services: </a:t>
            </a:r>
            <a:r>
              <a:rPr lang="en-US" sz="2200" dirty="0">
                <a:solidFill>
                  <a:srgbClr val="57585A"/>
                </a:solidFill>
                <a:latin typeface="Calibri" panose="020F0502020204030204" pitchFamily="34" charset="0"/>
                <a:ea typeface="Calibri" panose="020F0502020204030204" pitchFamily="34" charset="0"/>
                <a:cs typeface="Times New Roman" panose="02020603050405020304" pitchFamily="18" charset="0"/>
              </a:rPr>
              <a:t>Mobile clinics can offer discreet, consistent, reliable SRH/HIV (including PrEP) services with schedules convenient to young people. </a:t>
            </a:r>
            <a:endParaRPr lang="en-ZA" sz="2200" dirty="0">
              <a:solidFill>
                <a:srgbClr val="57585A"/>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Clr>
                <a:srgbClr val="178793"/>
              </a:buClr>
              <a:buFont typeface="Symbol" panose="05050102010706020507" pitchFamily="18" charset="2"/>
              <a:buChar char=""/>
            </a:pPr>
            <a:r>
              <a:rPr lang="en-ZA" sz="2200" b="1" dirty="0">
                <a:solidFill>
                  <a:srgbClr val="178793"/>
                </a:solidFill>
                <a:latin typeface="Calibri" panose="020F0502020204030204" pitchFamily="34" charset="0"/>
                <a:ea typeface="Calibri" panose="020F0502020204030204" pitchFamily="34" charset="0"/>
              </a:rPr>
              <a:t>Dual protection: </a:t>
            </a:r>
            <a:r>
              <a:rPr lang="en-ZA" sz="2200" dirty="0">
                <a:solidFill>
                  <a:srgbClr val="57585A"/>
                </a:solidFill>
                <a:latin typeface="Calibri" panose="020F0502020204030204" pitchFamily="34" charset="0"/>
                <a:ea typeface="Calibri" panose="020F0502020204030204" pitchFamily="34" charset="0"/>
              </a:rPr>
              <a:t>Be clear that PrEP does not provide protection against STIs or pregnancy. Condoms and contraception are still necessary.  </a:t>
            </a:r>
            <a:endParaRPr lang="en-ZA" sz="2200" dirty="0">
              <a:solidFill>
                <a:srgbClr val="57585A"/>
              </a:solidFill>
              <a:latin typeface="Arial" panose="020B0604020202020204" pitchFamily="34" charset="0"/>
              <a:ea typeface="Calibri" panose="020F0502020204030204" pitchFamily="34" charset="0"/>
            </a:endParaRPr>
          </a:p>
          <a:p>
            <a:pPr marL="342900" lvl="0" indent="-342900">
              <a:spcAft>
                <a:spcPts val="600"/>
              </a:spcAft>
              <a:buClr>
                <a:srgbClr val="178793"/>
              </a:buClr>
              <a:buFont typeface="Symbol" panose="05050102010706020507" pitchFamily="18" charset="2"/>
              <a:buChar char=""/>
            </a:pPr>
            <a:r>
              <a:rPr lang="en-ZA" sz="2200" b="1" dirty="0">
                <a:solidFill>
                  <a:srgbClr val="178793"/>
                </a:solidFill>
                <a:latin typeface="Calibri" panose="020F0502020204030204" pitchFamily="34" charset="0"/>
                <a:ea typeface="Calibri" panose="020F0502020204030204" pitchFamily="34" charset="0"/>
              </a:rPr>
              <a:t>Motivation to use PrEP: </a:t>
            </a:r>
            <a:r>
              <a:rPr lang="en-ZA" sz="2200" dirty="0">
                <a:solidFill>
                  <a:srgbClr val="57585A"/>
                </a:solidFill>
                <a:latin typeface="Calibri" panose="020F0502020204030204" pitchFamily="34" charset="0"/>
                <a:ea typeface="Calibri" panose="020F0502020204030204" pitchFamily="34" charset="0"/>
              </a:rPr>
              <a:t>Promote the immediate emotional benefits of PrEP (e.g., control, empowerment, health, strength), as they have shown to be the most motivational. </a:t>
            </a:r>
            <a:endParaRPr lang="en-ZA" sz="2200" dirty="0">
              <a:solidFill>
                <a:srgbClr val="57585A"/>
              </a:solidFill>
              <a:effectLst/>
              <a:latin typeface="Arial" panose="020B0604020202020204" pitchFamily="34" charset="0"/>
              <a:ea typeface="Calibri" panose="020F0502020204030204" pitchFamily="34" charset="0"/>
            </a:endParaRPr>
          </a:p>
        </p:txBody>
      </p:sp>
      <p:sp>
        <p:nvSpPr>
          <p:cNvPr id="6" name="Title 5"/>
          <p:cNvSpPr>
            <a:spLocks noGrp="1"/>
          </p:cNvSpPr>
          <p:nvPr>
            <p:ph type="title"/>
          </p:nvPr>
        </p:nvSpPr>
        <p:spPr>
          <a:xfrm>
            <a:off x="609600" y="445198"/>
            <a:ext cx="11147367" cy="599832"/>
          </a:xfrm>
        </p:spPr>
        <p:txBody>
          <a:bodyPr vert="horz"/>
          <a:lstStyle/>
          <a:p>
            <a:r>
              <a:rPr lang="en-US" dirty="0">
                <a:solidFill>
                  <a:srgbClr val="10394B"/>
                </a:solidFill>
              </a:rPr>
              <a:t>Optimisation of oral PrEP uptake</a:t>
            </a:r>
            <a:endParaRPr lang="en-GB" dirty="0">
              <a:solidFill>
                <a:srgbClr val="10394B"/>
              </a:solidFill>
            </a:endParaRPr>
          </a:p>
        </p:txBody>
      </p:sp>
    </p:spTree>
    <p:extLst>
      <p:ext uri="{BB962C8B-B14F-4D97-AF65-F5344CB8AC3E}">
        <p14:creationId xmlns:p14="http://schemas.microsoft.com/office/powerpoint/2010/main" val="160645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7700" y="6141625"/>
            <a:ext cx="11574638" cy="287771"/>
          </a:xfrm>
          <a:prstGeom prst="rect">
            <a:avLst/>
          </a:prstGeom>
        </p:spPr>
        <p:txBody>
          <a:bodyPr wrap="square">
            <a:spAutoFit/>
          </a:bodyPr>
          <a:lstStyle/>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Reference: Prevention Options for Women Evaluation Research (POWER) Formative Work Report 10 Aug 2017</a:t>
            </a:r>
            <a:endParaRPr lang="en-ZA"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6"/>
          <p:cNvSpPr>
            <a:spLocks noGrp="1"/>
          </p:cNvSpPr>
          <p:nvPr>
            <p:ph type="title"/>
          </p:nvPr>
        </p:nvSpPr>
        <p:spPr/>
        <p:txBody>
          <a:bodyPr/>
          <a:lstStyle/>
          <a:p>
            <a:r>
              <a:rPr lang="en-US" dirty="0">
                <a:solidFill>
                  <a:srgbClr val="10394B"/>
                </a:solidFill>
              </a:rPr>
              <a:t>Additional considerations for young people</a:t>
            </a:r>
            <a:endParaRPr lang="en-GB" dirty="0">
              <a:solidFill>
                <a:srgbClr val="10394B"/>
              </a:solidFill>
            </a:endParaRPr>
          </a:p>
        </p:txBody>
      </p:sp>
      <p:sp>
        <p:nvSpPr>
          <p:cNvPr id="4" name="Text Placeholder 3"/>
          <p:cNvSpPr>
            <a:spLocks noGrp="1"/>
          </p:cNvSpPr>
          <p:nvPr>
            <p:ph type="body" sz="quarter" idx="10"/>
          </p:nvPr>
        </p:nvSpPr>
        <p:spPr>
          <a:xfrm>
            <a:off x="647700" y="1286016"/>
            <a:ext cx="10972800" cy="4529761"/>
          </a:xfrm>
        </p:spPr>
        <p:txBody>
          <a:bodyPr/>
          <a:lstStyle/>
          <a:p>
            <a:pPr lvl="0">
              <a:spcAft>
                <a:spcPts val="600"/>
              </a:spcAft>
              <a:buClr>
                <a:srgbClr val="178793"/>
              </a:buClr>
              <a:buFont typeface="Symbol" panose="05050102010706020507" pitchFamily="18" charset="2"/>
              <a:buChar char=""/>
            </a:pPr>
            <a:r>
              <a:rPr lang="en-ZA" sz="1900" b="1" dirty="0">
                <a:solidFill>
                  <a:srgbClr val="178793"/>
                </a:solidFill>
                <a:latin typeface="Calibri" panose="020F0502020204030204" pitchFamily="34" charset="0"/>
                <a:cs typeface="Times New Roman" panose="02020603050405020304" pitchFamily="18" charset="0"/>
              </a:rPr>
              <a:t>Personal risk and informed decision making: </a:t>
            </a:r>
            <a:r>
              <a:rPr lang="en-ZA" sz="1900" dirty="0">
                <a:solidFill>
                  <a:schemeClr val="tx1">
                    <a:lumMod val="65000"/>
                    <a:lumOff val="35000"/>
                  </a:schemeClr>
                </a:solidFill>
                <a:latin typeface="Calibri" panose="020F0502020204030204" pitchFamily="34" charset="0"/>
                <a:cs typeface="Times New Roman" panose="02020603050405020304" pitchFamily="18" charset="0"/>
              </a:rPr>
              <a:t>Young people need to assess whether oral PrEP is good for them before questions of how it will work in their life are introduced. </a:t>
            </a:r>
          </a:p>
          <a:p>
            <a:pPr>
              <a:spcAft>
                <a:spcPts val="600"/>
              </a:spcAft>
              <a:buClr>
                <a:srgbClr val="178793"/>
              </a:buClr>
              <a:buFont typeface="Symbol" panose="05050102010706020507" pitchFamily="18" charset="2"/>
              <a:buChar char=""/>
            </a:pPr>
            <a:r>
              <a:rPr lang="en-ZA" sz="1900" b="1" dirty="0">
                <a:solidFill>
                  <a:srgbClr val="178793"/>
                </a:solidFill>
                <a:latin typeface="Calibri" panose="020F0502020204030204" pitchFamily="34" charset="0"/>
                <a:cs typeface="Times New Roman" panose="02020603050405020304" pitchFamily="18" charset="0"/>
              </a:rPr>
              <a:t>Community sensitisation: </a:t>
            </a:r>
            <a:r>
              <a:rPr lang="en-US" sz="1900" dirty="0">
                <a:solidFill>
                  <a:schemeClr val="tx1">
                    <a:lumMod val="65000"/>
                    <a:lumOff val="35000"/>
                  </a:schemeClr>
                </a:solidFill>
                <a:latin typeface="Calibri" panose="020F0502020204030204" pitchFamily="34" charset="0"/>
                <a:cs typeface="Times New Roman" panose="02020603050405020304" pitchFamily="18" charset="0"/>
              </a:rPr>
              <a:t>Lack of awareness about PrEP in the community can make it difficult for young women to talk to parents, partners, and peers about PrEP. PrEP awareness campaigns should include these influences as audiences. </a:t>
            </a:r>
          </a:p>
          <a:p>
            <a:pPr>
              <a:spcAft>
                <a:spcPts val="600"/>
              </a:spcAft>
              <a:buClr>
                <a:srgbClr val="178793"/>
              </a:buClr>
              <a:buFont typeface="Symbol" panose="05050102010706020507" pitchFamily="18" charset="2"/>
              <a:buChar char=""/>
            </a:pPr>
            <a:r>
              <a:rPr lang="en-US" sz="1900" b="1" dirty="0">
                <a:solidFill>
                  <a:srgbClr val="178793"/>
                </a:solidFill>
                <a:latin typeface="Calibri" panose="020F0502020204030204" pitchFamily="34" charset="0"/>
                <a:cs typeface="Times New Roman" panose="02020603050405020304" pitchFamily="18" charset="0"/>
              </a:rPr>
              <a:t>Disclosing </a:t>
            </a:r>
            <a:r>
              <a:rPr lang="en-US" sz="1900" b="1" dirty="0" err="1">
                <a:solidFill>
                  <a:srgbClr val="178793"/>
                </a:solidFill>
                <a:latin typeface="Calibri" panose="020F0502020204030204" pitchFamily="34" charset="0"/>
                <a:cs typeface="Times New Roman" panose="02020603050405020304" pitchFamily="18" charset="0"/>
              </a:rPr>
              <a:t>PrEP</a:t>
            </a:r>
            <a:r>
              <a:rPr lang="en-US" sz="1900" b="1" dirty="0">
                <a:solidFill>
                  <a:srgbClr val="178793"/>
                </a:solidFill>
                <a:latin typeface="Calibri" panose="020F0502020204030204" pitchFamily="34" charset="0"/>
                <a:cs typeface="Times New Roman" panose="02020603050405020304" pitchFamily="18" charset="0"/>
              </a:rPr>
              <a:t> use: </a:t>
            </a:r>
            <a:r>
              <a:rPr lang="en-US" sz="1900" dirty="0">
                <a:solidFill>
                  <a:schemeClr val="tx1">
                    <a:lumMod val="65000"/>
                    <a:lumOff val="35000"/>
                  </a:schemeClr>
                </a:solidFill>
                <a:latin typeface="Calibri" panose="020F0502020204030204" pitchFamily="34" charset="0"/>
                <a:cs typeface="Times New Roman" panose="02020603050405020304" pitchFamily="18" charset="0"/>
              </a:rPr>
              <a:t>Using PrEP can be much easier for young women if their partner or parents know they are using it. It is always up to the individual young woman to decide whether she wants to disclose her PrEP use. </a:t>
            </a:r>
          </a:p>
          <a:p>
            <a:pPr>
              <a:spcAft>
                <a:spcPts val="600"/>
              </a:spcAft>
              <a:buClr>
                <a:srgbClr val="178793"/>
              </a:buClr>
              <a:buFont typeface="Symbol" panose="05050102010706020507" pitchFamily="18" charset="2"/>
              <a:buChar char=""/>
            </a:pPr>
            <a:r>
              <a:rPr lang="en-ZA" sz="1900" b="1" dirty="0">
                <a:solidFill>
                  <a:srgbClr val="178793"/>
                </a:solidFill>
                <a:latin typeface="Calibri" panose="020F0502020204030204" pitchFamily="34" charset="0"/>
                <a:cs typeface="Times New Roman" panose="02020603050405020304" pitchFamily="18" charset="0"/>
              </a:rPr>
              <a:t>Involvement of young people is vital: </a:t>
            </a:r>
            <a:r>
              <a:rPr lang="en-ZA" sz="1900" dirty="0">
                <a:solidFill>
                  <a:schemeClr val="tx1">
                    <a:lumMod val="65000"/>
                    <a:lumOff val="35000"/>
                  </a:schemeClr>
                </a:solidFill>
                <a:latin typeface="Calibri" panose="020F0502020204030204" pitchFamily="34" charset="0"/>
                <a:cs typeface="Times New Roman" panose="02020603050405020304" pitchFamily="18" charset="0"/>
              </a:rPr>
              <a:t>Promote youth ambassadors and peer educators to provide outreach and education, including young women using oral PrEP successfully. </a:t>
            </a:r>
          </a:p>
          <a:p>
            <a:pPr lvl="0">
              <a:spcAft>
                <a:spcPts val="600"/>
              </a:spcAft>
              <a:buClr>
                <a:srgbClr val="178793"/>
              </a:buClr>
              <a:buFont typeface="Symbol" panose="05050102010706020507" pitchFamily="18" charset="2"/>
              <a:buChar char=""/>
            </a:pPr>
            <a:r>
              <a:rPr lang="en-ZA" sz="1900" b="1" dirty="0">
                <a:solidFill>
                  <a:srgbClr val="178793"/>
                </a:solidFill>
                <a:latin typeface="Calibri" panose="020F0502020204030204" pitchFamily="34" charset="0"/>
                <a:cs typeface="Times New Roman" panose="02020603050405020304" pitchFamily="18" charset="0"/>
              </a:rPr>
              <a:t>Personal cost: </a:t>
            </a:r>
            <a:r>
              <a:rPr lang="en-ZA" sz="1900" dirty="0">
                <a:solidFill>
                  <a:schemeClr val="tx1">
                    <a:lumMod val="65000"/>
                    <a:lumOff val="35000"/>
                  </a:schemeClr>
                </a:solidFill>
                <a:latin typeface="Calibri" panose="020F0502020204030204" pitchFamily="34" charset="0"/>
                <a:cs typeface="Times New Roman" panose="02020603050405020304" pitchFamily="18" charset="0"/>
              </a:rPr>
              <a:t>Young people are concerned about losing close relationships, for example -  the possible consequences as a result of disclosing their PrEP use to intimate partners. </a:t>
            </a:r>
          </a:p>
          <a:p>
            <a:pPr lvl="0">
              <a:spcAft>
                <a:spcPts val="600"/>
              </a:spcAft>
              <a:buClr>
                <a:srgbClr val="178793"/>
              </a:buClr>
              <a:buFont typeface="Symbol" panose="05050102010706020507" pitchFamily="18" charset="2"/>
              <a:buChar char=""/>
            </a:pPr>
            <a:r>
              <a:rPr lang="en-ZA" sz="1900" b="1" dirty="0">
                <a:solidFill>
                  <a:srgbClr val="178793"/>
                </a:solidFill>
                <a:latin typeface="Calibri" panose="020F0502020204030204" pitchFamily="34" charset="0"/>
                <a:cs typeface="Times New Roman" panose="02020603050405020304" pitchFamily="18" charset="0"/>
              </a:rPr>
              <a:t>Risk: </a:t>
            </a:r>
            <a:r>
              <a:rPr lang="en-ZA" sz="1900" dirty="0">
                <a:solidFill>
                  <a:schemeClr val="tx1">
                    <a:lumMod val="65000"/>
                    <a:lumOff val="35000"/>
                  </a:schemeClr>
                </a:solidFill>
                <a:latin typeface="Calibri" panose="020F0502020204030204" pitchFamily="34" charset="0"/>
                <a:cs typeface="Times New Roman" panose="02020603050405020304" pitchFamily="18" charset="0"/>
              </a:rPr>
              <a:t>Young people tend to overestimate the risk of contracting HIV from a single exposure and underestimate the risk of cumulative exposure. Accurate risk perception needs to be built and supported. </a:t>
            </a:r>
            <a:endParaRPr lang="en-GB" sz="1900" dirty="0">
              <a:solidFill>
                <a:schemeClr val="tx1">
                  <a:lumMod val="65000"/>
                  <a:lumOff val="35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004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45197"/>
            <a:ext cx="10972800" cy="1139128"/>
          </a:xfrm>
        </p:spPr>
        <p:txBody>
          <a:bodyPr/>
          <a:lstStyle/>
          <a:p>
            <a:r>
              <a:rPr lang="en-ZA" dirty="0">
                <a:solidFill>
                  <a:srgbClr val="10394B"/>
                </a:solidFill>
                <a:latin typeface="Calibri" panose="020F0502020204030204" pitchFamily="34" charset="0"/>
                <a:cs typeface="MS PGothic" pitchFamily="34" charset="-128"/>
              </a:rPr>
              <a:t>Programmatic considerations</a:t>
            </a:r>
            <a:endParaRPr lang="en-GB" dirty="0">
              <a:solidFill>
                <a:srgbClr val="10394B"/>
              </a:solidFill>
            </a:endParaRPr>
          </a:p>
        </p:txBody>
      </p:sp>
      <p:sp>
        <p:nvSpPr>
          <p:cNvPr id="3" name="Text Placeholder 2"/>
          <p:cNvSpPr>
            <a:spLocks noGrp="1"/>
          </p:cNvSpPr>
          <p:nvPr>
            <p:ph type="body" sz="quarter" idx="10"/>
          </p:nvPr>
        </p:nvSpPr>
        <p:spPr>
          <a:xfrm>
            <a:off x="4876737" y="1161252"/>
            <a:ext cx="6980482" cy="5149607"/>
          </a:xfrm>
        </p:spPr>
        <p:txBody>
          <a:bodyPr/>
          <a:lstStyle/>
          <a:p>
            <a:pPr marL="361950" lvl="0" indent="-361950">
              <a:spcBef>
                <a:spcPts val="600"/>
              </a:spcBef>
              <a:spcAft>
                <a:spcPts val="600"/>
              </a:spcAft>
              <a:buClr>
                <a:srgbClr val="178793"/>
              </a:buClr>
              <a:buFont typeface="Arial" panose="020B0604020202020204" pitchFamily="34" charset="0"/>
              <a:buChar char="•"/>
            </a:pPr>
            <a:r>
              <a:rPr lang="en-US" dirty="0">
                <a:solidFill>
                  <a:schemeClr val="tx1">
                    <a:lumMod val="65000"/>
                    <a:lumOff val="35000"/>
                  </a:schemeClr>
                </a:solidFill>
                <a:latin typeface="Calibri" panose="020F0502020204030204" pitchFamily="34" charset="0"/>
              </a:rPr>
              <a:t>Provision</a:t>
            </a:r>
            <a:r>
              <a:rPr lang="en-US" dirty="0">
                <a:latin typeface="Calibri" panose="020F0502020204030204" pitchFamily="34" charset="0"/>
              </a:rPr>
              <a:t> in schools will be complex, but </a:t>
            </a:r>
            <a:r>
              <a:rPr lang="en-US" b="1" dirty="0">
                <a:solidFill>
                  <a:srgbClr val="178793"/>
                </a:solidFill>
                <a:latin typeface="Calibri" panose="020F0502020204030204" pitchFamily="34" charset="0"/>
              </a:rPr>
              <a:t>tertiary institutions hold promise</a:t>
            </a:r>
            <a:r>
              <a:rPr lang="en-US" dirty="0">
                <a:solidFill>
                  <a:srgbClr val="178793"/>
                </a:solidFill>
                <a:latin typeface="Calibri" panose="020F0502020204030204" pitchFamily="34" charset="0"/>
              </a:rPr>
              <a:t> </a:t>
            </a:r>
            <a:r>
              <a:rPr lang="en-US" dirty="0">
                <a:latin typeface="Calibri" panose="020F0502020204030204" pitchFamily="34" charset="0"/>
              </a:rPr>
              <a:t>for reaching older AGYW.</a:t>
            </a:r>
            <a:endParaRPr lang="en-ZA" dirty="0">
              <a:latin typeface="Calibri" panose="020F0502020204030204" pitchFamily="34" charset="0"/>
            </a:endParaRPr>
          </a:p>
          <a:p>
            <a:pPr marL="361950" lvl="0" indent="-361950">
              <a:spcBef>
                <a:spcPts val="600"/>
              </a:spcBef>
              <a:spcAft>
                <a:spcPts val="600"/>
              </a:spcAft>
              <a:buClr>
                <a:srgbClr val="178793"/>
              </a:buClr>
              <a:buFont typeface="Arial" panose="020B0604020202020204" pitchFamily="34" charset="0"/>
              <a:buChar char="•"/>
            </a:pPr>
            <a:r>
              <a:rPr lang="en-US" b="1" dirty="0">
                <a:solidFill>
                  <a:srgbClr val="178793"/>
                </a:solidFill>
                <a:latin typeface="Calibri" panose="020F0502020204030204" pitchFamily="34" charset="0"/>
              </a:rPr>
              <a:t>Opportunities for integration need to be supported</a:t>
            </a:r>
            <a:r>
              <a:rPr lang="en-US" dirty="0">
                <a:latin typeface="Calibri" panose="020F0502020204030204" pitchFamily="34" charset="0"/>
              </a:rPr>
              <a:t> (e.g., integration of STI and contraceptive services).</a:t>
            </a:r>
          </a:p>
          <a:p>
            <a:pPr marL="361950" lvl="0" indent="-361950">
              <a:spcBef>
                <a:spcPts val="600"/>
              </a:spcBef>
              <a:spcAft>
                <a:spcPts val="600"/>
              </a:spcAft>
              <a:buClr>
                <a:srgbClr val="178793"/>
              </a:buClr>
              <a:buFont typeface="Arial" panose="020B0604020202020204" pitchFamily="34" charset="0"/>
              <a:buChar char="•"/>
            </a:pPr>
            <a:r>
              <a:rPr lang="en-US" dirty="0">
                <a:latin typeface="Calibri" panose="020F0502020204030204" pitchFamily="34" charset="0"/>
              </a:rPr>
              <a:t>Mobile services, particularly </a:t>
            </a:r>
            <a:r>
              <a:rPr lang="en-US" b="1" dirty="0">
                <a:solidFill>
                  <a:srgbClr val="178793"/>
                </a:solidFill>
                <a:latin typeface="Calibri" panose="020F0502020204030204" pitchFamily="34" charset="0"/>
              </a:rPr>
              <a:t>mobile SRH services</a:t>
            </a:r>
            <a:r>
              <a:rPr lang="en-US" b="1" dirty="0">
                <a:solidFill>
                  <a:srgbClr val="008080"/>
                </a:solidFill>
                <a:latin typeface="Calibri" panose="020F0502020204030204" pitchFamily="34" charset="0"/>
              </a:rPr>
              <a:t> </a:t>
            </a:r>
            <a:r>
              <a:rPr lang="en-US" dirty="0">
                <a:latin typeface="Calibri" panose="020F0502020204030204" pitchFamily="34" charset="0"/>
              </a:rPr>
              <a:t>in and around schools, have encouraged strong uptake. However, these services need to be regular, reliable, and sustainable.</a:t>
            </a:r>
          </a:p>
        </p:txBody>
      </p:sp>
      <p:sp>
        <p:nvSpPr>
          <p:cNvPr id="4" name="Rectangle 3"/>
          <p:cNvSpPr/>
          <p:nvPr/>
        </p:nvSpPr>
        <p:spPr>
          <a:xfrm>
            <a:off x="499610" y="1336995"/>
            <a:ext cx="4102309" cy="5262979"/>
          </a:xfrm>
          <a:prstGeom prst="rect">
            <a:avLst/>
          </a:prstGeom>
          <a:solidFill>
            <a:schemeClr val="bg1">
              <a:lumMod val="95000"/>
            </a:schemeClr>
          </a:solidFill>
        </p:spPr>
        <p:txBody>
          <a:bodyPr wrap="square">
            <a:spAutoFit/>
          </a:bodyPr>
          <a:lstStyle/>
          <a:p>
            <a:pPr marL="457200" indent="-457200">
              <a:buFont typeface="Arial" panose="020B0604020202020204" pitchFamily="34" charset="0"/>
              <a:buChar char="•"/>
            </a:pPr>
            <a:endParaRPr lang="en-ZA" sz="2800" dirty="0"/>
          </a:p>
          <a:p>
            <a:pPr marL="457200" indent="-457200">
              <a:buClr>
                <a:srgbClr val="177D93"/>
              </a:buClr>
              <a:buFont typeface="Arial" panose="020B0604020202020204" pitchFamily="34" charset="0"/>
              <a:buChar char="•"/>
            </a:pPr>
            <a:r>
              <a:rPr lang="en-ZA" sz="2800" dirty="0">
                <a:solidFill>
                  <a:schemeClr val="tx1">
                    <a:lumMod val="65000"/>
                    <a:lumOff val="35000"/>
                  </a:schemeClr>
                </a:solidFill>
              </a:rPr>
              <a:t>Substantial clinical management and </a:t>
            </a:r>
            <a:r>
              <a:rPr lang="en-ZA" sz="2800" b="1" dirty="0">
                <a:solidFill>
                  <a:srgbClr val="177D93"/>
                </a:solidFill>
              </a:rPr>
              <a:t>adherence support </a:t>
            </a:r>
            <a:r>
              <a:rPr lang="en-ZA" sz="2800" dirty="0">
                <a:solidFill>
                  <a:schemeClr val="tx1">
                    <a:lumMod val="65000"/>
                    <a:lumOff val="35000"/>
                  </a:schemeClr>
                </a:solidFill>
              </a:rPr>
              <a:t>is needed in the first few months after </a:t>
            </a:r>
            <a:r>
              <a:rPr lang="en-ZA" sz="2800" dirty="0" err="1">
                <a:solidFill>
                  <a:schemeClr val="tx1">
                    <a:lumMod val="65000"/>
                    <a:lumOff val="35000"/>
                  </a:schemeClr>
                </a:solidFill>
              </a:rPr>
              <a:t>PrEP</a:t>
            </a:r>
            <a:r>
              <a:rPr lang="en-ZA" sz="2800" dirty="0">
                <a:solidFill>
                  <a:schemeClr val="tx1">
                    <a:lumMod val="65000"/>
                    <a:lumOff val="35000"/>
                  </a:schemeClr>
                </a:solidFill>
              </a:rPr>
              <a:t> initiation</a:t>
            </a:r>
            <a:r>
              <a:rPr lang="en-ZA" sz="2800" dirty="0"/>
              <a:t>.</a:t>
            </a:r>
          </a:p>
          <a:p>
            <a:pPr marL="457200" indent="-457200">
              <a:buClr>
                <a:srgbClr val="177D93"/>
              </a:buClr>
              <a:buFont typeface="Arial" panose="020B0604020202020204" pitchFamily="34" charset="0"/>
              <a:buChar char="•"/>
            </a:pPr>
            <a:r>
              <a:rPr lang="en-ZA" sz="2800" dirty="0">
                <a:solidFill>
                  <a:schemeClr val="tx1">
                    <a:lumMod val="65000"/>
                    <a:lumOff val="35000"/>
                  </a:schemeClr>
                </a:solidFill>
              </a:rPr>
              <a:t>Want to encourage and support young people to initiate and stay on </a:t>
            </a:r>
            <a:r>
              <a:rPr lang="en-ZA" sz="2800" dirty="0" err="1">
                <a:solidFill>
                  <a:schemeClr val="tx1">
                    <a:lumMod val="65000"/>
                    <a:lumOff val="35000"/>
                  </a:schemeClr>
                </a:solidFill>
              </a:rPr>
              <a:t>PrEP</a:t>
            </a:r>
            <a:r>
              <a:rPr lang="en-ZA" sz="2800" dirty="0">
                <a:solidFill>
                  <a:schemeClr val="tx1">
                    <a:lumMod val="65000"/>
                    <a:lumOff val="35000"/>
                  </a:schemeClr>
                </a:solidFill>
              </a:rPr>
              <a:t> as long as needed</a:t>
            </a:r>
          </a:p>
          <a:p>
            <a:endParaRPr lang="en-ZA" sz="2800" dirty="0"/>
          </a:p>
        </p:txBody>
      </p:sp>
    </p:spTree>
    <p:extLst>
      <p:ext uri="{BB962C8B-B14F-4D97-AF65-F5344CB8AC3E}">
        <p14:creationId xmlns:p14="http://schemas.microsoft.com/office/powerpoint/2010/main" val="2933089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11200" y="6063838"/>
            <a:ext cx="11436090" cy="287771"/>
          </a:xfrm>
          <a:prstGeom prst="rect">
            <a:avLst/>
          </a:prstGeom>
        </p:spPr>
        <p:txBody>
          <a:bodyPr wrap="square">
            <a:spAutoFit/>
          </a:bodyPr>
          <a:lstStyle/>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Reference: Presentation: South Africa: Lessons learned to date (July 2). Bringing PrEP to scale for a range of populations. Yogan Pillay IAS, Paris 23 July 2017</a:t>
            </a:r>
            <a:endParaRPr lang="en-ZA"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4"/>
          <p:cNvSpPr>
            <a:spLocks noGrp="1"/>
          </p:cNvSpPr>
          <p:nvPr>
            <p:ph type="title"/>
          </p:nvPr>
        </p:nvSpPr>
        <p:spPr/>
        <p:txBody>
          <a:bodyPr/>
          <a:lstStyle/>
          <a:p>
            <a:r>
              <a:rPr lang="en-US" sz="4000" dirty="0">
                <a:solidFill>
                  <a:srgbClr val="10394B"/>
                </a:solidFill>
              </a:rPr>
              <a:t>Summary of key lessons</a:t>
            </a:r>
            <a:endParaRPr lang="en-GB" sz="4000" dirty="0">
              <a:solidFill>
                <a:srgbClr val="10394B"/>
              </a:solidFill>
            </a:endParaRPr>
          </a:p>
        </p:txBody>
      </p:sp>
      <p:sp>
        <p:nvSpPr>
          <p:cNvPr id="6" name="Text Placeholder 5"/>
          <p:cNvSpPr>
            <a:spLocks noGrp="1"/>
          </p:cNvSpPr>
          <p:nvPr>
            <p:ph type="body" sz="quarter" idx="10"/>
          </p:nvPr>
        </p:nvSpPr>
        <p:spPr>
          <a:xfrm>
            <a:off x="609600" y="1584325"/>
            <a:ext cx="10972800" cy="4016375"/>
          </a:xfrm>
        </p:spPr>
        <p:txBody>
          <a:bodyPr/>
          <a:lstStyle/>
          <a:p>
            <a:pPr marL="457200" indent="-457200">
              <a:spcAft>
                <a:spcPts val="600"/>
              </a:spcAft>
              <a:buClr>
                <a:srgbClr val="178793"/>
              </a:buClr>
              <a:buFont typeface="Arial" panose="020B0604020202020204" pitchFamily="34" charset="0"/>
              <a:buChar char="•"/>
            </a:pPr>
            <a:r>
              <a:rPr lang="en-ZA" dirty="0">
                <a:solidFill>
                  <a:schemeClr val="tx1">
                    <a:lumMod val="65000"/>
                    <a:lumOff val="35000"/>
                  </a:schemeClr>
                </a:solidFill>
              </a:rPr>
              <a:t>All demonstration projects have underscored the need for </a:t>
            </a:r>
            <a:r>
              <a:rPr lang="en-ZA" b="1" dirty="0">
                <a:solidFill>
                  <a:srgbClr val="178793"/>
                </a:solidFill>
              </a:rPr>
              <a:t>flexibility and adaptability </a:t>
            </a:r>
            <a:r>
              <a:rPr lang="en-ZA" dirty="0">
                <a:solidFill>
                  <a:schemeClr val="tx1">
                    <a:lumMod val="65000"/>
                    <a:lumOff val="35000"/>
                  </a:schemeClr>
                </a:solidFill>
              </a:rPr>
              <a:t>in providing oral PrEP to AGYW. </a:t>
            </a:r>
          </a:p>
          <a:p>
            <a:pPr marL="457200" indent="-457200">
              <a:spcAft>
                <a:spcPts val="600"/>
              </a:spcAft>
              <a:buClr>
                <a:srgbClr val="178793"/>
              </a:buClr>
              <a:buFont typeface="Arial" panose="020B0604020202020204" pitchFamily="34" charset="0"/>
              <a:buChar char="•"/>
            </a:pPr>
            <a:r>
              <a:rPr lang="en-ZA" dirty="0">
                <a:solidFill>
                  <a:schemeClr val="tx1">
                    <a:lumMod val="65000"/>
                    <a:lumOff val="35000"/>
                  </a:schemeClr>
                </a:solidFill>
              </a:rPr>
              <a:t>The diversity of settings in which young women live – urban, rural, formal, and informal – means that </a:t>
            </a:r>
            <a:r>
              <a:rPr lang="en-ZA" b="1" dirty="0">
                <a:solidFill>
                  <a:srgbClr val="178793"/>
                </a:solidFill>
              </a:rPr>
              <a:t>oral PrEP cannot be a one-size-fits-all prevention tool</a:t>
            </a:r>
            <a:r>
              <a:rPr lang="en-ZA" dirty="0">
                <a:solidFill>
                  <a:srgbClr val="178793"/>
                </a:solidFill>
              </a:rPr>
              <a:t>. </a:t>
            </a:r>
          </a:p>
          <a:p>
            <a:pPr marL="457200" indent="-457200">
              <a:buClr>
                <a:srgbClr val="178793"/>
              </a:buClr>
              <a:buFont typeface="Arial" panose="020B0604020202020204" pitchFamily="34" charset="0"/>
              <a:buChar char="•"/>
            </a:pPr>
            <a:r>
              <a:rPr lang="en-ZA" b="1" dirty="0">
                <a:solidFill>
                  <a:schemeClr val="accent5">
                    <a:lumMod val="75000"/>
                  </a:schemeClr>
                </a:solidFill>
              </a:rPr>
              <a:t>Differentiated services</a:t>
            </a:r>
            <a:r>
              <a:rPr lang="en-ZA" dirty="0">
                <a:solidFill>
                  <a:schemeClr val="tx1">
                    <a:lumMod val="65000"/>
                    <a:lumOff val="35000"/>
                  </a:schemeClr>
                </a:solidFill>
              </a:rPr>
              <a:t> are needed, as what works well for secondary school students may not be appealing for university students or working women. </a:t>
            </a:r>
          </a:p>
          <a:p>
            <a:pPr marL="0" indent="0" algn="ctr">
              <a:buNone/>
            </a:pPr>
            <a:endParaRPr lang="en-ZA" sz="1400" dirty="0">
              <a:solidFill>
                <a:schemeClr val="tx1">
                  <a:lumMod val="65000"/>
                  <a:lumOff val="35000"/>
                </a:schemeClr>
              </a:solidFill>
            </a:endParaRPr>
          </a:p>
        </p:txBody>
      </p:sp>
    </p:spTree>
    <p:extLst>
      <p:ext uri="{BB962C8B-B14F-4D97-AF65-F5344CB8AC3E}">
        <p14:creationId xmlns:p14="http://schemas.microsoft.com/office/powerpoint/2010/main" val="2664939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10394B"/>
                </a:solidFill>
              </a:rPr>
              <a:t>Sharing your country’s experience </a:t>
            </a:r>
          </a:p>
        </p:txBody>
      </p:sp>
      <p:sp>
        <p:nvSpPr>
          <p:cNvPr id="3" name="Text Placeholder 2"/>
          <p:cNvSpPr>
            <a:spLocks noGrp="1"/>
          </p:cNvSpPr>
          <p:nvPr>
            <p:ph type="body" sz="quarter" idx="10"/>
          </p:nvPr>
        </p:nvSpPr>
        <p:spPr/>
        <p:txBody>
          <a:bodyPr/>
          <a:lstStyle/>
          <a:p>
            <a:pPr marL="0" indent="0">
              <a:buNone/>
            </a:pPr>
            <a:r>
              <a:rPr lang="en-ZA" b="1" dirty="0"/>
              <a:t>Group discussion:</a:t>
            </a:r>
          </a:p>
          <a:p>
            <a:r>
              <a:rPr lang="en-ZA" dirty="0">
                <a:solidFill>
                  <a:srgbClr val="10394B"/>
                </a:solidFill>
              </a:rPr>
              <a:t>Can you reflect and share what you have learned about providing differentiated services to AGYW in your area?</a:t>
            </a:r>
          </a:p>
          <a:p>
            <a:r>
              <a:rPr lang="en-ZA" dirty="0">
                <a:solidFill>
                  <a:srgbClr val="10394B"/>
                </a:solidFill>
              </a:rPr>
              <a:t>What insights have you gained on country-specific findings? </a:t>
            </a:r>
          </a:p>
          <a:p>
            <a:endParaRPr lang="en-ZA" dirty="0"/>
          </a:p>
        </p:txBody>
      </p:sp>
      <p:grpSp>
        <p:nvGrpSpPr>
          <p:cNvPr id="5" name="Group 4"/>
          <p:cNvGrpSpPr/>
          <p:nvPr/>
        </p:nvGrpSpPr>
        <p:grpSpPr>
          <a:xfrm>
            <a:off x="10116545" y="9370"/>
            <a:ext cx="1465856" cy="1530735"/>
            <a:chOff x="9609513" y="75865"/>
            <a:chExt cx="1919213" cy="2049846"/>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09513" y="425022"/>
              <a:ext cx="1512916" cy="1700689"/>
            </a:xfrm>
            <a:prstGeom prst="rect">
              <a:avLst/>
            </a:prstGeom>
          </p:spPr>
        </p:pic>
        <p:sp>
          <p:nvSpPr>
            <p:cNvPr id="8" name="TextBox 7"/>
            <p:cNvSpPr txBox="1"/>
            <p:nvPr/>
          </p:nvSpPr>
          <p:spPr>
            <a:xfrm>
              <a:off x="9775763" y="75865"/>
              <a:ext cx="1413163" cy="453366"/>
            </a:xfrm>
            <a:prstGeom prst="rect">
              <a:avLst/>
            </a:prstGeom>
            <a:noFill/>
          </p:spPr>
          <p:txBody>
            <a:bodyPr wrap="square" rtlCol="0">
              <a:spAutoFit/>
            </a:bodyPr>
            <a:lstStyle/>
            <a:p>
              <a:pPr algn="r"/>
              <a:r>
                <a:rPr lang="en-ZA" sz="1600" b="1" dirty="0">
                  <a:solidFill>
                    <a:schemeClr val="accent4"/>
                  </a:solidFill>
                </a:rPr>
                <a:t>GROUP</a:t>
              </a:r>
            </a:p>
          </p:txBody>
        </p:sp>
        <p:sp>
          <p:nvSpPr>
            <p:cNvPr id="9" name="Rectangle 8"/>
            <p:cNvSpPr/>
            <p:nvPr/>
          </p:nvSpPr>
          <p:spPr>
            <a:xfrm rot="5400000">
              <a:off x="10480432" y="903400"/>
              <a:ext cx="1653328" cy="443261"/>
            </a:xfrm>
            <a:prstGeom prst="rect">
              <a:avLst/>
            </a:prstGeom>
          </p:spPr>
          <p:txBody>
            <a:bodyPr wrap="none">
              <a:spAutoFit/>
            </a:bodyPr>
            <a:lstStyle/>
            <a:p>
              <a:r>
                <a:rPr lang="en-ZA" sz="1600" b="1" dirty="0">
                  <a:solidFill>
                    <a:schemeClr val="accent4"/>
                  </a:solidFill>
                </a:rPr>
                <a:t>DISCUSSION</a:t>
              </a:r>
              <a:endParaRPr lang="en-ZA" sz="1600" dirty="0">
                <a:solidFill>
                  <a:schemeClr val="accent4"/>
                </a:solidFill>
              </a:endParaRPr>
            </a:p>
          </p:txBody>
        </p:sp>
      </p:grpSp>
    </p:spTree>
    <p:extLst>
      <p:ext uri="{BB962C8B-B14F-4D97-AF65-F5344CB8AC3E}">
        <p14:creationId xmlns:p14="http://schemas.microsoft.com/office/powerpoint/2010/main" val="18364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30"/>
          <p:cNvSpPr txBox="1"/>
          <p:nvPr/>
        </p:nvSpPr>
        <p:spPr>
          <a:xfrm>
            <a:off x="342143" y="4242495"/>
            <a:ext cx="5563082"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0394B"/>
                </a:solidFill>
                <a:latin typeface="Gill Sans MT" panose="020B0502020104020203" pitchFamily="34" charset="0"/>
              </a:rPr>
              <a:t>This program is made possible by the generous assistance from the American people through the U.S. Agency for International Development (USAID) in partnership with PEPFAR under the terms of Cooperative Agreement No. AID-OAA-A-15-00035. The contents do not necessarily reflect the views of USAID or the United States Government.</a:t>
            </a:r>
          </a:p>
          <a:p>
            <a:pPr algn="r"/>
            <a:endParaRPr lang="en-US" dirty="0">
              <a:solidFill>
                <a:srgbClr val="10394B"/>
              </a:solidFill>
              <a:latin typeface="Gill Sans MT" panose="020B0502020104020203" pitchFamily="34" charset="0"/>
            </a:endParaRPr>
          </a:p>
        </p:txBody>
      </p:sp>
      <p:grpSp>
        <p:nvGrpSpPr>
          <p:cNvPr id="20" name="Group 19"/>
          <p:cNvGrpSpPr/>
          <p:nvPr/>
        </p:nvGrpSpPr>
        <p:grpSpPr>
          <a:xfrm>
            <a:off x="6188283" y="4023663"/>
            <a:ext cx="4963604" cy="1608835"/>
            <a:chOff x="3506572" y="3563859"/>
            <a:chExt cx="4963604" cy="1608835"/>
          </a:xfrm>
        </p:grpSpPr>
        <p:pic>
          <p:nvPicPr>
            <p:cNvPr id="37" name="Picture 36" descr="AVAC3677_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0337" y="4124912"/>
              <a:ext cx="819876" cy="372933"/>
            </a:xfrm>
            <a:prstGeom prst="rect">
              <a:avLst/>
            </a:prstGeom>
          </p:spPr>
        </p:pic>
        <p:pic>
          <p:nvPicPr>
            <p:cNvPr id="38" name="Picture 37" descr="AvenirHealth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0275" y="4705873"/>
              <a:ext cx="869446" cy="347429"/>
            </a:xfrm>
            <a:prstGeom prst="rect">
              <a:avLst/>
            </a:prstGeom>
          </p:spPr>
        </p:pic>
        <p:pic>
          <p:nvPicPr>
            <p:cNvPr id="39" name="Picture 38" descr="FHI360-logo-horizontal-colo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6572" y="4116792"/>
              <a:ext cx="769104" cy="342508"/>
            </a:xfrm>
            <a:prstGeom prst="rect">
              <a:avLst/>
            </a:prstGeom>
          </p:spPr>
        </p:pic>
        <p:pic>
          <p:nvPicPr>
            <p:cNvPr id="40" name="Picture 39" descr="FSG-logo.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2631" y="4691404"/>
              <a:ext cx="1226784" cy="325524"/>
            </a:xfrm>
            <a:prstGeom prst="rect">
              <a:avLst/>
            </a:prstGeom>
          </p:spPr>
        </p:pic>
        <p:pic>
          <p:nvPicPr>
            <p:cNvPr id="41" name="Picture 40" descr="LVCT-Health-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1281" y="4116792"/>
              <a:ext cx="628895" cy="419682"/>
            </a:xfrm>
            <a:prstGeom prst="rect">
              <a:avLst/>
            </a:prstGeom>
          </p:spPr>
        </p:pic>
        <p:pic>
          <p:nvPicPr>
            <p:cNvPr id="42" name="Picture 41" descr="McCann-Global-Health-Log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62422" y="4527612"/>
              <a:ext cx="834795" cy="645082"/>
            </a:xfrm>
            <a:prstGeom prst="rect">
              <a:avLst/>
            </a:prstGeom>
          </p:spPr>
        </p:pic>
        <p:pic>
          <p:nvPicPr>
            <p:cNvPr id="43" name="Picture 42" descr="LSHTM-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8976" y="4691404"/>
              <a:ext cx="831016" cy="436419"/>
            </a:xfrm>
            <a:prstGeom prst="rect">
              <a:avLst/>
            </a:prstGeom>
          </p:spPr>
        </p:pic>
        <p:pic>
          <p:nvPicPr>
            <p:cNvPr id="44" name="Picture 43"/>
            <p:cNvPicPr>
              <a:picLocks noChangeAspect="1"/>
            </p:cNvPicPr>
            <p:nvPr/>
          </p:nvPicPr>
          <p:blipFill rotWithShape="1">
            <a:blip r:embed="rId9"/>
            <a:srcRect l="14028" t="22842" r="13204" b="21811"/>
            <a:stretch/>
          </p:blipFill>
          <p:spPr>
            <a:xfrm>
              <a:off x="4599816" y="4055478"/>
              <a:ext cx="925212" cy="450488"/>
            </a:xfrm>
            <a:prstGeom prst="rect">
              <a:avLst/>
            </a:prstGeom>
          </p:spPr>
        </p:pic>
        <p:pic>
          <p:nvPicPr>
            <p:cNvPr id="45" name="Picture 44"/>
            <p:cNvPicPr>
              <a:picLocks noChangeAspect="1"/>
            </p:cNvPicPr>
            <p:nvPr/>
          </p:nvPicPr>
          <p:blipFill>
            <a:blip r:embed="rId10"/>
            <a:stretch>
              <a:fillRect/>
            </a:stretch>
          </p:blipFill>
          <p:spPr>
            <a:xfrm>
              <a:off x="6727975" y="4046141"/>
              <a:ext cx="975544" cy="518055"/>
            </a:xfrm>
            <a:prstGeom prst="rect">
              <a:avLst/>
            </a:prstGeom>
          </p:spPr>
        </p:pic>
        <p:sp>
          <p:nvSpPr>
            <p:cNvPr id="46" name="Rectangle 45"/>
            <p:cNvSpPr>
              <a:spLocks noChangeArrowheads="1"/>
            </p:cNvSpPr>
            <p:nvPr/>
          </p:nvSpPr>
          <p:spPr bwMode="auto">
            <a:xfrm>
              <a:off x="3594981" y="3563859"/>
              <a:ext cx="4604471" cy="5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b="1" dirty="0">
                  <a:solidFill>
                    <a:srgbClr val="178793"/>
                  </a:solidFill>
                  <a:latin typeface="Gill Sans MT" panose="020B0502020104020203" pitchFamily="34" charset="0"/>
                </a:rPr>
                <a:t>OPTIONS Consortium Partners</a:t>
              </a:r>
            </a:p>
          </p:txBody>
        </p:sp>
      </p:grpSp>
      <p:sp>
        <p:nvSpPr>
          <p:cNvPr id="2" name="Rectangle 1">
            <a:extLst>
              <a:ext uri="{FF2B5EF4-FFF2-40B4-BE49-F238E27FC236}">
                <a16:creationId xmlns:a16="http://schemas.microsoft.com/office/drawing/2014/main" id="{4A5BFAF4-5B29-4A33-8F7E-5B27AA2AC6DD}"/>
              </a:ext>
            </a:extLst>
          </p:cNvPr>
          <p:cNvSpPr/>
          <p:nvPr/>
        </p:nvSpPr>
        <p:spPr>
          <a:xfrm>
            <a:off x="543614" y="1174635"/>
            <a:ext cx="11038787" cy="2677656"/>
          </a:xfrm>
          <a:prstGeom prst="rect">
            <a:avLst/>
          </a:prstGeom>
        </p:spPr>
        <p:txBody>
          <a:bodyPr wrap="square">
            <a:spAutoFit/>
          </a:bodyPr>
          <a:lstStyle/>
          <a:p>
            <a:r>
              <a:rPr lang="en-ZA" sz="2400" dirty="0"/>
              <a:t>This training package was developed by the OPTIONS Consortium.  </a:t>
            </a:r>
          </a:p>
          <a:p>
            <a:r>
              <a:rPr lang="en-ZA" sz="2400" dirty="0"/>
              <a:t>If you adapt the slides, please </a:t>
            </a:r>
            <a:r>
              <a:rPr lang="en-ZA" sz="2400" u="sng" dirty="0"/>
              <a:t>acknowledge the source</a:t>
            </a:r>
            <a:r>
              <a:rPr lang="en-ZA" sz="2400" dirty="0"/>
              <a:t>:  </a:t>
            </a:r>
          </a:p>
          <a:p>
            <a:endParaRPr lang="en-US" sz="2400" b="1" dirty="0"/>
          </a:p>
          <a:p>
            <a:r>
              <a:rPr lang="en-US" sz="2400" b="1" dirty="0"/>
              <a:t>Suggested citation:</a:t>
            </a:r>
            <a:r>
              <a:rPr lang="en-US" sz="2400" dirty="0"/>
              <a:t> “OPTIONS Provider Training Package: Effective Delivery of Oral Pre-exposure Prophylaxis for Adolescent Girls and Young Women ”. OPTIONS Consortium, June 2019. </a:t>
            </a:r>
            <a:r>
              <a:rPr lang="en-US" sz="2400" u="sng" dirty="0">
                <a:hlinkClick r:id="rId11"/>
              </a:rPr>
              <a:t>https://www.prepwatch.org/resource/effective-delivery-oral-prep-agyw/</a:t>
            </a:r>
            <a:r>
              <a:rPr lang="en-US" sz="2400" u="sng" dirty="0"/>
              <a:t> </a:t>
            </a:r>
            <a:r>
              <a:rPr lang="en-US" sz="2400" dirty="0"/>
              <a:t>(download date)</a:t>
            </a:r>
          </a:p>
        </p:txBody>
      </p:sp>
      <p:sp>
        <p:nvSpPr>
          <p:cNvPr id="22" name="Title 2">
            <a:extLst>
              <a:ext uri="{FF2B5EF4-FFF2-40B4-BE49-F238E27FC236}">
                <a16:creationId xmlns:a16="http://schemas.microsoft.com/office/drawing/2014/main" id="{0190CECC-E688-4210-AB5C-170BAFB533F4}"/>
              </a:ext>
            </a:extLst>
          </p:cNvPr>
          <p:cNvSpPr txBox="1">
            <a:spLocks/>
          </p:cNvSpPr>
          <p:nvPr/>
        </p:nvSpPr>
        <p:spPr>
          <a:xfrm>
            <a:off x="609601" y="445197"/>
            <a:ext cx="10972800" cy="972441"/>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US" dirty="0">
                <a:solidFill>
                  <a:srgbClr val="10394B"/>
                </a:solidFill>
              </a:rPr>
              <a:t>Acknowledgements</a:t>
            </a:r>
            <a:endParaRPr lang="en-GB" dirty="0">
              <a:solidFill>
                <a:srgbClr val="10394B"/>
              </a:solidFill>
            </a:endParaRPr>
          </a:p>
        </p:txBody>
      </p:sp>
    </p:spTree>
    <p:extLst>
      <p:ext uri="{BB962C8B-B14F-4D97-AF65-F5344CB8AC3E}">
        <p14:creationId xmlns:p14="http://schemas.microsoft.com/office/powerpoint/2010/main" val="233138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768" y="99334"/>
            <a:ext cx="10972800" cy="972441"/>
          </a:xfrm>
        </p:spPr>
        <p:txBody>
          <a:bodyPr/>
          <a:lstStyle/>
          <a:p>
            <a:r>
              <a:rPr lang="en-GB" dirty="0">
                <a:solidFill>
                  <a:srgbClr val="10394B"/>
                </a:solidFill>
              </a:rPr>
              <a:t>Outline of training</a:t>
            </a:r>
          </a:p>
        </p:txBody>
      </p:sp>
      <p:sp>
        <p:nvSpPr>
          <p:cNvPr id="6" name="Rectangle 5"/>
          <p:cNvSpPr/>
          <p:nvPr/>
        </p:nvSpPr>
        <p:spPr>
          <a:xfrm>
            <a:off x="354768" y="816112"/>
            <a:ext cx="5551356" cy="1569660"/>
          </a:xfrm>
          <a:prstGeom prst="rect">
            <a:avLst/>
          </a:prstGeom>
          <a:solidFill>
            <a:schemeClr val="bg1">
              <a:lumMod val="95000"/>
            </a:schemeClr>
          </a:solidFill>
        </p:spPr>
        <p:txBody>
          <a:bodyPr wrap="square">
            <a:spAutoFit/>
          </a:bodyPr>
          <a:lstStyle/>
          <a:p>
            <a:r>
              <a:rPr lang="en-ZA" sz="1600" b="1" dirty="0"/>
              <a:t>Module 1: Introduction to oral PrEP</a:t>
            </a:r>
          </a:p>
          <a:p>
            <a:pPr marL="285750" indent="-285750">
              <a:buFont typeface="Arial" panose="020B0604020202020204" pitchFamily="34" charset="0"/>
              <a:buChar char="•"/>
            </a:pPr>
            <a:r>
              <a:rPr lang="en-ZA" sz="1600" dirty="0"/>
              <a:t>PrEP: the basics</a:t>
            </a:r>
          </a:p>
          <a:p>
            <a:pPr marL="285750" indent="-285750">
              <a:buFont typeface="Arial" panose="020B0604020202020204" pitchFamily="34" charset="0"/>
              <a:buChar char="•"/>
            </a:pPr>
            <a:r>
              <a:rPr lang="en-ZA" sz="1600" dirty="0"/>
              <a:t>What is combination prevention?</a:t>
            </a:r>
          </a:p>
          <a:p>
            <a:pPr marL="285750" indent="-285750">
              <a:buFont typeface="Arial" panose="020B0604020202020204" pitchFamily="34" charset="0"/>
              <a:buChar char="•"/>
            </a:pPr>
            <a:r>
              <a:rPr lang="en-ZA" sz="1600" dirty="0"/>
              <a:t>How effective is oral PrEP? </a:t>
            </a:r>
          </a:p>
          <a:p>
            <a:pPr marL="285750" indent="-285750">
              <a:buFont typeface="Arial" panose="020B0604020202020204" pitchFamily="34" charset="0"/>
              <a:buChar char="•"/>
            </a:pPr>
            <a:r>
              <a:rPr lang="en-ZA" sz="1600" dirty="0"/>
              <a:t>What are the differences among PrEP, PEP, and ART? </a:t>
            </a:r>
          </a:p>
          <a:p>
            <a:pPr marL="285750" indent="-285750">
              <a:buFont typeface="Arial" panose="020B0604020202020204" pitchFamily="34" charset="0"/>
              <a:buChar char="•"/>
            </a:pPr>
            <a:r>
              <a:rPr lang="en-ZA" sz="1600" dirty="0"/>
              <a:t>Overview of country-specific guidelines</a:t>
            </a:r>
          </a:p>
        </p:txBody>
      </p:sp>
      <p:sp>
        <p:nvSpPr>
          <p:cNvPr id="7" name="Rectangle 6"/>
          <p:cNvSpPr/>
          <p:nvPr/>
        </p:nvSpPr>
        <p:spPr>
          <a:xfrm>
            <a:off x="354767" y="2682406"/>
            <a:ext cx="5551357" cy="2062103"/>
          </a:xfrm>
          <a:prstGeom prst="rect">
            <a:avLst/>
          </a:prstGeom>
          <a:solidFill>
            <a:schemeClr val="bg1">
              <a:lumMod val="95000"/>
            </a:schemeClr>
          </a:solidFill>
        </p:spPr>
        <p:txBody>
          <a:bodyPr wrap="square">
            <a:spAutoFit/>
          </a:bodyPr>
          <a:lstStyle/>
          <a:p>
            <a:r>
              <a:rPr lang="en-ZA" sz="1600" b="1" dirty="0"/>
              <a:t>Module 2: The provision of oral PrEP in the context of AGYW</a:t>
            </a:r>
          </a:p>
          <a:p>
            <a:pPr marL="285750" indent="-285750">
              <a:buFont typeface="Arial" panose="020B0604020202020204" pitchFamily="34" charset="0"/>
              <a:buChar char="•"/>
            </a:pPr>
            <a:r>
              <a:rPr lang="en-ZA" sz="1600" dirty="0"/>
              <a:t>Why oral PrEP for AGYW? </a:t>
            </a:r>
          </a:p>
          <a:p>
            <a:pPr marL="285750" indent="-285750">
              <a:buFont typeface="Arial" panose="020B0604020202020204" pitchFamily="34" charset="0"/>
              <a:buChar char="•"/>
            </a:pPr>
            <a:r>
              <a:rPr lang="en-ZA" sz="1600" dirty="0"/>
              <a:t>Adolescence: a dynamic time of change and transition</a:t>
            </a:r>
          </a:p>
          <a:p>
            <a:pPr marL="285750" indent="-285750">
              <a:buFont typeface="Arial" panose="020B0604020202020204" pitchFamily="34" charset="0"/>
              <a:buChar char="•"/>
            </a:pPr>
            <a:r>
              <a:rPr lang="en-ZA" sz="1600" dirty="0"/>
              <a:t>Providing oral PrEP in the context of adolescent- and youth- friendly services</a:t>
            </a:r>
          </a:p>
          <a:p>
            <a:pPr marL="285750" indent="-285750">
              <a:buFont typeface="Arial" panose="020B0604020202020204" pitchFamily="34" charset="0"/>
              <a:buChar char="•"/>
            </a:pPr>
            <a:r>
              <a:rPr lang="en-ZA" sz="1600" dirty="0"/>
              <a:t>Checking in with ourselves: our personal views and values about AGYW and oral PrEP</a:t>
            </a:r>
          </a:p>
          <a:p>
            <a:pPr marL="285750" indent="-285750">
              <a:buFont typeface="Arial" panose="020B0604020202020204" pitchFamily="34" charset="0"/>
              <a:buChar char="•"/>
            </a:pPr>
            <a:r>
              <a:rPr lang="en-ZA" sz="1600" dirty="0"/>
              <a:t>Unpacking youth-friendly services</a:t>
            </a:r>
          </a:p>
        </p:txBody>
      </p:sp>
      <p:sp>
        <p:nvSpPr>
          <p:cNvPr id="8" name="Rectangle 7"/>
          <p:cNvSpPr/>
          <p:nvPr/>
        </p:nvSpPr>
        <p:spPr>
          <a:xfrm>
            <a:off x="354768" y="5041144"/>
            <a:ext cx="5551357" cy="1569660"/>
          </a:xfrm>
          <a:prstGeom prst="rect">
            <a:avLst/>
          </a:prstGeom>
          <a:solidFill>
            <a:schemeClr val="bg1">
              <a:lumMod val="95000"/>
            </a:schemeClr>
          </a:solidFill>
          <a:ln w="101600">
            <a:solidFill>
              <a:srgbClr val="FF0000"/>
            </a:solidFill>
            <a:prstDash val="sysDash"/>
          </a:ln>
        </p:spPr>
        <p:txBody>
          <a:bodyPr wrap="square">
            <a:spAutoFit/>
          </a:bodyPr>
          <a:lstStyle/>
          <a:p>
            <a:r>
              <a:rPr lang="en-ZA" sz="1600" b="1" dirty="0"/>
              <a:t>Module 3: Important factors to consider when providing oral PrEP to AGYW</a:t>
            </a:r>
          </a:p>
          <a:p>
            <a:pPr marL="285750" indent="-285750">
              <a:buFont typeface="Arial" panose="020B0604020202020204" pitchFamily="34" charset="0"/>
              <a:buChar char="•"/>
            </a:pPr>
            <a:r>
              <a:rPr lang="en-ZA" sz="1600" dirty="0"/>
              <a:t>Combination prevention: related services and entry points to PrEP</a:t>
            </a:r>
          </a:p>
          <a:p>
            <a:pPr marL="285750" indent="-285750">
              <a:buFont typeface="Arial" panose="020B0604020202020204" pitchFamily="34" charset="0"/>
              <a:buChar char="•"/>
            </a:pPr>
            <a:r>
              <a:rPr lang="en-ZA" sz="1600" dirty="0"/>
              <a:t>Gathering the evidence: what have we learned about oral PrEP and AGYW?</a:t>
            </a:r>
          </a:p>
        </p:txBody>
      </p:sp>
      <p:sp>
        <p:nvSpPr>
          <p:cNvPr id="9" name="Rectangle 8"/>
          <p:cNvSpPr/>
          <p:nvPr/>
        </p:nvSpPr>
        <p:spPr>
          <a:xfrm>
            <a:off x="6053526" y="816112"/>
            <a:ext cx="6001063" cy="1569660"/>
          </a:xfrm>
          <a:prstGeom prst="rect">
            <a:avLst/>
          </a:prstGeom>
          <a:solidFill>
            <a:schemeClr val="bg1">
              <a:lumMod val="95000"/>
            </a:schemeClr>
          </a:solidFill>
        </p:spPr>
        <p:txBody>
          <a:bodyPr wrap="square">
            <a:spAutoFit/>
          </a:bodyPr>
          <a:lstStyle/>
          <a:p>
            <a:r>
              <a:rPr lang="en-ZA" sz="1600" b="1" dirty="0"/>
              <a:t>Module 4: Oral PrEP provision for AGYW: getting started</a:t>
            </a:r>
          </a:p>
          <a:p>
            <a:pPr marL="285750" indent="-285750">
              <a:buFont typeface="Arial" panose="020B0604020202020204" pitchFamily="34" charset="0"/>
              <a:buChar char="•"/>
            </a:pPr>
            <a:r>
              <a:rPr lang="en-ZA" sz="1600" dirty="0"/>
              <a:t>Generating demand: reaching AGYW</a:t>
            </a:r>
          </a:p>
          <a:p>
            <a:pPr marL="285750" indent="-285750">
              <a:buFont typeface="Arial" panose="020B0604020202020204" pitchFamily="34" charset="0"/>
              <a:buChar char="•"/>
            </a:pPr>
            <a:r>
              <a:rPr lang="en-ZA" sz="1600" dirty="0"/>
              <a:t>Risk assessments</a:t>
            </a:r>
          </a:p>
          <a:p>
            <a:pPr marL="285750" indent="-285750">
              <a:buFont typeface="Arial" panose="020B0604020202020204" pitchFamily="34" charset="0"/>
              <a:buChar char="•"/>
            </a:pPr>
            <a:r>
              <a:rPr lang="en-ZA" sz="1600" dirty="0"/>
              <a:t>Addressing myths, misconceptions, and fears</a:t>
            </a:r>
          </a:p>
          <a:p>
            <a:pPr marL="285750" indent="-285750">
              <a:buFont typeface="Arial" panose="020B0604020202020204" pitchFamily="34" charset="0"/>
              <a:buChar char="•"/>
            </a:pPr>
            <a:r>
              <a:rPr lang="en-ZA" sz="1600" dirty="0"/>
              <a:t>Factors influencing decisions to initiate or stay on oral PrEP</a:t>
            </a:r>
          </a:p>
          <a:p>
            <a:pPr marL="285750" indent="-285750">
              <a:buFont typeface="Arial" panose="020B0604020202020204" pitchFamily="34" charset="0"/>
              <a:buChar char="•"/>
            </a:pPr>
            <a:r>
              <a:rPr lang="en-ZA" sz="1600" dirty="0"/>
              <a:t>Key issues to discuss with AGYW in relation to PrEP</a:t>
            </a:r>
          </a:p>
        </p:txBody>
      </p:sp>
      <p:sp>
        <p:nvSpPr>
          <p:cNvPr id="11" name="Rectangle 10"/>
          <p:cNvSpPr/>
          <p:nvPr/>
        </p:nvSpPr>
        <p:spPr>
          <a:xfrm>
            <a:off x="6043054" y="5313286"/>
            <a:ext cx="6001063" cy="338554"/>
          </a:xfrm>
          <a:prstGeom prst="rect">
            <a:avLst/>
          </a:prstGeom>
          <a:solidFill>
            <a:schemeClr val="bg1">
              <a:lumMod val="95000"/>
            </a:schemeClr>
          </a:solidFill>
        </p:spPr>
        <p:txBody>
          <a:bodyPr wrap="square">
            <a:spAutoFit/>
          </a:bodyPr>
          <a:lstStyle/>
          <a:p>
            <a:r>
              <a:rPr lang="en-US" sz="1600" b="1" dirty="0"/>
              <a:t>Addendum: Initiation and clinical management of oral PrEP</a:t>
            </a:r>
          </a:p>
        </p:txBody>
      </p:sp>
      <p:sp>
        <p:nvSpPr>
          <p:cNvPr id="12" name="Rectangle 11"/>
          <p:cNvSpPr/>
          <p:nvPr/>
        </p:nvSpPr>
        <p:spPr>
          <a:xfrm>
            <a:off x="6043055" y="2730409"/>
            <a:ext cx="6011534" cy="1077218"/>
          </a:xfrm>
          <a:prstGeom prst="rect">
            <a:avLst/>
          </a:prstGeom>
          <a:solidFill>
            <a:schemeClr val="bg1">
              <a:lumMod val="95000"/>
            </a:schemeClr>
          </a:solidFill>
        </p:spPr>
        <p:txBody>
          <a:bodyPr wrap="square">
            <a:spAutoFit/>
          </a:bodyPr>
          <a:lstStyle/>
          <a:p>
            <a:r>
              <a:rPr lang="en-ZA" sz="1600" b="1" dirty="0"/>
              <a:t>Module 5: Monitoring, follow-up, and adherence support for AGYW on oral PrEP</a:t>
            </a:r>
          </a:p>
          <a:p>
            <a:pPr marL="285750" indent="-285750">
              <a:buFont typeface="Arial" panose="020B0604020202020204" pitchFamily="34" charset="0"/>
              <a:buChar char="•"/>
            </a:pPr>
            <a:r>
              <a:rPr lang="en-ZA" sz="1600" dirty="0"/>
              <a:t>Promoting adherence and retention for AGYW using oral PrEP</a:t>
            </a:r>
          </a:p>
          <a:p>
            <a:pPr marL="285750" indent="-285750">
              <a:buFont typeface="Arial" panose="020B0604020202020204" pitchFamily="34" charset="0"/>
              <a:buChar char="•"/>
            </a:pPr>
            <a:r>
              <a:rPr lang="en-ZA" sz="1600" dirty="0"/>
              <a:t>Frequently asked questions</a:t>
            </a:r>
          </a:p>
        </p:txBody>
      </p:sp>
      <p:sp>
        <p:nvSpPr>
          <p:cNvPr id="13" name="Rectangle 12"/>
          <p:cNvSpPr/>
          <p:nvPr/>
        </p:nvSpPr>
        <p:spPr>
          <a:xfrm>
            <a:off x="6043055" y="4149934"/>
            <a:ext cx="6001063" cy="830997"/>
          </a:xfrm>
          <a:prstGeom prst="rect">
            <a:avLst/>
          </a:prstGeom>
          <a:solidFill>
            <a:schemeClr val="bg1">
              <a:lumMod val="95000"/>
            </a:schemeClr>
          </a:solidFill>
        </p:spPr>
        <p:txBody>
          <a:bodyPr wrap="square">
            <a:spAutoFit/>
          </a:bodyPr>
          <a:lstStyle/>
          <a:p>
            <a:r>
              <a:rPr lang="en-ZA" sz="1600" b="1" dirty="0"/>
              <a:t>Module 6: Wrapping up</a:t>
            </a:r>
          </a:p>
          <a:p>
            <a:pPr marL="285750" indent="-285750">
              <a:buFont typeface="Arial" panose="020B0604020202020204" pitchFamily="34" charset="0"/>
              <a:buChar char="•"/>
            </a:pPr>
            <a:r>
              <a:rPr lang="en-ZA" sz="1600" dirty="0"/>
              <a:t>Key take-home messages</a:t>
            </a:r>
          </a:p>
          <a:p>
            <a:pPr marL="285750" indent="-285750">
              <a:buFont typeface="Arial" panose="020B0604020202020204" pitchFamily="34" charset="0"/>
              <a:buChar char="•"/>
            </a:pPr>
            <a:r>
              <a:rPr lang="en-ZA" sz="1600" dirty="0"/>
              <a:t>Resources for providing oral PrEP to AGYW</a:t>
            </a:r>
          </a:p>
        </p:txBody>
      </p:sp>
    </p:spTree>
    <p:extLst>
      <p:ext uri="{BB962C8B-B14F-4D97-AF65-F5344CB8AC3E}">
        <p14:creationId xmlns:p14="http://schemas.microsoft.com/office/powerpoint/2010/main" val="143213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CAB224-7E4E-4581-80B3-4164358C3C18}"/>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4" name="Title 3"/>
          <p:cNvSpPr>
            <a:spLocks noGrp="1"/>
          </p:cNvSpPr>
          <p:nvPr>
            <p:ph type="title"/>
          </p:nvPr>
        </p:nvSpPr>
        <p:spPr>
          <a:xfrm>
            <a:off x="264695" y="1270106"/>
            <a:ext cx="11670631" cy="2451725"/>
          </a:xfrm>
        </p:spPr>
        <p:txBody>
          <a:bodyPr/>
          <a:lstStyle/>
          <a:p>
            <a:pPr algn="ctr">
              <a:lnSpc>
                <a:spcPct val="100000"/>
              </a:lnSpc>
            </a:pPr>
            <a:r>
              <a:rPr lang="en-ZA" sz="5400" dirty="0">
                <a:solidFill>
                  <a:schemeClr val="bg1"/>
                </a:solidFill>
              </a:rPr>
              <a:t>Combination prevention: </a:t>
            </a:r>
            <a:br>
              <a:rPr lang="en-ZA" sz="5400" dirty="0">
                <a:solidFill>
                  <a:schemeClr val="bg1"/>
                </a:solidFill>
              </a:rPr>
            </a:br>
            <a:r>
              <a:rPr lang="en-ZA" sz="5400" dirty="0">
                <a:solidFill>
                  <a:schemeClr val="bg1"/>
                </a:solidFill>
              </a:rPr>
              <a:t>related services and entry points </a:t>
            </a:r>
            <a:br>
              <a:rPr lang="en-ZA" sz="5400" dirty="0">
                <a:solidFill>
                  <a:schemeClr val="bg1"/>
                </a:solidFill>
              </a:rPr>
            </a:br>
            <a:r>
              <a:rPr lang="en-ZA" sz="5400" dirty="0">
                <a:solidFill>
                  <a:schemeClr val="bg1"/>
                </a:solidFill>
              </a:rPr>
              <a:t>to oral PrEP</a:t>
            </a:r>
          </a:p>
        </p:txBody>
      </p:sp>
    </p:spTree>
    <p:extLst>
      <p:ext uri="{BB962C8B-B14F-4D97-AF65-F5344CB8AC3E}">
        <p14:creationId xmlns:p14="http://schemas.microsoft.com/office/powerpoint/2010/main" val="2077324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4477" y="308037"/>
            <a:ext cx="5040483" cy="5640810"/>
          </a:xfrm>
          <a:prstGeom prst="rect">
            <a:avLst/>
          </a:prstGeom>
        </p:spPr>
        <p:txBody>
          <a:bodyPr/>
          <a:lstStyle>
            <a:defPPr>
              <a:defRPr lang="en-US"/>
            </a:defPPr>
            <a:lvl1pPr>
              <a:lnSpc>
                <a:spcPts val="4480"/>
              </a:lnSpc>
              <a:spcBef>
                <a:spcPct val="0"/>
              </a:spcBef>
              <a:spcAft>
                <a:spcPts val="0"/>
              </a:spcAft>
              <a:buNone/>
              <a:defRPr sz="4400" baseline="0">
                <a:solidFill>
                  <a:srgbClr val="10394B"/>
                </a:solidFill>
                <a:latin typeface="+mj-lt"/>
                <a:ea typeface="+mj-ea"/>
                <a:cs typeface="+mj-cs"/>
              </a:defRPr>
            </a:lvl1pPr>
          </a:lstStyle>
          <a:p>
            <a:r>
              <a:rPr lang="en-US" dirty="0">
                <a:latin typeface="+mn-lt"/>
                <a:ea typeface="Calibri" panose="020F0502020204030204" pitchFamily="34" charset="0"/>
                <a:cs typeface="QHTXD F+ Frutiger"/>
              </a:rPr>
              <a:t>Reflect and share  </a:t>
            </a:r>
          </a:p>
          <a:p>
            <a:endParaRPr lang="en-US" dirty="0"/>
          </a:p>
          <a:p>
            <a:pPr marL="457200" indent="-457200" fontAlgn="base">
              <a:spcBef>
                <a:spcPts val="0"/>
              </a:spcBef>
              <a:buClr>
                <a:srgbClr val="008080"/>
              </a:buClr>
              <a:buFont typeface="+mj-lt"/>
              <a:buAutoNum type="arabicPeriod"/>
            </a:pPr>
            <a:endParaRPr lang="en-US" sz="3600" dirty="0">
              <a:solidFill>
                <a:srgbClr val="57585A"/>
              </a:solidFill>
              <a:latin typeface="+mn-lt"/>
              <a:ea typeface="Calibri" panose="020F0502020204030204" pitchFamily="34" charset="0"/>
              <a:cs typeface="QHTXD F+ Frutiger"/>
            </a:endParaRPr>
          </a:p>
        </p:txBody>
      </p:sp>
      <p:graphicFrame>
        <p:nvGraphicFramePr>
          <p:cNvPr id="5" name="Diagram 4"/>
          <p:cNvGraphicFramePr/>
          <p:nvPr>
            <p:extLst>
              <p:ext uri="{D42A27DB-BD31-4B8C-83A1-F6EECF244321}">
                <p14:modId xmlns:p14="http://schemas.microsoft.com/office/powerpoint/2010/main" val="4265214703"/>
              </p:ext>
            </p:extLst>
          </p:nvPr>
        </p:nvGraphicFramePr>
        <p:xfrm>
          <a:off x="2380271" y="72657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664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45197"/>
            <a:ext cx="10972800" cy="972441"/>
          </a:xfrm>
        </p:spPr>
        <p:txBody>
          <a:bodyPr/>
          <a:lstStyle/>
          <a:p>
            <a:r>
              <a:rPr lang="en-ZA" dirty="0">
                <a:solidFill>
                  <a:srgbClr val="10394B"/>
                </a:solidFill>
              </a:rPr>
              <a:t>Services related to combination prevention</a:t>
            </a:r>
          </a:p>
        </p:txBody>
      </p:sp>
      <p:sp>
        <p:nvSpPr>
          <p:cNvPr id="3" name="Text Placeholder 2"/>
          <p:cNvSpPr>
            <a:spLocks noGrp="1"/>
          </p:cNvSpPr>
          <p:nvPr>
            <p:ph type="body" sz="quarter" idx="10"/>
          </p:nvPr>
        </p:nvSpPr>
        <p:spPr>
          <a:xfrm>
            <a:off x="469394" y="1191452"/>
            <a:ext cx="5750925" cy="5278622"/>
          </a:xfrm>
          <a:solidFill>
            <a:schemeClr val="accent3">
              <a:lumMod val="20000"/>
              <a:lumOff val="80000"/>
            </a:schemeClr>
          </a:solidFill>
        </p:spPr>
        <p:txBody>
          <a:bodyPr>
            <a:normAutofit fontScale="92500" lnSpcReduction="20000"/>
          </a:bodyPr>
          <a:lstStyle/>
          <a:p>
            <a:pPr marL="0" indent="0">
              <a:lnSpc>
                <a:spcPct val="100000"/>
              </a:lnSpc>
              <a:buNone/>
            </a:pPr>
            <a:r>
              <a:rPr lang="en-ZA" b="1" dirty="0"/>
              <a:t>Combination prevention and opportunities to offer PrEP include: </a:t>
            </a:r>
            <a:endParaRPr lang="en-ZA" b="1" dirty="0">
              <a:latin typeface="+mn-lt"/>
            </a:endParaRPr>
          </a:p>
          <a:p>
            <a:pPr>
              <a:lnSpc>
                <a:spcPct val="100000"/>
              </a:lnSpc>
            </a:pPr>
            <a:r>
              <a:rPr lang="en-ZA" dirty="0">
                <a:latin typeface="+mn-lt"/>
              </a:rPr>
              <a:t>Contraceptive, STI, sexual violence, pregnancy, and HIV prevention services.</a:t>
            </a:r>
          </a:p>
          <a:p>
            <a:pPr>
              <a:lnSpc>
                <a:spcPct val="100000"/>
              </a:lnSpc>
            </a:pPr>
            <a:r>
              <a:rPr lang="en-ZA" dirty="0">
                <a:latin typeface="+mn-lt"/>
              </a:rPr>
              <a:t>Information and discussions about condom use (male and female) and dual protection.</a:t>
            </a:r>
          </a:p>
          <a:p>
            <a:pPr>
              <a:lnSpc>
                <a:spcPct val="100000"/>
              </a:lnSpc>
            </a:pPr>
            <a:r>
              <a:rPr lang="en-ZA" dirty="0">
                <a:latin typeface="+mn-lt"/>
              </a:rPr>
              <a:t>Repeated HIV testing according to exposure and risk (e.g., every 3</a:t>
            </a:r>
            <a:r>
              <a:rPr lang="en-US" dirty="0">
                <a:solidFill>
                  <a:srgbClr val="57585A"/>
                </a:solidFill>
              </a:rPr>
              <a:t>–</a:t>
            </a:r>
            <a:r>
              <a:rPr lang="en-ZA" dirty="0">
                <a:latin typeface="+mn-lt"/>
              </a:rPr>
              <a:t>6 months).</a:t>
            </a:r>
          </a:p>
          <a:p>
            <a:r>
              <a:rPr lang="en-ZA" dirty="0">
                <a:latin typeface="+mn-lt"/>
              </a:rPr>
              <a:t>Screening for STIs, TB, HIV, and other non-communicable diseases</a:t>
            </a:r>
          </a:p>
          <a:p>
            <a:r>
              <a:rPr lang="en-ZA" dirty="0">
                <a:latin typeface="+mn-lt"/>
              </a:rPr>
              <a:t>What else?</a:t>
            </a:r>
            <a:endParaRPr lang="en-ZA" dirty="0"/>
          </a:p>
        </p:txBody>
      </p:sp>
      <p:sp>
        <p:nvSpPr>
          <p:cNvPr id="4" name="Rectangle 3"/>
          <p:cNvSpPr/>
          <p:nvPr/>
        </p:nvSpPr>
        <p:spPr>
          <a:xfrm>
            <a:off x="6565393" y="1191452"/>
            <a:ext cx="5157215" cy="527862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ZA" sz="2800" b="1" dirty="0">
                <a:solidFill>
                  <a:schemeClr val="tx1">
                    <a:lumMod val="65000"/>
                    <a:lumOff val="35000"/>
                  </a:schemeClr>
                </a:solidFill>
              </a:rPr>
              <a:t>HIV testing is the entry point to PrEP and should include:</a:t>
            </a:r>
          </a:p>
          <a:p>
            <a:pPr marL="457200" indent="-457200">
              <a:buClr>
                <a:srgbClr val="178793"/>
              </a:buClr>
              <a:buFont typeface="Arial" panose="020B0604020202020204" pitchFamily="34" charset="0"/>
              <a:buChar char="•"/>
            </a:pPr>
            <a:r>
              <a:rPr lang="en-ZA" sz="2800" dirty="0">
                <a:solidFill>
                  <a:schemeClr val="tx1">
                    <a:lumMod val="65000"/>
                    <a:lumOff val="35000"/>
                  </a:schemeClr>
                </a:solidFill>
              </a:rPr>
              <a:t>Counselling. </a:t>
            </a:r>
          </a:p>
          <a:p>
            <a:pPr marL="457200" indent="-457200">
              <a:buClr>
                <a:srgbClr val="178793"/>
              </a:buClr>
              <a:buFont typeface="Arial" panose="020B0604020202020204" pitchFamily="34" charset="0"/>
              <a:buChar char="•"/>
            </a:pPr>
            <a:r>
              <a:rPr lang="en-ZA" sz="2800" dirty="0">
                <a:solidFill>
                  <a:schemeClr val="tx1">
                    <a:lumMod val="65000"/>
                    <a:lumOff val="35000"/>
                  </a:schemeClr>
                </a:solidFill>
              </a:rPr>
              <a:t>Risk discussion and assessment. </a:t>
            </a:r>
          </a:p>
          <a:p>
            <a:pPr marL="457200" indent="-457200">
              <a:buClr>
                <a:srgbClr val="178793"/>
              </a:buClr>
              <a:buFont typeface="Arial" panose="020B0604020202020204" pitchFamily="34" charset="0"/>
              <a:buChar char="•"/>
            </a:pPr>
            <a:r>
              <a:rPr lang="en-ZA" sz="2800" dirty="0">
                <a:solidFill>
                  <a:schemeClr val="tx1">
                    <a:lumMod val="65000"/>
                    <a:lumOff val="35000"/>
                  </a:schemeClr>
                </a:solidFill>
              </a:rPr>
              <a:t>Referral to HIV services if HIV- positive.</a:t>
            </a:r>
          </a:p>
          <a:p>
            <a:pPr marL="457200" indent="-457200">
              <a:buClr>
                <a:srgbClr val="178793"/>
              </a:buClr>
              <a:buFont typeface="Arial" panose="020B0604020202020204" pitchFamily="34" charset="0"/>
              <a:buChar char="•"/>
            </a:pPr>
            <a:r>
              <a:rPr lang="en-ZA" sz="2800" dirty="0">
                <a:solidFill>
                  <a:schemeClr val="tx1">
                    <a:lumMod val="65000"/>
                    <a:lumOff val="35000"/>
                  </a:schemeClr>
                </a:solidFill>
              </a:rPr>
              <a:t>Access to all HIV prevention options, including oral PrEP if available.</a:t>
            </a:r>
          </a:p>
        </p:txBody>
      </p:sp>
    </p:spTree>
    <p:extLst>
      <p:ext uri="{BB962C8B-B14F-4D97-AF65-F5344CB8AC3E}">
        <p14:creationId xmlns:p14="http://schemas.microsoft.com/office/powerpoint/2010/main" val="189773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dirty="0">
                <a:solidFill>
                  <a:srgbClr val="10394B"/>
                </a:solidFill>
              </a:rPr>
              <a:t>Special considerations: challenges for youth</a:t>
            </a:r>
          </a:p>
        </p:txBody>
      </p:sp>
      <p:sp>
        <p:nvSpPr>
          <p:cNvPr id="3" name="Text Placeholder 2"/>
          <p:cNvSpPr>
            <a:spLocks noGrp="1"/>
          </p:cNvSpPr>
          <p:nvPr>
            <p:ph type="body" sz="quarter" idx="10"/>
          </p:nvPr>
        </p:nvSpPr>
        <p:spPr>
          <a:xfrm>
            <a:off x="609600" y="1163701"/>
            <a:ext cx="10972800" cy="4885748"/>
          </a:xfrm>
        </p:spPr>
        <p:txBody>
          <a:bodyPr vert="horz"/>
          <a:lstStyle/>
          <a:p>
            <a:pPr>
              <a:buClr>
                <a:srgbClr val="178793"/>
              </a:buClr>
            </a:pPr>
            <a:r>
              <a:rPr lang="en-US" sz="3200" dirty="0"/>
              <a:t>Talking about sex, sexuality, sexual orientation, and gender identity; when and with whom to have sex; saying no and saying yes .</a:t>
            </a:r>
          </a:p>
          <a:p>
            <a:pPr>
              <a:buClr>
                <a:srgbClr val="178793"/>
              </a:buClr>
            </a:pPr>
            <a:r>
              <a:rPr lang="en-US" sz="3200" dirty="0"/>
              <a:t>Fear of stigma.</a:t>
            </a:r>
          </a:p>
          <a:p>
            <a:pPr>
              <a:buClr>
                <a:srgbClr val="178793"/>
              </a:buClr>
            </a:pPr>
            <a:r>
              <a:rPr lang="en-US" sz="3200" dirty="0"/>
              <a:t>Disclosure vs. non-disclosure.</a:t>
            </a:r>
          </a:p>
          <a:p>
            <a:pPr>
              <a:buClr>
                <a:srgbClr val="178793"/>
              </a:buClr>
            </a:pPr>
            <a:r>
              <a:rPr lang="en-US" sz="3200" dirty="0"/>
              <a:t>Adherence.</a:t>
            </a:r>
          </a:p>
          <a:p>
            <a:pPr>
              <a:buClr>
                <a:srgbClr val="178793"/>
              </a:buClr>
            </a:pPr>
            <a:r>
              <a:rPr lang="en-US" sz="3200" dirty="0"/>
              <a:t>Mental health issues.</a:t>
            </a:r>
          </a:p>
          <a:p>
            <a:pPr>
              <a:buClr>
                <a:srgbClr val="178793"/>
              </a:buClr>
            </a:pPr>
            <a:r>
              <a:rPr lang="en-US" sz="3200" dirty="0"/>
              <a:t>Transition to adulthood.</a:t>
            </a:r>
          </a:p>
          <a:p>
            <a:endParaRPr lang="en-GB" sz="3200" dirty="0"/>
          </a:p>
        </p:txBody>
      </p:sp>
    </p:spTree>
    <p:extLst>
      <p:ext uri="{BB962C8B-B14F-4D97-AF65-F5344CB8AC3E}">
        <p14:creationId xmlns:p14="http://schemas.microsoft.com/office/powerpoint/2010/main" val="148914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CB3612-E36F-43A7-94FE-42043DA5D0EA}"/>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2" name="Title 1"/>
          <p:cNvSpPr>
            <a:spLocks noGrp="1"/>
          </p:cNvSpPr>
          <p:nvPr>
            <p:ph type="title"/>
          </p:nvPr>
        </p:nvSpPr>
        <p:spPr>
          <a:xfrm>
            <a:off x="609601" y="1367606"/>
            <a:ext cx="10972800" cy="972441"/>
          </a:xfrm>
        </p:spPr>
        <p:txBody>
          <a:bodyPr/>
          <a:lstStyle/>
          <a:p>
            <a:pPr algn="ctr">
              <a:lnSpc>
                <a:spcPct val="100000"/>
              </a:lnSpc>
            </a:pPr>
            <a:r>
              <a:rPr lang="en-ZA" sz="5400" dirty="0">
                <a:solidFill>
                  <a:schemeClr val="bg1"/>
                </a:solidFill>
              </a:rPr>
              <a:t>Gathering the evidence: </a:t>
            </a:r>
            <a:br>
              <a:rPr lang="en-ZA" sz="5400" dirty="0">
                <a:solidFill>
                  <a:schemeClr val="bg1"/>
                </a:solidFill>
              </a:rPr>
            </a:br>
            <a:r>
              <a:rPr lang="en-ZA" sz="5400" dirty="0">
                <a:solidFill>
                  <a:schemeClr val="bg1"/>
                </a:solidFill>
              </a:rPr>
              <a:t>what have we learned </a:t>
            </a:r>
            <a:br>
              <a:rPr lang="en-ZA" sz="5400" dirty="0">
                <a:solidFill>
                  <a:schemeClr val="bg1"/>
                </a:solidFill>
              </a:rPr>
            </a:br>
            <a:r>
              <a:rPr lang="en-ZA" sz="5400" dirty="0">
                <a:solidFill>
                  <a:schemeClr val="bg1"/>
                </a:solidFill>
              </a:rPr>
              <a:t>about oral PrEP and AGYW? </a:t>
            </a:r>
            <a:br>
              <a:rPr lang="en-ZA" sz="4800" dirty="0">
                <a:solidFill>
                  <a:schemeClr val="bg1"/>
                </a:solidFill>
              </a:rPr>
            </a:br>
            <a:br>
              <a:rPr lang="en-ZA" sz="4800" dirty="0">
                <a:solidFill>
                  <a:schemeClr val="bg1"/>
                </a:solidFill>
              </a:rPr>
            </a:br>
            <a:endParaRPr lang="en-ZA" sz="4800" dirty="0">
              <a:solidFill>
                <a:schemeClr val="bg1"/>
              </a:solidFill>
            </a:endParaRPr>
          </a:p>
        </p:txBody>
      </p:sp>
    </p:spTree>
    <p:extLst>
      <p:ext uri="{BB962C8B-B14F-4D97-AF65-F5344CB8AC3E}">
        <p14:creationId xmlns:p14="http://schemas.microsoft.com/office/powerpoint/2010/main" val="185754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0394B"/>
                </a:solidFill>
              </a:rPr>
              <a:t>Oral PrEP and AGYW: what have we learned?</a:t>
            </a:r>
            <a:endParaRPr lang="en-ZA" dirty="0">
              <a:solidFill>
                <a:srgbClr val="10394B"/>
              </a:solidFill>
            </a:endParaRPr>
          </a:p>
        </p:txBody>
      </p:sp>
      <p:sp>
        <p:nvSpPr>
          <p:cNvPr id="3" name="Text Placeholder 2"/>
          <p:cNvSpPr>
            <a:spLocks noGrp="1"/>
          </p:cNvSpPr>
          <p:nvPr>
            <p:ph type="body" sz="quarter" idx="10"/>
          </p:nvPr>
        </p:nvSpPr>
        <p:spPr>
          <a:xfrm>
            <a:off x="609601" y="1417638"/>
            <a:ext cx="10972800" cy="4885748"/>
          </a:xfrm>
        </p:spPr>
        <p:txBody>
          <a:bodyPr/>
          <a:lstStyle/>
          <a:p>
            <a:r>
              <a:rPr lang="en-ZA" dirty="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PrEP for AGYW is relatively new. </a:t>
            </a:r>
          </a:p>
          <a:p>
            <a:r>
              <a:rPr lang="en-ZA" dirty="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Research studies, demonstration projects, and oral PrEP implementation sites provide important insights to assist with the design and implementation of oral PrEP programs for AGYW.</a:t>
            </a:r>
          </a:p>
          <a:p>
            <a:r>
              <a:rPr lang="en-ZA" dirty="0">
                <a:solidFill>
                  <a:schemeClr val="tx1">
                    <a:lumMod val="65000"/>
                    <a:lumOff val="35000"/>
                  </a:schemeClr>
                </a:solidFill>
                <a:latin typeface="Calibri" panose="020F0502020204030204" pitchFamily="34" charset="0"/>
                <a:ea typeface="Times New Roman" panose="02020603050405020304" pitchFamily="18" charset="0"/>
                <a:cs typeface="Times New Roman" panose="02020603050405020304" pitchFamily="18" charset="0"/>
              </a:rPr>
              <a:t>The following slides summarise emerging lessons.</a:t>
            </a:r>
          </a:p>
        </p:txBody>
      </p:sp>
    </p:spTree>
    <p:extLst>
      <p:ext uri="{BB962C8B-B14F-4D97-AF65-F5344CB8AC3E}">
        <p14:creationId xmlns:p14="http://schemas.microsoft.com/office/powerpoint/2010/main" val="239391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6268" y="1986973"/>
            <a:ext cx="11419465" cy="3688053"/>
            <a:chOff x="550861" y="2660073"/>
            <a:chExt cx="11419465" cy="3688053"/>
          </a:xfrm>
        </p:grpSpPr>
        <p:sp>
          <p:nvSpPr>
            <p:cNvPr id="19" name="Pentagon 18"/>
            <p:cNvSpPr/>
            <p:nvPr/>
          </p:nvSpPr>
          <p:spPr>
            <a:xfrm>
              <a:off x="8887894" y="2660073"/>
              <a:ext cx="3082431" cy="665018"/>
            </a:xfrm>
            <a:prstGeom prst="homePlate">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0" name="Isosceles Triangle 19"/>
            <p:cNvSpPr/>
            <p:nvPr/>
          </p:nvSpPr>
          <p:spPr>
            <a:xfrm rot="5400000">
              <a:off x="8728492" y="2802500"/>
              <a:ext cx="665018" cy="38016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6" name="Pentagon 15"/>
            <p:cNvSpPr/>
            <p:nvPr/>
          </p:nvSpPr>
          <p:spPr>
            <a:xfrm>
              <a:off x="5280047" y="2660073"/>
              <a:ext cx="3830702" cy="665018"/>
            </a:xfrm>
            <a:prstGeom prst="homePlate">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7" name="Isosceles Triangle 16"/>
            <p:cNvSpPr/>
            <p:nvPr/>
          </p:nvSpPr>
          <p:spPr>
            <a:xfrm rot="5400000">
              <a:off x="5120645" y="2802500"/>
              <a:ext cx="665018" cy="38016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3" name="Pentagon 12"/>
            <p:cNvSpPr/>
            <p:nvPr/>
          </p:nvSpPr>
          <p:spPr>
            <a:xfrm>
              <a:off x="2773888" y="2660073"/>
              <a:ext cx="2729137" cy="665018"/>
            </a:xfrm>
            <a:prstGeom prst="homePlate">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4" name="Isosceles Triangle 13"/>
            <p:cNvSpPr/>
            <p:nvPr/>
          </p:nvSpPr>
          <p:spPr>
            <a:xfrm rot="5400000">
              <a:off x="2614485" y="2802500"/>
              <a:ext cx="665018" cy="38016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8" name="Pentagon 7"/>
            <p:cNvSpPr/>
            <p:nvPr/>
          </p:nvSpPr>
          <p:spPr>
            <a:xfrm>
              <a:off x="567837" y="2660073"/>
              <a:ext cx="2427316" cy="665018"/>
            </a:xfrm>
            <a:prstGeom prst="homePlate">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10" name="Isosceles Triangle 9"/>
            <p:cNvSpPr/>
            <p:nvPr/>
          </p:nvSpPr>
          <p:spPr>
            <a:xfrm rot="5400000">
              <a:off x="408434" y="2802500"/>
              <a:ext cx="665018" cy="38016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
          <p:nvSpPr>
            <p:cNvPr id="21" name="TextBox 20"/>
            <p:cNvSpPr txBox="1"/>
            <p:nvPr/>
          </p:nvSpPr>
          <p:spPr>
            <a:xfrm>
              <a:off x="831275" y="2693323"/>
              <a:ext cx="1862051" cy="608885"/>
            </a:xfrm>
            <a:prstGeom prst="rect">
              <a:avLst/>
            </a:prstGeom>
            <a:solidFill>
              <a:srgbClr val="178793"/>
            </a:solidFill>
          </p:spPr>
          <p:txBody>
            <a:bodyPr wrap="square" rtlCol="0">
              <a:spAutoFit/>
            </a:bodyPr>
            <a:lstStyle/>
            <a:p>
              <a:pPr algn="ctr">
                <a:lnSpc>
                  <a:spcPts val="2000"/>
                </a:lnSpc>
              </a:pPr>
              <a:r>
                <a:rPr lang="en-ZA" sz="2000" b="1" dirty="0">
                  <a:solidFill>
                    <a:schemeClr val="bg1"/>
                  </a:solidFill>
                </a:rPr>
                <a:t>BARRIERS TO UPTAKE</a:t>
              </a:r>
            </a:p>
          </p:txBody>
        </p:sp>
        <p:sp>
          <p:nvSpPr>
            <p:cNvPr id="22" name="TextBox 21"/>
            <p:cNvSpPr txBox="1"/>
            <p:nvPr/>
          </p:nvSpPr>
          <p:spPr>
            <a:xfrm>
              <a:off x="3204942" y="2833005"/>
              <a:ext cx="1862051" cy="357363"/>
            </a:xfrm>
            <a:prstGeom prst="rect">
              <a:avLst/>
            </a:prstGeom>
            <a:noFill/>
          </p:spPr>
          <p:txBody>
            <a:bodyPr wrap="square" rtlCol="0">
              <a:spAutoFit/>
            </a:bodyPr>
            <a:lstStyle/>
            <a:p>
              <a:pPr algn="ctr">
                <a:lnSpc>
                  <a:spcPts val="2000"/>
                </a:lnSpc>
              </a:pPr>
              <a:r>
                <a:rPr lang="en-ZA" sz="2000" b="1" dirty="0">
                  <a:solidFill>
                    <a:schemeClr val="bg1"/>
                  </a:solidFill>
                </a:rPr>
                <a:t>ADHERENCE       </a:t>
              </a:r>
            </a:p>
          </p:txBody>
        </p:sp>
        <p:sp>
          <p:nvSpPr>
            <p:cNvPr id="23" name="TextBox 22"/>
            <p:cNvSpPr txBox="1"/>
            <p:nvPr/>
          </p:nvSpPr>
          <p:spPr>
            <a:xfrm>
              <a:off x="6015488" y="2693323"/>
              <a:ext cx="2463137" cy="605294"/>
            </a:xfrm>
            <a:prstGeom prst="rect">
              <a:avLst/>
            </a:prstGeom>
            <a:noFill/>
          </p:spPr>
          <p:txBody>
            <a:bodyPr wrap="square" rtlCol="0">
              <a:spAutoFit/>
            </a:bodyPr>
            <a:lstStyle/>
            <a:p>
              <a:pPr algn="ctr">
                <a:lnSpc>
                  <a:spcPts val="2000"/>
                </a:lnSpc>
              </a:pPr>
              <a:r>
                <a:rPr lang="en-ZA" sz="2000" b="1" dirty="0">
                  <a:solidFill>
                    <a:schemeClr val="bg1"/>
                  </a:solidFill>
                </a:rPr>
                <a:t>INDIVIDUAL-LEVEL BARRIERS</a:t>
              </a:r>
            </a:p>
          </p:txBody>
        </p:sp>
        <p:sp>
          <p:nvSpPr>
            <p:cNvPr id="24" name="TextBox 23"/>
            <p:cNvSpPr txBox="1"/>
            <p:nvPr/>
          </p:nvSpPr>
          <p:spPr>
            <a:xfrm>
              <a:off x="9489469" y="2693323"/>
              <a:ext cx="1862051" cy="608885"/>
            </a:xfrm>
            <a:prstGeom prst="rect">
              <a:avLst/>
            </a:prstGeom>
            <a:noFill/>
          </p:spPr>
          <p:txBody>
            <a:bodyPr wrap="square" rtlCol="0">
              <a:spAutoFit/>
            </a:bodyPr>
            <a:lstStyle/>
            <a:p>
              <a:pPr algn="ctr">
                <a:lnSpc>
                  <a:spcPts val="2000"/>
                </a:lnSpc>
              </a:pPr>
              <a:r>
                <a:rPr lang="en-ZA" sz="2000" b="1" dirty="0">
                  <a:solidFill>
                    <a:schemeClr val="bg1"/>
                  </a:solidFill>
                </a:rPr>
                <a:t>STRUCTURAL CHALLENGES</a:t>
              </a:r>
            </a:p>
          </p:txBody>
        </p:sp>
        <p:sp>
          <p:nvSpPr>
            <p:cNvPr id="26" name="TextBox 25"/>
            <p:cNvSpPr txBox="1"/>
            <p:nvPr/>
          </p:nvSpPr>
          <p:spPr>
            <a:xfrm>
              <a:off x="567837" y="3474720"/>
              <a:ext cx="2125489" cy="2862322"/>
            </a:xfrm>
            <a:prstGeom prst="rect">
              <a:avLst/>
            </a:prstGeom>
            <a:noFill/>
            <a:ln w="12700">
              <a:solidFill>
                <a:srgbClr val="10394B"/>
              </a:solidFill>
            </a:ln>
          </p:spPr>
          <p:txBody>
            <a:bodyPr wrap="square" rtlCol="0">
              <a:spAutoFit/>
            </a:bodyPr>
            <a:lstStyle/>
            <a:p>
              <a:pPr marL="285750" lvl="0" indent="-285750">
                <a:buClr>
                  <a:srgbClr val="178793"/>
                </a:buClr>
                <a:buFont typeface="Arial" panose="020B0604020202020204" pitchFamily="34" charset="0"/>
                <a:buChar char="•"/>
              </a:pPr>
              <a:r>
                <a:rPr lang="en-ZA" dirty="0">
                  <a:solidFill>
                    <a:schemeClr val="tx1">
                      <a:lumMod val="65000"/>
                      <a:lumOff val="35000"/>
                    </a:schemeClr>
                  </a:solidFill>
                </a:rPr>
                <a:t>Young women may be reluctant to initiate oral PrEP.</a:t>
              </a:r>
            </a:p>
            <a:p>
              <a:pPr marL="285750" lvl="0" indent="-285750">
                <a:buClr>
                  <a:srgbClr val="003366"/>
                </a:buClr>
                <a:buFont typeface="Arial" panose="020B0604020202020204" pitchFamily="34" charset="0"/>
                <a:buChar char="•"/>
              </a:pPr>
              <a:endParaRPr lang="en-ZA" dirty="0">
                <a:solidFill>
                  <a:schemeClr val="tx1">
                    <a:lumMod val="65000"/>
                    <a:lumOff val="35000"/>
                  </a:schemeClr>
                </a:solidFill>
              </a:endParaRPr>
            </a:p>
            <a:p>
              <a:pPr marL="285750" lvl="0" indent="-285750">
                <a:buClr>
                  <a:srgbClr val="003366"/>
                </a:buClr>
                <a:buFont typeface="Arial" panose="020B0604020202020204" pitchFamily="34" charset="0"/>
                <a:buChar char="•"/>
              </a:pPr>
              <a:endParaRPr lang="en-ZA" dirty="0">
                <a:solidFill>
                  <a:schemeClr val="tx1">
                    <a:lumMod val="65000"/>
                    <a:lumOff val="35000"/>
                  </a:schemeClr>
                </a:solidFill>
              </a:endParaRPr>
            </a:p>
            <a:p>
              <a:pPr lvl="0">
                <a:buClr>
                  <a:srgbClr val="003366"/>
                </a:buClr>
              </a:pPr>
              <a:endParaRPr lang="en-ZA" dirty="0">
                <a:solidFill>
                  <a:schemeClr val="tx1">
                    <a:lumMod val="65000"/>
                    <a:lumOff val="35000"/>
                  </a:schemeClr>
                </a:solidFill>
              </a:endParaRPr>
            </a:p>
            <a:p>
              <a:pPr marL="285750" lvl="0" indent="-285750">
                <a:buClr>
                  <a:srgbClr val="003366"/>
                </a:buClr>
                <a:buFont typeface="Arial" panose="020B0604020202020204" pitchFamily="34" charset="0"/>
                <a:buChar char="•"/>
              </a:pPr>
              <a:endParaRPr lang="en-ZA" dirty="0">
                <a:solidFill>
                  <a:schemeClr val="tx1">
                    <a:lumMod val="65000"/>
                    <a:lumOff val="35000"/>
                  </a:schemeClr>
                </a:solidFill>
              </a:endParaRPr>
            </a:p>
            <a:p>
              <a:pPr marL="285750" lvl="0" indent="-285750">
                <a:buClr>
                  <a:srgbClr val="003366"/>
                </a:buClr>
                <a:buFont typeface="Arial" panose="020B0604020202020204" pitchFamily="34" charset="0"/>
                <a:buChar char="•"/>
              </a:pPr>
              <a:endParaRPr lang="en-ZA" dirty="0">
                <a:solidFill>
                  <a:schemeClr val="tx1">
                    <a:lumMod val="65000"/>
                    <a:lumOff val="35000"/>
                  </a:schemeClr>
                </a:solidFill>
              </a:endParaRPr>
            </a:p>
            <a:p>
              <a:pPr marL="285750" lvl="0" indent="-285750">
                <a:buClr>
                  <a:srgbClr val="003366"/>
                </a:buClr>
                <a:buFont typeface="Arial" panose="020B0604020202020204" pitchFamily="34" charset="0"/>
                <a:buChar char="•"/>
              </a:pPr>
              <a:endParaRPr lang="en-ZA" dirty="0">
                <a:solidFill>
                  <a:schemeClr val="tx1">
                    <a:lumMod val="65000"/>
                    <a:lumOff val="35000"/>
                  </a:schemeClr>
                </a:solidFill>
              </a:endParaRPr>
            </a:p>
          </p:txBody>
        </p:sp>
        <p:sp>
          <p:nvSpPr>
            <p:cNvPr id="27" name="TextBox 26"/>
            <p:cNvSpPr txBox="1"/>
            <p:nvPr/>
          </p:nvSpPr>
          <p:spPr>
            <a:xfrm>
              <a:off x="2752045" y="3477491"/>
              <a:ext cx="2427316" cy="2862323"/>
            </a:xfrm>
            <a:prstGeom prst="rect">
              <a:avLst/>
            </a:prstGeom>
            <a:noFill/>
            <a:ln w="12700">
              <a:solidFill>
                <a:srgbClr val="10394B"/>
              </a:solidFill>
            </a:ln>
          </p:spPr>
          <p:txBody>
            <a:bodyPr wrap="square" rtlCol="0">
              <a:spAutoFit/>
            </a:bodyPr>
            <a:lstStyle/>
            <a:p>
              <a:pPr marL="285750" lvl="0" indent="-285750">
                <a:buClr>
                  <a:srgbClr val="178793"/>
                </a:buClr>
                <a:buFont typeface="Arial" panose="020B0604020202020204" pitchFamily="34" charset="0"/>
                <a:buChar char="•"/>
              </a:pPr>
              <a:r>
                <a:rPr lang="en-ZA" dirty="0">
                  <a:solidFill>
                    <a:schemeClr val="tx1">
                      <a:lumMod val="65000"/>
                      <a:lumOff val="35000"/>
                    </a:schemeClr>
                  </a:solidFill>
                </a:rPr>
                <a:t>Adherence to daily oral PrEP is a big challenge for younger populations.</a:t>
              </a:r>
            </a:p>
            <a:p>
              <a:pPr marL="285750" lvl="0" indent="-285750">
                <a:buClr>
                  <a:srgbClr val="178793"/>
                </a:buClr>
                <a:buFont typeface="Arial" panose="020B0604020202020204" pitchFamily="34" charset="0"/>
                <a:buChar char="•"/>
              </a:pPr>
              <a:r>
                <a:rPr lang="en-ZA" dirty="0">
                  <a:solidFill>
                    <a:schemeClr val="tx1">
                      <a:lumMod val="65000"/>
                      <a:lumOff val="35000"/>
                    </a:schemeClr>
                  </a:solidFill>
                </a:rPr>
                <a:t>Poor adherence is associated with decreased efficacy in all PrEP trials.</a:t>
              </a:r>
            </a:p>
            <a:p>
              <a:pPr marL="285750" lvl="0" indent="-285750">
                <a:buClr>
                  <a:srgbClr val="003366"/>
                </a:buClr>
                <a:buFont typeface="Arial" panose="020B0604020202020204" pitchFamily="34" charset="0"/>
                <a:buChar char="•"/>
              </a:pPr>
              <a:endParaRPr lang="en-ZA" dirty="0">
                <a:solidFill>
                  <a:schemeClr val="tx1">
                    <a:lumMod val="65000"/>
                    <a:lumOff val="35000"/>
                  </a:schemeClr>
                </a:solidFill>
              </a:endParaRPr>
            </a:p>
          </p:txBody>
        </p:sp>
        <p:sp>
          <p:nvSpPr>
            <p:cNvPr id="28" name="TextBox 27"/>
            <p:cNvSpPr txBox="1"/>
            <p:nvPr/>
          </p:nvSpPr>
          <p:spPr>
            <a:xfrm>
              <a:off x="5254705" y="3477491"/>
              <a:ext cx="3557846" cy="2862322"/>
            </a:xfrm>
            <a:prstGeom prst="rect">
              <a:avLst/>
            </a:prstGeom>
            <a:noFill/>
            <a:ln w="12700">
              <a:solidFill>
                <a:srgbClr val="10394B"/>
              </a:solidFill>
            </a:ln>
          </p:spPr>
          <p:txBody>
            <a:bodyPr wrap="square" rtlCol="0">
              <a:spAutoFit/>
            </a:bodyPr>
            <a:lstStyle/>
            <a:p>
              <a:pPr marL="285750" lvl="0" indent="-285750">
                <a:buClr>
                  <a:srgbClr val="178793"/>
                </a:buClr>
                <a:buFont typeface="Arial" panose="020B0604020202020204" pitchFamily="34" charset="0"/>
                <a:buChar char="•"/>
              </a:pPr>
              <a:r>
                <a:rPr lang="en-ZA" sz="1500" dirty="0">
                  <a:solidFill>
                    <a:schemeClr val="tx1">
                      <a:lumMod val="65000"/>
                      <a:lumOff val="35000"/>
                    </a:schemeClr>
                  </a:solidFill>
                </a:rPr>
                <a:t>Fear of disclosing sexual activity.</a:t>
              </a:r>
            </a:p>
            <a:p>
              <a:pPr marL="285750" lvl="0" indent="-285750">
                <a:buClr>
                  <a:srgbClr val="178793"/>
                </a:buClr>
                <a:buFont typeface="Arial" panose="020B0604020202020204" pitchFamily="34" charset="0"/>
                <a:buChar char="•"/>
              </a:pPr>
              <a:r>
                <a:rPr lang="en-ZA" sz="1500" dirty="0">
                  <a:solidFill>
                    <a:schemeClr val="tx1">
                      <a:lumMod val="65000"/>
                      <a:lumOff val="35000"/>
                    </a:schemeClr>
                  </a:solidFill>
                </a:rPr>
                <a:t>Poor understanding of how ARV-based prevention works. </a:t>
              </a:r>
            </a:p>
            <a:p>
              <a:pPr marL="285750" lvl="0" indent="-285750">
                <a:buClr>
                  <a:srgbClr val="178793"/>
                </a:buClr>
                <a:buFont typeface="Arial" panose="020B0604020202020204" pitchFamily="34" charset="0"/>
                <a:buChar char="•"/>
              </a:pPr>
              <a:r>
                <a:rPr lang="en-ZA" sz="1500" dirty="0">
                  <a:solidFill>
                    <a:schemeClr val="tx1">
                      <a:lumMod val="65000"/>
                      <a:lumOff val="35000"/>
                    </a:schemeClr>
                  </a:solidFill>
                </a:rPr>
                <a:t>Fear of side effects or long-standing impacts.</a:t>
              </a:r>
            </a:p>
            <a:p>
              <a:pPr marL="285750" lvl="0" indent="-285750">
                <a:buClr>
                  <a:srgbClr val="178793"/>
                </a:buClr>
                <a:buFont typeface="Arial" panose="020B0604020202020204" pitchFamily="34" charset="0"/>
                <a:buChar char="•"/>
              </a:pPr>
              <a:r>
                <a:rPr lang="en-ZA" sz="1500" dirty="0">
                  <a:solidFill>
                    <a:schemeClr val="tx1">
                      <a:lumMod val="65000"/>
                      <a:lumOff val="35000"/>
                    </a:schemeClr>
                  </a:solidFill>
                </a:rPr>
                <a:t>Fear of stigma of taking ARV-based medication associated with being HIV-positive.  </a:t>
              </a:r>
            </a:p>
            <a:p>
              <a:pPr marL="285750" lvl="0" indent="-285750">
                <a:buClr>
                  <a:srgbClr val="178793"/>
                </a:buClr>
                <a:buFont typeface="Arial" panose="020B0604020202020204" pitchFamily="34" charset="0"/>
                <a:buChar char="•"/>
              </a:pPr>
              <a:r>
                <a:rPr lang="en-ZA" sz="1500" dirty="0">
                  <a:solidFill>
                    <a:schemeClr val="tx1">
                      <a:lumMod val="65000"/>
                      <a:lumOff val="35000"/>
                    </a:schemeClr>
                  </a:solidFill>
                </a:rPr>
                <a:t>Where and how to store oral PrEP pills to ensure privacy. </a:t>
              </a:r>
            </a:p>
            <a:p>
              <a:pPr marL="285750" lvl="0" indent="-285750">
                <a:buClr>
                  <a:srgbClr val="178793"/>
                </a:buClr>
                <a:buFont typeface="Arial" panose="020B0604020202020204" pitchFamily="34" charset="0"/>
                <a:buChar char="•"/>
              </a:pPr>
              <a:r>
                <a:rPr lang="en-ZA" sz="1500" dirty="0"/>
                <a:t>Fear of disapproval from partners and parents</a:t>
              </a:r>
            </a:p>
          </p:txBody>
        </p:sp>
        <p:sp>
          <p:nvSpPr>
            <p:cNvPr id="29" name="TextBox 28"/>
            <p:cNvSpPr txBox="1"/>
            <p:nvPr/>
          </p:nvSpPr>
          <p:spPr>
            <a:xfrm>
              <a:off x="8887895" y="3485804"/>
              <a:ext cx="3082431" cy="2862322"/>
            </a:xfrm>
            <a:prstGeom prst="rect">
              <a:avLst/>
            </a:prstGeom>
            <a:noFill/>
            <a:ln w="12700">
              <a:solidFill>
                <a:srgbClr val="10394B"/>
              </a:solidFill>
            </a:ln>
          </p:spPr>
          <p:txBody>
            <a:bodyPr wrap="square" rtlCol="0">
              <a:spAutoFit/>
            </a:bodyPr>
            <a:lstStyle/>
            <a:p>
              <a:pPr marL="285750" lvl="0" indent="-285750">
                <a:buClr>
                  <a:srgbClr val="178793"/>
                </a:buClr>
                <a:buFont typeface="Arial" panose="020B0604020202020204" pitchFamily="34" charset="0"/>
                <a:buChar char="•"/>
              </a:pPr>
              <a:r>
                <a:rPr lang="en-ZA" dirty="0">
                  <a:solidFill>
                    <a:schemeClr val="tx1">
                      <a:lumMod val="65000"/>
                      <a:lumOff val="35000"/>
                    </a:schemeClr>
                  </a:solidFill>
                </a:rPr>
                <a:t>Health care financing for PrEP.</a:t>
              </a:r>
            </a:p>
            <a:p>
              <a:pPr marL="285750" lvl="0" indent="-285750">
                <a:buClr>
                  <a:srgbClr val="178793"/>
                </a:buClr>
                <a:buFont typeface="Arial" panose="020B0604020202020204" pitchFamily="34" charset="0"/>
                <a:buChar char="•"/>
              </a:pPr>
              <a:r>
                <a:rPr lang="en-ZA" dirty="0">
                  <a:solidFill>
                    <a:schemeClr val="tx1">
                      <a:lumMod val="65000"/>
                      <a:lumOff val="35000"/>
                    </a:schemeClr>
                  </a:solidFill>
                </a:rPr>
                <a:t>Clinician acceptability and comfort with oral PrEP delivery (especially with adolescents).</a:t>
              </a:r>
            </a:p>
            <a:p>
              <a:pPr marL="285750" lvl="0" indent="-285750">
                <a:buClr>
                  <a:srgbClr val="178793"/>
                </a:buClr>
                <a:buFont typeface="Arial" panose="020B0604020202020204" pitchFamily="34" charset="0"/>
                <a:buChar char="•"/>
              </a:pPr>
              <a:r>
                <a:rPr lang="en-ZA" dirty="0">
                  <a:solidFill>
                    <a:schemeClr val="tx1">
                      <a:lumMod val="65000"/>
                      <a:lumOff val="35000"/>
                    </a:schemeClr>
                  </a:solidFill>
                </a:rPr>
                <a:t>Limited availability of youth-friendly health services to frame PrEP services.</a:t>
              </a:r>
            </a:p>
          </p:txBody>
        </p:sp>
      </p:grpSp>
      <p:sp>
        <p:nvSpPr>
          <p:cNvPr id="7" name="Title 6"/>
          <p:cNvSpPr>
            <a:spLocks noGrp="1"/>
          </p:cNvSpPr>
          <p:nvPr>
            <p:ph type="title"/>
          </p:nvPr>
        </p:nvSpPr>
        <p:spPr/>
        <p:txBody>
          <a:bodyPr vert="horz"/>
          <a:lstStyle/>
          <a:p>
            <a:r>
              <a:rPr lang="en-US" dirty="0">
                <a:solidFill>
                  <a:srgbClr val="10394B"/>
                </a:solidFill>
              </a:rPr>
              <a:t>Barriers and challenges</a:t>
            </a:r>
            <a:endParaRPr lang="en-GB" dirty="0">
              <a:solidFill>
                <a:srgbClr val="10394B"/>
              </a:solidFill>
            </a:endParaRPr>
          </a:p>
        </p:txBody>
      </p:sp>
      <mc:AlternateContent xmlns:mc="http://schemas.openxmlformats.org/markup-compatibility/2006" xmlns:p14="http://schemas.microsoft.com/office/powerpoint/2010/main">
        <mc:Choice Requires="p14">
          <p:contentPart p14:bwMode="auto" r:id="rId3">
            <p14:nvContentPartPr>
              <p14:cNvPr id="42" name="Ink 41"/>
              <p14:cNvContentPartPr/>
              <p14:nvPr/>
            </p14:nvContentPartPr>
            <p14:xfrm>
              <a:off x="3009600" y="3009600"/>
              <a:ext cx="1724040" cy="9360"/>
            </p14:xfrm>
          </p:contentPart>
        </mc:Choice>
        <mc:Fallback xmlns="">
          <p:pic>
            <p:nvPicPr>
              <p:cNvPr id="42" name="Ink 41"/>
              <p:cNvPicPr/>
              <p:nvPr/>
            </p:nvPicPr>
            <p:blipFill>
              <a:blip r:embed="rId4"/>
              <a:stretch>
                <a:fillRect/>
              </a:stretch>
            </p:blipFill>
            <p:spPr>
              <a:xfrm>
                <a:off x="2993760" y="2946240"/>
                <a:ext cx="1755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3" name="Ink 42"/>
              <p14:cNvContentPartPr/>
              <p14:nvPr/>
            </p14:nvContentPartPr>
            <p14:xfrm>
              <a:off x="2964960" y="3215160"/>
              <a:ext cx="1536480" cy="18000"/>
            </p14:xfrm>
          </p:contentPart>
        </mc:Choice>
        <mc:Fallback xmlns="">
          <p:pic>
            <p:nvPicPr>
              <p:cNvPr id="43" name="Ink 42"/>
              <p:cNvPicPr/>
              <p:nvPr/>
            </p:nvPicPr>
            <p:blipFill>
              <a:blip r:embed="rId6"/>
              <a:stretch>
                <a:fillRect/>
              </a:stretch>
            </p:blipFill>
            <p:spPr>
              <a:xfrm>
                <a:off x="2949120" y="3151440"/>
                <a:ext cx="1568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4" name="Ink 43"/>
              <p14:cNvContentPartPr/>
              <p14:nvPr/>
            </p14:nvContentPartPr>
            <p14:xfrm>
              <a:off x="2973960" y="3554280"/>
              <a:ext cx="1250640" cy="9360"/>
            </p14:xfrm>
          </p:contentPart>
        </mc:Choice>
        <mc:Fallback xmlns="">
          <p:pic>
            <p:nvPicPr>
              <p:cNvPr id="44" name="Ink 43"/>
              <p:cNvPicPr/>
              <p:nvPr/>
            </p:nvPicPr>
            <p:blipFill>
              <a:blip r:embed="rId8"/>
              <a:stretch>
                <a:fillRect/>
              </a:stretch>
            </p:blipFill>
            <p:spPr>
              <a:xfrm>
                <a:off x="2958120" y="3490920"/>
                <a:ext cx="1282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5" name="Ink 44"/>
              <p14:cNvContentPartPr/>
              <p14:nvPr/>
            </p14:nvContentPartPr>
            <p14:xfrm>
              <a:off x="3000600" y="3822480"/>
              <a:ext cx="750600" cy="9000"/>
            </p14:xfrm>
          </p:contentPart>
        </mc:Choice>
        <mc:Fallback xmlns="">
          <p:pic>
            <p:nvPicPr>
              <p:cNvPr id="45" name="Ink 44"/>
              <p:cNvPicPr/>
              <p:nvPr/>
            </p:nvPicPr>
            <p:blipFill>
              <a:blip r:embed="rId10"/>
              <a:stretch>
                <a:fillRect/>
              </a:stretch>
            </p:blipFill>
            <p:spPr>
              <a:xfrm>
                <a:off x="2984760" y="3758760"/>
                <a:ext cx="782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6" name="Ink 45"/>
              <p14:cNvContentPartPr/>
              <p14:nvPr/>
            </p14:nvContentPartPr>
            <p14:xfrm>
              <a:off x="2982960" y="4090320"/>
              <a:ext cx="1107720" cy="27000"/>
            </p14:xfrm>
          </p:contentPart>
        </mc:Choice>
        <mc:Fallback xmlns="">
          <p:pic>
            <p:nvPicPr>
              <p:cNvPr id="46" name="Ink 45"/>
              <p:cNvPicPr/>
              <p:nvPr/>
            </p:nvPicPr>
            <p:blipFill>
              <a:blip r:embed="rId12"/>
              <a:stretch>
                <a:fillRect/>
              </a:stretch>
            </p:blipFill>
            <p:spPr>
              <a:xfrm>
                <a:off x="2966760" y="4026600"/>
                <a:ext cx="1139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7" name="Ink 46"/>
              <p14:cNvContentPartPr/>
              <p14:nvPr/>
            </p14:nvContentPartPr>
            <p14:xfrm>
              <a:off x="5501160" y="2973960"/>
              <a:ext cx="2402640" cy="71640"/>
            </p14:xfrm>
          </p:contentPart>
        </mc:Choice>
        <mc:Fallback xmlns="">
          <p:pic>
            <p:nvPicPr>
              <p:cNvPr id="47" name="Ink 46"/>
              <p:cNvPicPr/>
              <p:nvPr/>
            </p:nvPicPr>
            <p:blipFill>
              <a:blip r:embed="rId14"/>
              <a:stretch>
                <a:fillRect/>
              </a:stretch>
            </p:blipFill>
            <p:spPr>
              <a:xfrm>
                <a:off x="5485320" y="2910240"/>
                <a:ext cx="24343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8" name="Ink 47"/>
              <p14:cNvContentPartPr/>
              <p14:nvPr/>
            </p14:nvContentPartPr>
            <p14:xfrm>
              <a:off x="5510160" y="3215160"/>
              <a:ext cx="2867040" cy="62640"/>
            </p14:xfrm>
          </p:contentPart>
        </mc:Choice>
        <mc:Fallback xmlns="">
          <p:pic>
            <p:nvPicPr>
              <p:cNvPr id="48" name="Ink 47"/>
              <p:cNvPicPr/>
              <p:nvPr/>
            </p:nvPicPr>
            <p:blipFill>
              <a:blip r:embed="rId16"/>
              <a:stretch>
                <a:fillRect/>
              </a:stretch>
            </p:blipFill>
            <p:spPr>
              <a:xfrm>
                <a:off x="5494320" y="3151440"/>
                <a:ext cx="2898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 name="Ink 48"/>
              <p14:cNvContentPartPr/>
              <p14:nvPr/>
            </p14:nvContentPartPr>
            <p14:xfrm>
              <a:off x="5510160" y="3447360"/>
              <a:ext cx="1357920" cy="18000"/>
            </p14:xfrm>
          </p:contentPart>
        </mc:Choice>
        <mc:Fallback xmlns="">
          <p:pic>
            <p:nvPicPr>
              <p:cNvPr id="49" name="Ink 48"/>
              <p:cNvPicPr/>
              <p:nvPr/>
            </p:nvPicPr>
            <p:blipFill>
              <a:blip r:embed="rId18"/>
              <a:stretch>
                <a:fillRect/>
              </a:stretch>
            </p:blipFill>
            <p:spPr>
              <a:xfrm>
                <a:off x="5494320" y="3383640"/>
                <a:ext cx="1389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0" name="Ink 49"/>
              <p14:cNvContentPartPr/>
              <p14:nvPr/>
            </p14:nvContentPartPr>
            <p14:xfrm>
              <a:off x="5456520" y="3679560"/>
              <a:ext cx="2751120" cy="18000"/>
            </p14:xfrm>
          </p:contentPart>
        </mc:Choice>
        <mc:Fallback xmlns="">
          <p:pic>
            <p:nvPicPr>
              <p:cNvPr id="50" name="Ink 49"/>
              <p:cNvPicPr/>
              <p:nvPr/>
            </p:nvPicPr>
            <p:blipFill>
              <a:blip r:embed="rId20"/>
              <a:stretch>
                <a:fillRect/>
              </a:stretch>
            </p:blipFill>
            <p:spPr>
              <a:xfrm>
                <a:off x="5440680" y="3615840"/>
                <a:ext cx="27828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1" name="Ink 50"/>
              <p14:cNvContentPartPr/>
              <p14:nvPr/>
            </p14:nvContentPartPr>
            <p14:xfrm>
              <a:off x="5483160" y="3849120"/>
              <a:ext cx="643680" cy="9360"/>
            </p14:xfrm>
          </p:contentPart>
        </mc:Choice>
        <mc:Fallback xmlns="">
          <p:pic>
            <p:nvPicPr>
              <p:cNvPr id="51" name="Ink 50"/>
              <p:cNvPicPr/>
              <p:nvPr/>
            </p:nvPicPr>
            <p:blipFill>
              <a:blip r:embed="rId22"/>
              <a:stretch>
                <a:fillRect/>
              </a:stretch>
            </p:blipFill>
            <p:spPr>
              <a:xfrm>
                <a:off x="5467320" y="3785760"/>
                <a:ext cx="675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2" name="Ink 51"/>
              <p14:cNvContentPartPr/>
              <p14:nvPr/>
            </p14:nvContentPartPr>
            <p14:xfrm>
              <a:off x="5483160" y="4107960"/>
              <a:ext cx="2635200" cy="360"/>
            </p14:xfrm>
          </p:contentPart>
        </mc:Choice>
        <mc:Fallback xmlns="">
          <p:pic>
            <p:nvPicPr>
              <p:cNvPr id="52" name="Ink 51"/>
              <p:cNvPicPr/>
              <p:nvPr/>
            </p:nvPicPr>
            <p:blipFill>
              <a:blip r:embed="rId24"/>
              <a:stretch>
                <a:fillRect/>
              </a:stretch>
            </p:blipFill>
            <p:spPr>
              <a:xfrm>
                <a:off x="5467320" y="4044600"/>
                <a:ext cx="2666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3" name="Ink 52"/>
              <p14:cNvContentPartPr/>
              <p14:nvPr/>
            </p14:nvContentPartPr>
            <p14:xfrm>
              <a:off x="5501160" y="4358160"/>
              <a:ext cx="2965320" cy="36000"/>
            </p14:xfrm>
          </p:contentPart>
        </mc:Choice>
        <mc:Fallback xmlns="">
          <p:pic>
            <p:nvPicPr>
              <p:cNvPr id="53" name="Ink 52"/>
              <p:cNvPicPr/>
              <p:nvPr/>
            </p:nvPicPr>
            <p:blipFill>
              <a:blip r:embed="rId26"/>
              <a:stretch>
                <a:fillRect/>
              </a:stretch>
            </p:blipFill>
            <p:spPr>
              <a:xfrm>
                <a:off x="5485320" y="4294800"/>
                <a:ext cx="2997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4" name="Ink 53"/>
              <p14:cNvContentPartPr/>
              <p14:nvPr/>
            </p14:nvContentPartPr>
            <p14:xfrm>
              <a:off x="5492160" y="4572360"/>
              <a:ext cx="723960" cy="360"/>
            </p14:xfrm>
          </p:contentPart>
        </mc:Choice>
        <mc:Fallback xmlns="">
          <p:pic>
            <p:nvPicPr>
              <p:cNvPr id="54" name="Ink 53"/>
              <p:cNvPicPr/>
              <p:nvPr/>
            </p:nvPicPr>
            <p:blipFill>
              <a:blip r:embed="rId28"/>
              <a:stretch>
                <a:fillRect/>
              </a:stretch>
            </p:blipFill>
            <p:spPr>
              <a:xfrm>
                <a:off x="5476320" y="4509000"/>
                <a:ext cx="755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5" name="Ink 54"/>
              <p14:cNvContentPartPr/>
              <p14:nvPr/>
            </p14:nvContentPartPr>
            <p14:xfrm>
              <a:off x="5528160" y="4795920"/>
              <a:ext cx="2884680" cy="27000"/>
            </p14:xfrm>
          </p:contentPart>
        </mc:Choice>
        <mc:Fallback xmlns="">
          <p:pic>
            <p:nvPicPr>
              <p:cNvPr id="55" name="Ink 54"/>
              <p:cNvPicPr/>
              <p:nvPr/>
            </p:nvPicPr>
            <p:blipFill>
              <a:blip r:embed="rId30"/>
              <a:stretch>
                <a:fillRect/>
              </a:stretch>
            </p:blipFill>
            <p:spPr>
              <a:xfrm>
                <a:off x="5511960" y="4732200"/>
                <a:ext cx="2916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6" name="Ink 55"/>
              <p14:cNvContentPartPr/>
              <p14:nvPr/>
            </p14:nvContentPartPr>
            <p14:xfrm>
              <a:off x="5492160" y="4956480"/>
              <a:ext cx="1277640" cy="27360"/>
            </p14:xfrm>
          </p:contentPart>
        </mc:Choice>
        <mc:Fallback xmlns="">
          <p:pic>
            <p:nvPicPr>
              <p:cNvPr id="56" name="Ink 55"/>
              <p:cNvPicPr/>
              <p:nvPr/>
            </p:nvPicPr>
            <p:blipFill>
              <a:blip r:embed="rId32"/>
              <a:stretch>
                <a:fillRect/>
              </a:stretch>
            </p:blipFill>
            <p:spPr>
              <a:xfrm>
                <a:off x="5476320" y="4893120"/>
                <a:ext cx="1309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7" name="Ink 56"/>
              <p14:cNvContentPartPr/>
              <p14:nvPr/>
            </p14:nvContentPartPr>
            <p14:xfrm>
              <a:off x="5501160" y="5224320"/>
              <a:ext cx="2858040" cy="45000"/>
            </p14:xfrm>
          </p:contentPart>
        </mc:Choice>
        <mc:Fallback xmlns="">
          <p:pic>
            <p:nvPicPr>
              <p:cNvPr id="57" name="Ink 56"/>
              <p:cNvPicPr/>
              <p:nvPr/>
            </p:nvPicPr>
            <p:blipFill>
              <a:blip r:embed="rId34"/>
              <a:stretch>
                <a:fillRect/>
              </a:stretch>
            </p:blipFill>
            <p:spPr>
              <a:xfrm>
                <a:off x="5485320" y="5160960"/>
                <a:ext cx="2889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8" name="Ink 57"/>
              <p14:cNvContentPartPr/>
              <p14:nvPr/>
            </p14:nvContentPartPr>
            <p14:xfrm>
              <a:off x="5528160" y="5447880"/>
              <a:ext cx="536040" cy="18000"/>
            </p14:xfrm>
          </p:contentPart>
        </mc:Choice>
        <mc:Fallback xmlns="">
          <p:pic>
            <p:nvPicPr>
              <p:cNvPr id="58" name="Ink 57"/>
              <p:cNvPicPr/>
              <p:nvPr/>
            </p:nvPicPr>
            <p:blipFill>
              <a:blip r:embed="rId36"/>
              <a:stretch>
                <a:fillRect/>
              </a:stretch>
            </p:blipFill>
            <p:spPr>
              <a:xfrm>
                <a:off x="5511960" y="5384160"/>
                <a:ext cx="568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9" name="Ink 58"/>
              <p14:cNvContentPartPr/>
              <p14:nvPr/>
            </p14:nvContentPartPr>
            <p14:xfrm>
              <a:off x="9118080" y="3590280"/>
              <a:ext cx="2384640" cy="18000"/>
            </p14:xfrm>
          </p:contentPart>
        </mc:Choice>
        <mc:Fallback xmlns="">
          <p:pic>
            <p:nvPicPr>
              <p:cNvPr id="59" name="Ink 58"/>
              <p:cNvPicPr/>
              <p:nvPr/>
            </p:nvPicPr>
            <p:blipFill>
              <a:blip r:embed="rId38"/>
              <a:stretch>
                <a:fillRect/>
              </a:stretch>
            </p:blipFill>
            <p:spPr>
              <a:xfrm>
                <a:off x="9102240" y="3526560"/>
                <a:ext cx="2416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0" name="Ink 59"/>
              <p14:cNvContentPartPr/>
              <p14:nvPr/>
            </p14:nvContentPartPr>
            <p14:xfrm>
              <a:off x="9162720" y="3840120"/>
              <a:ext cx="2009880" cy="45000"/>
            </p14:xfrm>
          </p:contentPart>
        </mc:Choice>
        <mc:Fallback xmlns="">
          <p:pic>
            <p:nvPicPr>
              <p:cNvPr id="60" name="Ink 59"/>
              <p:cNvPicPr/>
              <p:nvPr/>
            </p:nvPicPr>
            <p:blipFill>
              <a:blip r:embed="rId40"/>
              <a:stretch>
                <a:fillRect/>
              </a:stretch>
            </p:blipFill>
            <p:spPr>
              <a:xfrm>
                <a:off x="9146880" y="3776760"/>
                <a:ext cx="2041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1" name="Ink 60"/>
              <p14:cNvContentPartPr/>
              <p14:nvPr/>
            </p14:nvContentPartPr>
            <p14:xfrm>
              <a:off x="9127080" y="4099320"/>
              <a:ext cx="2224080" cy="62640"/>
            </p14:xfrm>
          </p:contentPart>
        </mc:Choice>
        <mc:Fallback xmlns="">
          <p:pic>
            <p:nvPicPr>
              <p:cNvPr id="61" name="Ink 60"/>
              <p:cNvPicPr/>
              <p:nvPr/>
            </p:nvPicPr>
            <p:blipFill>
              <a:blip r:embed="rId42"/>
              <a:stretch>
                <a:fillRect/>
              </a:stretch>
            </p:blipFill>
            <p:spPr>
              <a:xfrm>
                <a:off x="9111240" y="4035600"/>
                <a:ext cx="22557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2" name="Ink 61"/>
              <p14:cNvContentPartPr/>
              <p14:nvPr/>
            </p14:nvContentPartPr>
            <p14:xfrm>
              <a:off x="9171720" y="4358160"/>
              <a:ext cx="1107720" cy="27000"/>
            </p14:xfrm>
          </p:contentPart>
        </mc:Choice>
        <mc:Fallback xmlns="">
          <p:pic>
            <p:nvPicPr>
              <p:cNvPr id="62" name="Ink 61"/>
              <p:cNvPicPr/>
              <p:nvPr/>
            </p:nvPicPr>
            <p:blipFill>
              <a:blip r:embed="rId44"/>
              <a:stretch>
                <a:fillRect/>
              </a:stretch>
            </p:blipFill>
            <p:spPr>
              <a:xfrm>
                <a:off x="9155880" y="4294800"/>
                <a:ext cx="1139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3" name="Ink 62"/>
              <p14:cNvContentPartPr/>
              <p14:nvPr/>
            </p14:nvContentPartPr>
            <p14:xfrm>
              <a:off x="9127080" y="4626000"/>
              <a:ext cx="1938240" cy="45000"/>
            </p14:xfrm>
          </p:contentPart>
        </mc:Choice>
        <mc:Fallback xmlns="">
          <p:pic>
            <p:nvPicPr>
              <p:cNvPr id="63" name="Ink 62"/>
              <p:cNvPicPr/>
              <p:nvPr/>
            </p:nvPicPr>
            <p:blipFill>
              <a:blip r:embed="rId46"/>
              <a:stretch>
                <a:fillRect/>
              </a:stretch>
            </p:blipFill>
            <p:spPr>
              <a:xfrm>
                <a:off x="9111240" y="4562640"/>
                <a:ext cx="1969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4" name="Ink 63"/>
              <p14:cNvContentPartPr/>
              <p14:nvPr/>
            </p14:nvContentPartPr>
            <p14:xfrm>
              <a:off x="9144720" y="4929840"/>
              <a:ext cx="1911600" cy="18000"/>
            </p14:xfrm>
          </p:contentPart>
        </mc:Choice>
        <mc:Fallback xmlns="">
          <p:pic>
            <p:nvPicPr>
              <p:cNvPr id="64" name="Ink 63"/>
              <p:cNvPicPr/>
              <p:nvPr/>
            </p:nvPicPr>
            <p:blipFill>
              <a:blip r:embed="rId48"/>
              <a:stretch>
                <a:fillRect/>
              </a:stretch>
            </p:blipFill>
            <p:spPr>
              <a:xfrm>
                <a:off x="9128880" y="4866120"/>
                <a:ext cx="1943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5" name="Ink 64"/>
              <p14:cNvContentPartPr/>
              <p14:nvPr/>
            </p14:nvContentPartPr>
            <p14:xfrm>
              <a:off x="9162720" y="5206680"/>
              <a:ext cx="2000880" cy="45000"/>
            </p14:xfrm>
          </p:contentPart>
        </mc:Choice>
        <mc:Fallback xmlns="">
          <p:pic>
            <p:nvPicPr>
              <p:cNvPr id="65" name="Ink 64"/>
              <p:cNvPicPr/>
              <p:nvPr/>
            </p:nvPicPr>
            <p:blipFill>
              <a:blip r:embed="rId50"/>
              <a:stretch>
                <a:fillRect/>
              </a:stretch>
            </p:blipFill>
            <p:spPr>
              <a:xfrm>
                <a:off x="9146880" y="5142960"/>
                <a:ext cx="2032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6" name="Ink 65"/>
              <p14:cNvContentPartPr/>
              <p14:nvPr/>
            </p14:nvContentPartPr>
            <p14:xfrm>
              <a:off x="9136080" y="5483520"/>
              <a:ext cx="768240" cy="27000"/>
            </p14:xfrm>
          </p:contentPart>
        </mc:Choice>
        <mc:Fallback xmlns="">
          <p:pic>
            <p:nvPicPr>
              <p:cNvPr id="66" name="Ink 65"/>
              <p:cNvPicPr/>
              <p:nvPr/>
            </p:nvPicPr>
            <p:blipFill>
              <a:blip r:embed="rId52"/>
              <a:stretch>
                <a:fillRect/>
              </a:stretch>
            </p:blipFill>
            <p:spPr>
              <a:xfrm>
                <a:off x="9119880" y="5419800"/>
                <a:ext cx="800280" cy="154440"/>
              </a:xfrm>
              <a:prstGeom prst="rect">
                <a:avLst/>
              </a:prstGeom>
            </p:spPr>
          </p:pic>
        </mc:Fallback>
      </mc:AlternateContent>
      <p:sp>
        <p:nvSpPr>
          <p:cNvPr id="2" name="Rectangle 1">
            <a:extLst>
              <a:ext uri="{FF2B5EF4-FFF2-40B4-BE49-F238E27FC236}">
                <a16:creationId xmlns:a16="http://schemas.microsoft.com/office/drawing/2014/main" id="{3EBCDE59-EC17-2744-BDFC-4C81CFED4DF8}"/>
              </a:ext>
            </a:extLst>
          </p:cNvPr>
          <p:cNvSpPr/>
          <p:nvPr/>
        </p:nvSpPr>
        <p:spPr>
          <a:xfrm>
            <a:off x="386268" y="5873082"/>
            <a:ext cx="11419464"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rPr>
              <a:t>Highlighted bullets are those mostly mentioned by providers on the OPTIONS KAP Study, 2018</a:t>
            </a:r>
          </a:p>
        </p:txBody>
      </p:sp>
    </p:spTree>
    <p:extLst>
      <p:ext uri="{BB962C8B-B14F-4D97-AF65-F5344CB8AC3E}">
        <p14:creationId xmlns:p14="http://schemas.microsoft.com/office/powerpoint/2010/main" val="1961444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r8w xmlns="60de8125-fdd4-4850-b584-45067f913fb7">
      <UserInfo>
        <DisplayName>Megan Dunbar</DisplayName>
        <AccountId>170</AccountId>
        <AccountType/>
      </UserInfo>
    </br8w>
    <Relevant_x0020_for_x0020_M_x0026_E_x003f_ xmlns="60de8125-fdd4-4850-b584-45067f913fb7">true</Relevant_x0020_for_x0020_M_x0026_E_x003f_>
    <DocType xmlns="60de8125-fdd4-4850-b584-45067f913fb7">Training</DocType>
    <Sub_x002d_activities xmlns="60de8125-fdd4-4850-b584-45067f913fb7">B06: Provider training</Sub_x002d_activities>
    <Date xmlns="60de8125-fdd4-4850-b584-45067f913fb7">October 25, 2017</Date>
    <Partner xmlns="60de8125-fdd4-4850-b584-45067f913fb7">FHI 360</Partner>
    <SharedWithUsers xmlns="4d70f775-b816-4d34-b2bf-d63fcbaa68fe">
      <UserInfo>
        <DisplayName>Martha Larson</DisplayName>
        <AccountId>13</AccountId>
        <AccountType/>
      </UserInfo>
      <UserInfo>
        <DisplayName>Melanie Pleaner</DisplayName>
        <AccountId>102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1348668FCBAD42ADF88B59B65F4FCD" ma:contentTypeVersion="11" ma:contentTypeDescription="Create a new document." ma:contentTypeScope="" ma:versionID="ef2e156212d9cf2a3a5ab8cc0cf7d168">
  <xsd:schema xmlns:xsd="http://www.w3.org/2001/XMLSchema" xmlns:xs="http://www.w3.org/2001/XMLSchema" xmlns:p="http://schemas.microsoft.com/office/2006/metadata/properties" xmlns:ns2="60de8125-fdd4-4850-b584-45067f913fb7" xmlns:ns3="4d70f775-b816-4d34-b2bf-d63fcbaa68fe" targetNamespace="http://schemas.microsoft.com/office/2006/metadata/properties" ma:root="true" ma:fieldsID="886e6cb5fa454296c6df316cc44b4ce0" ns2:_="" ns3:_="">
    <xsd:import namespace="60de8125-fdd4-4850-b584-45067f913fb7"/>
    <xsd:import namespace="4d70f775-b816-4d34-b2bf-d63fcbaa68fe"/>
    <xsd:element name="properties">
      <xsd:complexType>
        <xsd:sequence>
          <xsd:element name="documentManagement">
            <xsd:complexType>
              <xsd:all>
                <xsd:element ref="ns2:Sub_x002d_activities" minOccurs="0"/>
                <xsd:element ref="ns2:DocType" minOccurs="0"/>
                <xsd:element ref="ns2:Relevant_x0020_for_x0020_M_x0026_E_x003f_" minOccurs="0"/>
                <xsd:element ref="ns2:Date" minOccurs="0"/>
                <xsd:element ref="ns2:Partner" minOccurs="0"/>
                <xsd:element ref="ns3:SharedWithUsers" minOccurs="0"/>
                <xsd:element ref="ns3:SharedWithDetails" minOccurs="0"/>
                <xsd:element ref="ns2:MediaServiceMetadata" minOccurs="0"/>
                <xsd:element ref="ns2:MediaServiceFastMetadata" minOccurs="0"/>
                <xsd:element ref="ns2:br8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e8125-fdd4-4850-b584-45067f913fb7" elementFormDefault="qualified">
    <xsd:import namespace="http://schemas.microsoft.com/office/2006/documentManagement/types"/>
    <xsd:import namespace="http://schemas.microsoft.com/office/infopath/2007/PartnerControls"/>
    <xsd:element name="Sub_x002d_activities" ma:index="8" nillable="true" ma:displayName="Sub-activity" ma:format="Dropdown" ma:internalName="Sub_x002d_activities">
      <xsd:simpleType>
        <xsd:restriction base="dms:Choice">
          <xsd:enumeration value="B01: Modeling"/>
          <xsd:enumeration value="B02: Oral PrEP costing"/>
          <xsd:enumeration value="B03: Oral PrEP rollout scenarios"/>
          <xsd:enumeration value="B04: Ring investment case"/>
          <xsd:enumeration value="B05: Market strategy"/>
          <xsd:enumeration value="B06: Provider training"/>
          <xsd:enumeration value="B07: M&amp;E toolkit"/>
          <xsd:enumeration value="B08: Process Eval"/>
          <xsd:enumeration value="B09: Provider KAPB"/>
          <xsd:enumeration value="B10: DCE"/>
          <xsd:enumeration value="B11: Costing of AGYW"/>
          <xsd:enumeration value="B12: IS"/>
          <xsd:enumeration value="B13: TWG Support"/>
        </xsd:restriction>
      </xsd:simpleType>
    </xsd:element>
    <xsd:element name="DocType" ma:index="9" nillable="true" ma:displayName="DocType" ma:format="Dropdown" ma:internalName="DocType">
      <xsd:simpleType>
        <xsd:restriction base="dms:Choice">
          <xsd:enumeration value="Agenda"/>
          <xsd:enumeration value="Concept"/>
          <xsd:enumeration value="Community Dialogues"/>
          <xsd:enumeration value="Data Collection"/>
          <xsd:enumeration value="Deliverable"/>
          <xsd:enumeration value="Guide"/>
          <xsd:enumeration value="ICF"/>
          <xsd:enumeration value="Implementation Materials"/>
          <xsd:enumeration value="Presentation"/>
          <xsd:enumeration value="Protocol"/>
          <xsd:enumeration value="Report"/>
          <xsd:enumeration value="Summary"/>
          <xsd:enumeration value="Template"/>
          <xsd:enumeration value="Tool"/>
          <xsd:enumeration value="Training"/>
          <xsd:enumeration value="Workplan"/>
          <xsd:enumeration value="Other"/>
        </xsd:restriction>
      </xsd:simpleType>
    </xsd:element>
    <xsd:element name="Relevant_x0020_for_x0020_M_x0026_E_x003f_" ma:index="10" nillable="true" ma:displayName="Relevant for M&amp;E?" ma:default="0" ma:internalName="Relevant_x0020_for_x0020_M_x0026_E_x003f_">
      <xsd:simpleType>
        <xsd:restriction base="dms:Boolean"/>
      </xsd:simpleType>
    </xsd:element>
    <xsd:element name="Date" ma:index="11" nillable="true" ma:displayName="Date" ma:internalName="Date">
      <xsd:simpleType>
        <xsd:restriction base="dms:Text">
          <xsd:maxLength value="255"/>
        </xsd:restriction>
      </xsd:simpleType>
    </xsd:element>
    <xsd:element name="Partner" ma:index="12" nillable="true" ma:displayName="Partner" ma:format="Dropdown" ma:internalName="Partner">
      <xsd:simpleType>
        <xsd:restriction base="dms:Choice">
          <xsd:enumeration value="AVAC"/>
          <xsd:enumeration value="Avenir"/>
          <xsd:enumeration value="FHI 360"/>
          <xsd:enumeration value="FSG"/>
          <xsd:enumeration value="LSHTM"/>
          <xsd:enumeration value="LVCT Health"/>
          <xsd:enumeration value="McCann"/>
          <xsd:enumeration value="Pangaea"/>
          <xsd:enumeration value="Wits RHI"/>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br8w" ma:index="17" nillable="true" ma:displayName="Person or Group" ma:list="UserInfo" ma:SearchPeopleOnly="false" ma:SharePointGroup="0" ma:internalName="br8w"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0f775-b816-4d34-b2bf-d63fcbaa68f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E9765D-E8FD-4451-8864-895BE511348C}">
  <ds:schemaRefs>
    <ds:schemaRef ds:uri="4d70f775-b816-4d34-b2bf-d63fcbaa68f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0de8125-fdd4-4850-b584-45067f913fb7"/>
    <ds:schemaRef ds:uri="http://www.w3.org/XML/1998/namespace"/>
    <ds:schemaRef ds:uri="http://purl.org/dc/dcmitype/"/>
  </ds:schemaRefs>
</ds:datastoreItem>
</file>

<file path=customXml/itemProps2.xml><?xml version="1.0" encoding="utf-8"?>
<ds:datastoreItem xmlns:ds="http://schemas.openxmlformats.org/officeDocument/2006/customXml" ds:itemID="{9D829120-DCDD-40E8-8D25-D53096A378F4}">
  <ds:schemaRefs>
    <ds:schemaRef ds:uri="http://schemas.microsoft.com/sharepoint/v3/contenttype/forms"/>
  </ds:schemaRefs>
</ds:datastoreItem>
</file>

<file path=customXml/itemProps3.xml><?xml version="1.0" encoding="utf-8"?>
<ds:datastoreItem xmlns:ds="http://schemas.openxmlformats.org/officeDocument/2006/customXml" ds:itemID="{0E6799A2-F9C8-401C-B524-DE4371BBE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e8125-fdd4-4850-b584-45067f913fb7"/>
    <ds:schemaRef ds:uri="4d70f775-b816-4d34-b2bf-d63fcbaa6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42937</TotalTime>
  <Words>1653</Words>
  <Application>Microsoft Office PowerPoint</Application>
  <PresentationFormat>Widescreen</PresentationFormat>
  <Paragraphs>147</Paragraphs>
  <Slides>15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MS PGothic</vt:lpstr>
      <vt:lpstr>Arial</vt:lpstr>
      <vt:lpstr>Calibri</vt:lpstr>
      <vt:lpstr>Courier New</vt:lpstr>
      <vt:lpstr>Gill Sans MT</vt:lpstr>
      <vt:lpstr>QHTXD F+ Frutiger</vt:lpstr>
      <vt:lpstr>Symbol</vt:lpstr>
      <vt:lpstr>Times New Roman</vt:lpstr>
      <vt:lpstr>Office Theme</vt:lpstr>
      <vt:lpstr>PowerPoint Presentation</vt:lpstr>
      <vt:lpstr>Outline of training</vt:lpstr>
      <vt:lpstr>Combination prevention:  related services and entry points  to oral PrEP</vt:lpstr>
      <vt:lpstr>PowerPoint Presentation</vt:lpstr>
      <vt:lpstr>Services related to combination prevention</vt:lpstr>
      <vt:lpstr>Special considerations: challenges for youth</vt:lpstr>
      <vt:lpstr>Gathering the evidence:  what have we learned  about oral PrEP and AGYW?   </vt:lpstr>
      <vt:lpstr>Oral PrEP and AGYW: what have we learned?</vt:lpstr>
      <vt:lpstr>Barriers and challenges</vt:lpstr>
      <vt:lpstr>Optimisation of oral PrEP uptake</vt:lpstr>
      <vt:lpstr>Additional considerations for young people</vt:lpstr>
      <vt:lpstr>Programmatic considerations</vt:lpstr>
      <vt:lpstr>Summary of key lessons</vt:lpstr>
      <vt:lpstr>Sharing your country’s experience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mpleaner@wrhi.ac.za</dc:creator>
  <cp:lastModifiedBy>Martha Larson</cp:lastModifiedBy>
  <cp:revision>1166</cp:revision>
  <cp:lastPrinted>2018-04-16T15:09:58Z</cp:lastPrinted>
  <dcterms:created xsi:type="dcterms:W3CDTF">2015-05-29T10:17:29Z</dcterms:created>
  <dcterms:modified xsi:type="dcterms:W3CDTF">2019-06-21T19:18:55Z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0x0101003C1348668FCBAD42ADF88B59B65F4FCD</vt:lpwstr>
  </property>
</Properties>
</file>