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384" r:id="rId5"/>
    <p:sldId id="631" r:id="rId6"/>
    <p:sldId id="538" r:id="rId7"/>
    <p:sldId id="588" r:id="rId8"/>
    <p:sldId id="539" r:id="rId9"/>
    <p:sldId id="541" r:id="rId10"/>
    <p:sldId id="557" r:id="rId11"/>
    <p:sldId id="540" r:id="rId12"/>
    <p:sldId id="585" r:id="rId13"/>
    <p:sldId id="482" r:id="rId14"/>
    <p:sldId id="387" r:id="rId15"/>
    <p:sldId id="430" r:id="rId16"/>
    <p:sldId id="542" r:id="rId17"/>
    <p:sldId id="389" r:id="rId18"/>
    <p:sldId id="621" r:id="rId19"/>
    <p:sldId id="390" r:id="rId20"/>
    <p:sldId id="494" r:id="rId21"/>
    <p:sldId id="391" r:id="rId22"/>
    <p:sldId id="579" r:id="rId23"/>
    <p:sldId id="485" r:id="rId24"/>
    <p:sldId id="543" r:id="rId25"/>
    <p:sldId id="544" r:id="rId26"/>
    <p:sldId id="394" r:id="rId27"/>
    <p:sldId id="545" r:id="rId28"/>
    <p:sldId id="546" r:id="rId29"/>
    <p:sldId id="643" r:id="rId30"/>
    <p:sldId id="547" r:id="rId31"/>
    <p:sldId id="580" r:id="rId32"/>
    <p:sldId id="404" r:id="rId33"/>
    <p:sldId id="414" r:id="rId34"/>
    <p:sldId id="495" r:id="rId35"/>
    <p:sldId id="641" r:id="rId36"/>
    <p:sldId id="642" r:id="rId3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cmAuthor id="1" name="Elmari Briedenhann" initials="EB" lastIdx="2" clrIdx="0"/>
  <p:cmAuthor id="8" name="kerry aradhya" initials="" lastIdx="89" clrIdx="7"/>
  <p:cmAuthor id="2" name="Dawn Greensides" initials="DG" lastIdx="54" clrIdx="1"/>
  <p:cmAuthor id="9" name="Morgan Garcia" initials="MG" lastIdx="2" clrIdx="8">
    <p:extLst>
      <p:ext uri="{19B8F6BF-5375-455C-9EA6-DF929625EA0E}">
        <p15:presenceInfo xmlns:p15="http://schemas.microsoft.com/office/powerpoint/2012/main" userId="S-1-5-21-3003367119-45151493-406046460-40542" providerId="AD"/>
      </p:ext>
    </p:extLst>
  </p:cmAuthor>
  <p:cmAuthor id="3" name="Megan Dunbar" initials="MD" lastIdx="36" clrIdx="2"/>
  <p:cmAuthor id="4" name="Kristine Torjesen" initials="KT" lastIdx="95" clrIdx="3"/>
  <p:cmAuthor id="5" name="Martha Larson" initials="ML" lastIdx="13" clrIdx="4"/>
  <p:cmAuthor id="6" name="Melanie Pleaner" initials="MP" lastIdx="4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2"/>
    <p:restoredTop sz="89790" autoAdjust="0"/>
  </p:normalViewPr>
  <p:slideViewPr>
    <p:cSldViewPr snapToGrid="0" snapToObjects="1">
      <p:cViewPr varScale="1">
        <p:scale>
          <a:sx n="100" d="100"/>
          <a:sy n="100" d="100"/>
        </p:scale>
        <p:origin x="600" y="96"/>
      </p:cViewPr>
      <p:guideLst>
        <p:guide orient="horz" pos="3793"/>
        <p:guide pos="3863"/>
      </p:guideLst>
    </p:cSldViewPr>
  </p:slideViewPr>
  <p:notesTextViewPr>
    <p:cViewPr>
      <p:scale>
        <a:sx n="75" d="100"/>
        <a:sy n="75" d="100"/>
      </p:scale>
      <p:origin x="0" y="0"/>
    </p:cViewPr>
  </p:notesTextViewPr>
  <p:sorterViewPr>
    <p:cViewPr>
      <p:scale>
        <a:sx n="46" d="100"/>
        <a:sy n="46" d="100"/>
      </p:scale>
      <p:origin x="0" y="0"/>
    </p:cViewPr>
  </p:sorterViewPr>
  <p:notesViewPr>
    <p:cSldViewPr snapToGrid="0" snapToObjects="1">
      <p:cViewPr varScale="1">
        <p:scale>
          <a:sx n="70" d="100"/>
          <a:sy n="70" d="100"/>
        </p:scale>
        <p:origin x="-380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2019/06/21</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6/21/2019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371014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20</a:t>
            </a:fld>
            <a:endParaRPr lang="en-US"/>
          </a:p>
        </p:txBody>
      </p:sp>
    </p:spTree>
    <p:extLst>
      <p:ext uri="{BB962C8B-B14F-4D97-AF65-F5344CB8AC3E}">
        <p14:creationId xmlns:p14="http://schemas.microsoft.com/office/powerpoint/2010/main" val="124723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https://www.truvada.com/what-is-truvada/side-effects – weight loss reported by 3%  of</a:t>
            </a:r>
            <a:r>
              <a:rPr lang="en-ZA" sz="1200" baseline="0" dirty="0"/>
              <a:t> those using </a:t>
            </a:r>
            <a:r>
              <a:rPr lang="en-ZA" sz="1200" baseline="0" dirty="0" err="1"/>
              <a:t>Truvanda</a:t>
            </a:r>
            <a:endParaRPr lang="en-Z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21</a:t>
            </a:fld>
            <a:endParaRPr lang="en-US"/>
          </a:p>
        </p:txBody>
      </p:sp>
    </p:spTree>
    <p:extLst>
      <p:ext uri="{BB962C8B-B14F-4D97-AF65-F5344CB8AC3E}">
        <p14:creationId xmlns:p14="http://schemas.microsoft.com/office/powerpoint/2010/main" val="94711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24</a:t>
            </a:fld>
            <a:endParaRPr lang="en-US"/>
          </a:p>
        </p:txBody>
      </p:sp>
    </p:spTree>
    <p:extLst>
      <p:ext uri="{BB962C8B-B14F-4D97-AF65-F5344CB8AC3E}">
        <p14:creationId xmlns:p14="http://schemas.microsoft.com/office/powerpoint/2010/main" val="26628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27</a:t>
            </a:fld>
            <a:endParaRPr lang="en-US"/>
          </a:p>
        </p:txBody>
      </p:sp>
    </p:spTree>
    <p:extLst>
      <p:ext uri="{BB962C8B-B14F-4D97-AF65-F5344CB8AC3E}">
        <p14:creationId xmlns:p14="http://schemas.microsoft.com/office/powerpoint/2010/main" val="303041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28</a:t>
            </a:fld>
            <a:endParaRPr lang="en-US"/>
          </a:p>
        </p:txBody>
      </p:sp>
    </p:spTree>
    <p:extLst>
      <p:ext uri="{BB962C8B-B14F-4D97-AF65-F5344CB8AC3E}">
        <p14:creationId xmlns:p14="http://schemas.microsoft.com/office/powerpoint/2010/main" val="328980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solidFill>
                  <a:srgbClr val="10394B"/>
                </a:solidFill>
              </a:rPr>
              <a:t>This is a list of several important topics </a:t>
            </a:r>
            <a:r>
              <a:rPr lang="en-ZA" dirty="0">
                <a:solidFill>
                  <a:srgbClr val="002049"/>
                </a:solidFill>
              </a:rPr>
              <a:t>to discuss with clients when explaining oral PrEP and helping them decide if it might be right for them, feel free to add to the list </a:t>
            </a:r>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29</a:t>
            </a:fld>
            <a:endParaRPr lang="en-US"/>
          </a:p>
        </p:txBody>
      </p:sp>
    </p:spTree>
    <p:extLst>
      <p:ext uri="{BB962C8B-B14F-4D97-AF65-F5344CB8AC3E}">
        <p14:creationId xmlns:p14="http://schemas.microsoft.com/office/powerpoint/2010/main" val="347219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for more information on side effects</a:t>
            </a:r>
            <a:r>
              <a:rPr lang="en-US" sz="1200" kern="1200" dirty="0">
                <a:solidFill>
                  <a:schemeClr val="tx1"/>
                </a:solidFill>
                <a:effectLst/>
                <a:latin typeface="+mn-lt"/>
                <a:ea typeface="+mn-ea"/>
                <a:cs typeface="+mn-cs"/>
              </a:rPr>
              <a:t>: See </a:t>
            </a:r>
            <a:r>
              <a:rPr lang="en-US" sz="1200" b="1" kern="1200" dirty="0">
                <a:solidFill>
                  <a:schemeClr val="tx1"/>
                </a:solidFill>
                <a:effectLst/>
                <a:latin typeface="+mn-lt"/>
                <a:ea typeface="+mn-ea"/>
                <a:cs typeface="+mn-cs"/>
              </a:rPr>
              <a:t>Addendum: Initiation and clinical management of oral </a:t>
            </a:r>
            <a:r>
              <a:rPr lang="en-US" sz="1200" b="1" kern="1200" dirty="0" err="1">
                <a:solidFill>
                  <a:schemeClr val="tx1"/>
                </a:solidFill>
                <a:effectLst/>
                <a:latin typeface="+mn-lt"/>
                <a:ea typeface="+mn-ea"/>
                <a:cs typeface="+mn-cs"/>
              </a:rPr>
              <a:t>PrEP</a:t>
            </a: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30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0935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Replace </a:t>
            </a:r>
            <a:r>
              <a:rPr lang="en-GB" baseline="0" dirty="0"/>
              <a:t>based on country specific guidelines</a:t>
            </a: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31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3927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*Add country specific information here</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4</a:t>
            </a:fld>
            <a:endParaRPr lang="en-US"/>
          </a:p>
        </p:txBody>
      </p:sp>
    </p:spTree>
    <p:extLst>
      <p:ext uri="{BB962C8B-B14F-4D97-AF65-F5344CB8AC3E}">
        <p14:creationId xmlns:p14="http://schemas.microsoft.com/office/powerpoint/2010/main" val="275218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t>
            </a:r>
            <a:r>
              <a:rPr lang="en-US" dirty="0"/>
              <a:t>Country specific information</a:t>
            </a:r>
          </a:p>
          <a:p>
            <a:r>
              <a:rPr lang="en-US" dirty="0"/>
              <a:t>South Africa changed its guidelines from 20 days to 7 days lead in time in Nov 2018 (as recommended by WHO) </a:t>
            </a:r>
          </a:p>
          <a:p>
            <a:r>
              <a:rPr lang="en-US" dirty="0"/>
              <a:t>	</a:t>
            </a:r>
          </a:p>
          <a:p>
            <a:endParaRPr lang="en-US" dirty="0"/>
          </a:p>
          <a:p>
            <a:endParaRPr lang="en-ZA" dirty="0"/>
          </a:p>
        </p:txBody>
      </p:sp>
      <p:sp>
        <p:nvSpPr>
          <p:cNvPr id="4" name="Slide Number Placeholder 3"/>
          <p:cNvSpPr>
            <a:spLocks noGrp="1"/>
          </p:cNvSpPr>
          <p:nvPr>
            <p:ph type="sldNum" sz="quarter" idx="10"/>
          </p:nvPr>
        </p:nvSpPr>
        <p:spPr/>
        <p:txBody>
          <a:bodyPr/>
          <a:lstStyle/>
          <a:p>
            <a:fld id="{4B63DB93-7071-44A3-AC7D-052F57AD4B0C}"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3630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8</a:t>
            </a:fld>
            <a:endParaRPr lang="en-US"/>
          </a:p>
        </p:txBody>
      </p:sp>
    </p:spTree>
    <p:extLst>
      <p:ext uri="{BB962C8B-B14F-4D97-AF65-F5344CB8AC3E}">
        <p14:creationId xmlns:p14="http://schemas.microsoft.com/office/powerpoint/2010/main" val="261625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Replace with country specific information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10</a:t>
            </a:fld>
            <a:endParaRPr lang="en-US"/>
          </a:p>
        </p:txBody>
      </p:sp>
    </p:spTree>
    <p:extLst>
      <p:ext uri="{BB962C8B-B14F-4D97-AF65-F5344CB8AC3E}">
        <p14:creationId xmlns:p14="http://schemas.microsoft.com/office/powerpoint/2010/main" val="161219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12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0984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14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81549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LGBTIQA = Lesbian, Gay, Bisexual, Transgender, Intersex, Queer/Questioning and Allied</a:t>
            </a:r>
          </a:p>
        </p:txBody>
      </p:sp>
      <p:sp>
        <p:nvSpPr>
          <p:cNvPr id="4" name="Slide Number Placeholder 3"/>
          <p:cNvSpPr>
            <a:spLocks noGrp="1"/>
          </p:cNvSpPr>
          <p:nvPr>
            <p:ph type="sldNum" sz="quarter" idx="10"/>
          </p:nvPr>
        </p:nvSpPr>
        <p:spPr/>
        <p:txBody>
          <a:bodyPr/>
          <a:lstStyle/>
          <a:p>
            <a:fld id="{4B63DB93-7071-44A3-AC7D-052F57AD4B0C}" type="slidenum">
              <a:rPr lang="en-US" smtClean="0"/>
              <a:t>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4863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16</a:t>
            </a:fld>
            <a:endParaRPr lang="en-US"/>
          </a:p>
        </p:txBody>
      </p:sp>
    </p:spTree>
    <p:extLst>
      <p:ext uri="{BB962C8B-B14F-4D97-AF65-F5344CB8AC3E}">
        <p14:creationId xmlns:p14="http://schemas.microsoft.com/office/powerpoint/2010/main" val="24581665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4214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 id="2147483685" r:id="rId7"/>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ilead.com/news/press-releases/2018/5/us-food-and-drug-administration-approves-expanded-indication-for-truvada-emtricitabine-and-tenofovir-disoproxil-fumarate-for-reducing-the-risk-of-acquiring-hiv1-in-adolescent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tiff"/><Relationship Id="rId4" Type="http://schemas.openxmlformats.org/officeDocument/2006/relationships/image" Target="../media/image1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5_Attachment%20#5 TipsforConductingARiskAssessment_Health4All_27June2018.docx" TargetMode="External"/><Relationship Id="rId4" Type="http://schemas.openxmlformats.org/officeDocument/2006/relationships/hyperlink" Target="4_Attachment%20#4 HIV risk and ourselves_27June2018.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5_Attachment%20#5 TipsforConductingARiskAssessment_Health4All_27June2018.doc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6_Attachment%20#6 FAQ_27June2018.doc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ruvada.com/what-is-truvada/side-effec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Module7_Addendum_ProviderTraining_AGYW_27June2018.pptx"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hyperlink" Target="https://www.prepwatch.org/resource/effective-delivery-oral-prep-agyw/" TargetMode="External"/><Relationship Id="rId5" Type="http://schemas.openxmlformats.org/officeDocument/2006/relationships/image" Target="../media/image24.jpeg"/><Relationship Id="rId10" Type="http://schemas.openxmlformats.org/officeDocument/2006/relationships/image" Target="../media/image29.jpg"/><Relationship Id="rId4" Type="http://schemas.openxmlformats.org/officeDocument/2006/relationships/image" Target="../media/image23.jpeg"/><Relationship Id="rId9"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prepwatch.org/prep-resources/demand-creat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3170" y="2737425"/>
            <a:ext cx="8228542" cy="2015936"/>
          </a:xfrm>
          <a:prstGeom prst="rect">
            <a:avLst/>
          </a:prstGeom>
          <a:noFill/>
        </p:spPr>
        <p:txBody>
          <a:bodyPr wrap="square" rtlCol="0">
            <a:spAutoFit/>
          </a:bodyPr>
          <a:lstStyle/>
          <a:p>
            <a:pPr>
              <a:lnSpc>
                <a:spcPts val="4380"/>
              </a:lnSpc>
              <a:spcAft>
                <a:spcPts val="1800"/>
              </a:spcAft>
            </a:pPr>
            <a:r>
              <a:rPr lang="en-US" sz="4400" dirty="0">
                <a:solidFill>
                  <a:schemeClr val="bg1"/>
                </a:solidFill>
                <a:latin typeface="Calibri"/>
                <a:cs typeface="Calibri"/>
              </a:rPr>
              <a:t>Module 4: </a:t>
            </a:r>
          </a:p>
          <a:p>
            <a:pPr>
              <a:lnSpc>
                <a:spcPts val="4380"/>
              </a:lnSpc>
            </a:pPr>
            <a:r>
              <a:rPr lang="en-US" sz="4000" dirty="0">
                <a:solidFill>
                  <a:schemeClr val="bg1"/>
                </a:solidFill>
              </a:rPr>
              <a:t>ORAL </a:t>
            </a:r>
            <a:r>
              <a:rPr lang="en-US" sz="4000" dirty="0" err="1">
                <a:solidFill>
                  <a:schemeClr val="bg1"/>
                </a:solidFill>
              </a:rPr>
              <a:t>PrEP</a:t>
            </a:r>
            <a:r>
              <a:rPr lang="en-US" sz="4000" dirty="0">
                <a:solidFill>
                  <a:schemeClr val="bg1"/>
                </a:solidFill>
              </a:rPr>
              <a:t> PROVISION FOR AGYW: GETTING STARTED</a:t>
            </a:r>
            <a:endParaRPr lang="en-ZA" sz="4000" dirty="0">
              <a:solidFill>
                <a:schemeClr val="bg1"/>
              </a:solidFill>
            </a:endParaRPr>
          </a:p>
        </p:txBody>
      </p:sp>
      <p:sp>
        <p:nvSpPr>
          <p:cNvPr id="3" name="TextBox 2">
            <a:extLst>
              <a:ext uri="{FF2B5EF4-FFF2-40B4-BE49-F238E27FC236}">
                <a16:creationId xmlns:a16="http://schemas.microsoft.com/office/drawing/2014/main" id="{B6DBFBB9-596E-44F8-A2D2-90D7160C131C}"/>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 June 2019</a:t>
            </a:r>
          </a:p>
        </p:txBody>
      </p:sp>
    </p:spTree>
    <p:extLst>
      <p:ext uri="{BB962C8B-B14F-4D97-AF65-F5344CB8AC3E}">
        <p14:creationId xmlns:p14="http://schemas.microsoft.com/office/powerpoint/2010/main" val="51439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451600" y="1277310"/>
            <a:ext cx="5384800" cy="5352090"/>
          </a:xfrm>
          <a:solidFill>
            <a:schemeClr val="bg2"/>
          </a:solidFill>
        </p:spPr>
        <p:txBody>
          <a:bodyPr/>
          <a:lstStyle/>
          <a:p>
            <a:pPr>
              <a:buFont typeface="Arial"/>
              <a:buChar char="•"/>
            </a:pPr>
            <a:r>
              <a:rPr lang="en-ZA" sz="2400" b="0" dirty="0">
                <a:solidFill>
                  <a:schemeClr val="tx1"/>
                </a:solidFill>
              </a:rPr>
              <a:t>In May 2018, the</a:t>
            </a:r>
            <a:r>
              <a:rPr lang="en-ZA" sz="2400" b="0" dirty="0"/>
              <a:t> </a:t>
            </a:r>
            <a:r>
              <a:rPr lang="en-ZA" sz="2400" b="0" dirty="0">
                <a:solidFill>
                  <a:schemeClr val="tx1"/>
                </a:solidFill>
              </a:rPr>
              <a:t>FDA expanded the approval of PrEP to include adolescents.</a:t>
            </a:r>
          </a:p>
          <a:p>
            <a:pPr lvl="1">
              <a:buFont typeface="Arial"/>
              <a:buChar char="•"/>
            </a:pPr>
            <a:r>
              <a:rPr lang="en-ZA" sz="2200" b="0" dirty="0">
                <a:solidFill>
                  <a:schemeClr val="tx1"/>
                </a:solidFill>
              </a:rPr>
              <a:t>Oral PrEP was previously approved in 2012 for those age 18 and older. </a:t>
            </a:r>
          </a:p>
          <a:p>
            <a:pPr lvl="1">
              <a:buFont typeface="Arial"/>
              <a:buChar char="•"/>
            </a:pPr>
            <a:r>
              <a:rPr lang="en-ZA" sz="2200" b="0" dirty="0">
                <a:solidFill>
                  <a:schemeClr val="tx1"/>
                </a:solidFill>
              </a:rPr>
              <a:t>The new approval expands this indication to include adults and adolescents at risk for HIV who weigh at least 35 kilograms (77 pounds).</a:t>
            </a:r>
          </a:p>
          <a:p>
            <a:pPr lvl="1">
              <a:buFont typeface="Arial"/>
              <a:buChar char="•"/>
            </a:pPr>
            <a:endParaRPr lang="en-ZA" sz="2200" dirty="0"/>
          </a:p>
          <a:p>
            <a:pPr lvl="1">
              <a:buFont typeface="Arial"/>
              <a:buChar char="•"/>
            </a:pPr>
            <a:endParaRPr lang="en-ZA" sz="2200" b="0" dirty="0">
              <a:solidFill>
                <a:schemeClr val="tx1"/>
              </a:solidFill>
            </a:endParaRPr>
          </a:p>
          <a:p>
            <a:r>
              <a:rPr lang="en-ZA" sz="1200" dirty="0">
                <a:solidFill>
                  <a:schemeClr val="tx1"/>
                </a:solidFill>
                <a:hlinkClick r:id="rId3"/>
              </a:rPr>
              <a:t>https://www.gilead.com/news/press-releases/2018/5/us-food-and-drug-administration-approves-expanded-indication-for-truvada-emtricitabine-and-tenofovir-disoproxil-fumarate-for-reducing-the-risk-of-acquiring-hiv1-in-adolescents</a:t>
            </a:r>
            <a:r>
              <a:rPr lang="en-ZA" sz="1200" dirty="0">
                <a:solidFill>
                  <a:schemeClr val="tx1"/>
                </a:solidFill>
              </a:rPr>
              <a:t> </a:t>
            </a:r>
          </a:p>
        </p:txBody>
      </p:sp>
      <p:sp>
        <p:nvSpPr>
          <p:cNvPr id="3" name="Text Placeholder 2"/>
          <p:cNvSpPr>
            <a:spLocks noGrp="1"/>
          </p:cNvSpPr>
          <p:nvPr>
            <p:ph sz="half" idx="1"/>
          </p:nvPr>
        </p:nvSpPr>
        <p:spPr>
          <a:xfrm>
            <a:off x="355600" y="1292395"/>
            <a:ext cx="5384800" cy="4434840"/>
          </a:xfrm>
        </p:spPr>
        <p:txBody>
          <a:bodyPr/>
          <a:lstStyle/>
          <a:p>
            <a:pPr marL="0" indent="0"/>
            <a:r>
              <a:rPr lang="en-ZA" b="0" dirty="0">
                <a:solidFill>
                  <a:schemeClr val="tx1"/>
                </a:solidFill>
              </a:rPr>
              <a:t>According to SA guidelines:</a:t>
            </a:r>
          </a:p>
          <a:p>
            <a:pPr marL="457200" indent="-457200">
              <a:buFont typeface="Arial" panose="020B0604020202020204" pitchFamily="34" charset="0"/>
              <a:buChar char="•"/>
            </a:pPr>
            <a:r>
              <a:rPr lang="en-ZA" b="0" dirty="0">
                <a:solidFill>
                  <a:schemeClr val="tx1"/>
                </a:solidFill>
              </a:rPr>
              <a:t>PrEP should not be provided to adolescents &lt;35kg or &lt;15 years of age who are not Tanner stage 3 (sexual maturity rating).</a:t>
            </a:r>
          </a:p>
          <a:p>
            <a:endParaRPr lang="en-ZA" b="0" dirty="0">
              <a:solidFill>
                <a:schemeClr val="tx1"/>
              </a:solidFill>
            </a:endParaRPr>
          </a:p>
          <a:p>
            <a:endParaRPr lang="en-ZA" b="0" dirty="0">
              <a:solidFill>
                <a:schemeClr val="tx1"/>
              </a:solidFill>
            </a:endParaRPr>
          </a:p>
        </p:txBody>
      </p:sp>
      <p:sp>
        <p:nvSpPr>
          <p:cNvPr id="2" name="Title 1"/>
          <p:cNvSpPr>
            <a:spLocks noGrp="1"/>
          </p:cNvSpPr>
          <p:nvPr>
            <p:ph type="title"/>
          </p:nvPr>
        </p:nvSpPr>
        <p:spPr>
          <a:xfrm>
            <a:off x="609600" y="500888"/>
            <a:ext cx="10972800" cy="1143000"/>
          </a:xfrm>
        </p:spPr>
        <p:txBody>
          <a:bodyPr/>
          <a:lstStyle/>
          <a:p>
            <a:r>
              <a:rPr lang="en-ZA" dirty="0">
                <a:solidFill>
                  <a:srgbClr val="10394B"/>
                </a:solidFill>
              </a:rPr>
              <a:t>Oral PrEP and age eligibility</a:t>
            </a:r>
            <a:r>
              <a:rPr lang="en-ZA" dirty="0">
                <a:solidFill>
                  <a:srgbClr val="FF0000"/>
                </a:solidFill>
              </a:rPr>
              <a:t>*</a:t>
            </a:r>
          </a:p>
        </p:txBody>
      </p:sp>
      <p:sp>
        <p:nvSpPr>
          <p:cNvPr id="4" name="Rectangle 3"/>
          <p:cNvSpPr/>
          <p:nvPr/>
        </p:nvSpPr>
        <p:spPr>
          <a:xfrm>
            <a:off x="198120" y="5294464"/>
            <a:ext cx="6096000" cy="807913"/>
          </a:xfrm>
          <a:prstGeom prst="rect">
            <a:avLst/>
          </a:prstGeom>
        </p:spPr>
        <p:txBody>
          <a:bodyPr>
            <a:spAutoFit/>
          </a:bodyPr>
          <a:lstStyle/>
          <a:p>
            <a:endParaRPr lang="en-ZA" sz="1050" dirty="0">
              <a:solidFill>
                <a:srgbClr val="000000"/>
              </a:solidFill>
              <a:latin typeface="Calibri" panose="020F0502020204030204" pitchFamily="34" charset="0"/>
            </a:endParaRPr>
          </a:p>
          <a:p>
            <a:r>
              <a:rPr lang="en-ZA" sz="1200" dirty="0">
                <a:solidFill>
                  <a:srgbClr val="000000"/>
                </a:solidFill>
                <a:latin typeface="Calibri" panose="020F0502020204030204" pitchFamily="34" charset="0"/>
              </a:rPr>
              <a:t>South Africa National Guidelines: Guidelines for Expanding Combination Prevention and Treatment Options for Sex Workers: Oral Pre-Exposure Prophylaxis (PrEP) and Test and Treat (T&amp;T)  DOH 11 May2016</a:t>
            </a:r>
            <a:endParaRPr lang="en-ZA" sz="1200" dirty="0"/>
          </a:p>
        </p:txBody>
      </p:sp>
    </p:spTree>
    <p:extLst>
      <p:ext uri="{BB962C8B-B14F-4D97-AF65-F5344CB8AC3E}">
        <p14:creationId xmlns:p14="http://schemas.microsoft.com/office/powerpoint/2010/main" val="1751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7838" y="445197"/>
            <a:ext cx="10898448" cy="1833546"/>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Identification of AGYW who can benefit most from oral </a:t>
            </a:r>
            <a:r>
              <a:rPr lang="en-US" dirty="0" err="1">
                <a:solidFill>
                  <a:srgbClr val="10394B"/>
                </a:solidFill>
              </a:rPr>
              <a:t>PrEP</a:t>
            </a:r>
            <a:endParaRPr lang="en-ZA" dirty="0">
              <a:solidFill>
                <a:srgbClr val="10394B"/>
              </a:solidFill>
            </a:endParaRPr>
          </a:p>
        </p:txBody>
      </p:sp>
      <p:sp>
        <p:nvSpPr>
          <p:cNvPr id="5" name="Rectangle 4"/>
          <p:cNvSpPr/>
          <p:nvPr/>
        </p:nvSpPr>
        <p:spPr>
          <a:xfrm>
            <a:off x="2218764" y="1944067"/>
            <a:ext cx="7800549" cy="4390637"/>
          </a:xfrm>
          <a:prstGeom prst="rect">
            <a:avLst/>
          </a:prstGeom>
        </p:spPr>
        <p:txBody>
          <a:bodyPr wrap="square">
            <a:spAutoFit/>
          </a:bodyPr>
          <a:lstStyle/>
          <a:p>
            <a:pPr marL="342900" indent="-342900">
              <a:lnSpc>
                <a:spcPct val="107000"/>
              </a:lnSpc>
              <a:spcBef>
                <a:spcPts val="600"/>
              </a:spcBef>
              <a:spcAft>
                <a:spcPts val="600"/>
              </a:spcAft>
              <a:buClr>
                <a:srgbClr val="178793"/>
              </a:buClr>
              <a:buFont typeface="Arial" panose="020B0604020202020204" pitchFamily="34" charset="0"/>
              <a:buChar char="•"/>
            </a:pPr>
            <a:r>
              <a:rPr lang="en-US" sz="2800" dirty="0">
                <a:solidFill>
                  <a:srgbClr val="57585A"/>
                </a:solidFill>
                <a:latin typeface="Calibri" panose="020F0502020204030204" pitchFamily="34" charset="0"/>
                <a:ea typeface="Calibri" panose="020F0502020204030204" pitchFamily="34" charset="0"/>
                <a:cs typeface="Times New Roman" panose="02020603050405020304" pitchFamily="18" charset="0"/>
              </a:rPr>
              <a:t>Although many sexually active AGYW in sub-Saharan Africa may be at “substantial risk” for HIV, it is critical to identify both candidates for oral PrEP and those who are interested in and motivated to use it. </a:t>
            </a:r>
            <a:endParaRPr lang="en-ZA" sz="28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600"/>
              </a:spcBef>
              <a:spcAft>
                <a:spcPts val="600"/>
              </a:spcAft>
              <a:buClr>
                <a:srgbClr val="178793"/>
              </a:buClr>
              <a:buFont typeface="Arial" panose="020B0604020202020204" pitchFamily="34" charset="0"/>
              <a:buChar char="•"/>
            </a:pPr>
            <a:r>
              <a:rPr lang="en-US" sz="2800" dirty="0">
                <a:solidFill>
                  <a:srgbClr val="57585A"/>
                </a:solidFill>
                <a:latin typeface="Calibri" panose="020F0502020204030204" pitchFamily="34" charset="0"/>
                <a:ea typeface="Calibri" panose="020F0502020204030204" pitchFamily="34" charset="0"/>
                <a:cs typeface="Times New Roman" panose="02020603050405020304" pitchFamily="18" charset="0"/>
              </a:rPr>
              <a:t>Those who are at high risk but not interested in oral </a:t>
            </a:r>
            <a:r>
              <a:rPr lang="en-US" sz="2800" dirty="0" err="1">
                <a:solidFill>
                  <a:srgbClr val="57585A"/>
                </a:solidFill>
                <a:latin typeface="Calibri" panose="020F0502020204030204" pitchFamily="34" charset="0"/>
                <a:ea typeface="Calibri" panose="020F0502020204030204" pitchFamily="34" charset="0"/>
                <a:cs typeface="Times New Roman" panose="02020603050405020304" pitchFamily="18" charset="0"/>
              </a:rPr>
              <a:t>PrEP</a:t>
            </a:r>
            <a:r>
              <a:rPr lang="en-US" sz="2800" dirty="0">
                <a:solidFill>
                  <a:srgbClr val="57585A"/>
                </a:solidFill>
                <a:latin typeface="Calibri" panose="020F0502020204030204" pitchFamily="34" charset="0"/>
                <a:ea typeface="Calibri" panose="020F0502020204030204" pitchFamily="34" charset="0"/>
                <a:cs typeface="Times New Roman" panose="02020603050405020304" pitchFamily="18" charset="0"/>
              </a:rPr>
              <a:t> should be </a:t>
            </a:r>
            <a:r>
              <a:rPr lang="en-US" sz="2800" dirty="0" err="1">
                <a:solidFill>
                  <a:srgbClr val="57585A"/>
                </a:solidFill>
                <a:latin typeface="Calibri" panose="020F0502020204030204" pitchFamily="34" charset="0"/>
                <a:ea typeface="Calibri" panose="020F0502020204030204" pitchFamily="34" charset="0"/>
                <a:cs typeface="Times New Roman" panose="02020603050405020304" pitchFamily="18" charset="0"/>
              </a:rPr>
              <a:t>counselled</a:t>
            </a:r>
            <a:r>
              <a:rPr lang="en-US" sz="2800" dirty="0">
                <a:solidFill>
                  <a:srgbClr val="57585A"/>
                </a:solidFill>
                <a:latin typeface="Calibri" panose="020F0502020204030204" pitchFamily="34" charset="0"/>
                <a:ea typeface="Calibri" panose="020F0502020204030204" pitchFamily="34" charset="0"/>
                <a:cs typeface="Times New Roman" panose="02020603050405020304" pitchFamily="18" charset="0"/>
              </a:rPr>
              <a:t> on other HIV prevention services AND encouraged to return should they wish to discuss it further. </a:t>
            </a:r>
            <a:endParaRPr lang="en-ZA" sz="28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838" y="3680761"/>
            <a:ext cx="1205919" cy="2999533"/>
          </a:xfrm>
          <a:prstGeom prst="rect">
            <a:avLst/>
          </a:prstGeom>
        </p:spPr>
      </p:pic>
      <p:sp>
        <p:nvSpPr>
          <p:cNvPr id="6" name="Oval Callout 5"/>
          <p:cNvSpPr/>
          <p:nvPr/>
        </p:nvSpPr>
        <p:spPr>
          <a:xfrm>
            <a:off x="122831" y="1987637"/>
            <a:ext cx="1960208" cy="1335163"/>
          </a:xfrm>
          <a:prstGeom prst="wedgeEllipseCallout">
            <a:avLst>
              <a:gd name="adj1" fmla="val 12673"/>
              <a:gd name="adj2" fmla="val 78630"/>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400"/>
              </a:lnSpc>
            </a:pPr>
            <a:r>
              <a:rPr lang="en-US" sz="2000" b="1" dirty="0"/>
              <a:t>Hey… I really want this. I can do this!</a:t>
            </a:r>
            <a:endParaRPr lang="en-ZA" sz="2000" b="1" dirty="0"/>
          </a:p>
        </p:txBody>
      </p:sp>
      <p:sp>
        <p:nvSpPr>
          <p:cNvPr id="8" name="Oval Callout 7"/>
          <p:cNvSpPr/>
          <p:nvPr/>
        </p:nvSpPr>
        <p:spPr>
          <a:xfrm>
            <a:off x="9883588" y="1546014"/>
            <a:ext cx="1960208" cy="1335163"/>
          </a:xfrm>
          <a:prstGeom prst="wedgeEllipseCallout">
            <a:avLst>
              <a:gd name="adj1" fmla="val -4477"/>
              <a:gd name="adj2" fmla="val 91723"/>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400"/>
              </a:lnSpc>
            </a:pPr>
            <a:r>
              <a:rPr lang="en-US" sz="2000" b="1" dirty="0" err="1"/>
              <a:t>Mmm</a:t>
            </a:r>
            <a:r>
              <a:rPr lang="en-US" sz="2000" b="1" dirty="0"/>
              <a:t>… I don’t think this is for me.</a:t>
            </a:r>
            <a:endParaRPr lang="en-ZA" sz="2000" b="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2870" y="3483612"/>
            <a:ext cx="1285180" cy="3196682"/>
          </a:xfrm>
          <a:prstGeom prst="rect">
            <a:avLst/>
          </a:prstGeom>
        </p:spPr>
      </p:pic>
    </p:spTree>
    <p:extLst>
      <p:ext uri="{BB962C8B-B14F-4D97-AF65-F5344CB8AC3E}">
        <p14:creationId xmlns:p14="http://schemas.microsoft.com/office/powerpoint/2010/main" val="185984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10394B"/>
                </a:solidFill>
              </a:rPr>
              <a:t>Key point</a:t>
            </a:r>
          </a:p>
        </p:txBody>
      </p:sp>
      <p:sp>
        <p:nvSpPr>
          <p:cNvPr id="3" name="Text Placeholder 2"/>
          <p:cNvSpPr>
            <a:spLocks noGrp="1"/>
          </p:cNvSpPr>
          <p:nvPr>
            <p:ph type="body" sz="quarter" idx="10"/>
          </p:nvPr>
        </p:nvSpPr>
        <p:spPr>
          <a:xfrm>
            <a:off x="609600" y="1155032"/>
            <a:ext cx="10972800" cy="5315041"/>
          </a:xfrm>
        </p:spPr>
        <p:txBody>
          <a:bodyPr/>
          <a:lstStyle/>
          <a:p>
            <a:pPr marL="0" indent="0" algn="ctr">
              <a:buNone/>
            </a:pPr>
            <a:r>
              <a:rPr lang="en-ZA" sz="3200" dirty="0">
                <a:solidFill>
                  <a:srgbClr val="57585A"/>
                </a:solidFill>
              </a:rPr>
              <a:t>PrEP is </a:t>
            </a:r>
            <a:r>
              <a:rPr lang="en-ZA" sz="3200" b="1" dirty="0">
                <a:solidFill>
                  <a:srgbClr val="178793"/>
                </a:solidFill>
              </a:rPr>
              <a:t>user-driven</a:t>
            </a:r>
            <a:r>
              <a:rPr lang="en-ZA" sz="3200" dirty="0">
                <a:solidFill>
                  <a:srgbClr val="57585A"/>
                </a:solidFill>
              </a:rPr>
              <a:t>: Young women’s understanding of their own risk and the protection oral PrEP offers will contribute to </a:t>
            </a:r>
          </a:p>
          <a:p>
            <a:pPr marL="0" indent="0" algn="ctr">
              <a:buNone/>
            </a:pPr>
            <a:r>
              <a:rPr lang="en-ZA" sz="3200" b="1" dirty="0">
                <a:solidFill>
                  <a:srgbClr val="178793"/>
                </a:solidFill>
              </a:rPr>
              <a:t>their decision to use oral PrEP</a:t>
            </a:r>
            <a:r>
              <a:rPr lang="en-ZA" sz="3200" dirty="0">
                <a:solidFill>
                  <a:srgbClr val="57585A"/>
                </a:solidFill>
              </a:rPr>
              <a:t> and </a:t>
            </a:r>
          </a:p>
          <a:p>
            <a:pPr marL="0" indent="0" algn="ctr">
              <a:buNone/>
            </a:pPr>
            <a:r>
              <a:rPr lang="en-ZA" sz="3200" b="1" dirty="0">
                <a:solidFill>
                  <a:srgbClr val="178793"/>
                </a:solidFill>
              </a:rPr>
              <a:t>their commitment to use oral PrEP effectively</a:t>
            </a:r>
            <a:r>
              <a:rPr lang="en-ZA" sz="3200" dirty="0">
                <a:solidFill>
                  <a:srgbClr val="57585A"/>
                </a:solidFill>
              </a:rPr>
              <a:t>. It will </a:t>
            </a:r>
          </a:p>
          <a:p>
            <a:pPr marL="0" indent="0" algn="ctr">
              <a:buNone/>
            </a:pPr>
            <a:r>
              <a:rPr lang="en-ZA" sz="3200" dirty="0">
                <a:solidFill>
                  <a:srgbClr val="57585A"/>
                </a:solidFill>
              </a:rPr>
              <a:t>also allow them to </a:t>
            </a:r>
            <a:r>
              <a:rPr lang="en-ZA" sz="3200" b="1" dirty="0">
                <a:solidFill>
                  <a:srgbClr val="178793"/>
                </a:solidFill>
              </a:rPr>
              <a:t>explore other risk-reduction options</a:t>
            </a:r>
            <a:r>
              <a:rPr lang="en-ZA" sz="3200" dirty="0">
                <a:solidFill>
                  <a:srgbClr val="57585A"/>
                </a:solidFill>
              </a:rPr>
              <a:t>.</a:t>
            </a:r>
          </a:p>
          <a:p>
            <a:endParaRPr lang="en-GB" sz="3200" dirty="0">
              <a:solidFill>
                <a:srgbClr val="57585A"/>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4490784"/>
            <a:ext cx="3074768" cy="214597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895" y="4490784"/>
            <a:ext cx="3332765" cy="214480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58188" y="4490784"/>
            <a:ext cx="3028950" cy="2159375"/>
          </a:xfrm>
          <a:prstGeom prst="rect">
            <a:avLst/>
          </a:prstGeom>
        </p:spPr>
      </p:pic>
    </p:spTree>
    <p:extLst>
      <p:ext uri="{BB962C8B-B14F-4D97-AF65-F5344CB8AC3E}">
        <p14:creationId xmlns:p14="http://schemas.microsoft.com/office/powerpoint/2010/main" val="171661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BD423-71AB-4252-8F9D-0B080BB59A08}"/>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a:spLocks noGrp="1"/>
          </p:cNvSpPr>
          <p:nvPr>
            <p:ph type="title"/>
          </p:nvPr>
        </p:nvSpPr>
        <p:spPr>
          <a:xfrm>
            <a:off x="609600" y="1472875"/>
            <a:ext cx="10972800" cy="972441"/>
          </a:xfrm>
        </p:spPr>
        <p:txBody>
          <a:bodyPr/>
          <a:lstStyle/>
          <a:p>
            <a:pPr algn="ctr"/>
            <a:r>
              <a:rPr lang="en-ZA" sz="5400" dirty="0">
                <a:solidFill>
                  <a:schemeClr val="bg1"/>
                </a:solidFill>
              </a:rPr>
              <a:t>Risk assessments</a:t>
            </a:r>
          </a:p>
        </p:txBody>
      </p:sp>
    </p:spTree>
    <p:extLst>
      <p:ext uri="{BB962C8B-B14F-4D97-AF65-F5344CB8AC3E}">
        <p14:creationId xmlns:p14="http://schemas.microsoft.com/office/powerpoint/2010/main" val="292072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65103" y="1739900"/>
            <a:ext cx="2360197" cy="3643746"/>
          </a:xfrm>
          <a:prstGeom prst="rect">
            <a:avLst/>
          </a:prstGeom>
        </p:spPr>
      </p:pic>
      <p:sp>
        <p:nvSpPr>
          <p:cNvPr id="3" name="Title 2"/>
          <p:cNvSpPr>
            <a:spLocks noGrp="1"/>
          </p:cNvSpPr>
          <p:nvPr>
            <p:ph type="title"/>
          </p:nvPr>
        </p:nvSpPr>
        <p:spPr>
          <a:xfrm>
            <a:off x="609600" y="0"/>
            <a:ext cx="10972800" cy="972441"/>
          </a:xfrm>
        </p:spPr>
        <p:txBody>
          <a:bodyPr/>
          <a:lstStyle/>
          <a:p>
            <a:r>
              <a:rPr lang="en-US" sz="3200" dirty="0">
                <a:solidFill>
                  <a:srgbClr val="10394B"/>
                </a:solidFill>
              </a:rPr>
              <a:t>Understanding and unpacking risk: creating opportunity for self-assessment</a:t>
            </a:r>
            <a:br>
              <a:rPr lang="en-ZA" dirty="0">
                <a:solidFill>
                  <a:srgbClr val="10394B"/>
                </a:solidFill>
                <a:latin typeface="Calibri" panose="020F0502020204030204" pitchFamily="34" charset="0"/>
                <a:ea typeface="Calibri" panose="020F0502020204030204" pitchFamily="34" charset="0"/>
                <a:cs typeface="Times New Roman" panose="02020603050405020304" pitchFamily="18" charset="0"/>
              </a:rPr>
            </a:br>
            <a:endParaRPr lang="en-GB" dirty="0">
              <a:solidFill>
                <a:srgbClr val="10394B"/>
              </a:solidFill>
            </a:endParaRPr>
          </a:p>
        </p:txBody>
      </p:sp>
      <p:sp>
        <p:nvSpPr>
          <p:cNvPr id="7" name="Text Placeholder 6"/>
          <p:cNvSpPr>
            <a:spLocks noGrp="1"/>
          </p:cNvSpPr>
          <p:nvPr>
            <p:ph type="body" sz="quarter" idx="10"/>
          </p:nvPr>
        </p:nvSpPr>
        <p:spPr>
          <a:xfrm>
            <a:off x="609600" y="1288473"/>
            <a:ext cx="9725891" cy="4724400"/>
          </a:xfrm>
        </p:spPr>
        <p:txBody>
          <a:bodyPr/>
          <a:lstStyle/>
          <a:p>
            <a:pPr>
              <a:spcAft>
                <a:spcPts val="600"/>
              </a:spcAft>
              <a:buClr>
                <a:srgbClr val="178793"/>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Oral PrEP provides the opportunity for AGYW to assess and understand their own risk or vulnerability to HIV.</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buClr>
                <a:srgbClr val="178793"/>
              </a:buClr>
              <a:buFont typeface="Arial" panose="020B060402020202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Providers should explain the purpose of the risk discussion </a:t>
            </a:r>
            <a:r>
              <a:rPr lang="en-ZA" sz="2400" b="1" dirty="0">
                <a:solidFill>
                  <a:srgbClr val="178793"/>
                </a:solidFill>
                <a:latin typeface="Calibri" panose="020F0502020204030204" pitchFamily="34" charset="0"/>
                <a:ea typeface="Calibri" panose="020F0502020204030204" pitchFamily="34" charset="0"/>
                <a:cs typeface="Times New Roman" panose="02020603050405020304" pitchFamily="18" charset="0"/>
              </a:rPr>
              <a:t>and be sensitive to the fact that it is personal, private, and intimate.</a:t>
            </a:r>
          </a:p>
          <a:p>
            <a:pPr>
              <a:spcAft>
                <a:spcPts val="600"/>
              </a:spcAft>
              <a:buClr>
                <a:srgbClr val="178793"/>
              </a:buClr>
              <a:buFont typeface="Arial" panose="020B060402020202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The assessment should be adapted according to a person’s sexual activities, preferences, and overarching context – </a:t>
            </a:r>
            <a:r>
              <a:rPr lang="en-ZA" sz="2400" b="1" dirty="0">
                <a:solidFill>
                  <a:srgbClr val="178793"/>
                </a:solidFill>
                <a:latin typeface="Calibri" panose="020F0502020204030204" pitchFamily="34" charset="0"/>
                <a:ea typeface="Calibri" panose="020F0502020204030204" pitchFamily="34" charset="0"/>
                <a:cs typeface="Times New Roman" panose="02020603050405020304" pitchFamily="18" charset="0"/>
              </a:rPr>
              <a:t>NON-JUDGMENTAL.</a:t>
            </a:r>
          </a:p>
          <a:p>
            <a:pPr>
              <a:spcAft>
                <a:spcPts val="600"/>
              </a:spcAft>
              <a:buClr>
                <a:srgbClr val="178793"/>
              </a:buClr>
              <a:buFont typeface="Arial" panose="020B060402020202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It is very important not to make assumptions (e.g., AGYW may choose to engage in risky behaviours, be exposed to coercion or violence, engage in transactional sex out of necessity).</a:t>
            </a:r>
          </a:p>
          <a:p>
            <a:pPr>
              <a:spcAft>
                <a:spcPts val="600"/>
              </a:spcAft>
              <a:buClr>
                <a:srgbClr val="178793"/>
              </a:buClr>
              <a:buFont typeface="Arial" panose="020B0604020202020204" pitchFamily="34" charset="0"/>
              <a:buChar char="•"/>
            </a:pPr>
            <a:r>
              <a:rPr lang="en-ZA" sz="2400" dirty="0">
                <a:latin typeface="Calibri" panose="020F0502020204030204" pitchFamily="34" charset="0"/>
                <a:ea typeface="Calibri" panose="020F0502020204030204" pitchFamily="34" charset="0"/>
                <a:cs typeface="Times New Roman" panose="02020603050405020304" pitchFamily="18" charset="0"/>
              </a:rPr>
              <a:t>The process of assessing risk is not intended to exclude people but to be an entry point to appropriate prevention counselling.</a:t>
            </a:r>
          </a:p>
          <a:p>
            <a:pPr marL="0" indent="0">
              <a:spcAft>
                <a:spcPts val="600"/>
              </a:spcAft>
              <a:buClr>
                <a:srgbClr val="178793"/>
              </a:buClr>
              <a:buNone/>
            </a:pPr>
            <a:r>
              <a:rPr lang="en-ZA" sz="1800" dirty="0">
                <a:latin typeface="Calibri" panose="020F0502020204030204" pitchFamily="34" charset="0"/>
                <a:ea typeface="Calibri" panose="020F0502020204030204" pitchFamily="34" charset="0"/>
                <a:cs typeface="Times New Roman" panose="02020603050405020304" pitchFamily="18" charset="0"/>
              </a:rPr>
              <a:t>See </a:t>
            </a:r>
            <a:r>
              <a:rPr lang="en-ZA" sz="1800" dirty="0">
                <a:latin typeface="Calibri" panose="020F0502020204030204" pitchFamily="34" charset="0"/>
                <a:ea typeface="Calibri" panose="020F0502020204030204" pitchFamily="34" charset="0"/>
                <a:cs typeface="Times New Roman" panose="02020603050405020304" pitchFamily="18" charset="0"/>
                <a:hlinkClick r:id="rId4" action="ppaction://hlinkfile"/>
              </a:rPr>
              <a:t>Attachment 4</a:t>
            </a:r>
            <a:r>
              <a:rPr lang="en-ZA" sz="1800" dirty="0">
                <a:latin typeface="Calibri" panose="020F0502020204030204" pitchFamily="34" charset="0"/>
                <a:ea typeface="Calibri" panose="020F0502020204030204" pitchFamily="34" charset="0"/>
                <a:cs typeface="Times New Roman" panose="02020603050405020304" pitchFamily="18" charset="0"/>
              </a:rPr>
              <a:t> for an activity to explore risk; </a:t>
            </a:r>
            <a:r>
              <a:rPr lang="en-ZA" sz="1800" dirty="0">
                <a:latin typeface="Calibri" panose="020F0502020204030204" pitchFamily="34" charset="0"/>
                <a:ea typeface="Calibri" panose="020F0502020204030204" pitchFamily="34" charset="0"/>
                <a:cs typeface="Times New Roman" panose="02020603050405020304" pitchFamily="18" charset="0"/>
                <a:hlinkClick r:id="rId5" action="ppaction://hlinkfile"/>
              </a:rPr>
              <a:t>Attachment 5</a:t>
            </a:r>
            <a:r>
              <a:rPr lang="en-ZA" sz="1800" dirty="0">
                <a:latin typeface="Calibri" panose="020F0502020204030204" pitchFamily="34" charset="0"/>
                <a:ea typeface="Calibri" panose="020F0502020204030204" pitchFamily="34" charset="0"/>
                <a:cs typeface="Times New Roman" panose="02020603050405020304" pitchFamily="18" charset="0"/>
              </a:rPr>
              <a:t> for tips for doing risk assessments</a:t>
            </a:r>
            <a:endParaRPr lang="en-GB" sz="1800" dirty="0"/>
          </a:p>
        </p:txBody>
      </p:sp>
    </p:spTree>
    <p:extLst>
      <p:ext uri="{BB962C8B-B14F-4D97-AF65-F5344CB8AC3E}">
        <p14:creationId xmlns:p14="http://schemas.microsoft.com/office/powerpoint/2010/main" val="130343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12734"/>
            <a:ext cx="10972800" cy="972441"/>
          </a:xfrm>
        </p:spPr>
        <p:txBody>
          <a:bodyPr/>
          <a:lstStyle/>
          <a:p>
            <a:r>
              <a:rPr lang="en-ZA" sz="3200" dirty="0">
                <a:solidFill>
                  <a:srgbClr val="10394B"/>
                </a:solidFill>
                <a:latin typeface="Calibri" panose="020F0502020204030204" pitchFamily="34" charset="0"/>
                <a:ea typeface="Calibri" panose="020F0502020204030204" pitchFamily="34" charset="0"/>
                <a:cs typeface="Times New Roman" panose="02020603050405020304" pitchFamily="18" charset="0"/>
              </a:rPr>
              <a:t>Risk assessment and sensitivity to language and assumptions</a:t>
            </a:r>
            <a:endParaRPr lang="en-GB" sz="3200" dirty="0">
              <a:solidFill>
                <a:srgbClr val="10394B"/>
              </a:solidFill>
            </a:endParaRPr>
          </a:p>
        </p:txBody>
      </p:sp>
      <p:sp>
        <p:nvSpPr>
          <p:cNvPr id="7" name="Text Placeholder 6"/>
          <p:cNvSpPr>
            <a:spLocks noGrp="1"/>
          </p:cNvSpPr>
          <p:nvPr>
            <p:ph type="body" sz="quarter" idx="10"/>
          </p:nvPr>
        </p:nvSpPr>
        <p:spPr>
          <a:xfrm>
            <a:off x="609600" y="1288473"/>
            <a:ext cx="10147300" cy="4724400"/>
          </a:xfrm>
        </p:spPr>
        <p:txBody>
          <a:bodyPr/>
          <a:lstStyle/>
          <a:p>
            <a:pPr>
              <a:spcAft>
                <a:spcPts val="600"/>
              </a:spcAft>
              <a:buClr>
                <a:srgbClr val="178793"/>
              </a:buClr>
              <a:buFont typeface="Arial" panose="020B0604020202020204" pitchFamily="34" charset="0"/>
              <a:buChar char="•"/>
            </a:pPr>
            <a:r>
              <a:rPr lang="en-GB" sz="2400" dirty="0">
                <a:solidFill>
                  <a:schemeClr val="tx1"/>
                </a:solidFill>
              </a:rPr>
              <a:t>Do not assume that all AGYW are having vaginal sex (may be having anal sex). </a:t>
            </a:r>
          </a:p>
          <a:p>
            <a:pPr>
              <a:spcAft>
                <a:spcPts val="600"/>
              </a:spcAft>
              <a:buClr>
                <a:srgbClr val="178793"/>
              </a:buClr>
              <a:buFont typeface="Arial" panose="020B0604020202020204" pitchFamily="34" charset="0"/>
              <a:buChar char="•"/>
            </a:pPr>
            <a:r>
              <a:rPr lang="en-GB" sz="2400" dirty="0">
                <a:solidFill>
                  <a:schemeClr val="tx1"/>
                </a:solidFill>
              </a:rPr>
              <a:t>Do not assume that AGYW have only one partner (may have more than one partner).</a:t>
            </a:r>
          </a:p>
          <a:p>
            <a:pPr>
              <a:spcAft>
                <a:spcPts val="600"/>
              </a:spcAft>
              <a:buClr>
                <a:srgbClr val="178793"/>
              </a:buClr>
              <a:buFont typeface="Arial" panose="020B0604020202020204" pitchFamily="34" charset="0"/>
              <a:buChar char="•"/>
            </a:pPr>
            <a:r>
              <a:rPr lang="en-GB" sz="2400" dirty="0">
                <a:solidFill>
                  <a:schemeClr val="tx1"/>
                </a:solidFill>
              </a:rPr>
              <a:t>Be sensitive to diversity in relation to sexual preferences and gender identity, and to associated risks (e.g., LGBTIQA).</a:t>
            </a:r>
          </a:p>
          <a:p>
            <a:pPr>
              <a:spcAft>
                <a:spcPts val="600"/>
              </a:spcAft>
              <a:buClr>
                <a:srgbClr val="178793"/>
              </a:buClr>
              <a:buFont typeface="Arial" panose="020B0604020202020204" pitchFamily="34" charset="0"/>
              <a:buChar char="•"/>
            </a:pPr>
            <a:r>
              <a:rPr lang="en-GB" sz="2400" dirty="0">
                <a:solidFill>
                  <a:schemeClr val="tx1"/>
                </a:solidFill>
              </a:rPr>
              <a:t>Be respectful and understanding about the complexities of sex and sexual relationships for AGYW – remember that this is a very personal and private matter, not always planned and not always within the control of AGYW.</a:t>
            </a:r>
          </a:p>
        </p:txBody>
      </p:sp>
      <p:sp>
        <p:nvSpPr>
          <p:cNvPr id="2" name="Rectangle 1"/>
          <p:cNvSpPr/>
          <p:nvPr/>
        </p:nvSpPr>
        <p:spPr>
          <a:xfrm>
            <a:off x="177165" y="6296639"/>
            <a:ext cx="4674870" cy="369332"/>
          </a:xfrm>
          <a:prstGeom prst="rect">
            <a:avLst/>
          </a:prstGeom>
        </p:spPr>
        <p:txBody>
          <a:bodyPr wrap="none">
            <a:spAutoFit/>
          </a:bodyPr>
          <a:lstStyle/>
          <a:p>
            <a:pPr>
              <a:spcAft>
                <a:spcPts val="600"/>
              </a:spcAft>
              <a:buClr>
                <a:srgbClr val="178793"/>
              </a:buClr>
            </a:pPr>
            <a:r>
              <a:rPr lang="en-ZA" dirty="0">
                <a:latin typeface="Calibri" panose="020F0502020204030204" pitchFamily="34" charset="0"/>
                <a:ea typeface="Calibri" panose="020F0502020204030204" pitchFamily="34" charset="0"/>
                <a:cs typeface="Times New Roman" panose="02020603050405020304" pitchFamily="18" charset="0"/>
                <a:hlinkClick r:id="rId3" action="ppaction://hlinkfile"/>
              </a:rPr>
              <a:t>Attachment 5</a:t>
            </a:r>
            <a:r>
              <a:rPr lang="en-ZA" dirty="0">
                <a:latin typeface="Calibri" panose="020F0502020204030204" pitchFamily="34" charset="0"/>
                <a:ea typeface="Calibri" panose="020F0502020204030204" pitchFamily="34" charset="0"/>
                <a:cs typeface="Times New Roman" panose="02020603050405020304" pitchFamily="18" charset="0"/>
              </a:rPr>
              <a:t> for tips for doing risk assessments</a:t>
            </a:r>
            <a:endParaRPr lang="en-GB" dirty="0"/>
          </a:p>
        </p:txBody>
      </p:sp>
    </p:spTree>
    <p:extLst>
      <p:ext uri="{BB962C8B-B14F-4D97-AF65-F5344CB8AC3E}">
        <p14:creationId xmlns:p14="http://schemas.microsoft.com/office/powerpoint/2010/main" val="321839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3875"/>
            <a:ext cx="10972800" cy="951422"/>
          </a:xfrm>
        </p:spPr>
        <p:txBody>
          <a:bodyPr/>
          <a:lstStyle/>
          <a:p>
            <a:pPr lvl="0"/>
            <a:r>
              <a:rPr lang="en-US" dirty="0">
                <a:solidFill>
                  <a:srgbClr val="10394B"/>
                </a:solidFill>
              </a:rPr>
              <a:t>Exploring and assessing risk</a:t>
            </a:r>
            <a:endParaRPr lang="en-GB" dirty="0">
              <a:solidFill>
                <a:srgbClr val="10394B"/>
              </a:solidFill>
            </a:endParaRPr>
          </a:p>
        </p:txBody>
      </p:sp>
      <p:sp>
        <p:nvSpPr>
          <p:cNvPr id="3" name="Text Placeholder 2"/>
          <p:cNvSpPr>
            <a:spLocks noGrp="1"/>
          </p:cNvSpPr>
          <p:nvPr>
            <p:ph type="body" sz="quarter" idx="10"/>
          </p:nvPr>
        </p:nvSpPr>
        <p:spPr>
          <a:xfrm>
            <a:off x="140209" y="1029536"/>
            <a:ext cx="5955792" cy="4154984"/>
          </a:xfrm>
          <a:solidFill>
            <a:schemeClr val="accent1">
              <a:lumMod val="20000"/>
              <a:lumOff val="80000"/>
            </a:schemeClr>
          </a:solidFill>
        </p:spPr>
        <p:txBody>
          <a:bodyPr>
            <a:normAutofit fontScale="77500" lnSpcReduction="20000"/>
          </a:bodyPr>
          <a:lstStyle/>
          <a:p>
            <a:pPr>
              <a:lnSpc>
                <a:spcPct val="120000"/>
              </a:lnSpc>
              <a:spcBef>
                <a:spcPts val="0"/>
              </a:spcBef>
              <a:buClr>
                <a:srgbClr val="178793"/>
              </a:buClr>
              <a:tabLst>
                <a:tab pos="228600" algn="l"/>
              </a:tabLst>
            </a:pPr>
            <a:r>
              <a:rPr lang="en-GB"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In the past 6 months, have you had vaginal or anal sex without a condom? </a:t>
            </a:r>
            <a:endParaRPr lang="en-ZA" dirty="0">
              <a:solidFill>
                <a:schemeClr val="tx1"/>
              </a:solidFill>
              <a:cs typeface="Times New Roman" panose="02020603050405020304" pitchFamily="18" charset="0"/>
            </a:endParaRPr>
          </a:p>
          <a:p>
            <a:pPr>
              <a:lnSpc>
                <a:spcPct val="120000"/>
              </a:lnSpc>
              <a:spcBef>
                <a:spcPts val="0"/>
              </a:spcBef>
              <a:buClr>
                <a:srgbClr val="178793"/>
              </a:buClr>
              <a:tabLst>
                <a:tab pos="228600" algn="l"/>
              </a:tabLst>
            </a:pPr>
            <a:r>
              <a:rPr lang="en-GB"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Are you aware of your own HIV status? When did you last test? Could you have been exposed to HIV since your last test? </a:t>
            </a:r>
          </a:p>
          <a:p>
            <a:pPr>
              <a:lnSpc>
                <a:spcPct val="120000"/>
              </a:lnSpc>
              <a:spcBef>
                <a:spcPts val="0"/>
              </a:spcBef>
              <a:buClr>
                <a:srgbClr val="178793"/>
              </a:buClr>
              <a:tabLst>
                <a:tab pos="228600" algn="l"/>
              </a:tabLst>
            </a:pPr>
            <a:r>
              <a:rPr lang="en-GB"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Do you know your sexual partner’s HIV status? Are any of your sexual partners HIV-positive or of unknown HIV status? If your partner is HIV-negative, do you know when he or she was last tested? </a:t>
            </a:r>
          </a:p>
          <a:p>
            <a:pPr>
              <a:lnSpc>
                <a:spcPct val="120000"/>
              </a:lnSpc>
              <a:spcBef>
                <a:spcPts val="0"/>
              </a:spcBef>
              <a:buClr>
                <a:srgbClr val="178793"/>
              </a:buClr>
              <a:tabLst>
                <a:tab pos="228600" algn="l"/>
              </a:tabLst>
            </a:pPr>
            <a:r>
              <a:rPr lang="en-GB"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Can you discuss condom use with your sexual partner/partners? What are the challenges?</a:t>
            </a:r>
            <a:endParaRPr lang="en-ZA" dirty="0">
              <a:solidFill>
                <a:schemeClr val="tx1"/>
              </a:solidFill>
              <a:cs typeface="Times New Roman" panose="02020603050405020304" pitchFamily="18" charset="0"/>
            </a:endParaRPr>
          </a:p>
          <a:p>
            <a:pPr>
              <a:spcBef>
                <a:spcPts val="0"/>
              </a:spcBef>
              <a:buClr>
                <a:srgbClr val="178793"/>
              </a:buClr>
              <a:tabLst>
                <a:tab pos="228600" algn="l"/>
              </a:tabLst>
            </a:pPr>
            <a:endParaRPr lang="en-ZA" dirty="0">
              <a:solidFill>
                <a:schemeClr val="tx1"/>
              </a:solidFill>
              <a:cs typeface="Times New Roman" panose="02020603050405020304" pitchFamily="18" charset="0"/>
            </a:endParaRPr>
          </a:p>
          <a:p>
            <a:pPr marL="0" indent="0">
              <a:buNone/>
            </a:pPr>
            <a:endParaRPr lang="en-GB" i="1" dirty="0"/>
          </a:p>
        </p:txBody>
      </p:sp>
      <p:sp>
        <p:nvSpPr>
          <p:cNvPr id="4" name="Rectangle 3"/>
          <p:cNvSpPr/>
          <p:nvPr/>
        </p:nvSpPr>
        <p:spPr>
          <a:xfrm>
            <a:off x="6370321" y="1029536"/>
            <a:ext cx="5650993" cy="5170646"/>
          </a:xfrm>
          <a:prstGeom prst="rect">
            <a:avLst/>
          </a:prstGeom>
          <a:solidFill>
            <a:schemeClr val="accent1">
              <a:lumMod val="20000"/>
              <a:lumOff val="80000"/>
            </a:schemeClr>
          </a:solidFill>
        </p:spPr>
        <p:txBody>
          <a:bodyPr wrap="square" anchor="ctr">
            <a:spAutoFit/>
          </a:bodyPr>
          <a:lstStyle/>
          <a:p>
            <a:pPr marL="285750" lvl="0" indent="-285750">
              <a:buClr>
                <a:srgbClr val="178793"/>
              </a:buClr>
              <a:buFont typeface="Arial" panose="020B0604020202020204" pitchFamily="34" charset="0"/>
              <a:buChar char="•"/>
              <a:tabLst>
                <a:tab pos="228600" algn="l"/>
              </a:tabLst>
            </a:pPr>
            <a:r>
              <a:rPr lang="en-GB" sz="2200" dirty="0">
                <a:ea typeface="Times New Roman" panose="02020603050405020304" pitchFamily="18" charset="0"/>
                <a:cs typeface="Times New Roman" panose="02020603050405020304" pitchFamily="18" charset="0"/>
              </a:rPr>
              <a:t>Have you had an STI in the past year? How did you treat it? </a:t>
            </a:r>
            <a:endParaRPr lang="en-ZA" sz="2200" dirty="0">
              <a:cs typeface="Times New Roman" panose="02020603050405020304" pitchFamily="18" charset="0"/>
            </a:endParaRPr>
          </a:p>
          <a:p>
            <a:pPr marL="285750" lvl="0" indent="-285750">
              <a:buClr>
                <a:srgbClr val="178793"/>
              </a:buClr>
              <a:buFont typeface="Arial" panose="020B0604020202020204" pitchFamily="34" charset="0"/>
              <a:buChar char="•"/>
              <a:tabLst>
                <a:tab pos="228600" algn="l"/>
              </a:tabLst>
            </a:pPr>
            <a:r>
              <a:rPr lang="en-GB" sz="2200" dirty="0">
                <a:ea typeface="Times New Roman" panose="02020603050405020304" pitchFamily="18" charset="0"/>
                <a:cs typeface="Times New Roman" panose="02020603050405020304" pitchFamily="18" charset="0"/>
              </a:rPr>
              <a:t>At this point, are you planning to get pregnant/wanting to prevent getting pregnant? How do you prevent getting pregnant? If you are planning to get pregnant, do you know your partner’s HIV status? </a:t>
            </a:r>
            <a:endParaRPr lang="en-ZA" sz="2200" dirty="0">
              <a:ea typeface="Times New Roman" panose="02020603050405020304" pitchFamily="18" charset="0"/>
              <a:cs typeface="Times New Roman" panose="02020603050405020304" pitchFamily="18" charset="0"/>
            </a:endParaRPr>
          </a:p>
          <a:p>
            <a:pPr marL="285750" lvl="0" indent="-285750">
              <a:buClr>
                <a:srgbClr val="178793"/>
              </a:buClr>
              <a:buFont typeface="Arial" panose="020B0604020202020204" pitchFamily="34" charset="0"/>
              <a:buChar char="•"/>
              <a:tabLst>
                <a:tab pos="228600" algn="l"/>
              </a:tabLst>
            </a:pPr>
            <a:r>
              <a:rPr lang="en-US" sz="2200" dirty="0"/>
              <a:t>Have you experienced verbal, sexual, or physical violence or any other type of controlling </a:t>
            </a:r>
            <a:r>
              <a:rPr lang="en-US" sz="2200" dirty="0" err="1"/>
              <a:t>behaviour</a:t>
            </a:r>
            <a:r>
              <a:rPr lang="en-US" sz="2200" dirty="0"/>
              <a:t> from a partner that might put you at risk of HIV?</a:t>
            </a:r>
          </a:p>
          <a:p>
            <a:pPr marL="285750" lvl="0" indent="-285750">
              <a:buClr>
                <a:srgbClr val="178793"/>
              </a:buClr>
              <a:buFont typeface="Arial" panose="020B0604020202020204" pitchFamily="34" charset="0"/>
              <a:buChar char="•"/>
              <a:tabLst>
                <a:tab pos="228600" algn="l"/>
              </a:tabLst>
            </a:pPr>
            <a:r>
              <a:rPr lang="en-US" sz="2200" dirty="0">
                <a:latin typeface="Calibri" panose="020F0502020204030204" pitchFamily="34" charset="0"/>
                <a:cs typeface="Times New Roman" panose="02020603050405020304" pitchFamily="18" charset="0"/>
              </a:rPr>
              <a:t>D</a:t>
            </a:r>
            <a:r>
              <a:rPr lang="en-GB" sz="2200" dirty="0">
                <a:latin typeface="Calibri" panose="020F0502020204030204" pitchFamily="34" charset="0"/>
                <a:cs typeface="Times New Roman" panose="02020603050405020304" pitchFamily="18" charset="0"/>
              </a:rPr>
              <a:t>o you use drugs or consume alcohol? If so, how often and how much, and how does this affect your life? </a:t>
            </a:r>
          </a:p>
        </p:txBody>
      </p:sp>
      <p:sp>
        <p:nvSpPr>
          <p:cNvPr id="5" name="Rectangle 4"/>
          <p:cNvSpPr/>
          <p:nvPr/>
        </p:nvSpPr>
        <p:spPr>
          <a:xfrm>
            <a:off x="100584" y="5380605"/>
            <a:ext cx="6096000" cy="1200329"/>
          </a:xfrm>
          <a:prstGeom prst="rect">
            <a:avLst/>
          </a:prstGeom>
          <a:solidFill>
            <a:schemeClr val="bg1">
              <a:lumMod val="95000"/>
            </a:schemeClr>
          </a:solidFill>
        </p:spPr>
        <p:txBody>
          <a:bodyPr>
            <a:spAutoFit/>
          </a:bodyPr>
          <a:lstStyle/>
          <a:p>
            <a:r>
              <a:rPr lang="en-GB" i="1" dirty="0"/>
              <a:t>Note: A sexual partner is anyone with whom you have had sex; may be one or more partners; and may be male, female, or  </a:t>
            </a:r>
            <a:r>
              <a:rPr lang="en-ZA" i="1" dirty="0" err="1"/>
              <a:t>genderqueer</a:t>
            </a:r>
            <a:r>
              <a:rPr lang="en-ZA" i="1" dirty="0"/>
              <a:t> (non-binary, gender neutral)</a:t>
            </a:r>
            <a:r>
              <a:rPr lang="en-GB" i="1" dirty="0"/>
              <a:t>. Sex may be vaginal or anal.</a:t>
            </a:r>
          </a:p>
        </p:txBody>
      </p:sp>
    </p:spTree>
    <p:extLst>
      <p:ext uri="{BB962C8B-B14F-4D97-AF65-F5344CB8AC3E}">
        <p14:creationId xmlns:p14="http://schemas.microsoft.com/office/powerpoint/2010/main" val="256962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Exploring barriers with clients</a:t>
            </a:r>
          </a:p>
        </p:txBody>
      </p:sp>
      <p:sp>
        <p:nvSpPr>
          <p:cNvPr id="4" name="Oval Callout 3"/>
          <p:cNvSpPr/>
          <p:nvPr/>
        </p:nvSpPr>
        <p:spPr>
          <a:xfrm>
            <a:off x="2249424" y="1726498"/>
            <a:ext cx="7680960" cy="3108960"/>
          </a:xfrm>
          <a:prstGeom prst="wedgeEllipseCallout">
            <a:avLst>
              <a:gd name="adj1" fmla="val -41215"/>
              <a:gd name="adj2" fmla="val 91071"/>
            </a:avLst>
          </a:prstGeom>
          <a:solidFill>
            <a:srgbClr val="178793"/>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ZA" dirty="0">
                <a:solidFill>
                  <a:schemeClr val="bg1"/>
                </a:solidFill>
              </a:rPr>
              <a:t>What are your fears or worries about taking oral PrEP?</a:t>
            </a:r>
          </a:p>
          <a:p>
            <a:pPr marL="285750" indent="-285750">
              <a:buFont typeface="Arial" panose="020B0604020202020204" pitchFamily="34" charset="0"/>
              <a:buChar char="•"/>
            </a:pPr>
            <a:r>
              <a:rPr lang="en-ZA" dirty="0">
                <a:solidFill>
                  <a:schemeClr val="bg1"/>
                </a:solidFill>
              </a:rPr>
              <a:t>How can these be dealt with?</a:t>
            </a:r>
          </a:p>
          <a:p>
            <a:pPr marL="285750" indent="-285750">
              <a:buFont typeface="Arial" panose="020B0604020202020204" pitchFamily="34" charset="0"/>
              <a:buChar char="•"/>
            </a:pPr>
            <a:r>
              <a:rPr lang="en-ZA" dirty="0">
                <a:solidFill>
                  <a:schemeClr val="bg1"/>
                </a:solidFill>
              </a:rPr>
              <a:t>What support do you need? </a:t>
            </a:r>
          </a:p>
          <a:p>
            <a:pPr marL="285750" indent="-285750">
              <a:buFont typeface="Arial" panose="020B0604020202020204" pitchFamily="34" charset="0"/>
              <a:buChar char="•"/>
            </a:pPr>
            <a:r>
              <a:rPr lang="en-ZA" dirty="0">
                <a:solidFill>
                  <a:schemeClr val="bg1"/>
                </a:solidFill>
              </a:rPr>
              <a:t>Have you heard anything about oral PrEP that concerns you?  </a:t>
            </a:r>
          </a:p>
        </p:txBody>
      </p:sp>
    </p:spTree>
    <p:extLst>
      <p:ext uri="{BB962C8B-B14F-4D97-AF65-F5344CB8AC3E}">
        <p14:creationId xmlns:p14="http://schemas.microsoft.com/office/powerpoint/2010/main" val="164978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0A2812-7F87-4C20-B0B0-65DCEA7ACAFC}"/>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txBox="1">
            <a:spLocks/>
          </p:cNvSpPr>
          <p:nvPr/>
        </p:nvSpPr>
        <p:spPr>
          <a:xfrm>
            <a:off x="1480852" y="1334412"/>
            <a:ext cx="9244135" cy="1833546"/>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pPr algn="ctr">
              <a:lnSpc>
                <a:spcPct val="100000"/>
              </a:lnSpc>
            </a:pPr>
            <a:r>
              <a:rPr lang="en-US" sz="5400" dirty="0"/>
              <a:t>Addressing myths, misconceptions, and fears</a:t>
            </a:r>
            <a:endParaRPr lang="en-ZA" sz="5400" dirty="0"/>
          </a:p>
        </p:txBody>
      </p:sp>
    </p:spTree>
    <p:extLst>
      <p:ext uri="{BB962C8B-B14F-4D97-AF65-F5344CB8AC3E}">
        <p14:creationId xmlns:p14="http://schemas.microsoft.com/office/powerpoint/2010/main" val="9450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0892" y="474792"/>
            <a:ext cx="9705308" cy="1833546"/>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Discussing myths/misconceptions/fears</a:t>
            </a:r>
            <a:endParaRPr lang="en-ZA" dirty="0">
              <a:solidFill>
                <a:srgbClr val="10394B"/>
              </a:solidFill>
            </a:endParaRPr>
          </a:p>
        </p:txBody>
      </p:sp>
      <p:sp>
        <p:nvSpPr>
          <p:cNvPr id="7" name="Rectangle 6"/>
          <p:cNvSpPr/>
          <p:nvPr/>
        </p:nvSpPr>
        <p:spPr>
          <a:xfrm>
            <a:off x="567839" y="1559393"/>
            <a:ext cx="11192880" cy="5066530"/>
          </a:xfrm>
          <a:prstGeom prst="rect">
            <a:avLst/>
          </a:prstGeom>
          <a:noFill/>
        </p:spPr>
        <p:txBody>
          <a:bodyPr vert="horz"/>
          <a:lstStyle/>
          <a:p>
            <a:pPr>
              <a:spcBef>
                <a:spcPct val="20000"/>
              </a:spcBef>
              <a:buClr>
                <a:srgbClr val="008080"/>
              </a:buClr>
              <a:buSzPct val="100000"/>
            </a:pPr>
            <a:r>
              <a:rPr lang="en-US" sz="3200" dirty="0">
                <a:solidFill>
                  <a:srgbClr val="10394B"/>
                </a:solidFill>
                <a:latin typeface="Calibri"/>
                <a:cs typeface="Calibri"/>
              </a:rPr>
              <a:t>Group discussion:</a:t>
            </a:r>
          </a:p>
          <a:p>
            <a:pPr marL="342900" indent="-342900">
              <a:spcBef>
                <a:spcPct val="20000"/>
              </a:spcBef>
              <a:buClr>
                <a:srgbClr val="178793"/>
              </a:buClr>
              <a:buSzPct val="100000"/>
              <a:buFont typeface="Arial"/>
              <a:buChar char="•"/>
            </a:pPr>
            <a:r>
              <a:rPr lang="en-US" sz="3200" dirty="0">
                <a:solidFill>
                  <a:srgbClr val="10394B"/>
                </a:solidFill>
                <a:latin typeface="Calibri"/>
                <a:cs typeface="Calibri"/>
              </a:rPr>
              <a:t>What myths and misconceptions about oral PrEP have you come across?</a:t>
            </a:r>
          </a:p>
          <a:p>
            <a:pPr marL="342900" indent="-342900">
              <a:spcBef>
                <a:spcPct val="20000"/>
              </a:spcBef>
              <a:buClr>
                <a:srgbClr val="178793"/>
              </a:buClr>
              <a:buSzPct val="100000"/>
              <a:buFont typeface="Arial"/>
              <a:buChar char="•"/>
            </a:pPr>
            <a:r>
              <a:rPr lang="en-US" sz="3200" dirty="0">
                <a:solidFill>
                  <a:srgbClr val="10394B"/>
                </a:solidFill>
                <a:latin typeface="Calibri"/>
                <a:cs typeface="Calibri"/>
              </a:rPr>
              <a:t>Have you come across myths and misconceptions related to other products (e.g., ART? Certain contraception methods?)  </a:t>
            </a:r>
          </a:p>
          <a:p>
            <a:pPr marL="342900" indent="-342900">
              <a:spcBef>
                <a:spcPct val="20000"/>
              </a:spcBef>
              <a:buClr>
                <a:srgbClr val="178793"/>
              </a:buClr>
              <a:buSzPct val="100000"/>
              <a:buFont typeface="Arial"/>
              <a:buChar char="•"/>
            </a:pPr>
            <a:r>
              <a:rPr lang="en-US" sz="3200" dirty="0">
                <a:solidFill>
                  <a:srgbClr val="10394B"/>
                </a:solidFill>
                <a:latin typeface="Calibri"/>
                <a:cs typeface="Calibri"/>
              </a:rPr>
              <a:t>How do you respond to these myths and misconceptions with your AGYW clients?  </a:t>
            </a:r>
          </a:p>
          <a:p>
            <a:pPr marL="342900" indent="-342900">
              <a:spcBef>
                <a:spcPct val="20000"/>
              </a:spcBef>
              <a:buClr>
                <a:srgbClr val="178793"/>
              </a:buClr>
              <a:buSzPct val="100000"/>
              <a:buFont typeface="Arial"/>
              <a:buChar char="•"/>
            </a:pPr>
            <a:r>
              <a:rPr lang="en-US" sz="3200" dirty="0">
                <a:solidFill>
                  <a:srgbClr val="10394B"/>
                </a:solidFill>
                <a:latin typeface="Calibri"/>
                <a:cs typeface="Calibri"/>
              </a:rPr>
              <a:t>Why is it important to replace AGYW’s misconceptions with facts?  </a:t>
            </a:r>
          </a:p>
        </p:txBody>
      </p:sp>
      <p:grpSp>
        <p:nvGrpSpPr>
          <p:cNvPr id="8" name="Group 7"/>
          <p:cNvGrpSpPr/>
          <p:nvPr/>
        </p:nvGrpSpPr>
        <p:grpSpPr>
          <a:xfrm>
            <a:off x="100230" y="0"/>
            <a:ext cx="1465856" cy="1530735"/>
            <a:chOff x="9609513" y="75865"/>
            <a:chExt cx="1919213" cy="2049846"/>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9513" y="425022"/>
              <a:ext cx="1512916" cy="1700689"/>
            </a:xfrm>
            <a:prstGeom prst="rect">
              <a:avLst/>
            </a:prstGeom>
          </p:spPr>
        </p:pic>
        <p:sp>
          <p:nvSpPr>
            <p:cNvPr id="10" name="TextBox 9"/>
            <p:cNvSpPr txBox="1"/>
            <p:nvPr/>
          </p:nvSpPr>
          <p:spPr>
            <a:xfrm>
              <a:off x="9775763" y="75865"/>
              <a:ext cx="1413163" cy="453366"/>
            </a:xfrm>
            <a:prstGeom prst="rect">
              <a:avLst/>
            </a:prstGeom>
            <a:noFill/>
          </p:spPr>
          <p:txBody>
            <a:bodyPr wrap="square" rtlCol="0">
              <a:spAutoFit/>
            </a:bodyPr>
            <a:lstStyle/>
            <a:p>
              <a:pPr algn="r"/>
              <a:r>
                <a:rPr lang="en-ZA" sz="1600" b="1" dirty="0">
                  <a:solidFill>
                    <a:schemeClr val="accent4"/>
                  </a:solidFill>
                </a:rPr>
                <a:t>GROUP</a:t>
              </a:r>
            </a:p>
          </p:txBody>
        </p:sp>
        <p:sp>
          <p:nvSpPr>
            <p:cNvPr id="11" name="Rectangle 10"/>
            <p:cNvSpPr/>
            <p:nvPr/>
          </p:nvSpPr>
          <p:spPr>
            <a:xfrm rot="5400000">
              <a:off x="10480432" y="903400"/>
              <a:ext cx="1653328" cy="443261"/>
            </a:xfrm>
            <a:prstGeom prst="rect">
              <a:avLst/>
            </a:prstGeom>
          </p:spPr>
          <p:txBody>
            <a:bodyPr wrap="none">
              <a:spAutoFit/>
            </a:bodyPr>
            <a:lstStyle/>
            <a:p>
              <a:r>
                <a:rPr lang="en-ZA" sz="1600" b="1" dirty="0">
                  <a:solidFill>
                    <a:schemeClr val="accent4"/>
                  </a:solidFill>
                </a:rPr>
                <a:t>DISCUSSION</a:t>
              </a:r>
              <a:endParaRPr lang="en-ZA" sz="1600" dirty="0">
                <a:solidFill>
                  <a:schemeClr val="accent4"/>
                </a:solidFill>
              </a:endParaRPr>
            </a:p>
          </p:txBody>
        </p:sp>
      </p:grpSp>
    </p:spTree>
    <p:extLst>
      <p:ext uri="{BB962C8B-B14F-4D97-AF65-F5344CB8AC3E}">
        <p14:creationId xmlns:p14="http://schemas.microsoft.com/office/powerpoint/2010/main" val="419644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PrEP: the basics</a:t>
            </a:r>
          </a:p>
          <a:p>
            <a:pPr marL="285750" indent="-285750">
              <a:buFont typeface="Arial" panose="020B0604020202020204" pitchFamily="34" charset="0"/>
              <a:buChar char="•"/>
            </a:pPr>
            <a:r>
              <a:rPr lang="en-ZA" sz="1600"/>
              <a:t>What is combination prevention?</a:t>
            </a:r>
            <a:endParaRPr lang="en-ZA" sz="1600" dirty="0"/>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 friendly services</a:t>
            </a:r>
          </a:p>
          <a:p>
            <a:pPr marL="285750" indent="-285750">
              <a:buFont typeface="Arial" panose="020B0604020202020204" pitchFamily="34" charset="0"/>
              <a:buChar char="•"/>
            </a:pPr>
            <a:r>
              <a:rPr lang="en-ZA" sz="1600" dirty="0"/>
              <a:t>Checking in with ourselves: our personal views and values about AGYW </a:t>
            </a:r>
            <a:r>
              <a:rPr lang="en-ZA" sz="1600"/>
              <a:t>and oral PrEP</a:t>
            </a:r>
            <a:endParaRPr lang="en-ZA" sz="1600" dirty="0"/>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4: Oral PrEP provision for AGYW: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43054" y="53005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a:t>
            </a:r>
            <a:r>
              <a:rPr lang="en-US" sz="1600" b="1" dirty="0" err="1"/>
              <a:t>PrEP</a:t>
            </a:r>
            <a:endParaRPr lang="en-US" sz="1600" b="1" dirty="0"/>
          </a:p>
        </p:txBody>
      </p:sp>
      <p:sp>
        <p:nvSpPr>
          <p:cNvPr id="12" name="Rectangle 11"/>
          <p:cNvSpPr/>
          <p:nvPr/>
        </p:nvSpPr>
        <p:spPr>
          <a:xfrm>
            <a:off x="6043055" y="2705009"/>
            <a:ext cx="6011534" cy="1077218"/>
          </a:xfrm>
          <a:prstGeom prst="rect">
            <a:avLst/>
          </a:prstGeom>
          <a:solidFill>
            <a:schemeClr val="bg1">
              <a:lumMod val="95000"/>
            </a:schemeClr>
          </a:solidFill>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124534"/>
            <a:ext cx="6001063" cy="830997"/>
          </a:xfrm>
          <a:prstGeom prst="rect">
            <a:avLst/>
          </a:prstGeom>
          <a:solidFill>
            <a:schemeClr val="bg1">
              <a:lumMod val="95000"/>
            </a:schemeClr>
          </a:solidFill>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258802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45197"/>
            <a:ext cx="10972800" cy="725235"/>
          </a:xfrm>
        </p:spPr>
        <p:txBody>
          <a:bodyPr/>
          <a:lstStyle/>
          <a:p>
            <a:pPr>
              <a:spcBef>
                <a:spcPts val="1200"/>
              </a:spcBef>
            </a:pPr>
            <a:r>
              <a:rPr lang="en-US" dirty="0">
                <a:solidFill>
                  <a:srgbClr val="10394B"/>
                </a:solidFill>
              </a:rPr>
              <a:t>Responding to myths and misconceptions</a:t>
            </a:r>
            <a:br>
              <a:rPr lang="en-US" dirty="0">
                <a:solidFill>
                  <a:srgbClr val="10394B"/>
                </a:solidFill>
              </a:rPr>
            </a:br>
            <a:r>
              <a:rPr lang="en-ZA" sz="3600" dirty="0">
                <a:solidFill>
                  <a:srgbClr val="178793"/>
                </a:solidFill>
              </a:rPr>
              <a:t>How do you respond to the following?</a:t>
            </a:r>
            <a:br>
              <a:rPr lang="en-ZA" sz="3600" dirty="0">
                <a:solidFill>
                  <a:srgbClr val="178793"/>
                </a:solidFill>
              </a:rPr>
            </a:br>
            <a:r>
              <a:rPr lang="en-ZA" sz="1800" dirty="0">
                <a:solidFill>
                  <a:srgbClr val="178793"/>
                </a:solidFill>
              </a:rPr>
              <a:t>True? False? What information needs to be provided to clarify the statement? </a:t>
            </a:r>
            <a:br>
              <a:rPr lang="en-ZA" sz="3600" dirty="0">
                <a:solidFill>
                  <a:srgbClr val="10394B"/>
                </a:solidFill>
              </a:rPr>
            </a:br>
            <a:endParaRPr lang="en-ZA" sz="3600" dirty="0">
              <a:solidFill>
                <a:srgbClr val="10394B"/>
              </a:solidFill>
            </a:endParaRPr>
          </a:p>
        </p:txBody>
      </p:sp>
      <p:sp>
        <p:nvSpPr>
          <p:cNvPr id="5" name="Text Placeholder 4"/>
          <p:cNvSpPr>
            <a:spLocks noGrp="1"/>
          </p:cNvSpPr>
          <p:nvPr>
            <p:ph type="body" sz="quarter" idx="10"/>
          </p:nvPr>
        </p:nvSpPr>
        <p:spPr>
          <a:xfrm>
            <a:off x="342900" y="2159635"/>
            <a:ext cx="6038850" cy="3982085"/>
          </a:xfrm>
          <a:solidFill>
            <a:schemeClr val="accent1">
              <a:lumMod val="20000"/>
              <a:lumOff val="80000"/>
            </a:schemeClr>
          </a:solidFill>
        </p:spPr>
        <p:txBody>
          <a:bodyPr>
            <a:noAutofit/>
          </a:bodyPr>
          <a:lstStyle/>
          <a:p>
            <a:pPr lvl="0">
              <a:lnSpc>
                <a:spcPct val="115000"/>
              </a:lnSpc>
              <a:buClr>
                <a:srgbClr val="178793"/>
              </a:buClr>
              <a:buFont typeface="Symbol" panose="05050102010706020507" pitchFamily="18" charset="2"/>
              <a:buChar char=""/>
            </a:pPr>
            <a:r>
              <a:rPr lang="en-GB" sz="2000" dirty="0">
                <a:solidFill>
                  <a:srgbClr val="000000"/>
                </a:solidFill>
                <a:ea typeface="Calibri" panose="020F0502020204030204" pitchFamily="34" charset="0"/>
                <a:cs typeface="Times New Roman" panose="02020603050405020304" pitchFamily="18" charset="0"/>
              </a:rPr>
              <a:t>Oral PrEP makes you nauseous all the time.</a:t>
            </a:r>
            <a:endParaRPr lang="en-ZA" sz="2000" dirty="0">
              <a:solidFill>
                <a:srgbClr val="000000"/>
              </a:solidFill>
              <a:ea typeface="Calibri" panose="020F0502020204030204" pitchFamily="34" charset="0"/>
              <a:cs typeface="Arial" panose="020B0604020202020204" pitchFamily="34" charset="0"/>
            </a:endParaRPr>
          </a:p>
          <a:p>
            <a:pPr lvl="0">
              <a:lnSpc>
                <a:spcPct val="115000"/>
              </a:lnSpc>
              <a:buClr>
                <a:srgbClr val="178793"/>
              </a:buClr>
              <a:buFont typeface="Symbol" panose="05050102010706020507" pitchFamily="18" charset="2"/>
              <a:buChar char=""/>
            </a:pPr>
            <a:r>
              <a:rPr lang="en-GB" sz="2000" dirty="0">
                <a:solidFill>
                  <a:srgbClr val="000000"/>
                </a:solidFill>
                <a:ea typeface="Calibri" panose="020F0502020204030204" pitchFamily="34" charset="0"/>
                <a:cs typeface="Times New Roman" panose="02020603050405020304" pitchFamily="18" charset="0"/>
              </a:rPr>
              <a:t>You won’t get pregnant if you use oral PrEP for a long time.</a:t>
            </a:r>
            <a:endParaRPr lang="en-ZA" sz="2000" dirty="0">
              <a:solidFill>
                <a:srgbClr val="000000"/>
              </a:solidFill>
              <a:ea typeface="Calibri" panose="020F0502020204030204" pitchFamily="34" charset="0"/>
              <a:cs typeface="Arial" panose="020B0604020202020204" pitchFamily="34" charset="0"/>
            </a:endParaRPr>
          </a:p>
          <a:p>
            <a:pPr lvl="0">
              <a:lnSpc>
                <a:spcPct val="115000"/>
              </a:lnSpc>
              <a:buClr>
                <a:srgbClr val="178793"/>
              </a:buClr>
              <a:buFont typeface="Symbol" panose="05050102010706020507" pitchFamily="18" charset="2"/>
              <a:buChar char=""/>
            </a:pPr>
            <a:r>
              <a:rPr lang="en-GB" sz="2000" dirty="0">
                <a:solidFill>
                  <a:srgbClr val="000000"/>
                </a:solidFill>
                <a:ea typeface="Calibri" panose="020F0502020204030204" pitchFamily="34" charset="0"/>
                <a:cs typeface="Times New Roman" panose="02020603050405020304" pitchFamily="18" charset="0"/>
              </a:rPr>
              <a:t>Oral PrEP leads to weight loss/gain.</a:t>
            </a:r>
            <a:endParaRPr lang="en-ZA" sz="2000" dirty="0">
              <a:solidFill>
                <a:srgbClr val="000000"/>
              </a:solidFill>
              <a:ea typeface="Calibri" panose="020F0502020204030204" pitchFamily="34" charset="0"/>
              <a:cs typeface="Arial" panose="020B0604020202020204" pitchFamily="34" charset="0"/>
            </a:endParaRPr>
          </a:p>
          <a:p>
            <a:pPr lvl="0">
              <a:lnSpc>
                <a:spcPct val="115000"/>
              </a:lnSpc>
              <a:buClr>
                <a:srgbClr val="178793"/>
              </a:buClr>
              <a:buFont typeface="Symbol" panose="05050102010706020507" pitchFamily="18" charset="2"/>
              <a:buChar char=""/>
            </a:pPr>
            <a:r>
              <a:rPr lang="en-GB" sz="2000" dirty="0">
                <a:solidFill>
                  <a:srgbClr val="000000"/>
                </a:solidFill>
                <a:ea typeface="Calibri" panose="020F0502020204030204" pitchFamily="34" charset="0"/>
                <a:cs typeface="Times New Roman" panose="02020603050405020304" pitchFamily="18" charset="0"/>
              </a:rPr>
              <a:t>If you take oral </a:t>
            </a:r>
            <a:r>
              <a:rPr lang="en-GB" sz="2000" dirty="0" err="1">
                <a:solidFill>
                  <a:srgbClr val="000000"/>
                </a:solidFill>
                <a:ea typeface="Calibri" panose="020F0502020204030204" pitchFamily="34" charset="0"/>
                <a:cs typeface="Times New Roman" panose="02020603050405020304" pitchFamily="18" charset="0"/>
              </a:rPr>
              <a:t>PrEP</a:t>
            </a:r>
            <a:r>
              <a:rPr lang="en-GB" sz="2000" dirty="0">
                <a:solidFill>
                  <a:srgbClr val="000000"/>
                </a:solidFill>
                <a:ea typeface="Calibri" panose="020F0502020204030204" pitchFamily="34" charset="0"/>
                <a:cs typeface="Times New Roman" panose="02020603050405020304" pitchFamily="18" charset="0"/>
              </a:rPr>
              <a:t> and become HIV-positive, then ART will not work.</a:t>
            </a:r>
          </a:p>
          <a:p>
            <a:pPr lvl="0">
              <a:lnSpc>
                <a:spcPct val="115000"/>
              </a:lnSpc>
              <a:buClr>
                <a:srgbClr val="178793"/>
              </a:buClr>
              <a:buFont typeface="Symbol" panose="05050102010706020507" pitchFamily="18" charset="2"/>
              <a:buChar char=""/>
            </a:pPr>
            <a:r>
              <a:rPr lang="en-GB" sz="2000" dirty="0">
                <a:solidFill>
                  <a:srgbClr val="000000"/>
                </a:solidFill>
                <a:ea typeface="Calibri" panose="020F0502020204030204" pitchFamily="34" charset="0"/>
                <a:cs typeface="Times New Roman" panose="02020603050405020304" pitchFamily="18" charset="0"/>
              </a:rPr>
              <a:t>Oral PrEP leads to ART resistance.</a:t>
            </a:r>
            <a:endParaRPr lang="en-ZA" sz="2000" dirty="0">
              <a:solidFill>
                <a:srgbClr val="000000"/>
              </a:solidFill>
              <a:ea typeface="Calibri" panose="020F0502020204030204" pitchFamily="34" charset="0"/>
              <a:cs typeface="Arial" panose="020B0604020202020204" pitchFamily="34" charset="0"/>
            </a:endParaRPr>
          </a:p>
          <a:p>
            <a:pPr lvl="0">
              <a:lnSpc>
                <a:spcPct val="115000"/>
              </a:lnSpc>
              <a:buClr>
                <a:srgbClr val="178793"/>
              </a:buClr>
              <a:buFont typeface="Symbol" panose="05050102010706020507" pitchFamily="18" charset="2"/>
              <a:buChar char=""/>
            </a:pPr>
            <a:r>
              <a:rPr lang="en-GB" sz="2000" dirty="0">
                <a:solidFill>
                  <a:srgbClr val="000000"/>
                </a:solidFill>
                <a:ea typeface="Calibri" panose="020F0502020204030204" pitchFamily="34" charset="0"/>
                <a:cs typeface="Times New Roman" panose="02020603050405020304" pitchFamily="18" charset="0"/>
              </a:rPr>
              <a:t>Some women lose hair when they use oral </a:t>
            </a:r>
            <a:r>
              <a:rPr lang="en-GB" sz="2000" dirty="0" err="1">
                <a:solidFill>
                  <a:srgbClr val="000000"/>
                </a:solidFill>
                <a:ea typeface="Calibri" panose="020F0502020204030204" pitchFamily="34" charset="0"/>
                <a:cs typeface="Times New Roman" panose="02020603050405020304" pitchFamily="18" charset="0"/>
              </a:rPr>
              <a:t>PrEP.</a:t>
            </a:r>
            <a:endParaRPr lang="en-ZA" sz="2000" dirty="0">
              <a:solidFill>
                <a:srgbClr val="000000"/>
              </a:solidFill>
              <a:ea typeface="Calibri" panose="020F0502020204030204" pitchFamily="34" charset="0"/>
              <a:cs typeface="Arial" panose="020B0604020202020204" pitchFamily="34" charset="0"/>
            </a:endParaRPr>
          </a:p>
          <a:p>
            <a:pPr lvl="0">
              <a:lnSpc>
                <a:spcPct val="115000"/>
              </a:lnSpc>
              <a:buClr>
                <a:srgbClr val="178793"/>
              </a:buClr>
              <a:buFont typeface="Symbol" panose="05050102010706020507" pitchFamily="18" charset="2"/>
              <a:buChar char=""/>
            </a:pPr>
            <a:r>
              <a:rPr lang="en-GB" sz="2000" dirty="0">
                <a:solidFill>
                  <a:srgbClr val="000000"/>
                </a:solidFill>
                <a:ea typeface="Calibri" panose="020F0502020204030204" pitchFamily="34" charset="0"/>
                <a:cs typeface="Times New Roman" panose="02020603050405020304" pitchFamily="18" charset="0"/>
              </a:rPr>
              <a:t>Oral PrEP causes vaginal dryness.</a:t>
            </a:r>
            <a:endParaRPr lang="en-ZA" sz="2000" dirty="0">
              <a:solidFill>
                <a:srgbClr val="000000"/>
              </a:solidFill>
              <a:ea typeface="Calibri" panose="020F0502020204030204" pitchFamily="34" charset="0"/>
              <a:cs typeface="Arial" panose="020B0604020202020204" pitchFamily="34" charset="0"/>
            </a:endParaRPr>
          </a:p>
          <a:p>
            <a:pPr lvl="0">
              <a:lnSpc>
                <a:spcPct val="115000"/>
              </a:lnSpc>
              <a:buClr>
                <a:srgbClr val="178793"/>
              </a:buClr>
              <a:buFont typeface="Symbol" panose="05050102010706020507" pitchFamily="18" charset="2"/>
              <a:buChar char=""/>
            </a:pPr>
            <a:endParaRPr lang="en-ZA" sz="1800" dirty="0">
              <a:solidFill>
                <a:srgbClr val="000000"/>
              </a:solidFill>
              <a:ea typeface="Calibri" panose="020F0502020204030204" pitchFamily="34" charset="0"/>
              <a:cs typeface="Arial" panose="020B0604020202020204" pitchFamily="34" charset="0"/>
            </a:endParaRPr>
          </a:p>
          <a:p>
            <a:pPr marL="0" indent="0">
              <a:buNone/>
            </a:pPr>
            <a:r>
              <a:rPr lang="en-ZA" sz="1800" dirty="0"/>
              <a:t>Also see </a:t>
            </a:r>
            <a:r>
              <a:rPr lang="en-ZA" sz="1800" dirty="0">
                <a:hlinkClick r:id="rId3" action="ppaction://hlinkfile"/>
              </a:rPr>
              <a:t>Attachment 6</a:t>
            </a:r>
            <a:r>
              <a:rPr lang="en-ZA" sz="1800" dirty="0"/>
              <a:t> for frequently asked questions </a:t>
            </a:r>
          </a:p>
        </p:txBody>
      </p:sp>
      <p:sp>
        <p:nvSpPr>
          <p:cNvPr id="7" name="Rectangle 6"/>
          <p:cNvSpPr/>
          <p:nvPr/>
        </p:nvSpPr>
        <p:spPr>
          <a:xfrm>
            <a:off x="6584950" y="2156460"/>
            <a:ext cx="5353050" cy="398526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285750" lvl="0" indent="-285750">
              <a:lnSpc>
                <a:spcPct val="115000"/>
              </a:lnSpc>
              <a:buClr>
                <a:srgbClr val="178793"/>
              </a:buClr>
              <a:buSzPct val="1450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Some women get unbalanced hormones and grow hair on their face and chest when they use oral PrEP.</a:t>
            </a:r>
            <a:endParaRPr lang="en-ZA" sz="2000" dirty="0">
              <a:solidFill>
                <a:srgbClr val="000000"/>
              </a:solidFill>
              <a:ea typeface="Calibri" panose="020F0502020204030204" pitchFamily="34" charset="0"/>
              <a:cs typeface="Arial" panose="020B0604020202020204" pitchFamily="34" charset="0"/>
            </a:endParaRPr>
          </a:p>
          <a:p>
            <a:pPr marL="285750" lvl="0" indent="-285750">
              <a:lnSpc>
                <a:spcPct val="115000"/>
              </a:lnSpc>
              <a:buClr>
                <a:srgbClr val="178793"/>
              </a:buClr>
              <a:buSzPct val="1450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Oral PrEP does not work if taken with alcohol and drugs.</a:t>
            </a:r>
            <a:endParaRPr lang="en-ZA" sz="2000" dirty="0">
              <a:solidFill>
                <a:srgbClr val="000000"/>
              </a:solidFill>
              <a:ea typeface="Calibri" panose="020F0502020204030204" pitchFamily="34" charset="0"/>
              <a:cs typeface="Arial" panose="020B0604020202020204" pitchFamily="34" charset="0"/>
            </a:endParaRPr>
          </a:p>
          <a:p>
            <a:pPr marL="285750" lvl="0" indent="-285750">
              <a:lnSpc>
                <a:spcPct val="115000"/>
              </a:lnSpc>
              <a:buClr>
                <a:srgbClr val="178793"/>
              </a:buClr>
              <a:buSzPct val="1450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Like ART, oral PrEP only works if taken for life.</a:t>
            </a:r>
          </a:p>
          <a:p>
            <a:pPr marL="285750" indent="-285750">
              <a:buClr>
                <a:srgbClr val="178793"/>
              </a:buClr>
              <a:buSzPct val="140000"/>
              <a:buFont typeface="Arial" panose="020B0604020202020204" pitchFamily="34" charset="0"/>
              <a:buChar char="•"/>
            </a:pPr>
            <a:r>
              <a:rPr lang="en-ZW" sz="2000" dirty="0">
                <a:solidFill>
                  <a:schemeClr val="tx1"/>
                </a:solidFill>
              </a:rPr>
              <a:t>Oral PrEP reduces the effectiveness of contraception.</a:t>
            </a:r>
          </a:p>
          <a:p>
            <a:pPr marL="285750" indent="-285750">
              <a:buClr>
                <a:srgbClr val="178793"/>
              </a:buClr>
              <a:buSzPct val="140000"/>
              <a:buFont typeface="Arial" panose="020B0604020202020204" pitchFamily="34" charset="0"/>
              <a:buChar char="•"/>
            </a:pPr>
            <a:r>
              <a:rPr lang="en-ZW" sz="2000" dirty="0">
                <a:solidFill>
                  <a:schemeClr val="tx1"/>
                </a:solidFill>
              </a:rPr>
              <a:t>Oral PrEP interferes with other HIV prevention efforts such as condoms and lubricants.</a:t>
            </a:r>
            <a:endParaRPr lang="en-ZA" sz="2000" dirty="0">
              <a:solidFill>
                <a:schemeClr val="tx1"/>
              </a:solidFill>
            </a:endParaRPr>
          </a:p>
          <a:p>
            <a:pPr marL="285750" indent="-285750">
              <a:buClr>
                <a:srgbClr val="178793"/>
              </a:buClr>
              <a:buSzPct val="140000"/>
              <a:buFont typeface="Arial" panose="020B0604020202020204" pitchFamily="34" charset="0"/>
              <a:buChar char="•"/>
            </a:pPr>
            <a:r>
              <a:rPr lang="en-ZA" sz="2000" dirty="0">
                <a:solidFill>
                  <a:schemeClr val="tx1"/>
                </a:solidFill>
              </a:rPr>
              <a:t>Oral PrEP reduces a person’s sex drive. </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230062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05348"/>
              </p:ext>
            </p:extLst>
          </p:nvPr>
        </p:nvGraphicFramePr>
        <p:xfrm>
          <a:off x="359664" y="1280816"/>
          <a:ext cx="11222736" cy="4973671"/>
        </p:xfrm>
        <a:graphic>
          <a:graphicData uri="http://schemas.openxmlformats.org/drawingml/2006/table">
            <a:tbl>
              <a:tblPr firstRow="1" firstCol="1" bandRow="1"/>
              <a:tblGrid>
                <a:gridCol w="3665747">
                  <a:extLst>
                    <a:ext uri="{9D8B030D-6E8A-4147-A177-3AD203B41FA5}">
                      <a16:colId xmlns:a16="http://schemas.microsoft.com/office/drawing/2014/main" val="20000"/>
                    </a:ext>
                  </a:extLst>
                </a:gridCol>
                <a:gridCol w="7556989">
                  <a:extLst>
                    <a:ext uri="{9D8B030D-6E8A-4147-A177-3AD203B41FA5}">
                      <a16:colId xmlns:a16="http://schemas.microsoft.com/office/drawing/2014/main" val="20001"/>
                    </a:ext>
                  </a:extLst>
                </a:gridCol>
              </a:tblGrid>
              <a:tr h="161161">
                <a:tc>
                  <a:txBody>
                    <a:bodyPr/>
                    <a:lstStyle/>
                    <a:p>
                      <a:pPr>
                        <a:lnSpc>
                          <a:spcPct val="115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Issue</a:t>
                      </a:r>
                      <a:endParaRPr lang="en-ZA"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 for discussion</a:t>
                      </a:r>
                      <a:endParaRPr lang="en-ZA"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3482">
                <a:tc>
                  <a:txBody>
                    <a:bodyPr/>
                    <a:lstStyle/>
                    <a:p>
                      <a:pPr marL="342900" lvl="0" indent="-342900">
                        <a:lnSpc>
                          <a:spcPct val="115000"/>
                        </a:lnSpc>
                        <a:spcAft>
                          <a:spcPts val="0"/>
                        </a:spcAft>
                        <a:buClr>
                          <a:srgbClr val="178793"/>
                        </a:buClr>
                        <a:buFont typeface="Symbol" panose="05050102010706020507" pitchFamily="18" charset="2"/>
                        <a:buChar char=""/>
                      </a:pPr>
                      <a:r>
                        <a:rPr lang="en-GB" sz="1600" dirty="0">
                          <a:solidFill>
                            <a:srgbClr val="000000"/>
                          </a:solidFill>
                          <a:effectLst/>
                          <a:latin typeface="+mn-lt"/>
                          <a:ea typeface="Calibri" panose="020F0502020204030204" pitchFamily="34" charset="0"/>
                          <a:cs typeface="Times New Roman" panose="02020603050405020304" pitchFamily="18" charset="0"/>
                        </a:rPr>
                        <a:t>Oral PrEP makes you nauseous all the time.</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8793"/>
                        </a:buClr>
                        <a:buFont typeface="Arial" panose="020B0604020202020204" pitchFamily="34" charset="0"/>
                        <a:buChar char="•"/>
                      </a:pPr>
                      <a:r>
                        <a:rPr lang="en-GB" sz="1600" dirty="0">
                          <a:solidFill>
                            <a:srgbClr val="000000"/>
                          </a:solidFill>
                          <a:effectLst/>
                          <a:latin typeface="+mn-lt"/>
                          <a:ea typeface="Calibri" panose="020F0502020204030204" pitchFamily="34" charset="0"/>
                          <a:cs typeface="Times New Roman" panose="02020603050405020304" pitchFamily="18" charset="0"/>
                        </a:rPr>
                        <a:t>One of the side effects is nausea.</a:t>
                      </a:r>
                      <a:r>
                        <a:rPr lang="en-GB" sz="1600" baseline="0" dirty="0">
                          <a:solidFill>
                            <a:srgbClr val="000000"/>
                          </a:solidFill>
                          <a:effectLst/>
                          <a:latin typeface="+mn-lt"/>
                          <a:ea typeface="Calibri" panose="020F0502020204030204" pitchFamily="34" charset="0"/>
                          <a:cs typeface="Times New Roman" panose="02020603050405020304" pitchFamily="18" charset="0"/>
                        </a:rPr>
                        <a:t> O</a:t>
                      </a:r>
                      <a:r>
                        <a:rPr lang="en-GB" sz="1600" dirty="0">
                          <a:solidFill>
                            <a:srgbClr val="000000"/>
                          </a:solidFill>
                          <a:effectLst/>
                          <a:latin typeface="+mn-lt"/>
                          <a:ea typeface="Calibri" panose="020F0502020204030204" pitchFamily="34" charset="0"/>
                          <a:cs typeface="Times New Roman" panose="02020603050405020304" pitchFamily="18" charset="0"/>
                        </a:rPr>
                        <a:t>ther mild side effects are </a:t>
                      </a:r>
                      <a:r>
                        <a:rPr lang="en-ZA" sz="1600" dirty="0">
                          <a:solidFill>
                            <a:srgbClr val="221E1F"/>
                          </a:solidFill>
                          <a:effectLst/>
                          <a:latin typeface="+mn-lt"/>
                          <a:ea typeface="Calibri" panose="020F0502020204030204" pitchFamily="34" charset="0"/>
                          <a:cs typeface="Minion Pro"/>
                        </a:rPr>
                        <a:t>headache and weight loss in the first month.</a:t>
                      </a:r>
                      <a:r>
                        <a:rPr lang="en-ZA" sz="1600" baseline="0" dirty="0">
                          <a:solidFill>
                            <a:srgbClr val="221E1F"/>
                          </a:solidFill>
                          <a:effectLst/>
                          <a:latin typeface="+mn-lt"/>
                          <a:ea typeface="Calibri" panose="020F0502020204030204" pitchFamily="34" charset="0"/>
                          <a:cs typeface="Minion Pro"/>
                        </a:rPr>
                        <a:t> </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3482">
                <a:tc>
                  <a:txBody>
                    <a:bodyPr/>
                    <a:lstStyle/>
                    <a:p>
                      <a:pPr marL="342900" lvl="0" indent="-342900">
                        <a:lnSpc>
                          <a:spcPct val="115000"/>
                        </a:lnSpc>
                        <a:spcAft>
                          <a:spcPts val="0"/>
                        </a:spcAft>
                        <a:buClr>
                          <a:srgbClr val="178793"/>
                        </a:buClr>
                        <a:buFont typeface="Symbol" panose="05050102010706020507" pitchFamily="18" charset="2"/>
                        <a:buChar char=""/>
                      </a:pPr>
                      <a:r>
                        <a:rPr lang="en-GB" sz="1600" dirty="0">
                          <a:solidFill>
                            <a:srgbClr val="000000"/>
                          </a:solidFill>
                          <a:effectLst/>
                          <a:latin typeface="+mn-lt"/>
                          <a:ea typeface="Calibri" panose="020F0502020204030204" pitchFamily="34" charset="0"/>
                          <a:cs typeface="Times New Roman" panose="02020603050405020304" pitchFamily="18" charset="0"/>
                        </a:rPr>
                        <a:t>You won’t get pregnant if you use oral PrEP for a long time.</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8793"/>
                        </a:buClr>
                        <a:buFont typeface="Arial" panose="020B0604020202020204" pitchFamily="34" charset="0"/>
                        <a:buChar char="•"/>
                      </a:pPr>
                      <a:r>
                        <a:rPr lang="en-GB" sz="1600" dirty="0">
                          <a:solidFill>
                            <a:srgbClr val="000000"/>
                          </a:solidFill>
                          <a:effectLst/>
                          <a:latin typeface="+mn-lt"/>
                          <a:ea typeface="Calibri" panose="020F0502020204030204" pitchFamily="34" charset="0"/>
                          <a:cs typeface="Times New Roman" panose="02020603050405020304" pitchFamily="18" charset="0"/>
                        </a:rPr>
                        <a:t>Oral PrEP does not affect your fertility (your ability to get pregnant).</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3204">
                <a:tc>
                  <a:txBody>
                    <a:bodyPr/>
                    <a:lstStyle/>
                    <a:p>
                      <a:pPr marL="342900" lvl="0" indent="-342900">
                        <a:lnSpc>
                          <a:spcPct val="115000"/>
                        </a:lnSpc>
                        <a:spcAft>
                          <a:spcPts val="0"/>
                        </a:spcAft>
                        <a:buClr>
                          <a:srgbClr val="178793"/>
                        </a:buClr>
                        <a:buFont typeface="Symbol" panose="05050102010706020507" pitchFamily="18" charset="2"/>
                        <a:buChar char=""/>
                      </a:pPr>
                      <a:r>
                        <a:rPr lang="en-GB" sz="1600" dirty="0">
                          <a:solidFill>
                            <a:srgbClr val="000000"/>
                          </a:solidFill>
                          <a:effectLst/>
                          <a:latin typeface="+mn-lt"/>
                          <a:ea typeface="Calibri" panose="020F0502020204030204" pitchFamily="34" charset="0"/>
                          <a:cs typeface="Times New Roman" panose="02020603050405020304" pitchFamily="18" charset="0"/>
                        </a:rPr>
                        <a:t>Oral PrEP leads to weight loss/gain.</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8793"/>
                        </a:buClr>
                        <a:buFont typeface="Arial" panose="020B0604020202020204" pitchFamily="34" charset="0"/>
                        <a:buChar char="•"/>
                      </a:pPr>
                      <a:r>
                        <a:rPr lang="en-ZA" sz="1600" dirty="0">
                          <a:solidFill>
                            <a:srgbClr val="000000"/>
                          </a:solidFill>
                          <a:effectLst/>
                          <a:latin typeface="+mn-lt"/>
                          <a:ea typeface="Calibri" panose="020F0502020204030204" pitchFamily="34" charset="0"/>
                          <a:cs typeface="Arial" panose="020B0604020202020204" pitchFamily="34" charset="0"/>
                        </a:rPr>
                        <a:t>Weight loss is not a common side effect (shown in 3%</a:t>
                      </a:r>
                      <a:r>
                        <a:rPr lang="en-ZA" sz="1600" baseline="0" dirty="0">
                          <a:solidFill>
                            <a:srgbClr val="000000"/>
                          </a:solidFill>
                          <a:effectLst/>
                          <a:latin typeface="+mn-lt"/>
                          <a:ea typeface="Calibri" panose="020F0502020204030204" pitchFamily="34" charset="0"/>
                          <a:cs typeface="Arial" panose="020B0604020202020204" pitchFamily="34" charset="0"/>
                        </a:rPr>
                        <a:t> of users).</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3482">
                <a:tc>
                  <a:txBody>
                    <a:bodyPr/>
                    <a:lstStyle/>
                    <a:p>
                      <a:pPr marL="342900" lvl="0" indent="-342900">
                        <a:lnSpc>
                          <a:spcPct val="115000"/>
                        </a:lnSpc>
                        <a:spcAft>
                          <a:spcPts val="0"/>
                        </a:spcAft>
                        <a:buClr>
                          <a:srgbClr val="178793"/>
                        </a:buClr>
                        <a:buFont typeface="Symbol" panose="05050102010706020507" pitchFamily="18" charset="2"/>
                        <a:buChar char=""/>
                      </a:pPr>
                      <a:r>
                        <a:rPr lang="en-GB" sz="1600" dirty="0">
                          <a:solidFill>
                            <a:srgbClr val="000000"/>
                          </a:solidFill>
                          <a:effectLst/>
                          <a:latin typeface="+mn-lt"/>
                          <a:ea typeface="Calibri" panose="020F0502020204030204" pitchFamily="34" charset="0"/>
                          <a:cs typeface="Times New Roman" panose="02020603050405020304" pitchFamily="18" charset="0"/>
                        </a:rPr>
                        <a:t>If you take oral </a:t>
                      </a:r>
                      <a:r>
                        <a:rPr lang="en-GB" sz="1600" dirty="0" err="1">
                          <a:solidFill>
                            <a:srgbClr val="000000"/>
                          </a:solidFill>
                          <a:effectLst/>
                          <a:latin typeface="+mn-lt"/>
                          <a:ea typeface="Calibri" panose="020F0502020204030204" pitchFamily="34" charset="0"/>
                          <a:cs typeface="Times New Roman" panose="02020603050405020304" pitchFamily="18" charset="0"/>
                        </a:rPr>
                        <a:t>PrEP</a:t>
                      </a:r>
                      <a:r>
                        <a:rPr lang="en-GB" sz="1600" dirty="0">
                          <a:solidFill>
                            <a:srgbClr val="000000"/>
                          </a:solidFill>
                          <a:effectLst/>
                          <a:latin typeface="+mn-lt"/>
                          <a:ea typeface="Calibri" panose="020F0502020204030204" pitchFamily="34" charset="0"/>
                          <a:cs typeface="Times New Roman" panose="02020603050405020304" pitchFamily="18" charset="0"/>
                        </a:rPr>
                        <a:t> and become HIV- positive, then ART will not work; oral PrEP</a:t>
                      </a:r>
                      <a:r>
                        <a:rPr lang="en-GB" sz="1600" baseline="0" dirty="0">
                          <a:solidFill>
                            <a:srgbClr val="000000"/>
                          </a:solidFill>
                          <a:effectLst/>
                          <a:latin typeface="+mn-lt"/>
                          <a:ea typeface="Calibri" panose="020F0502020204030204" pitchFamily="34" charset="0"/>
                          <a:cs typeface="Times New Roman" panose="02020603050405020304" pitchFamily="18" charset="0"/>
                        </a:rPr>
                        <a:t> leads to ART resistance.</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457200" rtl="0" eaLnBrk="1" fontAlgn="auto" latinLnBrk="0" hangingPunct="1">
                        <a:lnSpc>
                          <a:spcPct val="115000"/>
                        </a:lnSpc>
                        <a:spcBef>
                          <a:spcPts val="0"/>
                        </a:spcBef>
                        <a:spcAft>
                          <a:spcPts val="0"/>
                        </a:spcAft>
                        <a:buClr>
                          <a:srgbClr val="178793"/>
                        </a:buClr>
                        <a:buSzTx/>
                        <a:buFont typeface="Arial" panose="020B0604020202020204" pitchFamily="34" charset="0"/>
                        <a:buChar char="•"/>
                        <a:tabLst/>
                        <a:defRPr/>
                      </a:pPr>
                      <a:r>
                        <a:rPr lang="en-GB" sz="1600" kern="1200" dirty="0">
                          <a:solidFill>
                            <a:schemeClr val="tx1"/>
                          </a:solidFill>
                          <a:effectLst/>
                          <a:latin typeface="+mn-lt"/>
                          <a:ea typeface="+mn-ea"/>
                          <a:cs typeface="+mn-cs"/>
                        </a:rPr>
                        <a:t>The risk of developing HIV drug resistance is very small (&lt;0.1%), especially if clients adhere daily to oral PrEP and are routinely tested for HIV.</a:t>
                      </a:r>
                      <a:endParaRPr lang="en-ZA" sz="1600" kern="1200" dirty="0">
                        <a:solidFill>
                          <a:schemeClr val="tx1"/>
                        </a:solidFill>
                        <a:effectLst/>
                        <a:latin typeface="+mn-lt"/>
                        <a:ea typeface="+mn-ea"/>
                        <a:cs typeface="+mn-cs"/>
                      </a:endParaRPr>
                    </a:p>
                    <a:p>
                      <a:pPr marL="285750" lvl="0" indent="-285750">
                        <a:lnSpc>
                          <a:spcPct val="115000"/>
                        </a:lnSpc>
                        <a:spcAft>
                          <a:spcPts val="0"/>
                        </a:spcAft>
                        <a:buClr>
                          <a:srgbClr val="178793"/>
                        </a:buClr>
                        <a:buFont typeface="Arial" panose="020B0604020202020204" pitchFamily="34" charset="0"/>
                        <a:buChar char="•"/>
                      </a:pP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4643">
                <a:tc>
                  <a:txBody>
                    <a:bodyPr/>
                    <a:lstStyle/>
                    <a:p>
                      <a:pPr marL="342900" lvl="0" indent="-342900">
                        <a:lnSpc>
                          <a:spcPct val="115000"/>
                        </a:lnSpc>
                        <a:spcAft>
                          <a:spcPts val="0"/>
                        </a:spcAft>
                        <a:buClr>
                          <a:srgbClr val="178793"/>
                        </a:buClr>
                        <a:buFont typeface="Symbol" panose="05050102010706020507" pitchFamily="18" charset="2"/>
                        <a:buChar char=""/>
                      </a:pPr>
                      <a:r>
                        <a:rPr lang="en-GB" sz="1600" dirty="0">
                          <a:solidFill>
                            <a:srgbClr val="000000"/>
                          </a:solidFill>
                          <a:effectLst/>
                          <a:latin typeface="+mn-lt"/>
                          <a:ea typeface="Calibri" panose="020F0502020204030204" pitchFamily="34" charset="0"/>
                          <a:cs typeface="Times New Roman" panose="02020603050405020304" pitchFamily="18" charset="0"/>
                        </a:rPr>
                        <a:t>Some women lose hair when they use oral </a:t>
                      </a:r>
                      <a:r>
                        <a:rPr lang="en-GB" sz="1600" dirty="0" err="1">
                          <a:solidFill>
                            <a:srgbClr val="000000"/>
                          </a:solidFill>
                          <a:effectLst/>
                          <a:latin typeface="+mn-lt"/>
                          <a:ea typeface="Calibri" panose="020F0502020204030204" pitchFamily="34" charset="0"/>
                          <a:cs typeface="Times New Roman" panose="02020603050405020304" pitchFamily="18" charset="0"/>
                        </a:rPr>
                        <a:t>PrEP.</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8793"/>
                        </a:buClr>
                        <a:buFont typeface="Arial" panose="020B0604020202020204" pitchFamily="34" charset="0"/>
                        <a:buChar char="•"/>
                      </a:pPr>
                      <a:r>
                        <a:rPr lang="en-GB" sz="1600" dirty="0">
                          <a:solidFill>
                            <a:srgbClr val="000000"/>
                          </a:solidFill>
                          <a:effectLst/>
                          <a:latin typeface="+mn-lt"/>
                          <a:ea typeface="Calibri" panose="020F0502020204030204" pitchFamily="34" charset="0"/>
                          <a:cs typeface="Times New Roman" panose="02020603050405020304" pitchFamily="18" charset="0"/>
                        </a:rPr>
                        <a:t>There is very little evidence that oral PrEP results in hair loss. Other factors such</a:t>
                      </a:r>
                      <a:r>
                        <a:rPr lang="en-GB" sz="1600" baseline="0" dirty="0">
                          <a:solidFill>
                            <a:srgbClr val="000000"/>
                          </a:solidFill>
                          <a:effectLst/>
                          <a:latin typeface="+mn-lt"/>
                          <a:ea typeface="Calibri" panose="020F0502020204030204" pitchFamily="34" charset="0"/>
                          <a:cs typeface="Times New Roman" panose="02020603050405020304" pitchFamily="18" charset="0"/>
                        </a:rPr>
                        <a:t> as</a:t>
                      </a:r>
                      <a:r>
                        <a:rPr lang="en-GB" sz="1600" dirty="0">
                          <a:solidFill>
                            <a:srgbClr val="000000"/>
                          </a:solidFill>
                          <a:effectLst/>
                          <a:latin typeface="+mn-lt"/>
                          <a:ea typeface="Calibri" panose="020F0502020204030204" pitchFamily="34" charset="0"/>
                          <a:cs typeface="Times New Roman" panose="02020603050405020304" pitchFamily="18" charset="0"/>
                        </a:rPr>
                        <a:t> constant braiding, aging, and a person’s biology can result in hair loss.</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2321">
                <a:tc>
                  <a:txBody>
                    <a:bodyPr/>
                    <a:lstStyle/>
                    <a:p>
                      <a:pPr marL="342900" lvl="0" indent="-342900">
                        <a:lnSpc>
                          <a:spcPct val="115000"/>
                        </a:lnSpc>
                        <a:spcAft>
                          <a:spcPts val="0"/>
                        </a:spcAft>
                        <a:buClr>
                          <a:srgbClr val="178793"/>
                        </a:buClr>
                        <a:buFont typeface="Symbol" panose="05050102010706020507" pitchFamily="18" charset="2"/>
                        <a:buChar char=""/>
                      </a:pPr>
                      <a:r>
                        <a:rPr lang="en-GB" sz="1600" dirty="0">
                          <a:solidFill>
                            <a:srgbClr val="000000"/>
                          </a:solidFill>
                          <a:effectLst/>
                          <a:latin typeface="+mn-lt"/>
                          <a:ea typeface="Calibri" panose="020F0502020204030204" pitchFamily="34" charset="0"/>
                          <a:cs typeface="Times New Roman" panose="02020603050405020304" pitchFamily="18" charset="0"/>
                        </a:rPr>
                        <a:t>Oral PrEP causes vaginal dryness.</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8793"/>
                        </a:buClr>
                        <a:buFont typeface="Arial" panose="020B0604020202020204" pitchFamily="34" charset="0"/>
                        <a:buChar char="•"/>
                      </a:pPr>
                      <a:r>
                        <a:rPr lang="en-GB" sz="1600" dirty="0">
                          <a:solidFill>
                            <a:srgbClr val="000000"/>
                          </a:solidFill>
                          <a:effectLst/>
                          <a:latin typeface="+mn-lt"/>
                          <a:ea typeface="Calibri" panose="020F0502020204030204" pitchFamily="34" charset="0"/>
                          <a:cs typeface="Times New Roman" panose="02020603050405020304" pitchFamily="18" charset="0"/>
                        </a:rPr>
                        <a:t>There is no link between oral PrEP and vaginal dryness.</a:t>
                      </a:r>
                      <a:r>
                        <a:rPr lang="en-GB" sz="1600" baseline="0" dirty="0">
                          <a:solidFill>
                            <a:srgbClr val="000000"/>
                          </a:solidFill>
                          <a:effectLst/>
                          <a:latin typeface="+mn-lt"/>
                          <a:ea typeface="Calibri" panose="020F0502020204030204" pitchFamily="34" charset="0"/>
                          <a:cs typeface="Times New Roman" panose="02020603050405020304" pitchFamily="18" charset="0"/>
                        </a:rPr>
                        <a:t> O</a:t>
                      </a:r>
                      <a:r>
                        <a:rPr lang="en-GB" sz="1600" dirty="0">
                          <a:solidFill>
                            <a:srgbClr val="000000"/>
                          </a:solidFill>
                          <a:effectLst/>
                          <a:latin typeface="+mn-lt"/>
                          <a:ea typeface="Calibri" panose="020F0502020204030204" pitchFamily="34" charset="0"/>
                          <a:cs typeface="Times New Roman" panose="02020603050405020304" pitchFamily="18" charset="0"/>
                        </a:rPr>
                        <a:t>ther factors such as lack of</a:t>
                      </a:r>
                      <a:r>
                        <a:rPr lang="en-GB" sz="1600" baseline="0" dirty="0">
                          <a:solidFill>
                            <a:srgbClr val="000000"/>
                          </a:solidFill>
                          <a:effectLst/>
                          <a:latin typeface="+mn-lt"/>
                          <a:ea typeface="Calibri" panose="020F0502020204030204" pitchFamily="34" charset="0"/>
                          <a:cs typeface="Times New Roman" panose="02020603050405020304" pitchFamily="18" charset="0"/>
                        </a:rPr>
                        <a:t> arousal and aging</a:t>
                      </a:r>
                      <a:r>
                        <a:rPr lang="en-GB" sz="1600" dirty="0">
                          <a:solidFill>
                            <a:srgbClr val="000000"/>
                          </a:solidFill>
                          <a:effectLst/>
                          <a:latin typeface="+mn-lt"/>
                          <a:ea typeface="Calibri" panose="020F0502020204030204" pitchFamily="34" charset="0"/>
                          <a:cs typeface="Times New Roman" panose="02020603050405020304" pitchFamily="18" charset="0"/>
                        </a:rPr>
                        <a:t> may cause dryness.</a:t>
                      </a:r>
                    </a:p>
                    <a:p>
                      <a:pPr marL="342900" lvl="0" indent="-342900">
                        <a:lnSpc>
                          <a:spcPct val="115000"/>
                        </a:lnSpc>
                        <a:spcAft>
                          <a:spcPts val="0"/>
                        </a:spcAft>
                        <a:buClr>
                          <a:srgbClr val="178793"/>
                        </a:buClr>
                        <a:buFont typeface="Arial" panose="020B0604020202020204" pitchFamily="34" charset="0"/>
                        <a:buChar char="•"/>
                      </a:pPr>
                      <a:r>
                        <a:rPr lang="en-GB" sz="1600" baseline="0" dirty="0">
                          <a:solidFill>
                            <a:srgbClr val="000000"/>
                          </a:solidFill>
                          <a:effectLst/>
                          <a:latin typeface="+mn-lt"/>
                          <a:ea typeface="Calibri" panose="020F0502020204030204" pitchFamily="34" charset="0"/>
                          <a:cs typeface="Times New Roman" panose="02020603050405020304" pitchFamily="18" charset="0"/>
                        </a:rPr>
                        <a:t>Lubricants can be used to help with vaginal dryness.</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44643">
                <a:tc>
                  <a:txBody>
                    <a:bodyPr/>
                    <a:lstStyle/>
                    <a:p>
                      <a:pPr marL="342900" lvl="0" indent="-342900">
                        <a:lnSpc>
                          <a:spcPct val="115000"/>
                        </a:lnSpc>
                        <a:spcAft>
                          <a:spcPts val="0"/>
                        </a:spcAft>
                        <a:buClr>
                          <a:srgbClr val="178793"/>
                        </a:buClr>
                        <a:buFont typeface="Symbol" panose="05050102010706020507" pitchFamily="18" charset="2"/>
                        <a:buChar char=""/>
                      </a:pPr>
                      <a:r>
                        <a:rPr lang="en-GB" sz="1600" dirty="0">
                          <a:solidFill>
                            <a:srgbClr val="000000"/>
                          </a:solidFill>
                          <a:effectLst/>
                          <a:latin typeface="+mn-lt"/>
                          <a:ea typeface="Calibri" panose="020F0502020204030204" pitchFamily="34" charset="0"/>
                          <a:cs typeface="Times New Roman" panose="02020603050405020304" pitchFamily="18" charset="0"/>
                        </a:rPr>
                        <a:t>Some women get unbalanced hormones and grow hair on their face and chest when they use oral </a:t>
                      </a:r>
                      <a:r>
                        <a:rPr lang="en-GB" sz="1600" dirty="0" err="1">
                          <a:solidFill>
                            <a:srgbClr val="000000"/>
                          </a:solidFill>
                          <a:effectLst/>
                          <a:latin typeface="+mn-lt"/>
                          <a:ea typeface="Calibri" panose="020F0502020204030204" pitchFamily="34" charset="0"/>
                          <a:cs typeface="Times New Roman" panose="02020603050405020304" pitchFamily="18" charset="0"/>
                        </a:rPr>
                        <a:t>PrEP.</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8793"/>
                        </a:buClr>
                        <a:buFont typeface="Arial" panose="020B0604020202020204" pitchFamily="34" charset="0"/>
                        <a:buChar char="•"/>
                      </a:pPr>
                      <a:r>
                        <a:rPr lang="en-ZA" sz="1600" dirty="0">
                          <a:solidFill>
                            <a:srgbClr val="000000"/>
                          </a:solidFill>
                          <a:effectLst/>
                          <a:latin typeface="+mn-lt"/>
                          <a:ea typeface="Calibri" panose="020F0502020204030204" pitchFamily="34" charset="0"/>
                          <a:cs typeface="Arial" panose="020B0604020202020204" pitchFamily="34" charset="0"/>
                        </a:rPr>
                        <a:t>Oral PrEP does not affect hormones and does not cause hair to grow on the face and chest.</a:t>
                      </a:r>
                      <a:r>
                        <a:rPr lang="en-ZA" sz="1600" baseline="0" dirty="0">
                          <a:solidFill>
                            <a:srgbClr val="000000"/>
                          </a:solidFill>
                          <a:effectLst/>
                          <a:latin typeface="+mn-lt"/>
                          <a:ea typeface="Calibri" panose="020F0502020204030204" pitchFamily="34" charset="0"/>
                          <a:cs typeface="Arial" panose="020B0604020202020204" pitchFamily="34" charset="0"/>
                        </a:rPr>
                        <a:t> </a:t>
                      </a: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484632" y="411433"/>
            <a:ext cx="11250168" cy="725235"/>
          </a:xfrm>
        </p:spPr>
        <p:txBody>
          <a:bodyPr/>
          <a:lstStyle/>
          <a:p>
            <a:r>
              <a:rPr lang="en-US" dirty="0">
                <a:solidFill>
                  <a:srgbClr val="10394B"/>
                </a:solidFill>
              </a:rPr>
              <a:t>Responding to myths and misconceptions (cont.)</a:t>
            </a:r>
            <a:br>
              <a:rPr lang="en-ZA" b="1" dirty="0">
                <a:solidFill>
                  <a:srgbClr val="10394B"/>
                </a:solidFill>
              </a:rPr>
            </a:br>
            <a:endParaRPr lang="en-ZA" dirty="0">
              <a:solidFill>
                <a:srgbClr val="10394B"/>
              </a:solidFill>
            </a:endParaRPr>
          </a:p>
        </p:txBody>
      </p:sp>
      <p:sp>
        <p:nvSpPr>
          <p:cNvPr id="6" name="Rectangle 5"/>
          <p:cNvSpPr/>
          <p:nvPr/>
        </p:nvSpPr>
        <p:spPr>
          <a:xfrm>
            <a:off x="398780" y="6271399"/>
            <a:ext cx="6355080" cy="338554"/>
          </a:xfrm>
          <a:prstGeom prst="rect">
            <a:avLst/>
          </a:prstGeom>
        </p:spPr>
        <p:txBody>
          <a:bodyPr wrap="square">
            <a:spAutoFit/>
          </a:bodyPr>
          <a:lstStyle/>
          <a:p>
            <a:r>
              <a:rPr lang="en-ZA" sz="1600" dirty="0">
                <a:hlinkClick r:id="rId3"/>
              </a:rPr>
              <a:t>https://www.truvada.com/what-is-truvada/side-effects</a:t>
            </a:r>
            <a:endParaRPr lang="en-ZA" sz="1600" dirty="0"/>
          </a:p>
        </p:txBody>
      </p:sp>
    </p:spTree>
    <p:extLst>
      <p:ext uri="{BB962C8B-B14F-4D97-AF65-F5344CB8AC3E}">
        <p14:creationId xmlns:p14="http://schemas.microsoft.com/office/powerpoint/2010/main" val="372669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7741566"/>
              </p:ext>
            </p:extLst>
          </p:nvPr>
        </p:nvGraphicFramePr>
        <p:xfrm>
          <a:off x="609600" y="1339639"/>
          <a:ext cx="11222736" cy="4453336"/>
        </p:xfrm>
        <a:graphic>
          <a:graphicData uri="http://schemas.openxmlformats.org/drawingml/2006/table">
            <a:tbl>
              <a:tblPr firstRow="1" firstCol="1" bandRow="1"/>
              <a:tblGrid>
                <a:gridCol w="3706368">
                  <a:extLst>
                    <a:ext uri="{9D8B030D-6E8A-4147-A177-3AD203B41FA5}">
                      <a16:colId xmlns:a16="http://schemas.microsoft.com/office/drawing/2014/main" val="20000"/>
                    </a:ext>
                  </a:extLst>
                </a:gridCol>
                <a:gridCol w="7516368">
                  <a:extLst>
                    <a:ext uri="{9D8B030D-6E8A-4147-A177-3AD203B41FA5}">
                      <a16:colId xmlns:a16="http://schemas.microsoft.com/office/drawing/2014/main" val="20001"/>
                    </a:ext>
                  </a:extLst>
                </a:gridCol>
              </a:tblGrid>
              <a:tr h="461108">
                <a:tc>
                  <a:txBody>
                    <a:bodyPr/>
                    <a:lstStyle/>
                    <a:p>
                      <a:pPr>
                        <a:lnSpc>
                          <a:spcPct val="115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Issue</a:t>
                      </a:r>
                      <a:endParaRPr lang="en-ZA"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tc>
                  <a:txBody>
                    <a:bodyPr/>
                    <a:lstStyle/>
                    <a:p>
                      <a:pPr>
                        <a:lnSpc>
                          <a:spcPct val="115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 for discussion</a:t>
                      </a:r>
                      <a:endParaRPr lang="en-ZA"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extLst>
                  <a:ext uri="{0D108BD9-81ED-4DB2-BD59-A6C34878D82A}">
                    <a16:rowId xmlns:a16="http://schemas.microsoft.com/office/drawing/2014/main" val="10000"/>
                  </a:ext>
                </a:extLst>
              </a:tr>
              <a:tr h="577433">
                <a:tc>
                  <a:txBody>
                    <a:bodyPr/>
                    <a:lstStyle/>
                    <a:p>
                      <a:pPr marL="285750" lvl="0" indent="-285750" algn="l" defTabSz="457200" rtl="0" eaLnBrk="1" latinLnBrk="0" hangingPunct="1">
                        <a:lnSpc>
                          <a:spcPct val="115000"/>
                        </a:lnSpc>
                        <a:spcAft>
                          <a:spcPts val="0"/>
                        </a:spcAft>
                        <a:buClr>
                          <a:srgbClr val="178793"/>
                        </a:buClr>
                        <a:buFont typeface="Arial" panose="020B0604020202020204" pitchFamily="34" charset="0"/>
                        <a:buChar char="•"/>
                      </a:pPr>
                      <a:r>
                        <a:rPr lang="en-GB" sz="1600" kern="1200" dirty="0">
                          <a:solidFill>
                            <a:schemeClr val="tx1"/>
                          </a:solidFill>
                          <a:latin typeface="+mn-lt"/>
                          <a:ea typeface="+mn-ea"/>
                          <a:cs typeface="+mn-cs"/>
                        </a:rPr>
                        <a:t>Oral PrEP does not work if taken with alcohol and drugs.</a:t>
                      </a:r>
                      <a:endParaRPr lang="en-ZA" sz="1600" kern="1200" dirty="0">
                        <a:solidFill>
                          <a:schemeClr val="tx1"/>
                        </a:solidFill>
                        <a:latin typeface="+mn-lt"/>
                        <a:ea typeface="+mn-ea"/>
                        <a:cs typeface="+mn-cs"/>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tc>
                  <a:txBody>
                    <a:bodyPr/>
                    <a:lstStyle/>
                    <a:p>
                      <a:pPr marL="285750" lvl="0" indent="-285750" algn="l" defTabSz="457200" rtl="0" eaLnBrk="1" latinLnBrk="0" hangingPunct="1">
                        <a:lnSpc>
                          <a:spcPct val="115000"/>
                        </a:lnSpc>
                        <a:spcAft>
                          <a:spcPts val="0"/>
                        </a:spcAft>
                        <a:buClr>
                          <a:srgbClr val="178793"/>
                        </a:buClr>
                        <a:buFont typeface="Arial" panose="020B0604020202020204" pitchFamily="34" charset="0"/>
                        <a:buChar char="•"/>
                      </a:pPr>
                      <a:r>
                        <a:rPr lang="en-GB" sz="1600" kern="1200" dirty="0">
                          <a:solidFill>
                            <a:srgbClr val="000000"/>
                          </a:solidFill>
                          <a:effectLst/>
                          <a:latin typeface="+mn-lt"/>
                          <a:ea typeface="Calibri" panose="020F0502020204030204" pitchFamily="34" charset="0"/>
                          <a:cs typeface="Arial" panose="020B0604020202020204" pitchFamily="34" charset="0"/>
                        </a:rPr>
                        <a:t>Oral PrEP can be taken alongside alcohol and drugs.</a:t>
                      </a:r>
                      <a:endParaRPr lang="en-ZA" sz="1600" kern="1200" dirty="0">
                        <a:solidFill>
                          <a:srgbClr val="000000"/>
                        </a:solidFill>
                        <a:effectLst/>
                        <a:latin typeface="+mn-lt"/>
                        <a:ea typeface="Calibri" panose="020F0502020204030204" pitchFamily="34" charset="0"/>
                        <a:cs typeface="Arial" panose="020B0604020202020204" pitchFamily="34" charset="0"/>
                      </a:endParaRPr>
                    </a:p>
                    <a:p>
                      <a:pPr marL="285750" lvl="0" indent="-285750" algn="l" defTabSz="457200" rtl="0" eaLnBrk="1" latinLnBrk="0" hangingPunct="1">
                        <a:lnSpc>
                          <a:spcPct val="115000"/>
                        </a:lnSpc>
                        <a:spcAft>
                          <a:spcPts val="0"/>
                        </a:spcAft>
                        <a:buClr>
                          <a:srgbClr val="178793"/>
                        </a:buClr>
                        <a:buFont typeface="Arial" panose="020B0604020202020204" pitchFamily="34" charset="0"/>
                        <a:buChar char="•"/>
                      </a:pPr>
                      <a:r>
                        <a:rPr lang="en-GB" sz="1600" kern="1200" dirty="0">
                          <a:solidFill>
                            <a:srgbClr val="000000"/>
                          </a:solidFill>
                          <a:effectLst/>
                          <a:latin typeface="+mn-lt"/>
                          <a:ea typeface="Calibri" panose="020F0502020204030204" pitchFamily="34" charset="0"/>
                          <a:cs typeface="Arial" panose="020B0604020202020204" pitchFamily="34" charset="0"/>
                        </a:rPr>
                        <a:t>Adherence and effective use needs to be emphasised</a:t>
                      </a:r>
                      <a:endParaRPr lang="en-ZA" sz="1600" kern="12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extLst>
                  <a:ext uri="{0D108BD9-81ED-4DB2-BD59-A6C34878D82A}">
                    <a16:rowId xmlns:a16="http://schemas.microsoft.com/office/drawing/2014/main" val="2284263906"/>
                  </a:ext>
                </a:extLst>
              </a:tr>
              <a:tr h="577433">
                <a:tc>
                  <a:txBody>
                    <a:bodyPr/>
                    <a:lstStyle/>
                    <a:p>
                      <a:pPr marL="285750" lvl="0" indent="-285750" algn="l" defTabSz="457200" rtl="0" eaLnBrk="1" latinLnBrk="0" hangingPunct="1">
                        <a:lnSpc>
                          <a:spcPct val="115000"/>
                        </a:lnSpc>
                        <a:spcAft>
                          <a:spcPts val="0"/>
                        </a:spcAft>
                        <a:buClr>
                          <a:srgbClr val="178793"/>
                        </a:buClr>
                        <a:buFont typeface="Arial" panose="020B0604020202020204" pitchFamily="34" charset="0"/>
                        <a:buChar char="•"/>
                      </a:pPr>
                      <a:r>
                        <a:rPr lang="en-GB" sz="1600" kern="1200" dirty="0">
                          <a:solidFill>
                            <a:schemeClr val="tx1"/>
                          </a:solidFill>
                          <a:latin typeface="+mn-lt"/>
                          <a:ea typeface="+mn-ea"/>
                          <a:cs typeface="+mn-cs"/>
                        </a:rPr>
                        <a:t>Like ART, oral PrEP only works if taken for life.</a:t>
                      </a:r>
                      <a:endParaRPr lang="en-ZA" sz="1600" kern="1200" dirty="0">
                        <a:solidFill>
                          <a:schemeClr val="tx1"/>
                        </a:solidFill>
                        <a:latin typeface="+mn-lt"/>
                        <a:ea typeface="+mn-ea"/>
                        <a:cs typeface="+mn-cs"/>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tc>
                  <a:txBody>
                    <a:bodyPr/>
                    <a:lstStyle/>
                    <a:p>
                      <a:pPr marL="285750" lvl="0" indent="-285750" algn="l" defTabSz="457200" rtl="0" eaLnBrk="1" latinLnBrk="0" hangingPunct="1">
                        <a:lnSpc>
                          <a:spcPct val="115000"/>
                        </a:lnSpc>
                        <a:spcAft>
                          <a:spcPts val="0"/>
                        </a:spcAft>
                        <a:buClr>
                          <a:srgbClr val="178793"/>
                        </a:buClr>
                        <a:buFont typeface="Arial" panose="020B0604020202020204" pitchFamily="34" charset="0"/>
                        <a:buChar char="•"/>
                      </a:pPr>
                      <a:r>
                        <a:rPr lang="en-GB" sz="1600" kern="1200" dirty="0">
                          <a:solidFill>
                            <a:srgbClr val="000000"/>
                          </a:solidFill>
                          <a:effectLst/>
                          <a:latin typeface="+mn-lt"/>
                          <a:ea typeface="Calibri" panose="020F0502020204030204" pitchFamily="34" charset="0"/>
                          <a:cs typeface="Arial" panose="020B0604020202020204" pitchFamily="34" charset="0"/>
                        </a:rPr>
                        <a:t>Oral </a:t>
                      </a:r>
                      <a:r>
                        <a:rPr lang="en-GB" sz="1600" kern="1200" dirty="0" err="1">
                          <a:solidFill>
                            <a:srgbClr val="000000"/>
                          </a:solidFill>
                          <a:effectLst/>
                          <a:latin typeface="+mn-lt"/>
                          <a:ea typeface="Calibri" panose="020F0502020204030204" pitchFamily="34" charset="0"/>
                          <a:cs typeface="Arial" panose="020B0604020202020204" pitchFamily="34" charset="0"/>
                        </a:rPr>
                        <a:t>PrEP</a:t>
                      </a:r>
                      <a:r>
                        <a:rPr lang="en-GB" sz="1600" kern="1200" dirty="0">
                          <a:solidFill>
                            <a:srgbClr val="000000"/>
                          </a:solidFill>
                          <a:effectLst/>
                          <a:latin typeface="+mn-lt"/>
                          <a:ea typeface="Calibri" panose="020F0502020204030204" pitchFamily="34" charset="0"/>
                          <a:cs typeface="Arial" panose="020B0604020202020204" pitchFamily="34" charset="0"/>
                        </a:rPr>
                        <a:t> should be taken only as long as necessary. Some people use oral PrEP during seasons of risk and then go off. </a:t>
                      </a:r>
                      <a:endParaRPr lang="en-ZA" sz="1600" kern="12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extLst>
                  <a:ext uri="{0D108BD9-81ED-4DB2-BD59-A6C34878D82A}">
                    <a16:rowId xmlns:a16="http://schemas.microsoft.com/office/drawing/2014/main" val="507725145"/>
                  </a:ext>
                </a:extLst>
              </a:tr>
              <a:tr h="577433">
                <a:tc>
                  <a:txBody>
                    <a:bodyPr/>
                    <a:lstStyle/>
                    <a:p>
                      <a:pPr marL="285750" indent="-285750" algn="l">
                        <a:buClr>
                          <a:srgbClr val="178793"/>
                        </a:buClr>
                        <a:buFont typeface="Arial" panose="020B0604020202020204" pitchFamily="34" charset="0"/>
                        <a:buChar char="•"/>
                      </a:pPr>
                      <a:r>
                        <a:rPr lang="en-ZW" sz="1600" dirty="0"/>
                        <a:t>Oral PrEP reduces</a:t>
                      </a:r>
                      <a:r>
                        <a:rPr lang="en-ZW" sz="1600" baseline="0" dirty="0"/>
                        <a:t> the effectiveness of</a:t>
                      </a:r>
                      <a:r>
                        <a:rPr lang="en-ZW" sz="1600" dirty="0"/>
                        <a:t> contraception.</a:t>
                      </a:r>
                      <a:endParaRPr lang="en-ZA" sz="1600" dirty="0">
                        <a:solidFill>
                          <a:schemeClr val="tx1">
                            <a:lumMod val="85000"/>
                            <a:lumOff val="15000"/>
                          </a:schemeClr>
                        </a:solidFill>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tc>
                  <a:txBody>
                    <a:bodyPr/>
                    <a:lstStyle/>
                    <a:p>
                      <a:pPr marL="285750" lvl="0" indent="-285750">
                        <a:lnSpc>
                          <a:spcPct val="115000"/>
                        </a:lnSpc>
                        <a:spcAft>
                          <a:spcPts val="0"/>
                        </a:spcAft>
                        <a:buClr>
                          <a:srgbClr val="178793"/>
                        </a:buClr>
                        <a:buFont typeface="Arial" panose="020B0604020202020204" pitchFamily="34" charset="0"/>
                        <a:buChar char="•"/>
                      </a:pPr>
                      <a:r>
                        <a:rPr lang="en-ZA" sz="1600" dirty="0">
                          <a:solidFill>
                            <a:srgbClr val="000000"/>
                          </a:solidFill>
                          <a:effectLst/>
                          <a:latin typeface="+mn-lt"/>
                          <a:ea typeface="Calibri" panose="020F0502020204030204" pitchFamily="34" charset="0"/>
                          <a:cs typeface="Arial" panose="020B0604020202020204" pitchFamily="34" charset="0"/>
                        </a:rPr>
                        <a:t>Oral PrEP has no effect on any methods of contraception.</a:t>
                      </a: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extLst>
                  <a:ext uri="{0D108BD9-81ED-4DB2-BD59-A6C34878D82A}">
                    <a16:rowId xmlns:a16="http://schemas.microsoft.com/office/drawing/2014/main" val="2131872124"/>
                  </a:ext>
                </a:extLst>
              </a:tr>
              <a:tr h="577433">
                <a:tc>
                  <a:txBody>
                    <a:bodyPr/>
                    <a:lstStyle/>
                    <a:p>
                      <a:pPr marL="285750" marR="0" lvl="0" indent="-285750" algn="l" defTabSz="457200" rtl="0" eaLnBrk="1" fontAlgn="auto" latinLnBrk="0" hangingPunct="1">
                        <a:lnSpc>
                          <a:spcPct val="115000"/>
                        </a:lnSpc>
                        <a:spcBef>
                          <a:spcPts val="0"/>
                        </a:spcBef>
                        <a:spcAft>
                          <a:spcPts val="0"/>
                        </a:spcAft>
                        <a:buClr>
                          <a:srgbClr val="178793"/>
                        </a:buClr>
                        <a:buSzTx/>
                        <a:buFont typeface="Arial" panose="020B0604020202020204" pitchFamily="34" charset="0"/>
                        <a:buChar char="•"/>
                        <a:tabLst/>
                        <a:defRPr/>
                      </a:pPr>
                      <a:r>
                        <a:rPr lang="en-ZW" sz="1600" kern="1200" dirty="0">
                          <a:solidFill>
                            <a:schemeClr val="tx1"/>
                          </a:solidFill>
                          <a:latin typeface="+mn-lt"/>
                          <a:ea typeface="+mn-ea"/>
                          <a:cs typeface="+mn-cs"/>
                        </a:rPr>
                        <a:t>Oral PrEP interferes with other HIV prevention efforts such as condoms and lubricant.</a:t>
                      </a:r>
                      <a:endParaRPr lang="en-ZA" sz="1600" kern="1200" dirty="0">
                        <a:solidFill>
                          <a:schemeClr val="tx1"/>
                        </a:solidFill>
                        <a:latin typeface="+mn-lt"/>
                        <a:ea typeface="+mn-ea"/>
                        <a:cs typeface="+mn-cs"/>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tc>
                  <a:txBody>
                    <a:bodyPr/>
                    <a:lstStyle/>
                    <a:p>
                      <a:pPr marL="285750" lvl="0" indent="-285750">
                        <a:lnSpc>
                          <a:spcPct val="115000"/>
                        </a:lnSpc>
                        <a:spcAft>
                          <a:spcPts val="0"/>
                        </a:spcAft>
                        <a:buClr>
                          <a:srgbClr val="178793"/>
                        </a:buClr>
                        <a:buFont typeface="Arial" panose="020B0604020202020204" pitchFamily="34" charset="0"/>
                        <a:buChar char="•"/>
                      </a:pPr>
                      <a:r>
                        <a:rPr lang="en-ZA" sz="1600" dirty="0">
                          <a:solidFill>
                            <a:srgbClr val="000000"/>
                          </a:solidFill>
                          <a:effectLst/>
                          <a:latin typeface="+mn-lt"/>
                          <a:ea typeface="Calibri" panose="020F0502020204030204" pitchFamily="34" charset="0"/>
                          <a:cs typeface="Arial" panose="020B0604020202020204" pitchFamily="34" charset="0"/>
                        </a:rPr>
                        <a:t>Oral PrEP has no impact on the effectiveness of condoms and lubricants. Oral PrEP complements other prevention efforts but does not protect against STIs and pregnancy, so the correct and consistent use of condoms strengthens prevention.</a:t>
                      </a: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extLst>
                  <a:ext uri="{0D108BD9-81ED-4DB2-BD59-A6C34878D82A}">
                    <a16:rowId xmlns:a16="http://schemas.microsoft.com/office/drawing/2014/main" val="1584210641"/>
                  </a:ext>
                </a:extLst>
              </a:tr>
              <a:tr h="577433">
                <a:tc>
                  <a:txBody>
                    <a:bodyPr/>
                    <a:lstStyle/>
                    <a:p>
                      <a:pPr marL="285750" marR="0" lvl="0" indent="-285750" algn="l" defTabSz="457200" rtl="0" eaLnBrk="1" fontAlgn="auto" latinLnBrk="0" hangingPunct="1">
                        <a:lnSpc>
                          <a:spcPct val="115000"/>
                        </a:lnSpc>
                        <a:spcBef>
                          <a:spcPts val="0"/>
                        </a:spcBef>
                        <a:spcAft>
                          <a:spcPts val="0"/>
                        </a:spcAft>
                        <a:buClr>
                          <a:srgbClr val="178793"/>
                        </a:buClr>
                        <a:buSzTx/>
                        <a:buFont typeface="Arial" panose="020B0604020202020204" pitchFamily="34" charset="0"/>
                        <a:buChar char="•"/>
                        <a:tabLst/>
                        <a:defRPr/>
                      </a:pPr>
                      <a:r>
                        <a:rPr lang="en-ZA" sz="1600" kern="1200" dirty="0">
                          <a:solidFill>
                            <a:schemeClr val="tx1"/>
                          </a:solidFill>
                          <a:latin typeface="+mn-lt"/>
                          <a:ea typeface="+mn-ea"/>
                          <a:cs typeface="+mn-cs"/>
                        </a:rPr>
                        <a:t>Oral PrEP reduces a person’s sex drive. </a:t>
                      </a: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tc>
                  <a:txBody>
                    <a:bodyPr/>
                    <a:lstStyle/>
                    <a:p>
                      <a:pPr marL="285750" lvl="0" indent="-285750">
                        <a:lnSpc>
                          <a:spcPct val="115000"/>
                        </a:lnSpc>
                        <a:spcAft>
                          <a:spcPts val="0"/>
                        </a:spcAft>
                        <a:buClr>
                          <a:srgbClr val="178793"/>
                        </a:buClr>
                        <a:buFont typeface="Arial" panose="020B0604020202020204" pitchFamily="34" charset="0"/>
                        <a:buChar char="•"/>
                      </a:pPr>
                      <a:r>
                        <a:rPr lang="en-ZA" sz="1600" dirty="0">
                          <a:solidFill>
                            <a:srgbClr val="000000"/>
                          </a:solidFill>
                          <a:effectLst/>
                          <a:latin typeface="+mn-lt"/>
                          <a:ea typeface="Calibri" panose="020F0502020204030204" pitchFamily="34" charset="0"/>
                          <a:cs typeface="Arial" panose="020B0604020202020204" pitchFamily="34" charset="0"/>
                        </a:rPr>
                        <a:t>There is no interaction between oral PrEP and one’s libido (i.e.,</a:t>
                      </a:r>
                      <a:r>
                        <a:rPr lang="en-ZA" sz="1600" baseline="0" dirty="0">
                          <a:solidFill>
                            <a:srgbClr val="000000"/>
                          </a:solidFill>
                          <a:effectLst/>
                          <a:latin typeface="+mn-lt"/>
                          <a:ea typeface="Calibri" panose="020F0502020204030204" pitchFamily="34" charset="0"/>
                          <a:cs typeface="Arial" panose="020B0604020202020204" pitchFamily="34" charset="0"/>
                        </a:rPr>
                        <a:t> </a:t>
                      </a:r>
                      <a:r>
                        <a:rPr lang="en-ZA" sz="1600" dirty="0">
                          <a:solidFill>
                            <a:srgbClr val="000000"/>
                          </a:solidFill>
                          <a:effectLst/>
                          <a:latin typeface="+mn-lt"/>
                          <a:ea typeface="Calibri" panose="020F0502020204030204" pitchFamily="34" charset="0"/>
                          <a:cs typeface="Arial" panose="020B0604020202020204" pitchFamily="34" charset="0"/>
                        </a:rPr>
                        <a:t>sex drive). However, other factors may effect sexual pleasure,</a:t>
                      </a:r>
                      <a:r>
                        <a:rPr lang="en-ZA" sz="1600" baseline="0" dirty="0">
                          <a:solidFill>
                            <a:srgbClr val="000000"/>
                          </a:solidFill>
                          <a:effectLst/>
                          <a:latin typeface="+mn-lt"/>
                          <a:ea typeface="Calibri" panose="020F0502020204030204" pitchFamily="34" charset="0"/>
                          <a:cs typeface="Arial" panose="020B0604020202020204" pitchFamily="34" charset="0"/>
                        </a:rPr>
                        <a:t> </a:t>
                      </a:r>
                      <a:r>
                        <a:rPr lang="en-ZA" sz="1600" dirty="0">
                          <a:solidFill>
                            <a:srgbClr val="000000"/>
                          </a:solidFill>
                          <a:effectLst/>
                          <a:latin typeface="+mn-lt"/>
                          <a:ea typeface="Calibri" panose="020F0502020204030204" pitchFamily="34" charset="0"/>
                          <a:cs typeface="Arial" panose="020B0604020202020204" pitchFamily="34" charset="0"/>
                        </a:rPr>
                        <a:t>sex drive,</a:t>
                      </a:r>
                      <a:r>
                        <a:rPr lang="en-ZA" sz="1600" baseline="0" dirty="0">
                          <a:solidFill>
                            <a:srgbClr val="000000"/>
                          </a:solidFill>
                          <a:effectLst/>
                          <a:latin typeface="+mn-lt"/>
                          <a:ea typeface="Calibri" panose="020F0502020204030204" pitchFamily="34" charset="0"/>
                          <a:cs typeface="Arial" panose="020B0604020202020204" pitchFamily="34" charset="0"/>
                        </a:rPr>
                        <a:t> </a:t>
                      </a:r>
                      <a:r>
                        <a:rPr lang="en-ZA" sz="1600" dirty="0">
                          <a:solidFill>
                            <a:srgbClr val="000000"/>
                          </a:solidFill>
                          <a:effectLst/>
                          <a:latin typeface="+mn-lt"/>
                          <a:ea typeface="Calibri" panose="020F0502020204030204" pitchFamily="34" charset="0"/>
                          <a:cs typeface="Arial" panose="020B0604020202020204" pitchFamily="34" charset="0"/>
                        </a:rPr>
                        <a:t>or sexual performance (e.g., anxiety, alcohol consumption, lack of arousal). </a:t>
                      </a: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extLst>
                  <a:ext uri="{0D108BD9-81ED-4DB2-BD59-A6C34878D82A}">
                    <a16:rowId xmlns:a16="http://schemas.microsoft.com/office/drawing/2014/main" val="557491472"/>
                  </a:ext>
                </a:extLst>
              </a:tr>
              <a:tr h="577433">
                <a:tc>
                  <a:txBody>
                    <a:bodyPr/>
                    <a:lstStyle/>
                    <a:p>
                      <a:pPr marL="285750" marR="0" lvl="0" indent="-285750" algn="l" defTabSz="457200" rtl="0" eaLnBrk="1" fontAlgn="auto" latinLnBrk="0" hangingPunct="1">
                        <a:lnSpc>
                          <a:spcPct val="115000"/>
                        </a:lnSpc>
                        <a:spcBef>
                          <a:spcPts val="0"/>
                        </a:spcBef>
                        <a:spcAft>
                          <a:spcPts val="0"/>
                        </a:spcAft>
                        <a:buClr>
                          <a:srgbClr val="178793"/>
                        </a:buClr>
                        <a:buSzTx/>
                        <a:buFont typeface="Arial" panose="020B0604020202020204" pitchFamily="34" charset="0"/>
                        <a:buChar char="•"/>
                        <a:tabLst/>
                        <a:defRPr/>
                      </a:pPr>
                      <a:r>
                        <a:rPr lang="en-ZA" sz="1600" kern="1200" dirty="0">
                          <a:solidFill>
                            <a:schemeClr val="tx1"/>
                          </a:solidFill>
                          <a:latin typeface="+mn-lt"/>
                          <a:ea typeface="+mn-ea"/>
                          <a:cs typeface="+mn-cs"/>
                        </a:rPr>
                        <a:t>Other</a:t>
                      </a: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tc>
                  <a:txBody>
                    <a:bodyPr/>
                    <a:lstStyle/>
                    <a:p>
                      <a:pPr marL="342900" lvl="0" indent="-342900">
                        <a:lnSpc>
                          <a:spcPct val="115000"/>
                        </a:lnSpc>
                        <a:spcAft>
                          <a:spcPts val="0"/>
                        </a:spcAft>
                        <a:buClr>
                          <a:srgbClr val="178793"/>
                        </a:buClr>
                        <a:buFont typeface="Arial" panose="020B0604020202020204" pitchFamily="34" charset="0"/>
                        <a:buChar char="•"/>
                      </a:pPr>
                      <a:endParaRPr lang="en-ZA" sz="1600" dirty="0">
                        <a:solidFill>
                          <a:srgbClr val="000000"/>
                        </a:solidFill>
                        <a:effectLst/>
                        <a:latin typeface="+mn-lt"/>
                        <a:ea typeface="Calibri" panose="020F0502020204030204" pitchFamily="34" charset="0"/>
                        <a:cs typeface="Arial" panose="020B0604020202020204" pitchFamily="34" charset="0"/>
                      </a:endParaRPr>
                    </a:p>
                  </a:txBody>
                  <a:tcPr marL="57330" marR="57330" marT="0" marB="0">
                    <a:lnL w="12700" cap="flat" cmpd="sng" algn="ctr">
                      <a:solidFill>
                        <a:srgbClr val="10394B"/>
                      </a:solidFill>
                      <a:prstDash val="solid"/>
                      <a:round/>
                      <a:headEnd type="none" w="med" len="med"/>
                      <a:tailEnd type="none" w="med" len="med"/>
                    </a:lnL>
                    <a:lnR w="12700" cap="flat" cmpd="sng" algn="ctr">
                      <a:solidFill>
                        <a:srgbClr val="10394B"/>
                      </a:solidFill>
                      <a:prstDash val="solid"/>
                      <a:round/>
                      <a:headEnd type="none" w="med" len="med"/>
                      <a:tailEnd type="none" w="med" len="med"/>
                    </a:lnR>
                    <a:lnT w="12700" cap="flat" cmpd="sng" algn="ctr">
                      <a:solidFill>
                        <a:srgbClr val="10394B"/>
                      </a:solidFill>
                      <a:prstDash val="solid"/>
                      <a:round/>
                      <a:headEnd type="none" w="med" len="med"/>
                      <a:tailEnd type="none" w="med" len="med"/>
                    </a:lnT>
                    <a:lnB w="12700" cap="flat" cmpd="sng" algn="ctr">
                      <a:solidFill>
                        <a:srgbClr val="10394B"/>
                      </a:solidFill>
                      <a:prstDash val="solid"/>
                      <a:round/>
                      <a:headEnd type="none" w="med" len="med"/>
                      <a:tailEnd type="none" w="med" len="med"/>
                    </a:lnB>
                  </a:tcPr>
                </a:tc>
                <a:extLst>
                  <a:ext uri="{0D108BD9-81ED-4DB2-BD59-A6C34878D82A}">
                    <a16:rowId xmlns:a16="http://schemas.microsoft.com/office/drawing/2014/main" val="2073907465"/>
                  </a:ext>
                </a:extLst>
              </a:tr>
            </a:tbl>
          </a:graphicData>
        </a:graphic>
      </p:graphicFrame>
      <p:sp>
        <p:nvSpPr>
          <p:cNvPr id="5" name="Title 1"/>
          <p:cNvSpPr>
            <a:spLocks noGrp="1"/>
          </p:cNvSpPr>
          <p:nvPr>
            <p:ph type="title"/>
          </p:nvPr>
        </p:nvSpPr>
        <p:spPr>
          <a:xfrm>
            <a:off x="734568" y="346530"/>
            <a:ext cx="11457432" cy="725235"/>
          </a:xfrm>
        </p:spPr>
        <p:txBody>
          <a:bodyPr/>
          <a:lstStyle/>
          <a:p>
            <a:r>
              <a:rPr lang="en-US" dirty="0">
                <a:solidFill>
                  <a:srgbClr val="10394B"/>
                </a:solidFill>
              </a:rPr>
              <a:t>Responding to myths and misconceptions (cont.)</a:t>
            </a:r>
            <a:br>
              <a:rPr lang="en-ZA" b="1" dirty="0">
                <a:solidFill>
                  <a:srgbClr val="10394B"/>
                </a:solidFill>
              </a:rPr>
            </a:br>
            <a:endParaRPr lang="en-ZA" dirty="0">
              <a:solidFill>
                <a:srgbClr val="10394B"/>
              </a:solidFill>
            </a:endParaRPr>
          </a:p>
        </p:txBody>
      </p:sp>
    </p:spTree>
    <p:extLst>
      <p:ext uri="{BB962C8B-B14F-4D97-AF65-F5344CB8AC3E}">
        <p14:creationId xmlns:p14="http://schemas.microsoft.com/office/powerpoint/2010/main" val="1096962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8A5A2-85AE-4E1B-8D65-B04C1DCCFEB9}"/>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5" name="Title 4"/>
          <p:cNvSpPr>
            <a:spLocks noGrp="1"/>
          </p:cNvSpPr>
          <p:nvPr>
            <p:ph type="title"/>
          </p:nvPr>
        </p:nvSpPr>
        <p:spPr>
          <a:xfrm>
            <a:off x="613610" y="1205751"/>
            <a:ext cx="10972800" cy="972441"/>
          </a:xfrm>
        </p:spPr>
        <p:txBody>
          <a:bodyPr/>
          <a:lstStyle/>
          <a:p>
            <a:pPr algn="ctr">
              <a:lnSpc>
                <a:spcPct val="100000"/>
              </a:lnSpc>
            </a:pPr>
            <a:r>
              <a:rPr lang="en-US" sz="5400" dirty="0">
                <a:solidFill>
                  <a:schemeClr val="bg1"/>
                </a:solidFill>
              </a:rPr>
              <a:t>Factors influencing decisions to initiate or stay on oral PrEP</a:t>
            </a:r>
            <a:endParaRPr lang="en-GB" sz="5400" dirty="0">
              <a:solidFill>
                <a:schemeClr val="bg1"/>
              </a:solidFill>
            </a:endParaRPr>
          </a:p>
        </p:txBody>
      </p:sp>
    </p:spTree>
    <p:extLst>
      <p:ext uri="{BB962C8B-B14F-4D97-AF65-F5344CB8AC3E}">
        <p14:creationId xmlns:p14="http://schemas.microsoft.com/office/powerpoint/2010/main" val="2386967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91466"/>
            <a:ext cx="11175999" cy="972441"/>
          </a:xfrm>
        </p:spPr>
        <p:txBody>
          <a:bodyPr/>
          <a:lstStyle/>
          <a:p>
            <a:r>
              <a:rPr lang="en-US" dirty="0">
                <a:solidFill>
                  <a:srgbClr val="10394B"/>
                </a:solidFill>
              </a:rPr>
              <a:t>Influential factors</a:t>
            </a:r>
            <a:endParaRPr lang="en-GB" dirty="0">
              <a:solidFill>
                <a:srgbClr val="10394B"/>
              </a:solidFill>
            </a:endParaRPr>
          </a:p>
        </p:txBody>
      </p:sp>
      <p:sp>
        <p:nvSpPr>
          <p:cNvPr id="7" name="Text Placeholder 6"/>
          <p:cNvSpPr>
            <a:spLocks noGrp="1"/>
          </p:cNvSpPr>
          <p:nvPr>
            <p:ph type="body" sz="quarter" idx="10"/>
          </p:nvPr>
        </p:nvSpPr>
        <p:spPr>
          <a:xfrm>
            <a:off x="609602" y="1323290"/>
            <a:ext cx="10411522" cy="5028664"/>
          </a:xfrm>
        </p:spPr>
        <p:txBody>
          <a:bodyPr/>
          <a:lstStyle/>
          <a:p>
            <a:pPr marL="0" lvl="0" indent="0">
              <a:lnSpc>
                <a:spcPct val="107000"/>
              </a:lnSpc>
              <a:buClr>
                <a:srgbClr val="178793"/>
              </a:buClr>
              <a:buNone/>
            </a:pPr>
            <a:r>
              <a:rPr lang="en-US" sz="2000" b="1" dirty="0">
                <a:solidFill>
                  <a:srgbClr val="57585A"/>
                </a:solidFill>
                <a:latin typeface="Calibri" panose="020F0502020204030204" pitchFamily="34" charset="0"/>
                <a:ea typeface="Calibri" panose="020F0502020204030204" pitchFamily="34" charset="0"/>
                <a:cs typeface="Times New Roman" panose="02020603050405020304" pitchFamily="18" charset="0"/>
              </a:rPr>
              <a:t>Health care providers should be sensitive to the following factors that may affect AGYW willingness to initiate and stay on oral </a:t>
            </a:r>
            <a:r>
              <a:rPr lang="en-US" sz="2000" b="1" dirty="0" err="1">
                <a:solidFill>
                  <a:srgbClr val="57585A"/>
                </a:solidFill>
                <a:latin typeface="Calibri" panose="020F0502020204030204" pitchFamily="34" charset="0"/>
                <a:ea typeface="Calibri" panose="020F0502020204030204" pitchFamily="34" charset="0"/>
                <a:cs typeface="Times New Roman" panose="02020603050405020304" pitchFamily="18" charset="0"/>
              </a:rPr>
              <a:t>PrEP</a:t>
            </a:r>
            <a:r>
              <a:rPr lang="en-US" sz="2000" b="1" dirty="0">
                <a:solidFill>
                  <a:srgbClr val="57585A"/>
                </a:solidFill>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buClr>
                <a:srgbClr val="178793"/>
              </a:buClr>
              <a:buNone/>
            </a:pPr>
            <a:endParaRPr lang="en-US" sz="1000" b="1"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rgbClr val="178793"/>
              </a:buCl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Fear of HIV testing. </a:t>
            </a:r>
          </a:p>
          <a:p>
            <a:pPr lvl="1">
              <a:lnSpc>
                <a:spcPct val="107000"/>
              </a:lnSpc>
              <a:buClr>
                <a:srgbClr val="178793"/>
              </a:buCl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Explain the advantages of knowing one’s status, whether HIV-positive or HIV-negative.</a:t>
            </a:r>
          </a:p>
          <a:p>
            <a:pPr lvl="1">
              <a:lnSpc>
                <a:spcPct val="107000"/>
              </a:lnSpc>
              <a:buClr>
                <a:srgbClr val="178793"/>
              </a:buCl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Requires reassurance about support and treatment options if HIV-positive.</a:t>
            </a:r>
          </a:p>
          <a:p>
            <a:pPr lvl="0">
              <a:lnSpc>
                <a:spcPct val="107000"/>
              </a:lnSpc>
              <a:buClr>
                <a:srgbClr val="178793"/>
              </a:buClr>
              <a:buFont typeface="Arial" panose="020B0604020202020204" pitchFamily="34" charset="0"/>
              <a:buChar cha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Addressing common concerns, myths, and misconceptions.</a:t>
            </a:r>
            <a:endParaRPr lang="en-ZA" sz="19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Clr>
                <a:srgbClr val="178793"/>
              </a:buClr>
              <a:buFont typeface="Arial" panose="020B0604020202020204" pitchFamily="34" charset="0"/>
              <a:buChar cha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Overcoming fears of stigma (e.g., how to store/hide pills, whom to tell, what to tell).</a:t>
            </a:r>
            <a:endParaRPr lang="en-ZA" sz="19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rgbClr val="178793"/>
              </a:buClr>
              <a:buFont typeface="Arial" panose="020B0604020202020204" pitchFamily="34" charset="0"/>
              <a:buChar cha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The individual’s perception of her own risk and self-efficacy to prevent HIV.</a:t>
            </a:r>
          </a:p>
          <a:p>
            <a:pPr>
              <a:lnSpc>
                <a:spcPct val="107000"/>
              </a:lnSpc>
              <a:buClr>
                <a:srgbClr val="178793"/>
              </a:buClr>
              <a:buFont typeface="Arial" panose="020B0604020202020204" pitchFamily="34" charset="0"/>
              <a:buChar cha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The individual’s motivation and insight that this is her own responsibility and she is accountable to herself.</a:t>
            </a:r>
          </a:p>
          <a:p>
            <a:pPr>
              <a:lnSpc>
                <a:spcPct val="107000"/>
              </a:lnSpc>
              <a:buClr>
                <a:srgbClr val="178793"/>
              </a:buClr>
              <a:buFont typeface="Arial" panose="020B0604020202020204" pitchFamily="34" charset="0"/>
              <a:buChar cha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Other people’s views and perceptions (e.g., those of peers, partners, parents/family, community). </a:t>
            </a:r>
          </a:p>
          <a:p>
            <a:pPr>
              <a:lnSpc>
                <a:spcPct val="107000"/>
              </a:lnSpc>
              <a:buClr>
                <a:srgbClr val="178793"/>
              </a:buClr>
              <a:buFont typeface="Arial" panose="020B0604020202020204" pitchFamily="34" charset="0"/>
              <a:buChar char="•"/>
            </a:pPr>
            <a:r>
              <a:rPr lang="en-US" sz="1900" dirty="0">
                <a:solidFill>
                  <a:srgbClr val="57585A"/>
                </a:solidFill>
                <a:latin typeface="Calibri" panose="020F0502020204030204" pitchFamily="34" charset="0"/>
                <a:cs typeface="Times New Roman" panose="02020603050405020304" pitchFamily="18" charset="0"/>
              </a:rPr>
              <a:t>Fear of side effects or experiencing side effects.</a:t>
            </a:r>
          </a:p>
          <a:p>
            <a:pPr>
              <a:lnSpc>
                <a:spcPct val="107000"/>
              </a:lnSpc>
              <a:buClr>
                <a:srgbClr val="178793"/>
              </a:buClr>
              <a:buFont typeface="Arial" panose="020B0604020202020204" pitchFamily="34" charset="0"/>
              <a:buChar char="•"/>
            </a:pPr>
            <a:r>
              <a:rPr lang="en-US" sz="1900" dirty="0">
                <a:solidFill>
                  <a:srgbClr val="57585A"/>
                </a:solidFill>
                <a:latin typeface="Calibri" panose="020F0502020204030204" pitchFamily="34" charset="0"/>
                <a:ea typeface="Calibri" panose="020F0502020204030204" pitchFamily="34" charset="0"/>
                <a:cs typeface="Times New Roman" panose="02020603050405020304" pitchFamily="18" charset="0"/>
              </a:rPr>
              <a:t>Availability of drugs, services, and support.</a:t>
            </a:r>
            <a:endParaRPr lang="en-ZA" sz="19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95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10394B"/>
                </a:solidFill>
              </a:rPr>
              <a:t>Disclosing oral PrEP use to partners</a:t>
            </a:r>
            <a:endParaRPr lang="en-GB" dirty="0">
              <a:solidFill>
                <a:srgbClr val="10394B"/>
              </a:solidFill>
            </a:endParaRPr>
          </a:p>
        </p:txBody>
      </p:sp>
      <p:sp>
        <p:nvSpPr>
          <p:cNvPr id="7" name="Text Placeholder 6"/>
          <p:cNvSpPr>
            <a:spLocks noGrp="1"/>
          </p:cNvSpPr>
          <p:nvPr>
            <p:ph type="body" sz="quarter" idx="10"/>
          </p:nvPr>
        </p:nvSpPr>
        <p:spPr>
          <a:xfrm>
            <a:off x="763239" y="1523676"/>
            <a:ext cx="8990361" cy="3392707"/>
          </a:xfrm>
        </p:spPr>
        <p:txBody>
          <a:bodyPr/>
          <a:lstStyle/>
          <a:p>
            <a:pPr marL="0" lvl="0" indent="0">
              <a:lnSpc>
                <a:spcPct val="107000"/>
              </a:lnSpc>
              <a:buClr>
                <a:srgbClr val="178793"/>
              </a:buClr>
              <a:buNone/>
            </a:pPr>
            <a:r>
              <a:rPr lang="en-US" sz="2400" b="1" dirty="0">
                <a:solidFill>
                  <a:srgbClr val="57585A"/>
                </a:solidFill>
                <a:latin typeface="Calibri" panose="020F0502020204030204" pitchFamily="34" charset="0"/>
                <a:ea typeface="Calibri" panose="020F0502020204030204" pitchFamily="34" charset="0"/>
                <a:cs typeface="Times New Roman" panose="02020603050405020304" pitchFamily="18" charset="0"/>
              </a:rPr>
              <a:t>An important issue and discussion to have with AGYW: </a:t>
            </a:r>
          </a:p>
          <a:p>
            <a:pPr lvl="0">
              <a:lnSpc>
                <a:spcPct val="107000"/>
              </a:lnSpc>
              <a:buClr>
                <a:srgbClr val="178793"/>
              </a:buClr>
            </a:pPr>
            <a:r>
              <a:rPr lang="en-US" sz="2400" dirty="0">
                <a:solidFill>
                  <a:srgbClr val="57585A"/>
                </a:solidFill>
                <a:latin typeface="Calibri" panose="020F0502020204030204" pitchFamily="34" charset="0"/>
                <a:ea typeface="Calibri" panose="020F0502020204030204" pitchFamily="34" charset="0"/>
                <a:cs typeface="Times New Roman" panose="02020603050405020304" pitchFamily="18" charset="0"/>
              </a:rPr>
              <a:t>Do I disclose my PrEP use to my partner? </a:t>
            </a:r>
          </a:p>
          <a:p>
            <a:pPr lvl="0">
              <a:lnSpc>
                <a:spcPct val="107000"/>
              </a:lnSpc>
              <a:buClr>
                <a:srgbClr val="178793"/>
              </a:buClr>
            </a:pPr>
            <a:r>
              <a:rPr lang="en-US" sz="2400" dirty="0">
                <a:solidFill>
                  <a:srgbClr val="57585A"/>
                </a:solidFill>
                <a:latin typeface="Calibri" panose="020F0502020204030204" pitchFamily="34" charset="0"/>
                <a:ea typeface="Calibri" panose="020F0502020204030204" pitchFamily="34" charset="0"/>
                <a:cs typeface="Times New Roman" panose="02020603050405020304" pitchFamily="18" charset="0"/>
              </a:rPr>
              <a:t>How do we discuss this? What are my fears? </a:t>
            </a:r>
          </a:p>
          <a:p>
            <a:pPr lvl="0">
              <a:lnSpc>
                <a:spcPct val="107000"/>
              </a:lnSpc>
              <a:buClr>
                <a:srgbClr val="178793"/>
              </a:buClr>
            </a:pPr>
            <a:r>
              <a:rPr lang="en-US" sz="2400" dirty="0">
                <a:solidFill>
                  <a:srgbClr val="57585A"/>
                </a:solidFill>
                <a:latin typeface="Calibri" panose="020F0502020204030204" pitchFamily="34" charset="0"/>
                <a:ea typeface="Calibri" panose="020F0502020204030204" pitchFamily="34" charset="0"/>
                <a:cs typeface="Times New Roman" panose="02020603050405020304" pitchFamily="18" charset="0"/>
              </a:rPr>
              <a:t>What are the benefits? </a:t>
            </a:r>
          </a:p>
          <a:p>
            <a:pPr lvl="0">
              <a:lnSpc>
                <a:spcPct val="107000"/>
              </a:lnSpc>
              <a:buClr>
                <a:srgbClr val="178793"/>
              </a:buClr>
            </a:pPr>
            <a:r>
              <a:rPr lang="en-US" sz="2400" dirty="0">
                <a:solidFill>
                  <a:srgbClr val="57585A"/>
                </a:solidFill>
                <a:latin typeface="Calibri" panose="020F0502020204030204" pitchFamily="34" charset="0"/>
                <a:ea typeface="Calibri" panose="020F0502020204030204" pitchFamily="34" charset="0"/>
                <a:cs typeface="Times New Roman" panose="02020603050405020304" pitchFamily="18" charset="0"/>
              </a:rPr>
              <a:t>Do I fear loss of economic and social support? Fear intimate partner violence/rejection? </a:t>
            </a:r>
          </a:p>
          <a:p>
            <a:pPr>
              <a:lnSpc>
                <a:spcPct val="107000"/>
              </a:lnSpc>
              <a:buClr>
                <a:srgbClr val="178793"/>
              </a:buClr>
            </a:pPr>
            <a:r>
              <a:rPr lang="en-US" sz="2400" dirty="0">
                <a:solidFill>
                  <a:srgbClr val="57585A"/>
                </a:solidFill>
                <a:latin typeface="Calibri" panose="020F0502020204030204" pitchFamily="34" charset="0"/>
                <a:ea typeface="Calibri" panose="020F0502020204030204" pitchFamily="34" charset="0"/>
                <a:cs typeface="Times New Roman" panose="02020603050405020304" pitchFamily="18" charset="0"/>
              </a:rPr>
              <a:t>What support do I need, and where can I get this from?</a:t>
            </a:r>
          </a:p>
          <a:p>
            <a:pPr marL="0" lvl="0" indent="0">
              <a:lnSpc>
                <a:spcPct val="107000"/>
              </a:lnSpc>
              <a:buClr>
                <a:srgbClr val="178793"/>
              </a:buClr>
              <a:buNone/>
            </a:pPr>
            <a:endParaRPr lang="en-ZA" sz="24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556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10394B"/>
                </a:solidFill>
              </a:rPr>
              <a:t>Disclosing </a:t>
            </a:r>
            <a:r>
              <a:rPr lang="en-US" dirty="0" err="1">
                <a:solidFill>
                  <a:srgbClr val="10394B"/>
                </a:solidFill>
              </a:rPr>
              <a:t>PrEP</a:t>
            </a:r>
            <a:r>
              <a:rPr lang="en-US" dirty="0">
                <a:solidFill>
                  <a:srgbClr val="10394B"/>
                </a:solidFill>
              </a:rPr>
              <a:t> use to parents/guardians</a:t>
            </a:r>
            <a:endParaRPr lang="en-GB" dirty="0">
              <a:solidFill>
                <a:srgbClr val="10394B"/>
              </a:solidFill>
            </a:endParaRPr>
          </a:p>
        </p:txBody>
      </p:sp>
      <p:sp>
        <p:nvSpPr>
          <p:cNvPr id="7" name="Text Placeholder 6"/>
          <p:cNvSpPr>
            <a:spLocks noGrp="1"/>
          </p:cNvSpPr>
          <p:nvPr>
            <p:ph type="body" sz="quarter" idx="10"/>
          </p:nvPr>
        </p:nvSpPr>
        <p:spPr>
          <a:xfrm>
            <a:off x="763239" y="1468775"/>
            <a:ext cx="8990361" cy="2779696"/>
          </a:xfrm>
        </p:spPr>
        <p:txBody>
          <a:bodyPr/>
          <a:lstStyle/>
          <a:p>
            <a:pPr marL="0" lvl="0" indent="0">
              <a:lnSpc>
                <a:spcPct val="107000"/>
              </a:lnSpc>
              <a:buClr>
                <a:srgbClr val="178793"/>
              </a:buClr>
              <a:buNone/>
            </a:pPr>
            <a:r>
              <a:rPr lang="en-US" sz="2400" b="1" dirty="0">
                <a:solidFill>
                  <a:srgbClr val="57585A"/>
                </a:solidFill>
                <a:latin typeface="Calibri" panose="020F0502020204030204" pitchFamily="34" charset="0"/>
                <a:ea typeface="Calibri" panose="020F0502020204030204" pitchFamily="34" charset="0"/>
                <a:cs typeface="Times New Roman" panose="02020603050405020304" pitchFamily="18" charset="0"/>
              </a:rPr>
              <a:t>An important issue and discussion to have with AGYW - to assist in weighing up the advantages and disadvantages, and the benefits and possible consequences: </a:t>
            </a:r>
          </a:p>
          <a:p>
            <a:pPr>
              <a:lnSpc>
                <a:spcPct val="107000"/>
              </a:lnSpc>
              <a:buClr>
                <a:srgbClr val="178793"/>
              </a:buClr>
            </a:pPr>
            <a:r>
              <a:rPr lang="en-US" sz="2400" dirty="0">
                <a:solidFill>
                  <a:srgbClr val="57585A"/>
                </a:solidFill>
                <a:latin typeface="Calibri" panose="020F0502020204030204" pitchFamily="34" charset="0"/>
                <a:cs typeface="Times New Roman" panose="02020603050405020304" pitchFamily="18" charset="0"/>
              </a:rPr>
              <a:t>Do I disclose my PrEP use to my parents/guardians?</a:t>
            </a:r>
          </a:p>
          <a:p>
            <a:pPr>
              <a:lnSpc>
                <a:spcPct val="107000"/>
              </a:lnSpc>
              <a:buClr>
                <a:srgbClr val="178793"/>
              </a:buClr>
            </a:pPr>
            <a:r>
              <a:rPr lang="en-US" sz="2400" dirty="0">
                <a:solidFill>
                  <a:srgbClr val="57585A"/>
                </a:solidFill>
                <a:latin typeface="Calibri" panose="020F0502020204030204" pitchFamily="34" charset="0"/>
                <a:cs typeface="Times New Roman" panose="02020603050405020304" pitchFamily="18" charset="0"/>
              </a:rPr>
              <a:t>How do I do this? </a:t>
            </a:r>
          </a:p>
          <a:p>
            <a:pPr>
              <a:lnSpc>
                <a:spcPct val="107000"/>
              </a:lnSpc>
              <a:buClr>
                <a:srgbClr val="178793"/>
              </a:buClr>
            </a:pPr>
            <a:r>
              <a:rPr lang="en-US" sz="2400" dirty="0">
                <a:solidFill>
                  <a:srgbClr val="57585A"/>
                </a:solidFill>
                <a:latin typeface="Calibri" panose="020F0502020204030204" pitchFamily="34" charset="0"/>
                <a:cs typeface="Times New Roman" panose="02020603050405020304" pitchFamily="18" charset="0"/>
              </a:rPr>
              <a:t>What are my fears?</a:t>
            </a:r>
          </a:p>
          <a:p>
            <a:pPr>
              <a:lnSpc>
                <a:spcPct val="107000"/>
              </a:lnSpc>
              <a:buClr>
                <a:srgbClr val="178793"/>
              </a:buClr>
            </a:pPr>
            <a:r>
              <a:rPr lang="en-US" sz="2400" dirty="0">
                <a:solidFill>
                  <a:srgbClr val="57585A"/>
                </a:solidFill>
                <a:latin typeface="Calibri" panose="020F0502020204030204" pitchFamily="34" charset="0"/>
                <a:cs typeface="Times New Roman" panose="02020603050405020304" pitchFamily="18" charset="0"/>
              </a:rPr>
              <a:t>What will I gain?</a:t>
            </a:r>
          </a:p>
          <a:p>
            <a:pPr>
              <a:lnSpc>
                <a:spcPct val="107000"/>
              </a:lnSpc>
              <a:buClr>
                <a:srgbClr val="178793"/>
              </a:buClr>
            </a:pPr>
            <a:r>
              <a:rPr lang="en-US" sz="2400" dirty="0">
                <a:solidFill>
                  <a:srgbClr val="57585A"/>
                </a:solidFill>
                <a:latin typeface="Calibri" panose="020F0502020204030204" pitchFamily="34" charset="0"/>
                <a:cs typeface="Times New Roman" panose="02020603050405020304" pitchFamily="18" charset="0"/>
              </a:rPr>
              <a:t>What support do I need, and where can I get this from?</a:t>
            </a:r>
          </a:p>
        </p:txBody>
      </p:sp>
    </p:spTree>
    <p:extLst>
      <p:ext uri="{BB962C8B-B14F-4D97-AF65-F5344CB8AC3E}">
        <p14:creationId xmlns:p14="http://schemas.microsoft.com/office/powerpoint/2010/main" val="410877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37903-191E-4F2D-A839-E142872B4D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946" y="118585"/>
            <a:ext cx="11754107" cy="6620830"/>
          </a:xfrm>
          <a:prstGeom prst="rect">
            <a:avLst/>
          </a:prstGeom>
        </p:spPr>
      </p:pic>
      <p:sp>
        <p:nvSpPr>
          <p:cNvPr id="2" name="Title 1"/>
          <p:cNvSpPr>
            <a:spLocks noGrp="1"/>
          </p:cNvSpPr>
          <p:nvPr>
            <p:ph type="title"/>
          </p:nvPr>
        </p:nvSpPr>
        <p:spPr>
          <a:xfrm>
            <a:off x="609599" y="1454610"/>
            <a:ext cx="10972800" cy="972441"/>
          </a:xfrm>
        </p:spPr>
        <p:txBody>
          <a:bodyPr/>
          <a:lstStyle/>
          <a:p>
            <a:pPr algn="ctr">
              <a:lnSpc>
                <a:spcPct val="100000"/>
              </a:lnSpc>
            </a:pPr>
            <a:r>
              <a:rPr lang="en-ZA" sz="5400" dirty="0">
                <a:solidFill>
                  <a:schemeClr val="bg1"/>
                </a:solidFill>
              </a:rPr>
              <a:t>Key issues to discuss with AGYW </a:t>
            </a:r>
            <a:br>
              <a:rPr lang="en-ZA" sz="5400" dirty="0">
                <a:solidFill>
                  <a:schemeClr val="bg1"/>
                </a:solidFill>
              </a:rPr>
            </a:br>
            <a:r>
              <a:rPr lang="en-ZA" sz="5400" dirty="0">
                <a:solidFill>
                  <a:schemeClr val="bg1"/>
                </a:solidFill>
              </a:rPr>
              <a:t>in relation to oral PrEP </a:t>
            </a:r>
          </a:p>
        </p:txBody>
      </p:sp>
    </p:spTree>
    <p:extLst>
      <p:ext uri="{BB962C8B-B14F-4D97-AF65-F5344CB8AC3E}">
        <p14:creationId xmlns:p14="http://schemas.microsoft.com/office/powerpoint/2010/main" val="102272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Guidance on issues to discuss with AGYW </a:t>
            </a:r>
          </a:p>
        </p:txBody>
      </p:sp>
      <p:sp>
        <p:nvSpPr>
          <p:cNvPr id="3" name="Text Placeholder 2"/>
          <p:cNvSpPr>
            <a:spLocks noGrp="1"/>
          </p:cNvSpPr>
          <p:nvPr>
            <p:ph type="body" sz="quarter" idx="10"/>
          </p:nvPr>
        </p:nvSpPr>
        <p:spPr>
          <a:xfrm>
            <a:off x="1379034" y="1867132"/>
            <a:ext cx="9147717" cy="3389119"/>
          </a:xfrm>
        </p:spPr>
        <p:txBody>
          <a:bodyPr/>
          <a:lstStyle/>
          <a:p>
            <a:r>
              <a:rPr lang="en-ZA" dirty="0">
                <a:solidFill>
                  <a:schemeClr val="tx1"/>
                </a:solidFill>
              </a:rPr>
              <a:t>The following three slides provide a summary of key issues to discuss with AGYW when explaining oral PrEP and helping them decide if it might be right for them</a:t>
            </a:r>
            <a:r>
              <a:rPr lang="en-ZA" i="1" dirty="0">
                <a:solidFill>
                  <a:schemeClr val="tx1"/>
                </a:solidFill>
              </a:rPr>
              <a:t>. </a:t>
            </a:r>
          </a:p>
          <a:p>
            <a:pPr marL="0" indent="0">
              <a:buNone/>
            </a:pPr>
            <a:endParaRPr lang="en-ZA" i="1" dirty="0">
              <a:solidFill>
                <a:schemeClr val="tx1"/>
              </a:solidFill>
            </a:endParaRPr>
          </a:p>
        </p:txBody>
      </p:sp>
    </p:spTree>
    <p:extLst>
      <p:ext uri="{BB962C8B-B14F-4D97-AF65-F5344CB8AC3E}">
        <p14:creationId xmlns:p14="http://schemas.microsoft.com/office/powerpoint/2010/main" val="200721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52089544"/>
              </p:ext>
            </p:extLst>
          </p:nvPr>
        </p:nvGraphicFramePr>
        <p:xfrm>
          <a:off x="199503" y="1002119"/>
          <a:ext cx="11798053" cy="5516880"/>
        </p:xfrm>
        <a:graphic>
          <a:graphicData uri="http://schemas.openxmlformats.org/drawingml/2006/table">
            <a:tbl>
              <a:tblPr firstRow="1" bandRow="1">
                <a:tableStyleId>{7DF18680-E054-41AD-8BC1-D1AEF772440D}</a:tableStyleId>
              </a:tblPr>
              <a:tblGrid>
                <a:gridCol w="2211186">
                  <a:extLst>
                    <a:ext uri="{9D8B030D-6E8A-4147-A177-3AD203B41FA5}">
                      <a16:colId xmlns:a16="http://schemas.microsoft.com/office/drawing/2014/main" val="20000"/>
                    </a:ext>
                  </a:extLst>
                </a:gridCol>
                <a:gridCol w="9586867">
                  <a:extLst>
                    <a:ext uri="{9D8B030D-6E8A-4147-A177-3AD203B41FA5}">
                      <a16:colId xmlns:a16="http://schemas.microsoft.com/office/drawing/2014/main" val="20001"/>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lt1"/>
                          </a:solidFill>
                          <a:latin typeface="+mn-lt"/>
                          <a:ea typeface="+mn-ea"/>
                          <a:cs typeface="+mn-cs"/>
                        </a:rPr>
                        <a:t>What to discuss:</a:t>
                      </a:r>
                    </a:p>
                  </a:txBody>
                  <a:tcPr>
                    <a:solidFill>
                      <a:srgbClr val="1039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lt1"/>
                          </a:solidFill>
                          <a:latin typeface="+mn-lt"/>
                          <a:ea typeface="+mn-ea"/>
                          <a:cs typeface="+mn-cs"/>
                        </a:rPr>
                        <a:t>How to discuss it:</a:t>
                      </a:r>
                    </a:p>
                  </a:txBody>
                  <a:tcPr>
                    <a:solidFill>
                      <a:srgbClr val="10394B"/>
                    </a:solidFill>
                  </a:tcPr>
                </a:tc>
                <a:extLst>
                  <a:ext uri="{0D108BD9-81ED-4DB2-BD59-A6C34878D82A}">
                    <a16:rowId xmlns:a16="http://schemas.microsoft.com/office/drawing/2014/main" val="10000"/>
                  </a:ext>
                </a:extLst>
              </a:tr>
              <a:tr h="521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1" i="0" u="none" strike="noStrike" kern="1200" baseline="0" dirty="0">
                          <a:solidFill>
                            <a:srgbClr val="10394B"/>
                          </a:solidFill>
                          <a:latin typeface="+mn-lt"/>
                          <a:ea typeface="+mn-ea"/>
                          <a:cs typeface="+mn-cs"/>
                        </a:rPr>
                        <a:t>Assessment of client’s risk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0" i="0" u="none" strike="noStrike" kern="1200" baseline="0" dirty="0">
                          <a:solidFill>
                            <a:schemeClr val="dk1"/>
                          </a:solidFill>
                          <a:latin typeface="+mn-lt"/>
                          <a:ea typeface="+mn-ea"/>
                          <a:cs typeface="+mn-cs"/>
                        </a:rPr>
                        <a:t>Develop a clear picture of the client’s risk profile and lifestyle; make sure she understands how her lifestyle affects her risk profile. </a:t>
                      </a:r>
                    </a:p>
                  </a:txBody>
                  <a:tcPr/>
                </a:tc>
                <a:extLst>
                  <a:ext uri="{0D108BD9-81ED-4DB2-BD59-A6C34878D82A}">
                    <a16:rowId xmlns:a16="http://schemas.microsoft.com/office/drawing/2014/main" val="10001"/>
                  </a:ext>
                </a:extLst>
              </a:tr>
              <a:tr h="521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1" i="0" u="none" strike="noStrike" kern="1200" baseline="0" dirty="0">
                          <a:solidFill>
                            <a:srgbClr val="10394B"/>
                          </a:solidFill>
                          <a:latin typeface="+mn-lt"/>
                          <a:ea typeface="+mn-ea"/>
                          <a:cs typeface="+mn-cs"/>
                        </a:rPr>
                        <a:t>HIV testing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0" i="0" u="none" strike="noStrike" kern="1200" baseline="0" dirty="0">
                          <a:solidFill>
                            <a:schemeClr val="dk1"/>
                          </a:solidFill>
                          <a:latin typeface="+mn-lt"/>
                          <a:ea typeface="+mn-ea"/>
                          <a:cs typeface="+mn-cs"/>
                        </a:rPr>
                        <a:t>HIV testing is an important entry point for PrEP. PrEP is for HIV-negative people. It is important to ensure PrEP users are HIV-negative, which is why it is important to test prior to initiation and at subsequent visits. </a:t>
                      </a:r>
                    </a:p>
                  </a:txBody>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rgbClr val="10394B"/>
                          </a:solidFill>
                          <a:latin typeface="+mn-lt"/>
                          <a:ea typeface="+mn-ea"/>
                          <a:cs typeface="+mn-cs"/>
                        </a:rPr>
                        <a:t>Combination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0" i="0" u="none" strike="noStrike" kern="1200" baseline="0" dirty="0">
                          <a:solidFill>
                            <a:schemeClr val="dk1"/>
                          </a:solidFill>
                          <a:latin typeface="+mn-lt"/>
                          <a:ea typeface="+mn-ea"/>
                          <a:cs typeface="+mn-cs"/>
                        </a:rPr>
                        <a:t>Taken </a:t>
                      </a:r>
                      <a:r>
                        <a:rPr lang="en-ZA" sz="2000" b="0" i="0" u="none" strike="noStrike" kern="1200" baseline="0" dirty="0">
                          <a:solidFill>
                            <a:schemeClr val="tx1"/>
                          </a:solidFill>
                          <a:latin typeface="+mn-lt"/>
                          <a:ea typeface="+mn-ea"/>
                          <a:cs typeface="+mn-cs"/>
                        </a:rPr>
                        <a:t>daily, oral PrEP is an additional prevention option. It should be used in combination with other prevention tools such as condoms, PEP, healthy lifestyles, treatment for STIs, medical male circumcision, and ART for partners living with HIV. </a:t>
                      </a:r>
                      <a:r>
                        <a:rPr lang="en-ZA" sz="2000" b="1" i="0" u="none" strike="noStrike" kern="1200" baseline="0" dirty="0">
                          <a:solidFill>
                            <a:srgbClr val="10394B"/>
                          </a:solidFill>
                          <a:latin typeface="+mn-lt"/>
                          <a:ea typeface="+mn-ea"/>
                          <a:cs typeface="+mn-cs"/>
                        </a:rPr>
                        <a:t>REMEMBER:</a:t>
                      </a:r>
                      <a:r>
                        <a:rPr lang="en-ZA" sz="2000" b="1" i="0" u="none" strike="noStrike" kern="1200" baseline="0" dirty="0">
                          <a:solidFill>
                            <a:schemeClr val="tx1"/>
                          </a:solidFill>
                          <a:latin typeface="+mn-lt"/>
                          <a:ea typeface="+mn-ea"/>
                          <a:cs typeface="+mn-cs"/>
                        </a:rPr>
                        <a:t> </a:t>
                      </a:r>
                      <a:r>
                        <a:rPr lang="en-ZA" sz="2000" b="0" i="0" u="none" strike="noStrike" kern="1200" baseline="0" dirty="0">
                          <a:solidFill>
                            <a:schemeClr val="tx1"/>
                          </a:solidFill>
                          <a:latin typeface="+mn-lt"/>
                          <a:ea typeface="+mn-ea"/>
                          <a:cs typeface="+mn-cs"/>
                        </a:rPr>
                        <a:t>Counselling should highlight that oral PrEP </a:t>
                      </a:r>
                      <a:r>
                        <a:rPr lang="en-ZA" sz="2000" b="0" i="0" u="none" strike="noStrike" kern="1200" baseline="0" dirty="0">
                          <a:solidFill>
                            <a:schemeClr val="dk1"/>
                          </a:solidFill>
                          <a:latin typeface="+mn-lt"/>
                          <a:ea typeface="+mn-ea"/>
                          <a:cs typeface="+mn-cs"/>
                        </a:rPr>
                        <a:t>should ideally be used with condoms.</a:t>
                      </a:r>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rgbClr val="10394B"/>
                          </a:solidFill>
                          <a:latin typeface="+mn-lt"/>
                          <a:ea typeface="+mn-ea"/>
                          <a:cs typeface="+mn-cs"/>
                        </a:rPr>
                        <a:t>Condom negotiation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0" i="0" u="none" strike="noStrike" kern="1200" baseline="0" dirty="0">
                          <a:solidFill>
                            <a:schemeClr val="dk1"/>
                          </a:solidFill>
                          <a:latin typeface="+mn-lt"/>
                          <a:ea typeface="+mn-ea"/>
                          <a:cs typeface="+mn-cs"/>
                        </a:rPr>
                        <a:t>Some AGYW may not be able to negotiate condom use. Discuss barriers and how these can be overcome. Condom use is not a precondition for oral PrEP use. </a:t>
                      </a:r>
                    </a:p>
                  </a:txBody>
                  <a:tcPr/>
                </a:tc>
                <a:extLst>
                  <a:ext uri="{0D108BD9-81ED-4DB2-BD59-A6C34878D82A}">
                    <a16:rowId xmlns:a16="http://schemas.microsoft.com/office/drawing/2014/main" val="10003"/>
                  </a:ext>
                </a:extLst>
              </a:tr>
              <a:tr h="370840">
                <a:tc>
                  <a:txBody>
                    <a:bodyPr/>
                    <a:lstStyle/>
                    <a:p>
                      <a:r>
                        <a:rPr lang="en-ZA" sz="2000" b="1" baseline="0" dirty="0">
                          <a:solidFill>
                            <a:srgbClr val="10394B"/>
                          </a:solidFill>
                        </a:rPr>
                        <a:t>STIs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0" i="0" u="none" strike="noStrike" kern="1200" baseline="0" dirty="0">
                          <a:solidFill>
                            <a:schemeClr val="dk1"/>
                          </a:solidFill>
                          <a:latin typeface="+mn-lt"/>
                          <a:ea typeface="+mn-ea"/>
                          <a:cs typeface="+mn-cs"/>
                        </a:rPr>
                        <a:t>Oral PrEP does not protect against STIs. Regular testing for STIs is encouraged, regardless of </a:t>
                      </a:r>
                      <a:r>
                        <a:rPr lang="en-ZA" sz="2000" b="0" i="0" u="none" strike="noStrike" kern="1200" baseline="0" dirty="0" err="1">
                          <a:solidFill>
                            <a:schemeClr val="dk1"/>
                          </a:solidFill>
                          <a:latin typeface="+mn-lt"/>
                          <a:ea typeface="+mn-ea"/>
                          <a:cs typeface="+mn-cs"/>
                        </a:rPr>
                        <a:t>PrEP</a:t>
                      </a:r>
                      <a:r>
                        <a:rPr lang="en-ZA" sz="2000" b="0" i="0" u="none" strike="noStrike" kern="1200" baseline="0" dirty="0">
                          <a:solidFill>
                            <a:schemeClr val="dk1"/>
                          </a:solidFill>
                          <a:latin typeface="+mn-lt"/>
                          <a:ea typeface="+mn-ea"/>
                          <a:cs typeface="+mn-cs"/>
                        </a:rPr>
                        <a:t> use. </a:t>
                      </a:r>
                      <a:r>
                        <a:rPr lang="en-ZA" sz="2000" b="1" i="0" u="none" strike="noStrike" kern="1200" baseline="0" dirty="0">
                          <a:solidFill>
                            <a:srgbClr val="10394B"/>
                          </a:solidFill>
                          <a:latin typeface="+mn-lt"/>
                          <a:ea typeface="+mn-ea"/>
                          <a:cs typeface="+mn-cs"/>
                        </a:rPr>
                        <a:t>REMEMBER:</a:t>
                      </a:r>
                      <a:r>
                        <a:rPr lang="en-ZA" sz="2000" b="1" i="0" u="none" strike="noStrike" kern="1200" baseline="0" dirty="0">
                          <a:solidFill>
                            <a:schemeClr val="dk1"/>
                          </a:solidFill>
                          <a:latin typeface="+mn-lt"/>
                          <a:ea typeface="+mn-ea"/>
                          <a:cs typeface="+mn-cs"/>
                        </a:rPr>
                        <a:t> </a:t>
                      </a:r>
                      <a:r>
                        <a:rPr lang="en-ZA" sz="2000" b="0" i="0" u="none" strike="noStrike" kern="1200" baseline="0" dirty="0">
                          <a:solidFill>
                            <a:schemeClr val="dk1"/>
                          </a:solidFill>
                          <a:latin typeface="+mn-lt"/>
                          <a:ea typeface="+mn-ea"/>
                          <a:cs typeface="+mn-cs"/>
                        </a:rPr>
                        <a:t>STIs may increase the risk of HIV acquisition.</a:t>
                      </a:r>
                    </a:p>
                  </a:txBody>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rgbClr val="10394B"/>
                          </a:solidFill>
                          <a:latin typeface="+mn-lt"/>
                          <a:ea typeface="+mn-ea"/>
                          <a:cs typeface="+mn-cs"/>
                        </a:rPr>
                        <a:t>Contraception/ fertility goals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0" i="0" u="none" strike="noStrike" kern="1200" baseline="0" dirty="0">
                          <a:solidFill>
                            <a:schemeClr val="dk1"/>
                          </a:solidFill>
                          <a:latin typeface="+mn-lt"/>
                          <a:ea typeface="+mn-ea"/>
                          <a:cs typeface="+mn-cs"/>
                        </a:rPr>
                        <a:t>Oral PrEP is not a </a:t>
                      </a:r>
                      <a:r>
                        <a:rPr lang="en-ZA" sz="2000" b="0" i="0" u="none" strike="noStrike" kern="1200" baseline="0" dirty="0">
                          <a:solidFill>
                            <a:schemeClr val="tx1"/>
                          </a:solidFill>
                          <a:latin typeface="+mn-lt"/>
                          <a:ea typeface="+mn-ea"/>
                          <a:cs typeface="+mn-cs"/>
                        </a:rPr>
                        <a:t>contraceptive. Oral PrEP is safe to use with </a:t>
                      </a:r>
                      <a:r>
                        <a:rPr lang="en-ZA" sz="2000" b="0" i="0" u="none" strike="noStrike" kern="1200" baseline="0" dirty="0">
                          <a:solidFill>
                            <a:schemeClr val="dk1"/>
                          </a:solidFill>
                          <a:latin typeface="+mn-lt"/>
                          <a:ea typeface="+mn-ea"/>
                          <a:cs typeface="+mn-cs"/>
                        </a:rPr>
                        <a:t>all contraceptive methods. Consult your country’s PrEP guidelines on how to proceed if the client becomes pregnant.</a:t>
                      </a: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609601" y="182821"/>
            <a:ext cx="10972800" cy="652839"/>
          </a:xfrm>
        </p:spPr>
        <p:txBody>
          <a:bodyPr/>
          <a:lstStyle/>
          <a:p>
            <a:r>
              <a:rPr lang="en-ZA" dirty="0">
                <a:solidFill>
                  <a:srgbClr val="10394B"/>
                </a:solidFill>
              </a:rPr>
              <a:t>Key issues to discuss with AGYW </a:t>
            </a:r>
          </a:p>
        </p:txBody>
      </p:sp>
    </p:spTree>
    <p:extLst>
      <p:ext uri="{BB962C8B-B14F-4D97-AF65-F5344CB8AC3E}">
        <p14:creationId xmlns:p14="http://schemas.microsoft.com/office/powerpoint/2010/main" val="91125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ED6D4-FE05-4C6A-BC23-3472A74EEEA6}"/>
              </a:ext>
            </a:extLst>
          </p:cNvPr>
          <p:cNvSpPr txBox="1"/>
          <p:nvPr/>
        </p:nvSpPr>
        <p:spPr>
          <a:xfrm>
            <a:off x="264694" y="1564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a:spLocks noGrp="1"/>
          </p:cNvSpPr>
          <p:nvPr>
            <p:ph type="title"/>
          </p:nvPr>
        </p:nvSpPr>
        <p:spPr>
          <a:xfrm>
            <a:off x="264694" y="1472086"/>
            <a:ext cx="11670631" cy="972441"/>
          </a:xfrm>
        </p:spPr>
        <p:txBody>
          <a:bodyPr/>
          <a:lstStyle/>
          <a:p>
            <a:pPr algn="ctr">
              <a:lnSpc>
                <a:spcPct val="100000"/>
              </a:lnSpc>
            </a:pPr>
            <a:r>
              <a:rPr lang="en-ZA" sz="5400" dirty="0">
                <a:solidFill>
                  <a:schemeClr val="bg1"/>
                </a:solidFill>
              </a:rPr>
              <a:t>Generating demand:</a:t>
            </a:r>
            <a:br>
              <a:rPr lang="en-ZA" sz="5400" dirty="0">
                <a:solidFill>
                  <a:schemeClr val="bg1"/>
                </a:solidFill>
              </a:rPr>
            </a:br>
            <a:r>
              <a:rPr lang="en-ZA" sz="5400" dirty="0">
                <a:solidFill>
                  <a:schemeClr val="bg1"/>
                </a:solidFill>
              </a:rPr>
              <a:t>reaching AGYW</a:t>
            </a:r>
          </a:p>
        </p:txBody>
      </p:sp>
    </p:spTree>
    <p:extLst>
      <p:ext uri="{BB962C8B-B14F-4D97-AF65-F5344CB8AC3E}">
        <p14:creationId xmlns:p14="http://schemas.microsoft.com/office/powerpoint/2010/main" val="1037989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504" y="198759"/>
            <a:ext cx="11798053" cy="683948"/>
          </a:xfrm>
          <a:prstGeom prst="rect">
            <a:avLst/>
          </a:prstGeom>
        </p:spPr>
        <p:txBody>
          <a:bodyPr wrap="square">
            <a:spAutoFit/>
          </a:bodyPr>
          <a:lstStyle/>
          <a:p>
            <a:pPr>
              <a:lnSpc>
                <a:spcPts val="4480"/>
              </a:lnSpc>
              <a:spcBef>
                <a:spcPct val="0"/>
              </a:spcBef>
            </a:pPr>
            <a:r>
              <a:rPr lang="en-ZA" sz="4400" dirty="0">
                <a:solidFill>
                  <a:srgbClr val="10394B"/>
                </a:solidFill>
                <a:latin typeface="+mj-lt"/>
                <a:ea typeface="+mj-ea"/>
                <a:cs typeface="+mj-cs"/>
              </a:rPr>
              <a:t>   Key issues to discuss with AGYW (cont.)</a:t>
            </a:r>
          </a:p>
        </p:txBody>
      </p:sp>
      <p:graphicFrame>
        <p:nvGraphicFramePr>
          <p:cNvPr id="8" name="Table 7"/>
          <p:cNvGraphicFramePr>
            <a:graphicFrameLocks noGrp="1"/>
          </p:cNvGraphicFramePr>
          <p:nvPr>
            <p:extLst>
              <p:ext uri="{D42A27DB-BD31-4B8C-83A1-F6EECF244321}">
                <p14:modId xmlns:p14="http://schemas.microsoft.com/office/powerpoint/2010/main" val="3640819170"/>
              </p:ext>
            </p:extLst>
          </p:nvPr>
        </p:nvGraphicFramePr>
        <p:xfrm>
          <a:off x="199504" y="1048517"/>
          <a:ext cx="11798053" cy="5775960"/>
        </p:xfrm>
        <a:graphic>
          <a:graphicData uri="http://schemas.openxmlformats.org/drawingml/2006/table">
            <a:tbl>
              <a:tblPr firstRow="1" bandRow="1">
                <a:tableStyleId>{7DF18680-E054-41AD-8BC1-D1AEF772440D}</a:tableStyleId>
              </a:tblPr>
              <a:tblGrid>
                <a:gridCol w="2211186">
                  <a:extLst>
                    <a:ext uri="{9D8B030D-6E8A-4147-A177-3AD203B41FA5}">
                      <a16:colId xmlns:a16="http://schemas.microsoft.com/office/drawing/2014/main" val="20000"/>
                    </a:ext>
                  </a:extLst>
                </a:gridCol>
                <a:gridCol w="9586867">
                  <a:extLst>
                    <a:ext uri="{9D8B030D-6E8A-4147-A177-3AD203B41FA5}">
                      <a16:colId xmlns:a16="http://schemas.microsoft.com/office/drawing/2014/main" val="20001"/>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lt1"/>
                          </a:solidFill>
                          <a:latin typeface="+mn-lt"/>
                          <a:ea typeface="+mn-ea"/>
                          <a:cs typeface="+mn-cs"/>
                        </a:rPr>
                        <a:t>What to discuss:</a:t>
                      </a:r>
                    </a:p>
                  </a:txBody>
                  <a:tcPr>
                    <a:solidFill>
                      <a:srgbClr val="1039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lt1"/>
                          </a:solidFill>
                          <a:latin typeface="+mn-lt"/>
                          <a:ea typeface="+mn-ea"/>
                          <a:cs typeface="+mn-cs"/>
                        </a:rPr>
                        <a:t>How to discuss it:</a:t>
                      </a:r>
                    </a:p>
                  </a:txBody>
                  <a:tcPr>
                    <a:solidFill>
                      <a:srgbClr val="10394B"/>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rgbClr val="10394B"/>
                          </a:solidFill>
                          <a:latin typeface="+mn-lt"/>
                          <a:ea typeface="+mn-ea"/>
                          <a:cs typeface="+mn-cs"/>
                        </a:rPr>
                        <a:t>Adherence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900" b="0" i="0" u="none" strike="noStrike" kern="1200" baseline="0" dirty="0">
                          <a:solidFill>
                            <a:schemeClr val="tx1"/>
                          </a:solidFill>
                          <a:latin typeface="+mn-lt"/>
                          <a:ea typeface="+mn-ea"/>
                          <a:cs typeface="+mn-cs"/>
                        </a:rPr>
                        <a:t>For oral PrEP to be effective, the pill must be taken every day. Adherence counselling is critical for full HIV </a:t>
                      </a:r>
                      <a:r>
                        <a:rPr lang="en-ZA" sz="1900" b="0" i="0" u="none" strike="noStrike" kern="1200" baseline="0" dirty="0">
                          <a:solidFill>
                            <a:schemeClr val="dk1"/>
                          </a:solidFill>
                          <a:latin typeface="+mn-lt"/>
                          <a:ea typeface="+mn-ea"/>
                          <a:cs typeface="+mn-cs"/>
                        </a:rPr>
                        <a:t>protection. </a:t>
                      </a:r>
                      <a:endParaRPr lang="en-ZA" sz="19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en-ZA" sz="2000" b="1" baseline="0" dirty="0">
                          <a:solidFill>
                            <a:srgbClr val="10394B"/>
                          </a:solidFill>
                        </a:rPr>
                        <a:t>Side effects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900" b="0" i="0" u="none" strike="noStrike" kern="1200" baseline="0" dirty="0">
                          <a:solidFill>
                            <a:schemeClr val="dk1"/>
                          </a:solidFill>
                          <a:latin typeface="+mn-lt"/>
                          <a:ea typeface="+mn-ea"/>
                          <a:cs typeface="+mn-cs"/>
                        </a:rPr>
                        <a:t>Some people get mild </a:t>
                      </a:r>
                      <a:r>
                        <a:rPr lang="en-ZA" sz="1900" b="0" i="0" u="none" strike="noStrike" kern="1200" baseline="0" dirty="0">
                          <a:solidFill>
                            <a:schemeClr val="tx1"/>
                          </a:solidFill>
                          <a:latin typeface="+mn-lt"/>
                          <a:ea typeface="+mn-ea"/>
                          <a:cs typeface="+mn-cs"/>
                        </a:rPr>
                        <a:t>side effects when they start oral PrEP, but they generally go away after a few weeks. The most common side effects are nausea, vomiting, diarrhoea, abdominal cramps, headache, tiredness</a:t>
                      </a:r>
                      <a:r>
                        <a:rPr lang="en-ZA" sz="1900" b="0" i="1" u="none" strike="noStrike" kern="1200" baseline="0" dirty="0">
                          <a:solidFill>
                            <a:schemeClr val="tx1"/>
                          </a:solidFill>
                          <a:latin typeface="+mn-lt"/>
                          <a:ea typeface="+mn-ea"/>
                          <a:cs typeface="+mn-cs"/>
                        </a:rPr>
                        <a:t>, but experience </a:t>
                      </a:r>
                      <a:r>
                        <a:rPr lang="en-ZA" sz="1900" b="0" i="1" u="none" strike="noStrike" kern="1200" baseline="0">
                          <a:solidFill>
                            <a:schemeClr val="tx1"/>
                          </a:solidFill>
                          <a:latin typeface="+mn-lt"/>
                          <a:ea typeface="+mn-ea"/>
                          <a:cs typeface="+mn-cs"/>
                        </a:rPr>
                        <a:t>of these </a:t>
                      </a:r>
                      <a:r>
                        <a:rPr lang="en-ZA" sz="1900" b="0" i="1" u="none" strike="noStrike" kern="1200" baseline="0" dirty="0">
                          <a:solidFill>
                            <a:schemeClr val="tx1"/>
                          </a:solidFill>
                          <a:latin typeface="+mn-lt"/>
                          <a:ea typeface="+mn-ea"/>
                          <a:cs typeface="+mn-cs"/>
                        </a:rPr>
                        <a:t>is rare</a:t>
                      </a:r>
                      <a:r>
                        <a:rPr lang="en-ZA" sz="1900" b="0" i="0" u="none" strike="noStrike" kern="1200" baseline="0" dirty="0">
                          <a:solidFill>
                            <a:schemeClr val="tx1"/>
                          </a:solidFill>
                          <a:latin typeface="+mn-lt"/>
                          <a:ea typeface="+mn-ea"/>
                          <a:cs typeface="+mn-cs"/>
                        </a:rPr>
                        <a:t>. Even fewer people have reported other side effects such depression, and abnormal dreams. Clients may need extra support and encouragement to manage side effects in the first few weeks. </a:t>
                      </a:r>
                    </a:p>
                  </a:txBody>
                  <a:tcPr/>
                </a:tc>
                <a:extLst>
                  <a:ext uri="{0D108BD9-81ED-4DB2-BD59-A6C34878D82A}">
                    <a16:rowId xmlns:a16="http://schemas.microsoft.com/office/drawing/2014/main" val="1000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rgbClr val="10394B"/>
                          </a:solidFill>
                          <a:latin typeface="+mn-lt"/>
                          <a:ea typeface="+mn-ea"/>
                          <a:cs typeface="+mn-cs"/>
                        </a:rPr>
                        <a:t>Intimate partner violence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900" b="0" i="0" u="none" strike="noStrike" kern="1200" baseline="0" dirty="0">
                          <a:solidFill>
                            <a:schemeClr val="dk1"/>
                          </a:solidFill>
                          <a:latin typeface="+mn-lt"/>
                          <a:ea typeface="+mn-ea"/>
                          <a:cs typeface="+mn-cs"/>
                        </a:rPr>
                        <a:t>People who have abusive or controlling partners may find it more difficult to take care of their sexual health and to adhere to </a:t>
                      </a:r>
                      <a:r>
                        <a:rPr lang="en-ZA" sz="1900" b="0" i="0" u="none" strike="noStrike" kern="1200" baseline="0" dirty="0">
                          <a:solidFill>
                            <a:schemeClr val="tx1"/>
                          </a:solidFill>
                          <a:latin typeface="+mn-lt"/>
                          <a:ea typeface="+mn-ea"/>
                          <a:cs typeface="+mn-cs"/>
                        </a:rPr>
                        <a:t>oral PrEP. However, oral PrEP may also be an important HIV prevention option for women in abusive relationships. Ask </a:t>
                      </a:r>
                      <a:r>
                        <a:rPr lang="en-ZA" sz="1900" b="0" i="0" u="none" strike="noStrike" kern="1200" baseline="0" dirty="0">
                          <a:solidFill>
                            <a:schemeClr val="dk1"/>
                          </a:solidFill>
                          <a:latin typeface="+mn-lt"/>
                          <a:ea typeface="+mn-ea"/>
                          <a:cs typeface="+mn-cs"/>
                        </a:rPr>
                        <a:t>about the client’s relationships and, for clients experiencing abuse, provide counselling and referrals when possible.</a:t>
                      </a:r>
                    </a:p>
                  </a:txBody>
                  <a:tcPr/>
                </a:tc>
                <a:extLst>
                  <a:ext uri="{0D108BD9-81ED-4DB2-BD59-A6C34878D82A}">
                    <a16:rowId xmlns:a16="http://schemas.microsoft.com/office/drawing/2014/main" val="100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b="1" i="0" u="none" strike="noStrike" kern="1200" baseline="0" dirty="0">
                          <a:solidFill>
                            <a:srgbClr val="10394B"/>
                          </a:solidFill>
                          <a:latin typeface="+mn-lt"/>
                          <a:ea typeface="+mn-ea"/>
                          <a:cs typeface="+mn-cs"/>
                        </a:rPr>
                        <a:t>Talking to partners, family, friends, etc.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900" b="0" i="0" u="none" strike="noStrike" kern="1200" baseline="0" dirty="0">
                          <a:solidFill>
                            <a:schemeClr val="dk1"/>
                          </a:solidFill>
                          <a:latin typeface="+mn-lt"/>
                          <a:ea typeface="+mn-ea"/>
                          <a:cs typeface="+mn-cs"/>
                        </a:rPr>
                        <a:t>Deciding whether to tell anyone about PrEP use is a completely personal decision. Some people find it helpful to tell friends or family for support and so they can remind them to take the pill daily. Discuss with the client whether and how she would like to discuss PrEP with loved ones and how to overcome potential barriers to gaining their support.</a:t>
                      </a:r>
                    </a:p>
                  </a:txBody>
                  <a:tcPr/>
                </a:tc>
                <a:extLst>
                  <a:ext uri="{0D108BD9-81ED-4DB2-BD59-A6C34878D82A}">
                    <a16:rowId xmlns:a16="http://schemas.microsoft.com/office/drawing/2014/main" val="1000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rgbClr val="10394B"/>
                          </a:solidFill>
                          <a:latin typeface="+mn-lt"/>
                          <a:ea typeface="+mn-ea"/>
                          <a:cs typeface="+mn-cs"/>
                        </a:rPr>
                        <a:t>Visit schedule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900" b="0" i="0" u="none" strike="noStrike" kern="1200" baseline="0" dirty="0">
                          <a:solidFill>
                            <a:schemeClr val="dk1"/>
                          </a:solidFill>
                          <a:latin typeface="+mn-lt"/>
                          <a:ea typeface="+mn-ea"/>
                          <a:cs typeface="+mn-cs"/>
                        </a:rPr>
                        <a:t>Explain the visit </a:t>
                      </a:r>
                      <a:r>
                        <a:rPr lang="en-ZA" sz="1900" b="0" i="0" u="none" strike="noStrike" kern="1200" baseline="0" dirty="0">
                          <a:solidFill>
                            <a:schemeClr val="tx1"/>
                          </a:solidFill>
                          <a:latin typeface="+mn-lt"/>
                          <a:ea typeface="+mn-ea"/>
                          <a:cs typeface="+mn-cs"/>
                        </a:rPr>
                        <a:t>schedule for oral PrEP use. The client </a:t>
                      </a:r>
                      <a:r>
                        <a:rPr lang="en-ZA" sz="1900" b="0" i="0" u="none" strike="noStrike" kern="1200" baseline="0" dirty="0">
                          <a:solidFill>
                            <a:schemeClr val="dk1"/>
                          </a:solidFill>
                          <a:latin typeface="+mn-lt"/>
                          <a:ea typeface="+mn-ea"/>
                          <a:cs typeface="+mn-cs"/>
                        </a:rPr>
                        <a:t>must return for follow-up visits at the first month, and then every three months</a:t>
                      </a:r>
                      <a:r>
                        <a:rPr lang="en-ZA" sz="1900" b="0" i="0" u="none" strike="noStrike" kern="1200" baseline="0" dirty="0">
                          <a:solidFill>
                            <a:srgbClr val="FF0000"/>
                          </a:solidFill>
                          <a:latin typeface="+mn-lt"/>
                          <a:ea typeface="+mn-ea"/>
                          <a:cs typeface="+mn-cs"/>
                        </a:rPr>
                        <a:t>*</a:t>
                      </a:r>
                      <a:r>
                        <a:rPr lang="en-ZA" sz="1900" b="0" i="0" u="none" strike="noStrike" kern="1200" baseline="0" dirty="0">
                          <a:solidFill>
                            <a:schemeClr val="dk1"/>
                          </a:solidFill>
                          <a:latin typeface="+mn-lt"/>
                          <a:ea typeface="+mn-ea"/>
                          <a:cs typeface="+mn-cs"/>
                        </a:rPr>
                        <a:t> (as per national guidelines).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09120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504" y="198759"/>
            <a:ext cx="11798053" cy="683948"/>
          </a:xfrm>
          <a:prstGeom prst="rect">
            <a:avLst/>
          </a:prstGeom>
        </p:spPr>
        <p:txBody>
          <a:bodyPr wrap="square">
            <a:spAutoFit/>
          </a:bodyPr>
          <a:lstStyle/>
          <a:p>
            <a:pPr>
              <a:lnSpc>
                <a:spcPts val="4480"/>
              </a:lnSpc>
              <a:spcBef>
                <a:spcPct val="0"/>
              </a:spcBef>
            </a:pPr>
            <a:r>
              <a:rPr lang="en-ZA" sz="4400" dirty="0">
                <a:solidFill>
                  <a:srgbClr val="10394B"/>
                </a:solidFill>
                <a:latin typeface="+mj-lt"/>
                <a:ea typeface="+mj-ea"/>
                <a:cs typeface="+mj-cs"/>
              </a:rPr>
              <a:t>   Key issues to discuss with AGYW (cont.)</a:t>
            </a:r>
          </a:p>
        </p:txBody>
      </p:sp>
      <p:graphicFrame>
        <p:nvGraphicFramePr>
          <p:cNvPr id="8" name="Table 7"/>
          <p:cNvGraphicFramePr>
            <a:graphicFrameLocks noGrp="1"/>
          </p:cNvGraphicFramePr>
          <p:nvPr>
            <p:extLst>
              <p:ext uri="{D42A27DB-BD31-4B8C-83A1-F6EECF244321}">
                <p14:modId xmlns:p14="http://schemas.microsoft.com/office/powerpoint/2010/main" val="130194607"/>
              </p:ext>
            </p:extLst>
          </p:nvPr>
        </p:nvGraphicFramePr>
        <p:xfrm>
          <a:off x="199505" y="977901"/>
          <a:ext cx="11798052" cy="5760720"/>
        </p:xfrm>
        <a:graphic>
          <a:graphicData uri="http://schemas.openxmlformats.org/drawingml/2006/table">
            <a:tbl>
              <a:tblPr firstRow="1" bandRow="1">
                <a:tableStyleId>{7DF18680-E054-41AD-8BC1-D1AEF772440D}</a:tableStyleId>
              </a:tblPr>
              <a:tblGrid>
                <a:gridCol w="2211186">
                  <a:extLst>
                    <a:ext uri="{9D8B030D-6E8A-4147-A177-3AD203B41FA5}">
                      <a16:colId xmlns:a16="http://schemas.microsoft.com/office/drawing/2014/main" val="20000"/>
                    </a:ext>
                  </a:extLst>
                </a:gridCol>
                <a:gridCol w="9586866">
                  <a:extLst>
                    <a:ext uri="{9D8B030D-6E8A-4147-A177-3AD203B41FA5}">
                      <a16:colId xmlns:a16="http://schemas.microsoft.com/office/drawing/2014/main" val="20001"/>
                    </a:ext>
                  </a:extLst>
                </a:gridCol>
              </a:tblGrid>
              <a:tr h="386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lt1"/>
                          </a:solidFill>
                          <a:latin typeface="+mn-lt"/>
                          <a:ea typeface="+mn-ea"/>
                          <a:cs typeface="+mn-cs"/>
                        </a:rPr>
                        <a:t>What to discuss:</a:t>
                      </a:r>
                    </a:p>
                  </a:txBody>
                  <a:tcPr>
                    <a:solidFill>
                      <a:srgbClr val="1039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lt1"/>
                          </a:solidFill>
                          <a:latin typeface="+mn-lt"/>
                          <a:ea typeface="+mn-ea"/>
                          <a:cs typeface="+mn-cs"/>
                        </a:rPr>
                        <a:t>How to discuss it:</a:t>
                      </a:r>
                    </a:p>
                  </a:txBody>
                  <a:tcPr>
                    <a:solidFill>
                      <a:srgbClr val="10394B"/>
                    </a:solidFill>
                  </a:tcPr>
                </a:tc>
                <a:extLst>
                  <a:ext uri="{0D108BD9-81ED-4DB2-BD59-A6C34878D82A}">
                    <a16:rowId xmlns:a16="http://schemas.microsoft.com/office/drawing/2014/main" val="10000"/>
                  </a:ext>
                </a:extLst>
              </a:tr>
              <a:tr h="6842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rgbClr val="10394B"/>
                          </a:solidFill>
                          <a:latin typeface="+mn-lt"/>
                          <a:ea typeface="+mn-ea"/>
                          <a:cs typeface="+mn-cs"/>
                        </a:rPr>
                        <a:t>Starting and stopping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a:solidFill>
                          <a:srgbClr val="10394B"/>
                        </a:solidFill>
                        <a:latin typeface="+mn-lt"/>
                        <a:ea typeface="+mn-ea"/>
                        <a:cs typeface="+mn-cs"/>
                      </a:endParaRP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1" i="0" u="none" strike="noStrike" kern="1200" baseline="0" dirty="0">
                          <a:solidFill>
                            <a:srgbClr val="10394B"/>
                          </a:solidFill>
                          <a:latin typeface="+mn-lt"/>
                          <a:ea typeface="+mn-ea"/>
                          <a:cs typeface="+mn-cs"/>
                        </a:rPr>
                        <a:t>Starting:</a:t>
                      </a:r>
                      <a:r>
                        <a:rPr lang="en-ZA" sz="2000" b="0" i="0" u="none" strike="noStrike" kern="1200" baseline="0" dirty="0">
                          <a:solidFill>
                            <a:schemeClr val="dk1"/>
                          </a:solidFill>
                          <a:latin typeface="+mn-lt"/>
                          <a:ea typeface="+mn-ea"/>
                          <a:cs typeface="+mn-cs"/>
                        </a:rPr>
                        <a:t> In South Africa,</a:t>
                      </a:r>
                      <a:r>
                        <a:rPr lang="en-ZA" sz="2000" b="0" i="0" u="none" strike="noStrike" kern="1200" baseline="0" dirty="0">
                          <a:solidFill>
                            <a:srgbClr val="FF0000"/>
                          </a:solidFill>
                          <a:latin typeface="+mn-lt"/>
                          <a:ea typeface="+mn-ea"/>
                          <a:cs typeface="+mn-cs"/>
                        </a:rPr>
                        <a:t>*</a:t>
                      </a:r>
                      <a:r>
                        <a:rPr lang="en-ZA" sz="2000" b="0" i="0" u="none" strike="noStrike" kern="1200" baseline="0" dirty="0">
                          <a:solidFill>
                            <a:schemeClr val="dk1"/>
                          </a:solidFill>
                          <a:latin typeface="+mn-lt"/>
                          <a:ea typeface="+mn-ea"/>
                          <a:cs typeface="+mn-cs"/>
                        </a:rPr>
                        <a:t> there is a 7-day lead-in recommended for oral PrEP to be effective. During this time, additional prevention (male or female condoms, with lubrication if preferred) should be used.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1" i="0" u="none" strike="noStrike" kern="1200" baseline="0" dirty="0">
                          <a:solidFill>
                            <a:srgbClr val="10394B"/>
                          </a:solidFill>
                          <a:latin typeface="+mn-lt"/>
                          <a:ea typeface="+mn-ea"/>
                          <a:cs typeface="+mn-cs"/>
                        </a:rPr>
                        <a:t>Stopping:</a:t>
                      </a:r>
                      <a:r>
                        <a:rPr lang="en-ZA" sz="2000" b="1" i="0" u="none" strike="noStrike" kern="1200" baseline="0" dirty="0">
                          <a:solidFill>
                            <a:schemeClr val="dk1"/>
                          </a:solidFill>
                          <a:latin typeface="+mn-lt"/>
                          <a:ea typeface="+mn-ea"/>
                          <a:cs typeface="+mn-cs"/>
                        </a:rPr>
                        <a:t> </a:t>
                      </a:r>
                      <a:r>
                        <a:rPr lang="en-ZA" sz="2000" b="0" i="0" u="none" strike="noStrike" kern="1200" baseline="0" dirty="0">
                          <a:solidFill>
                            <a:schemeClr val="dk1"/>
                          </a:solidFill>
                          <a:latin typeface="+mn-lt"/>
                          <a:ea typeface="+mn-ea"/>
                          <a:cs typeface="+mn-cs"/>
                        </a:rPr>
                        <a:t>When stopping, oral PrEP should be used for 28 days after last sexual exposure for maximum protection.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1" i="0" u="none" strike="noStrike" kern="1200" baseline="0" dirty="0">
                          <a:solidFill>
                            <a:srgbClr val="10394B"/>
                          </a:solidFill>
                          <a:latin typeface="+mn-lt"/>
                          <a:ea typeface="+mn-ea"/>
                          <a:cs typeface="+mn-cs"/>
                        </a:rPr>
                        <a:t>Re-starting:</a:t>
                      </a:r>
                      <a:r>
                        <a:rPr lang="en-ZA" sz="2000" b="0" i="0" u="none" strike="noStrike" kern="1200" baseline="0" dirty="0">
                          <a:solidFill>
                            <a:schemeClr val="dk1"/>
                          </a:solidFill>
                          <a:latin typeface="+mn-lt"/>
                          <a:ea typeface="+mn-ea"/>
                          <a:cs typeface="+mn-cs"/>
                        </a:rPr>
                        <a:t> When re-starting, once again have an HIV test and other screening by the health care provider and repeat the 7-day lead-in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2000" b="1" i="0" u="none" strike="noStrike" kern="1200" baseline="0" dirty="0">
                        <a:solidFill>
                          <a:srgbClr val="10394B"/>
                        </a:solidFill>
                        <a:latin typeface="+mn-lt"/>
                        <a:ea typeface="+mn-ea"/>
                        <a:cs typeface="+mn-cs"/>
                      </a:endParaRPr>
                    </a:p>
                  </a:txBody>
                  <a:tcPr/>
                </a:tc>
                <a:extLst>
                  <a:ext uri="{0D108BD9-81ED-4DB2-BD59-A6C34878D82A}">
                    <a16:rowId xmlns:a16="http://schemas.microsoft.com/office/drawing/2014/main" val="10006"/>
                  </a:ext>
                </a:extLst>
              </a:tr>
              <a:tr h="2766824">
                <a:tc>
                  <a:txBody>
                    <a:bodyPr/>
                    <a:lstStyle/>
                    <a:p>
                      <a:r>
                        <a:rPr lang="en-ZA" sz="2000" b="1" baseline="0" dirty="0">
                          <a:solidFill>
                            <a:srgbClr val="10394B"/>
                          </a:solidFill>
                        </a:rPr>
                        <a:t>Oral PrEP effectiveness</a:t>
                      </a: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0" i="0" u="none" strike="noStrike" kern="1200" baseline="0" dirty="0">
                          <a:solidFill>
                            <a:schemeClr val="tx1"/>
                          </a:solidFill>
                          <a:latin typeface="+mn-lt"/>
                          <a:ea typeface="+mn-ea"/>
                          <a:cs typeface="+mn-cs"/>
                        </a:rPr>
                        <a:t>The effectiveness of oral PrEP is directly related to effective use and adherence. If taken as explained by the health care provider, it is highly effective (</a:t>
                      </a:r>
                      <a:r>
                        <a:rPr lang="en-ZA" sz="2000" b="0" i="0" u="sng" strike="noStrike" kern="1200" baseline="0" dirty="0">
                          <a:solidFill>
                            <a:schemeClr val="tx1"/>
                          </a:solidFill>
                          <a:latin typeface="+mn-lt"/>
                          <a:ea typeface="+mn-ea"/>
                          <a:cs typeface="+mn-cs"/>
                        </a:rPr>
                        <a:t>+</a:t>
                      </a:r>
                      <a:r>
                        <a:rPr lang="en-ZA" sz="2000" b="0" i="0" u="none" strike="noStrike" kern="1200" baseline="0" dirty="0">
                          <a:solidFill>
                            <a:schemeClr val="tx1"/>
                          </a:solidFill>
                          <a:latin typeface="+mn-lt"/>
                          <a:ea typeface="+mn-ea"/>
                          <a:cs typeface="+mn-cs"/>
                        </a:rPr>
                        <a:t>90% as shown in research).</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0" i="0" u="none" strike="noStrike" kern="1200" baseline="0" dirty="0">
                          <a:solidFill>
                            <a:schemeClr val="tx1"/>
                          </a:solidFill>
                          <a:latin typeface="+mn-lt"/>
                          <a:ea typeface="+mn-ea"/>
                          <a:cs typeface="+mn-cs"/>
                        </a:rPr>
                        <a:t>Effective use means taking oral PrEP daily, using additional protection (condoms) during the 7-day lead-in (</a:t>
                      </a:r>
                      <a:r>
                        <a:rPr lang="en-ZA" sz="2000" b="0" i="0" u="none" strike="noStrike" kern="1200" baseline="0" dirty="0">
                          <a:solidFill>
                            <a:srgbClr val="FF0000"/>
                          </a:solidFill>
                          <a:latin typeface="+mn-lt"/>
                          <a:ea typeface="+mn-ea"/>
                          <a:cs typeface="+mn-cs"/>
                        </a:rPr>
                        <a:t>*</a:t>
                      </a:r>
                      <a:r>
                        <a:rPr lang="en-ZA" sz="2000" b="0" i="0" u="none" strike="noStrike" kern="1200" baseline="0" dirty="0">
                          <a:solidFill>
                            <a:schemeClr val="tx1"/>
                          </a:solidFill>
                          <a:latin typeface="+mn-lt"/>
                          <a:ea typeface="+mn-ea"/>
                          <a:cs typeface="+mn-cs"/>
                        </a:rPr>
                        <a:t>), not skipping doses, and taking it for 28 days after the last sexual exposure when stopping.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0" i="0" u="none" strike="noStrike" kern="1200" baseline="0" dirty="0">
                          <a:solidFill>
                            <a:schemeClr val="tx1"/>
                          </a:solidFill>
                          <a:latin typeface="+mn-lt"/>
                          <a:ea typeface="+mn-ea"/>
                          <a:cs typeface="+mn-cs"/>
                        </a:rPr>
                        <a:t>Oral PrEP does not protect against STIs and pregnancy, so condom use is recommended with oral PrEP. When condom use is not possible, oral PrEP is still a highly effective prevention option. </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25675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Notes for trainers</a:t>
            </a:r>
            <a:endParaRPr lang="en-ZA" sz="3600" dirty="0"/>
          </a:p>
        </p:txBody>
      </p:sp>
      <p:sp>
        <p:nvSpPr>
          <p:cNvPr id="3" name="Text Placeholder 2"/>
          <p:cNvSpPr>
            <a:spLocks noGrp="1"/>
          </p:cNvSpPr>
          <p:nvPr>
            <p:ph type="body" sz="quarter" idx="10"/>
          </p:nvPr>
        </p:nvSpPr>
        <p:spPr>
          <a:xfrm>
            <a:off x="609600" y="1381125"/>
            <a:ext cx="10972800" cy="4885748"/>
          </a:xfrm>
        </p:spPr>
        <p:txBody>
          <a:bodyPr/>
          <a:lstStyle/>
          <a:p>
            <a:pPr marL="0" indent="0">
              <a:buNone/>
            </a:pPr>
            <a:r>
              <a:rPr lang="en-US" b="1" dirty="0"/>
              <a:t>Initiation and clinical management of </a:t>
            </a:r>
            <a:r>
              <a:rPr lang="en-US" b="1" dirty="0" err="1"/>
              <a:t>PrEP</a:t>
            </a:r>
            <a:r>
              <a:rPr lang="en-US" b="1" dirty="0"/>
              <a:t> for AGYW:</a:t>
            </a:r>
          </a:p>
          <a:p>
            <a:r>
              <a:rPr lang="en-US" dirty="0"/>
              <a:t>Initiation, follow-up, and maintenance of </a:t>
            </a:r>
            <a:r>
              <a:rPr lang="en-US" dirty="0" err="1"/>
              <a:t>PrEP</a:t>
            </a:r>
            <a:r>
              <a:rPr lang="en-US" dirty="0"/>
              <a:t> for </a:t>
            </a:r>
            <a:r>
              <a:rPr lang="en-ZA" dirty="0"/>
              <a:t>AGYW should follow the same procedures as that of PrEP for adults. </a:t>
            </a:r>
          </a:p>
          <a:p>
            <a:r>
              <a:rPr lang="en-ZA" dirty="0"/>
              <a:t>The initiation and clinical management of PrEP has been provided as an optional module. See </a:t>
            </a:r>
            <a:r>
              <a:rPr lang="en-ZA" dirty="0">
                <a:hlinkClick r:id="rId2" action="ppaction://hlinkpres?slideindex=1&amp;slidetitle="/>
              </a:rPr>
              <a:t>Module 7</a:t>
            </a:r>
            <a:r>
              <a:rPr lang="en-ZA" dirty="0"/>
              <a:t>: </a:t>
            </a:r>
            <a:r>
              <a:rPr lang="en-US" b="1" dirty="0">
                <a:solidFill>
                  <a:schemeClr val="tx1">
                    <a:lumMod val="75000"/>
                    <a:lumOff val="25000"/>
                  </a:schemeClr>
                </a:solidFill>
              </a:rPr>
              <a:t>Addendum: Initiation and clinical management of oral PrEP.</a:t>
            </a:r>
          </a:p>
          <a:p>
            <a:r>
              <a:rPr lang="en-US" dirty="0"/>
              <a:t>If participants require this information, we recommend it be inserted here, before Module 5.</a:t>
            </a:r>
          </a:p>
          <a:p>
            <a:endParaRPr lang="en-US" sz="1000" dirty="0"/>
          </a:p>
          <a:p>
            <a:pPr marL="0" indent="0">
              <a:buNone/>
            </a:pPr>
            <a:r>
              <a:rPr lang="en-ZA" dirty="0">
                <a:solidFill>
                  <a:srgbClr val="FF0000"/>
                </a:solidFill>
              </a:rPr>
              <a:t>NOTE: This slide is for trainers only. The “hide” function is on so trainees will not see it. </a:t>
            </a:r>
            <a:br>
              <a:rPr lang="en-ZA" dirty="0">
                <a:solidFill>
                  <a:srgbClr val="FF0000"/>
                </a:solidFill>
              </a:rPr>
            </a:br>
            <a:endParaRPr lang="en-ZA" dirty="0"/>
          </a:p>
          <a:p>
            <a:endParaRPr lang="en-US" dirty="0"/>
          </a:p>
        </p:txBody>
      </p:sp>
    </p:spTree>
    <p:extLst>
      <p:ext uri="{BB962C8B-B14F-4D97-AF65-F5344CB8AC3E}">
        <p14:creationId xmlns:p14="http://schemas.microsoft.com/office/powerpoint/2010/main" val="3934759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June 2019. </a:t>
            </a:r>
            <a:r>
              <a:rPr lang="en-US" sz="2400" u="sng" dirty="0">
                <a:hlinkClick r:id="rId11"/>
              </a:rPr>
              <a:t>https://www.prepwatch.org/resource/effective-delivery-oral-prep-agyw/</a:t>
            </a:r>
            <a:r>
              <a:rPr lang="en-US" sz="2400" u="sng" dirty="0"/>
              <a:t> </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latin typeface="Calibri" panose="020F0502020204030204" pitchFamily="34" charset="0"/>
                <a:cs typeface="MS PGothic" pitchFamily="34" charset="-128"/>
              </a:rPr>
              <a:t>Outreach and communication</a:t>
            </a:r>
            <a:endParaRPr lang="en-GB" dirty="0">
              <a:solidFill>
                <a:srgbClr val="10394B"/>
              </a:solidFill>
            </a:endParaRPr>
          </a:p>
        </p:txBody>
      </p:sp>
      <p:sp>
        <p:nvSpPr>
          <p:cNvPr id="3" name="Text Placeholder 2"/>
          <p:cNvSpPr>
            <a:spLocks noGrp="1"/>
          </p:cNvSpPr>
          <p:nvPr>
            <p:ph type="body" sz="quarter" idx="10"/>
          </p:nvPr>
        </p:nvSpPr>
        <p:spPr>
          <a:xfrm>
            <a:off x="609600" y="1417638"/>
            <a:ext cx="10972800" cy="4885748"/>
          </a:xfrm>
        </p:spPr>
        <p:txBody>
          <a:bodyPr>
            <a:normAutofit fontScale="85000" lnSpcReduction="10000"/>
          </a:bodyPr>
          <a:lstStyle/>
          <a:p>
            <a:pPr marL="361950" indent="-361950" eaLnBrk="0" hangingPunct="0">
              <a:spcBef>
                <a:spcPts val="600"/>
              </a:spcBef>
              <a:spcAft>
                <a:spcPts val="600"/>
              </a:spcAft>
              <a:buClr>
                <a:srgbClr val="178793"/>
              </a:buClr>
              <a:buFont typeface="Arial" panose="020B0604020202020204" pitchFamily="34" charset="0"/>
              <a:buChar char="•"/>
            </a:pPr>
            <a:r>
              <a:rPr lang="en-US" sz="3200" b="1" dirty="0">
                <a:solidFill>
                  <a:srgbClr val="178793"/>
                </a:solidFill>
                <a:latin typeface="Calibri" panose="020F0502020204030204" pitchFamily="34" charset="0"/>
              </a:rPr>
              <a:t>Community education </a:t>
            </a:r>
            <a:r>
              <a:rPr lang="en-US" sz="3200" dirty="0">
                <a:latin typeface="Calibri" panose="020F0502020204030204" pitchFamily="34" charset="0"/>
              </a:rPr>
              <a:t>is critical. It reduces stigma of AGYW sexual activity, </a:t>
            </a:r>
            <a:r>
              <a:rPr lang="en-US" sz="3200" dirty="0" err="1">
                <a:latin typeface="Calibri" panose="020F0502020204030204" pitchFamily="34" charset="0"/>
              </a:rPr>
              <a:t>legitimises</a:t>
            </a:r>
            <a:r>
              <a:rPr lang="en-US" sz="3200" dirty="0">
                <a:latin typeface="Calibri" panose="020F0502020204030204" pitchFamily="34" charset="0"/>
              </a:rPr>
              <a:t> PrEP, dispels myths and misconceptions, and informs the community and key stakeholders, such as parents and caregivers.</a:t>
            </a:r>
            <a:endParaRPr lang="en-ZA" sz="3200" dirty="0">
              <a:latin typeface="Calibri" panose="020F0502020204030204" pitchFamily="34" charset="0"/>
            </a:endParaRPr>
          </a:p>
          <a:p>
            <a:pPr marL="361950" indent="-361950" eaLnBrk="0" hangingPunct="0">
              <a:spcBef>
                <a:spcPts val="600"/>
              </a:spcBef>
              <a:spcAft>
                <a:spcPts val="600"/>
              </a:spcAft>
              <a:buClr>
                <a:srgbClr val="178793"/>
              </a:buClr>
              <a:buFont typeface="Arial" panose="020B0604020202020204" pitchFamily="34" charset="0"/>
              <a:buChar char="•"/>
            </a:pPr>
            <a:r>
              <a:rPr lang="en-US" sz="3200" dirty="0">
                <a:latin typeface="Calibri" panose="020F0502020204030204" pitchFamily="34" charset="0"/>
              </a:rPr>
              <a:t>National or Ministry of Health logos on IEC materials encourage trust.</a:t>
            </a:r>
          </a:p>
          <a:p>
            <a:pPr marL="361950" indent="-361950" eaLnBrk="0" hangingPunct="0">
              <a:spcBef>
                <a:spcPts val="600"/>
              </a:spcBef>
              <a:spcAft>
                <a:spcPts val="600"/>
              </a:spcAft>
              <a:buClr>
                <a:srgbClr val="178793"/>
              </a:buClr>
              <a:buFont typeface="Arial" panose="020B0604020202020204" pitchFamily="34" charset="0"/>
              <a:buChar char="•"/>
            </a:pPr>
            <a:r>
              <a:rPr lang="en-US" sz="3200" b="1" dirty="0">
                <a:solidFill>
                  <a:srgbClr val="178793"/>
                </a:solidFill>
                <a:latin typeface="Calibri" panose="020F0502020204030204" pitchFamily="34" charset="0"/>
              </a:rPr>
              <a:t>People who influence young people’s thinking </a:t>
            </a:r>
            <a:r>
              <a:rPr lang="en-US" sz="3200" dirty="0">
                <a:latin typeface="Calibri" panose="020F0502020204030204" pitchFamily="34" charset="0"/>
              </a:rPr>
              <a:t>(e.g., popular role models, trusted adults, teachers, sports coaches) are important for legitimising and encouraging the use of oral </a:t>
            </a:r>
            <a:r>
              <a:rPr lang="en-US" sz="3200" dirty="0" err="1">
                <a:latin typeface="Calibri" panose="020F0502020204030204" pitchFamily="34" charset="0"/>
              </a:rPr>
              <a:t>PrEP.</a:t>
            </a:r>
            <a:endParaRPr lang="en-US" sz="3200" dirty="0">
              <a:latin typeface="Calibri" panose="020F0502020204030204" pitchFamily="34" charset="0"/>
            </a:endParaRPr>
          </a:p>
          <a:p>
            <a:pPr marL="361950" indent="-361950" eaLnBrk="0" hangingPunct="0">
              <a:spcBef>
                <a:spcPts val="600"/>
              </a:spcBef>
              <a:spcAft>
                <a:spcPts val="600"/>
              </a:spcAft>
              <a:buClr>
                <a:srgbClr val="178793"/>
              </a:buClr>
              <a:buFont typeface="Arial" panose="020B0604020202020204" pitchFamily="34" charset="0"/>
              <a:buChar char="•"/>
            </a:pPr>
            <a:r>
              <a:rPr lang="en-US" sz="3200" b="1" dirty="0">
                <a:solidFill>
                  <a:srgbClr val="178793"/>
                </a:solidFill>
                <a:latin typeface="Calibri" panose="020F0502020204030204" pitchFamily="34" charset="0"/>
              </a:rPr>
              <a:t>Peer mobilisers</a:t>
            </a:r>
            <a:r>
              <a:rPr lang="en-US" sz="3200" dirty="0">
                <a:latin typeface="Calibri" panose="020F0502020204030204" pitchFamily="34" charset="0"/>
              </a:rPr>
              <a:t>, particularly other oral PrEP users, are critical for linking AGYW to services.</a:t>
            </a:r>
          </a:p>
          <a:p>
            <a:pPr marL="361950" lvl="0" indent="-361950" eaLnBrk="0" hangingPunct="0">
              <a:spcBef>
                <a:spcPts val="600"/>
              </a:spcBef>
              <a:spcAft>
                <a:spcPts val="600"/>
              </a:spcAft>
              <a:buClr>
                <a:srgbClr val="178793"/>
              </a:buClr>
              <a:buFont typeface="Arial" panose="020B0604020202020204" pitchFamily="34" charset="0"/>
              <a:buChar char="•"/>
            </a:pPr>
            <a:r>
              <a:rPr lang="en-US" sz="3200" b="1" dirty="0">
                <a:solidFill>
                  <a:srgbClr val="178793"/>
                </a:solidFill>
                <a:latin typeface="Calibri" panose="020F0502020204030204" pitchFamily="34" charset="0"/>
              </a:rPr>
              <a:t>IEC materials about </a:t>
            </a:r>
            <a:r>
              <a:rPr lang="en-US" sz="3200" b="1" dirty="0" err="1">
                <a:solidFill>
                  <a:srgbClr val="178793"/>
                </a:solidFill>
                <a:latin typeface="Calibri" panose="020F0502020204030204" pitchFamily="34" charset="0"/>
              </a:rPr>
              <a:t>PrEP</a:t>
            </a:r>
            <a:r>
              <a:rPr lang="en-US" sz="3200" b="1" dirty="0">
                <a:solidFill>
                  <a:srgbClr val="178793"/>
                </a:solidFill>
                <a:latin typeface="Calibri" panose="020F0502020204030204" pitchFamily="34" charset="0"/>
              </a:rPr>
              <a:t> need to be widely available </a:t>
            </a:r>
            <a:r>
              <a:rPr lang="en-US" sz="3200" dirty="0">
                <a:latin typeface="Calibri" panose="020F0502020204030204" pitchFamily="34" charset="0"/>
              </a:rPr>
              <a:t>(e.g., through platforms such as “B-Wise” and “She Conquers”).</a:t>
            </a:r>
            <a:r>
              <a:rPr lang="en-US" sz="3200" dirty="0">
                <a:solidFill>
                  <a:srgbClr val="FF0000"/>
                </a:solidFill>
                <a:latin typeface="Calibri" panose="020F0502020204030204" pitchFamily="34" charset="0"/>
              </a:rPr>
              <a:t>*</a:t>
            </a:r>
            <a:endParaRPr lang="en-GB" sz="2400" dirty="0"/>
          </a:p>
          <a:p>
            <a:pPr marL="0" indent="0" eaLnBrk="0" hangingPunct="0">
              <a:spcBef>
                <a:spcPts val="600"/>
              </a:spcBef>
              <a:spcAft>
                <a:spcPts val="600"/>
              </a:spcAft>
              <a:buClr>
                <a:srgbClr val="178793"/>
              </a:buClr>
              <a:buNone/>
            </a:pPr>
            <a:endParaRPr lang="en-ZA" sz="3200" dirty="0">
              <a:latin typeface="Calibri" panose="020F0502020204030204" pitchFamily="34" charset="0"/>
            </a:endParaRPr>
          </a:p>
          <a:p>
            <a:endParaRPr lang="en-GB" sz="2400" dirty="0"/>
          </a:p>
        </p:txBody>
      </p:sp>
    </p:spTree>
    <p:extLst>
      <p:ext uri="{BB962C8B-B14F-4D97-AF65-F5344CB8AC3E}">
        <p14:creationId xmlns:p14="http://schemas.microsoft.com/office/powerpoint/2010/main" val="278402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92" y="377327"/>
            <a:ext cx="10972800" cy="972441"/>
          </a:xfrm>
        </p:spPr>
        <p:txBody>
          <a:bodyPr/>
          <a:lstStyle/>
          <a:p>
            <a:r>
              <a:rPr lang="en-ZA" dirty="0">
                <a:solidFill>
                  <a:srgbClr val="10394B"/>
                </a:solidFill>
                <a:latin typeface="Calibri" panose="020F0502020204030204" pitchFamily="34" charset="0"/>
              </a:rPr>
              <a:t>Is Oral PrEP for me? </a:t>
            </a:r>
          </a:p>
        </p:txBody>
      </p:sp>
      <p:sp>
        <p:nvSpPr>
          <p:cNvPr id="3" name="Text Placeholder 2"/>
          <p:cNvSpPr>
            <a:spLocks noGrp="1"/>
          </p:cNvSpPr>
          <p:nvPr>
            <p:ph type="body" sz="quarter" idx="10"/>
          </p:nvPr>
        </p:nvSpPr>
        <p:spPr>
          <a:xfrm>
            <a:off x="228600" y="1143706"/>
            <a:ext cx="6156960" cy="4885748"/>
          </a:xfrm>
          <a:solidFill>
            <a:schemeClr val="accent5">
              <a:lumMod val="20000"/>
              <a:lumOff val="80000"/>
            </a:schemeClr>
          </a:solidFill>
        </p:spPr>
        <p:txBody>
          <a:bodyPr>
            <a:normAutofit fontScale="92500" lnSpcReduction="10000"/>
          </a:bodyPr>
          <a:lstStyle/>
          <a:p>
            <a:pPr marL="0" indent="0">
              <a:buNone/>
            </a:pPr>
            <a:r>
              <a:rPr lang="en-ZA" dirty="0"/>
              <a:t>Young people need to:</a:t>
            </a:r>
          </a:p>
          <a:p>
            <a:r>
              <a:rPr lang="en-ZA" dirty="0"/>
              <a:t>Understand HIV prevention and that oral PrEP is one of several options.</a:t>
            </a:r>
          </a:p>
          <a:p>
            <a:r>
              <a:rPr lang="en-ZA" dirty="0"/>
              <a:t>Know where to get oral PrEP.</a:t>
            </a:r>
          </a:p>
          <a:p>
            <a:r>
              <a:rPr lang="en-ZA" dirty="0"/>
              <a:t>Understand that they will be counselled and tested for HIV, as oral PrEP is only for those who are HIV-negative.</a:t>
            </a:r>
          </a:p>
          <a:p>
            <a:r>
              <a:rPr lang="en-ZA" dirty="0"/>
              <a:t>Know that a person who tests               HIV-positive will be supported and guided to HIV and ART services.</a:t>
            </a:r>
          </a:p>
          <a:p>
            <a:r>
              <a:rPr lang="en-ZA" dirty="0"/>
              <a:t>Feel confident that the services will be adolescent- and youth-friendly. </a:t>
            </a:r>
          </a:p>
        </p:txBody>
      </p:sp>
      <p:sp>
        <p:nvSpPr>
          <p:cNvPr id="8" name="Text Placeholder 2"/>
          <p:cNvSpPr txBox="1">
            <a:spLocks/>
          </p:cNvSpPr>
          <p:nvPr/>
        </p:nvSpPr>
        <p:spPr>
          <a:xfrm>
            <a:off x="6638544" y="1143706"/>
            <a:ext cx="5394960" cy="4885748"/>
          </a:xfrm>
          <a:prstGeom prst="rect">
            <a:avLst/>
          </a:prstGeom>
          <a:solidFill>
            <a:schemeClr val="accent5">
              <a:lumMod val="20000"/>
              <a:lumOff val="80000"/>
            </a:schemeClr>
          </a:solidFill>
        </p:spPr>
        <p:txBody>
          <a:bodyPr vert="horz">
            <a:normAutofit fontScale="92500"/>
          </a:bodyPr>
          <a:lstStyle>
            <a:lvl1pPr marL="342900" indent="-342900" algn="l" defTabSz="457200" rtl="0" eaLnBrk="1" latinLnBrk="0" hangingPunct="1">
              <a:spcBef>
                <a:spcPct val="20000"/>
              </a:spcBef>
              <a:buClr>
                <a:srgbClr val="008080"/>
              </a:buClr>
              <a:buSzPct val="100000"/>
              <a:buFont typeface="Arial"/>
              <a:buChar char="•"/>
              <a:defRPr sz="2800" b="0" i="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008080"/>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008080"/>
              </a:buClr>
              <a:buSzPct val="83000"/>
              <a:buFont typeface="Courier New"/>
              <a:buChar char="o"/>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ZA" dirty="0"/>
              <a:t>Outreach:</a:t>
            </a:r>
          </a:p>
          <a:p>
            <a:r>
              <a:rPr lang="en-ZA" dirty="0"/>
              <a:t>Needs to “speak” to young people (e.g., through language, images).</a:t>
            </a:r>
          </a:p>
          <a:p>
            <a:r>
              <a:rPr lang="en-ZA" dirty="0"/>
              <a:t>Can be through leaflets, posters, social media, peer education, or other forms. </a:t>
            </a:r>
          </a:p>
          <a:p>
            <a:r>
              <a:rPr lang="en-ZA" dirty="0"/>
              <a:t>Has an advantage when conducted by oral PrEP communicators and educators because they can explain, engage, and answer questions. </a:t>
            </a:r>
          </a:p>
          <a:p>
            <a:pPr marL="0" indent="0">
              <a:buFont typeface="Arial"/>
              <a:buNone/>
            </a:pPr>
            <a:endParaRPr lang="en-ZA" dirty="0"/>
          </a:p>
        </p:txBody>
      </p:sp>
      <p:sp>
        <p:nvSpPr>
          <p:cNvPr id="4" name="Rectangle 3"/>
          <p:cNvSpPr/>
          <p:nvPr/>
        </p:nvSpPr>
        <p:spPr>
          <a:xfrm>
            <a:off x="228600" y="6163474"/>
            <a:ext cx="1180490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ZA" dirty="0"/>
              <a:t>For more on demand generation, see: </a:t>
            </a:r>
            <a:r>
              <a:rPr lang="en-ZA" dirty="0">
                <a:hlinkClick r:id="rId2"/>
              </a:rPr>
              <a:t>https://www.prepwatch.org/prep-resources/demand-creation/</a:t>
            </a:r>
            <a:r>
              <a:rPr lang="en-ZA" dirty="0"/>
              <a:t> .</a:t>
            </a:r>
          </a:p>
        </p:txBody>
      </p:sp>
    </p:spTree>
    <p:extLst>
      <p:ext uri="{BB962C8B-B14F-4D97-AF65-F5344CB8AC3E}">
        <p14:creationId xmlns:p14="http://schemas.microsoft.com/office/powerpoint/2010/main" val="402180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Is Oral PrEP for me? (cont.) </a:t>
            </a:r>
          </a:p>
        </p:txBody>
      </p:sp>
      <p:sp>
        <p:nvSpPr>
          <p:cNvPr id="3" name="Text Placeholder 2"/>
          <p:cNvSpPr>
            <a:spLocks noGrp="1"/>
          </p:cNvSpPr>
          <p:nvPr>
            <p:ph type="body" sz="quarter" idx="10"/>
          </p:nvPr>
        </p:nvSpPr>
        <p:spPr>
          <a:xfrm>
            <a:off x="1336823" y="1804671"/>
            <a:ext cx="6096000" cy="1606711"/>
          </a:xfrm>
          <a:solidFill>
            <a:schemeClr val="accent5">
              <a:lumMod val="20000"/>
              <a:lumOff val="80000"/>
            </a:schemeClr>
          </a:solidFill>
        </p:spPr>
        <p:txBody>
          <a:bodyPr>
            <a:normAutofit/>
          </a:bodyPr>
          <a:lstStyle/>
          <a:p>
            <a:pPr marL="0" indent="0">
              <a:spcBef>
                <a:spcPts val="0"/>
              </a:spcBef>
              <a:buNone/>
            </a:pPr>
            <a:r>
              <a:rPr lang="en-ZA" sz="2400" dirty="0">
                <a:solidFill>
                  <a:schemeClr val="tx1"/>
                </a:solidFill>
              </a:rPr>
              <a:t>To consider oral PrEP as an option,</a:t>
            </a:r>
          </a:p>
          <a:p>
            <a:pPr marL="0" indent="0">
              <a:spcBef>
                <a:spcPts val="0"/>
              </a:spcBef>
              <a:buNone/>
            </a:pPr>
            <a:r>
              <a:rPr lang="en-ZA" sz="2400" dirty="0">
                <a:solidFill>
                  <a:schemeClr val="tx1"/>
                </a:solidFill>
              </a:rPr>
              <a:t>AGYW need basic information about PrEP in a medium that they relate to (see next slide for example).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8995" y="3327944"/>
            <a:ext cx="1191051" cy="296255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0046" y="3644319"/>
            <a:ext cx="1063857" cy="2646176"/>
          </a:xfrm>
          <a:prstGeom prst="rect">
            <a:avLst/>
          </a:prstGeom>
        </p:spPr>
      </p:pic>
      <p:sp>
        <p:nvSpPr>
          <p:cNvPr id="4" name="Rectangle 3"/>
          <p:cNvSpPr/>
          <p:nvPr/>
        </p:nvSpPr>
        <p:spPr>
          <a:xfrm>
            <a:off x="1336823" y="3908240"/>
            <a:ext cx="6096000" cy="1569660"/>
          </a:xfrm>
          <a:prstGeom prst="rect">
            <a:avLst/>
          </a:prstGeom>
          <a:solidFill>
            <a:schemeClr val="accent5">
              <a:lumMod val="20000"/>
              <a:lumOff val="80000"/>
            </a:schemeClr>
          </a:solidFill>
        </p:spPr>
        <p:txBody>
          <a:bodyPr>
            <a:spAutoFit/>
          </a:bodyPr>
          <a:lstStyle/>
          <a:p>
            <a:r>
              <a:rPr lang="en-ZA" sz="2400" dirty="0"/>
              <a:t>A discussion about </a:t>
            </a:r>
            <a:r>
              <a:rPr lang="en-ZA" sz="2400" u="sng" dirty="0"/>
              <a:t>risk</a:t>
            </a:r>
            <a:r>
              <a:rPr lang="en-ZA" sz="2400" dirty="0"/>
              <a:t>, </a:t>
            </a:r>
            <a:r>
              <a:rPr lang="en-ZA" sz="2400" u="sng" dirty="0"/>
              <a:t>prevention options,</a:t>
            </a:r>
            <a:r>
              <a:rPr lang="en-ZA" sz="2400" dirty="0"/>
              <a:t> and personal levels of </a:t>
            </a:r>
            <a:r>
              <a:rPr lang="en-ZA" sz="2400" u="sng" dirty="0"/>
              <a:t>self-motivation and commitment</a:t>
            </a:r>
            <a:r>
              <a:rPr lang="en-ZA" sz="2400" dirty="0"/>
              <a:t> pave the way to decision making for oral PrEP.</a:t>
            </a:r>
          </a:p>
        </p:txBody>
      </p:sp>
      <p:sp>
        <p:nvSpPr>
          <p:cNvPr id="5" name="Oval Callout 4"/>
          <p:cNvSpPr/>
          <p:nvPr/>
        </p:nvSpPr>
        <p:spPr>
          <a:xfrm>
            <a:off x="8006507" y="1081325"/>
            <a:ext cx="3867551" cy="2012557"/>
          </a:xfrm>
          <a:prstGeom prst="wedgeEllipseCallout">
            <a:avLst>
              <a:gd name="adj1" fmla="val 7919"/>
              <a:gd name="adj2" fmla="val 72855"/>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400"/>
              </a:lnSpc>
            </a:pPr>
            <a:r>
              <a:rPr lang="en-US" sz="2000" b="1" dirty="0"/>
              <a:t>Don’t tell me what to do…ask me about what I need and support me to make an informed decision.</a:t>
            </a:r>
            <a:endParaRPr lang="en-ZA" sz="2000" b="1" dirty="0"/>
          </a:p>
        </p:txBody>
      </p:sp>
    </p:spTree>
    <p:extLst>
      <p:ext uri="{BB962C8B-B14F-4D97-AF65-F5344CB8AC3E}">
        <p14:creationId xmlns:p14="http://schemas.microsoft.com/office/powerpoint/2010/main" val="121903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99812" y="1953"/>
            <a:ext cx="4771505" cy="2045668"/>
          </a:xfrm>
          <a:prstGeom prst="rect">
            <a:avLst/>
          </a:prstGeom>
        </p:spPr>
      </p:pic>
      <p:sp>
        <p:nvSpPr>
          <p:cNvPr id="10" name="Rectangle 9"/>
          <p:cNvSpPr/>
          <p:nvPr/>
        </p:nvSpPr>
        <p:spPr>
          <a:xfrm>
            <a:off x="567838" y="1521405"/>
            <a:ext cx="6096000" cy="1892826"/>
          </a:xfrm>
          <a:prstGeom prst="rect">
            <a:avLst/>
          </a:prstGeom>
          <a:solidFill>
            <a:srgbClr val="178793"/>
          </a:solidFill>
        </p:spPr>
        <p:txBody>
          <a:bodyPr>
            <a:spAutoFit/>
          </a:bodyPr>
          <a:lstStyle/>
          <a:p>
            <a:r>
              <a:rPr lang="en-US" sz="3200" b="1" dirty="0">
                <a:solidFill>
                  <a:schemeClr val="bg1"/>
                </a:solidFill>
                <a:latin typeface="+mj-lt"/>
              </a:rPr>
              <a:t>Is oral PrEP for me?</a:t>
            </a:r>
          </a:p>
          <a:p>
            <a:r>
              <a:rPr lang="en-ZA" sz="1700" dirty="0">
                <a:solidFill>
                  <a:schemeClr val="bg1"/>
                </a:solidFill>
                <a:latin typeface="+mj-lt"/>
              </a:rPr>
              <a:t>Taking a pill every day for ongoing protection from HIV might not be for everybody, but it is an excellent option for people at high risk of HIV infection. Most people can safely use oral PrEP, but a health care provider will need to determine if there is any reason why you should not take it.</a:t>
            </a:r>
          </a:p>
        </p:txBody>
      </p:sp>
      <p:sp>
        <p:nvSpPr>
          <p:cNvPr id="11" name="Rectangle 10"/>
          <p:cNvSpPr/>
          <p:nvPr/>
        </p:nvSpPr>
        <p:spPr>
          <a:xfrm>
            <a:off x="567838" y="3518303"/>
            <a:ext cx="6096000" cy="1369606"/>
          </a:xfrm>
          <a:prstGeom prst="rect">
            <a:avLst/>
          </a:prstGeom>
          <a:solidFill>
            <a:srgbClr val="10394B"/>
          </a:solidFill>
        </p:spPr>
        <p:txBody>
          <a:bodyPr>
            <a:spAutoFit/>
          </a:bodyPr>
          <a:lstStyle/>
          <a:p>
            <a:r>
              <a:rPr lang="en-ZA" sz="3200" b="1" dirty="0">
                <a:solidFill>
                  <a:schemeClr val="bg1"/>
                </a:solidFill>
                <a:latin typeface="+mj-lt"/>
              </a:rPr>
              <a:t>How long do I take oral PrEP?</a:t>
            </a:r>
          </a:p>
          <a:p>
            <a:r>
              <a:rPr lang="en-ZA" sz="1700" dirty="0">
                <a:solidFill>
                  <a:schemeClr val="bg1"/>
                </a:solidFill>
                <a:latin typeface="+mj-lt"/>
              </a:rPr>
              <a:t>You take oral PrEP for as long as you feel at risk of HIV infection. It is not a lifelong medication. Speak with your doctor if you decide </a:t>
            </a:r>
            <a:r>
              <a:rPr lang="en-ZA" sz="1700" dirty="0" err="1">
                <a:solidFill>
                  <a:schemeClr val="bg1"/>
                </a:solidFill>
                <a:latin typeface="+mj-lt"/>
              </a:rPr>
              <a:t>PrEP</a:t>
            </a:r>
            <a:r>
              <a:rPr lang="en-ZA" sz="1700" dirty="0">
                <a:solidFill>
                  <a:schemeClr val="bg1"/>
                </a:solidFill>
                <a:latin typeface="+mj-lt"/>
              </a:rPr>
              <a:t> is no longer right for you.</a:t>
            </a:r>
          </a:p>
        </p:txBody>
      </p:sp>
      <p:sp>
        <p:nvSpPr>
          <p:cNvPr id="12" name="Rectangle 11"/>
          <p:cNvSpPr/>
          <p:nvPr/>
        </p:nvSpPr>
        <p:spPr>
          <a:xfrm>
            <a:off x="6799811" y="1969340"/>
            <a:ext cx="4771506" cy="1893600"/>
          </a:xfrm>
          <a:prstGeom prst="rect">
            <a:avLst/>
          </a:prstGeom>
          <a:solidFill>
            <a:srgbClr val="10394B"/>
          </a:solidFill>
        </p:spPr>
        <p:txBody>
          <a:bodyPr wrap="square">
            <a:spAutoFit/>
          </a:bodyPr>
          <a:lstStyle/>
          <a:p>
            <a:r>
              <a:rPr lang="en-ZA" sz="3200" b="1" dirty="0">
                <a:solidFill>
                  <a:schemeClr val="bg1"/>
                </a:solidFill>
              </a:rPr>
              <a:t>Can I take oral PrEP for one night only?</a:t>
            </a:r>
          </a:p>
          <a:p>
            <a:r>
              <a:rPr lang="en-ZA" sz="1700" dirty="0">
                <a:solidFill>
                  <a:schemeClr val="bg1"/>
                </a:solidFill>
              </a:rPr>
              <a:t>No. You need to take the pill once</a:t>
            </a:r>
          </a:p>
          <a:p>
            <a:r>
              <a:rPr lang="en-ZA" sz="1700" dirty="0">
                <a:solidFill>
                  <a:schemeClr val="bg1"/>
                </a:solidFill>
              </a:rPr>
              <a:t>a day for at least 7 days</a:t>
            </a:r>
            <a:r>
              <a:rPr lang="en-ZA" sz="1700" dirty="0">
                <a:solidFill>
                  <a:srgbClr val="FF0000"/>
                </a:solidFill>
              </a:rPr>
              <a:t>*</a:t>
            </a:r>
            <a:r>
              <a:rPr lang="en-ZA" sz="1700" dirty="0">
                <a:solidFill>
                  <a:schemeClr val="bg1"/>
                </a:solidFill>
              </a:rPr>
              <a:t> before you are fully protected. </a:t>
            </a:r>
          </a:p>
        </p:txBody>
      </p:sp>
      <p:sp>
        <p:nvSpPr>
          <p:cNvPr id="13" name="Rectangle 12"/>
          <p:cNvSpPr/>
          <p:nvPr/>
        </p:nvSpPr>
        <p:spPr>
          <a:xfrm>
            <a:off x="6799812" y="3991466"/>
            <a:ext cx="4771506" cy="1723549"/>
          </a:xfrm>
          <a:prstGeom prst="rect">
            <a:avLst/>
          </a:prstGeom>
          <a:solidFill>
            <a:srgbClr val="178793"/>
          </a:solidFill>
        </p:spPr>
        <p:txBody>
          <a:bodyPr wrap="square">
            <a:spAutoFit/>
          </a:bodyPr>
          <a:lstStyle/>
          <a:p>
            <a:r>
              <a:rPr lang="en-ZA" sz="2800" b="1" dirty="0">
                <a:solidFill>
                  <a:schemeClr val="bg1"/>
                </a:solidFill>
                <a:latin typeface="+mj-lt"/>
              </a:rPr>
              <a:t>How long does it take for oral PrEP to work?</a:t>
            </a:r>
          </a:p>
          <a:p>
            <a:r>
              <a:rPr lang="en-ZA" sz="1700" dirty="0">
                <a:solidFill>
                  <a:schemeClr val="bg1"/>
                </a:solidFill>
              </a:rPr>
              <a:t>It takes up to 7 days</a:t>
            </a:r>
            <a:r>
              <a:rPr lang="en-ZA" sz="1700" dirty="0">
                <a:solidFill>
                  <a:srgbClr val="FF0000"/>
                </a:solidFill>
              </a:rPr>
              <a:t>*</a:t>
            </a:r>
            <a:r>
              <a:rPr lang="en-ZA" sz="1700" dirty="0">
                <a:solidFill>
                  <a:schemeClr val="bg1"/>
                </a:solidFill>
              </a:rPr>
              <a:t> to be fully protected. Oral PrEP must be taken daily! Also need to take it for 28 days after last sexual exposure when stopping </a:t>
            </a:r>
            <a:r>
              <a:rPr lang="en-ZA" sz="1700" dirty="0" err="1">
                <a:solidFill>
                  <a:schemeClr val="bg1"/>
                </a:solidFill>
              </a:rPr>
              <a:t>PrEP</a:t>
            </a:r>
            <a:endParaRPr lang="en-ZA" sz="1700" dirty="0">
              <a:solidFill>
                <a:schemeClr val="bg1"/>
              </a:solidFill>
            </a:endParaRPr>
          </a:p>
        </p:txBody>
      </p:sp>
      <p:sp>
        <p:nvSpPr>
          <p:cNvPr id="14" name="TextBox 13"/>
          <p:cNvSpPr txBox="1"/>
          <p:nvPr/>
        </p:nvSpPr>
        <p:spPr>
          <a:xfrm>
            <a:off x="6741782" y="5859723"/>
            <a:ext cx="4829536" cy="1077218"/>
          </a:xfrm>
          <a:prstGeom prst="rect">
            <a:avLst/>
          </a:prstGeom>
          <a:noFill/>
        </p:spPr>
        <p:txBody>
          <a:bodyPr wrap="square" rtlCol="0">
            <a:spAutoFit/>
          </a:bodyPr>
          <a:lstStyle/>
          <a:p>
            <a:r>
              <a:rPr lang="en-ZA" sz="2400" b="1" dirty="0">
                <a:solidFill>
                  <a:srgbClr val="10394B"/>
                </a:solidFill>
              </a:rPr>
              <a:t>Oral PrEP DOES: </a:t>
            </a:r>
            <a:r>
              <a:rPr lang="en-ZA" sz="2000" b="1" dirty="0">
                <a:solidFill>
                  <a:srgbClr val="10394B"/>
                </a:solidFill>
              </a:rPr>
              <a:t>Reduce your risk of HIV infection by 90% if taken daily and correctly.</a:t>
            </a:r>
          </a:p>
        </p:txBody>
      </p:sp>
      <p:sp>
        <p:nvSpPr>
          <p:cNvPr id="15" name="TextBox 14"/>
          <p:cNvSpPr txBox="1"/>
          <p:nvPr/>
        </p:nvSpPr>
        <p:spPr>
          <a:xfrm>
            <a:off x="567838" y="4926629"/>
            <a:ext cx="6289191" cy="1077218"/>
          </a:xfrm>
          <a:prstGeom prst="rect">
            <a:avLst/>
          </a:prstGeom>
          <a:noFill/>
        </p:spPr>
        <p:txBody>
          <a:bodyPr wrap="square" rtlCol="0">
            <a:spAutoFit/>
          </a:bodyPr>
          <a:lstStyle/>
          <a:p>
            <a:r>
              <a:rPr lang="en-ZA" sz="2400" b="1" dirty="0">
                <a:solidFill>
                  <a:srgbClr val="10394B"/>
                </a:solidFill>
              </a:rPr>
              <a:t>Oral PrEP DOES NOT: </a:t>
            </a:r>
            <a:r>
              <a:rPr lang="en-ZA" sz="2000" b="1" dirty="0">
                <a:solidFill>
                  <a:srgbClr val="10394B"/>
                </a:solidFill>
              </a:rPr>
              <a:t>Prevent other STIs or pregnancy, or protect you from HIV after exposure. PrEP reduces your risk </a:t>
            </a:r>
            <a:r>
              <a:rPr lang="en-ZA" sz="2000" b="1" i="1" dirty="0">
                <a:solidFill>
                  <a:srgbClr val="10394B"/>
                </a:solidFill>
              </a:rPr>
              <a:t>before</a:t>
            </a:r>
            <a:r>
              <a:rPr lang="en-ZA" sz="2000" b="1" dirty="0">
                <a:solidFill>
                  <a:srgbClr val="10394B"/>
                </a:solidFill>
              </a:rPr>
              <a:t> exposure.</a:t>
            </a:r>
          </a:p>
        </p:txBody>
      </p:sp>
      <p:sp>
        <p:nvSpPr>
          <p:cNvPr id="4" name="Title 3"/>
          <p:cNvSpPr>
            <a:spLocks noGrp="1"/>
          </p:cNvSpPr>
          <p:nvPr>
            <p:ph type="title"/>
          </p:nvPr>
        </p:nvSpPr>
        <p:spPr>
          <a:xfrm>
            <a:off x="609601" y="445197"/>
            <a:ext cx="7329054" cy="972441"/>
          </a:xfrm>
        </p:spPr>
        <p:txBody>
          <a:bodyPr/>
          <a:lstStyle/>
          <a:p>
            <a:r>
              <a:rPr lang="en-US" dirty="0">
                <a:solidFill>
                  <a:srgbClr val="10394B"/>
                </a:solidFill>
              </a:rPr>
              <a:t>Key messages</a:t>
            </a:r>
            <a:endParaRPr lang="en-GB" dirty="0">
              <a:solidFill>
                <a:srgbClr val="10394B"/>
              </a:solidFill>
            </a:endParaRPr>
          </a:p>
        </p:txBody>
      </p:sp>
    </p:spTree>
    <p:extLst>
      <p:ext uri="{BB962C8B-B14F-4D97-AF65-F5344CB8AC3E}">
        <p14:creationId xmlns:p14="http://schemas.microsoft.com/office/powerpoint/2010/main" val="295663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838" y="1326150"/>
            <a:ext cx="6564482" cy="5242973"/>
          </a:xfrm>
          <a:prstGeom prst="rect">
            <a:avLst/>
          </a:prstGeom>
        </p:spPr>
        <p:txBody>
          <a:bodyPr wrap="square">
            <a:spAutoFit/>
          </a:bodyPr>
          <a:lstStyle/>
          <a:p>
            <a:pPr lvl="0">
              <a:lnSpc>
                <a:spcPct val="107000"/>
              </a:lnSpc>
              <a:spcBef>
                <a:spcPts val="600"/>
              </a:spcBef>
              <a:spcAft>
                <a:spcPts val="300"/>
              </a:spcAft>
              <a:buClr>
                <a:srgbClr val="178793"/>
              </a:buClr>
            </a:pPr>
            <a:r>
              <a:rPr lang="en-ZA" sz="2400" dirty="0">
                <a:solidFill>
                  <a:schemeClr val="tx1">
                    <a:lumMod val="65000"/>
                    <a:lumOff val="35000"/>
                  </a:schemeClr>
                </a:solidFill>
              </a:rPr>
              <a:t>Health care providers need to seek opportunities to discuss oral PrEP </a:t>
            </a: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when risk or exposure to HIV is indicated, for example during: </a:t>
            </a:r>
            <a:endParaRPr lang="en-ZA"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600"/>
              </a:spcBef>
              <a:spcAft>
                <a:spcPts val="300"/>
              </a:spcAft>
              <a:buClr>
                <a:srgbClr val="178793"/>
              </a:buClr>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HIV testing services</a:t>
            </a:r>
          </a:p>
          <a:p>
            <a:pPr marL="342900" lvl="0" indent="-342900">
              <a:lnSpc>
                <a:spcPct val="107000"/>
              </a:lnSpc>
              <a:spcBef>
                <a:spcPts val="600"/>
              </a:spcBef>
              <a:spcAft>
                <a:spcPts val="300"/>
              </a:spcAft>
              <a:buClr>
                <a:srgbClr val="178793"/>
              </a:buClr>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Contraception and abortion services</a:t>
            </a:r>
          </a:p>
          <a:p>
            <a:pPr marL="342900" lvl="0" indent="-342900">
              <a:lnSpc>
                <a:spcPct val="107000"/>
              </a:lnSpc>
              <a:spcBef>
                <a:spcPts val="600"/>
              </a:spcBef>
              <a:spcAft>
                <a:spcPts val="300"/>
              </a:spcAft>
              <a:buClr>
                <a:srgbClr val="178793"/>
              </a:buClr>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Safer conception services</a:t>
            </a:r>
          </a:p>
          <a:p>
            <a:pPr marL="342900" lvl="0" indent="-342900">
              <a:lnSpc>
                <a:spcPct val="107000"/>
              </a:lnSpc>
              <a:spcBef>
                <a:spcPts val="600"/>
              </a:spcBef>
              <a:spcAft>
                <a:spcPts val="300"/>
              </a:spcAft>
              <a:buClr>
                <a:srgbClr val="178793"/>
              </a:buClr>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STI management</a:t>
            </a:r>
          </a:p>
          <a:p>
            <a:pPr marL="342900" lvl="0" indent="-342900">
              <a:lnSpc>
                <a:spcPct val="107000"/>
              </a:lnSpc>
              <a:spcBef>
                <a:spcPts val="600"/>
              </a:spcBef>
              <a:spcAft>
                <a:spcPts val="300"/>
              </a:spcAft>
              <a:buClr>
                <a:srgbClr val="178793"/>
              </a:buClr>
              <a:buFont typeface="Arial" panose="020B0604020202020204" pitchFamily="34" charset="0"/>
              <a:buChar char="•"/>
            </a:pPr>
            <a:r>
              <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Antenatal and postnatal services</a:t>
            </a:r>
          </a:p>
          <a:p>
            <a:pPr marL="342900" lvl="0" indent="-342900">
              <a:lnSpc>
                <a:spcPct val="107000"/>
              </a:lnSpc>
              <a:spcBef>
                <a:spcPts val="600"/>
              </a:spcBef>
              <a:spcAft>
                <a:spcPts val="300"/>
              </a:spcAft>
              <a:buClr>
                <a:srgbClr val="178793"/>
              </a:buClr>
              <a:buFont typeface="Arial" panose="020B0604020202020204" pitchFamily="34" charset="0"/>
              <a:buChar char="•"/>
            </a:pPr>
            <a:r>
              <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Services related to rape, sexual abuse, and gender-based and sexual violence </a:t>
            </a:r>
          </a:p>
          <a:p>
            <a:pPr marL="342900" lvl="0" indent="-342900">
              <a:lnSpc>
                <a:spcPct val="107000"/>
              </a:lnSpc>
              <a:spcBef>
                <a:spcPts val="600"/>
              </a:spcBef>
              <a:spcAft>
                <a:spcPts val="300"/>
              </a:spcAft>
              <a:buClr>
                <a:srgbClr val="178793"/>
              </a:buClr>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Identification of alcohol or drug use/abuse</a:t>
            </a:r>
            <a:endPar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p:cNvSpPr txBox="1">
            <a:spLocks/>
          </p:cNvSpPr>
          <p:nvPr/>
        </p:nvSpPr>
        <p:spPr>
          <a:xfrm>
            <a:off x="567838" y="445197"/>
            <a:ext cx="9880980" cy="798387"/>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ZA" dirty="0">
                <a:solidFill>
                  <a:srgbClr val="00486D"/>
                </a:solidFill>
                <a:latin typeface="Calibri" panose="020F0502020204030204" pitchFamily="34" charset="0"/>
                <a:ea typeface="Calibri" panose="020F0502020204030204" pitchFamily="34" charset="0"/>
                <a:cs typeface="Times New Roman" panose="02020603050405020304" pitchFamily="18" charset="0"/>
              </a:rPr>
              <a:t>Identifying opportunities to offer oral PrEP</a:t>
            </a:r>
          </a:p>
        </p:txBody>
      </p:sp>
      <p:sp>
        <p:nvSpPr>
          <p:cNvPr id="8" name="Right Arrow 7"/>
          <p:cNvSpPr/>
          <p:nvPr/>
        </p:nvSpPr>
        <p:spPr>
          <a:xfrm>
            <a:off x="6954520" y="2702052"/>
            <a:ext cx="1517904" cy="484632"/>
          </a:xfrm>
          <a:prstGeom prst="rightArrow">
            <a:avLst/>
          </a:prstGeom>
          <a:solidFill>
            <a:srgbClr val="10394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Rectangle 8"/>
          <p:cNvSpPr/>
          <p:nvPr/>
        </p:nvSpPr>
        <p:spPr>
          <a:xfrm>
            <a:off x="8650224" y="2266627"/>
            <a:ext cx="2743200" cy="1234865"/>
          </a:xfrm>
          <a:prstGeom prst="rect">
            <a:avLst/>
          </a:prstGeom>
          <a:solidFill>
            <a:srgbClr val="10394B"/>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ZA" dirty="0"/>
              <a:t>HIV counselling and testing: an important entry point to PrEP  </a:t>
            </a:r>
          </a:p>
        </p:txBody>
      </p:sp>
      <p:pic>
        <p:nvPicPr>
          <p:cNvPr id="1026" name="Picture 2" descr="Image result for animated gif a key"/>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8650224" y="3529349"/>
            <a:ext cx="3333750" cy="25050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7026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688335" y="975360"/>
            <a:ext cx="7792095" cy="3724656"/>
          </a:xfrm>
          <a:prstGeom prst="cloudCallout">
            <a:avLst>
              <a:gd name="adj1" fmla="val -39357"/>
              <a:gd name="adj2" fmla="val 103717"/>
            </a:avLst>
          </a:prstGeom>
          <a:solidFill>
            <a:srgbClr val="1787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dirty="0"/>
              <a:t>Important points to consider: </a:t>
            </a:r>
          </a:p>
          <a:p>
            <a:pPr algn="ctr"/>
            <a:r>
              <a:rPr lang="en-ZA" sz="2400" dirty="0"/>
              <a:t>What about the partners of potential oral PrEP users? </a:t>
            </a:r>
          </a:p>
          <a:p>
            <a:pPr algn="ctr"/>
            <a:r>
              <a:rPr lang="en-ZA" sz="2400" dirty="0"/>
              <a:t>Does your service or site offer </a:t>
            </a:r>
            <a:r>
              <a:rPr lang="en-ZA" sz="2400" dirty="0" err="1"/>
              <a:t>PrEP</a:t>
            </a:r>
            <a:r>
              <a:rPr lang="en-ZA" sz="2400" dirty="0"/>
              <a:t> for partners, or other people not identified in your project/funding/targets? </a:t>
            </a:r>
          </a:p>
        </p:txBody>
      </p:sp>
    </p:spTree>
    <p:extLst>
      <p:ext uri="{BB962C8B-B14F-4D97-AF65-F5344CB8AC3E}">
        <p14:creationId xmlns:p14="http://schemas.microsoft.com/office/powerpoint/2010/main" val="167612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E9765D-E8FD-4451-8864-895BE511348C}">
  <ds:schemaRefs>
    <ds:schemaRef ds:uri="http://purl.org/dc/elements/1.1/"/>
    <ds:schemaRef ds:uri="http://schemas.microsoft.com/office/2006/metadata/properties"/>
    <ds:schemaRef ds:uri="4d70f775-b816-4d34-b2bf-d63fcbaa68f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0de8125-fdd4-4850-b584-45067f913fb7"/>
    <ds:schemaRef ds:uri="http://www.w3.org/XML/1998/namespace"/>
    <ds:schemaRef ds:uri="http://purl.org/dc/dcmitype/"/>
  </ds:schemaRefs>
</ds:datastoreItem>
</file>

<file path=customXml/itemProps2.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829120-DCDD-40E8-8D25-D53096A378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42957</TotalTime>
  <Words>4084</Words>
  <Application>Microsoft Office PowerPoint</Application>
  <PresentationFormat>Widescreen</PresentationFormat>
  <Paragraphs>304</Paragraphs>
  <Slides>33</Slides>
  <Notes>17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MS PGothic</vt:lpstr>
      <vt:lpstr>Arial</vt:lpstr>
      <vt:lpstr>Calibri</vt:lpstr>
      <vt:lpstr>Courier New</vt:lpstr>
      <vt:lpstr>Gill Sans MT</vt:lpstr>
      <vt:lpstr>Minion Pro</vt:lpstr>
      <vt:lpstr>Symbol</vt:lpstr>
      <vt:lpstr>Times New Roman</vt:lpstr>
      <vt:lpstr>Office Theme</vt:lpstr>
      <vt:lpstr>PowerPoint Presentation</vt:lpstr>
      <vt:lpstr>Outline of training</vt:lpstr>
      <vt:lpstr>Generating demand: reaching AGYW</vt:lpstr>
      <vt:lpstr>Outreach and communication</vt:lpstr>
      <vt:lpstr>Is Oral PrEP for me? </vt:lpstr>
      <vt:lpstr>Is Oral PrEP for me? (cont.) </vt:lpstr>
      <vt:lpstr>Key messages</vt:lpstr>
      <vt:lpstr>PowerPoint Presentation</vt:lpstr>
      <vt:lpstr>PowerPoint Presentation</vt:lpstr>
      <vt:lpstr>Oral PrEP and age eligibility*</vt:lpstr>
      <vt:lpstr>PowerPoint Presentation</vt:lpstr>
      <vt:lpstr>Key point</vt:lpstr>
      <vt:lpstr>Risk assessments</vt:lpstr>
      <vt:lpstr>Understanding and unpacking risk: creating opportunity for self-assessment </vt:lpstr>
      <vt:lpstr>Risk assessment and sensitivity to language and assumptions</vt:lpstr>
      <vt:lpstr>Exploring and assessing risk</vt:lpstr>
      <vt:lpstr>Exploring barriers with clients</vt:lpstr>
      <vt:lpstr>PowerPoint Presentation</vt:lpstr>
      <vt:lpstr>PowerPoint Presentation</vt:lpstr>
      <vt:lpstr>Responding to myths and misconceptions How do you respond to the following? True? False? What information needs to be provided to clarify the statement?  </vt:lpstr>
      <vt:lpstr>Responding to myths and misconceptions (cont.) </vt:lpstr>
      <vt:lpstr>Responding to myths and misconceptions (cont.) </vt:lpstr>
      <vt:lpstr>Factors influencing decisions to initiate or stay on oral PrEP</vt:lpstr>
      <vt:lpstr>Influential factors</vt:lpstr>
      <vt:lpstr>Disclosing oral PrEP use to partners</vt:lpstr>
      <vt:lpstr>Disclosing PrEP use to parents/guardians</vt:lpstr>
      <vt:lpstr>Key issues to discuss with AGYW  in relation to oral PrEP </vt:lpstr>
      <vt:lpstr>Guidance on issues to discuss with AGYW </vt:lpstr>
      <vt:lpstr>Key issues to discuss with AGYW </vt:lpstr>
      <vt:lpstr>PowerPoint Presentation</vt:lpstr>
      <vt:lpstr>PowerPoint Presentation</vt:lpstr>
      <vt:lpstr>Notes for trainers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Martha Larson</cp:lastModifiedBy>
  <cp:revision>1189</cp:revision>
  <cp:lastPrinted>2018-04-16T15:09:58Z</cp:lastPrinted>
  <dcterms:created xsi:type="dcterms:W3CDTF">2015-05-29T10:17:29Z</dcterms:created>
  <dcterms:modified xsi:type="dcterms:W3CDTF">2019-06-21T19:18:01Z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