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handoutMasterIdLst>
    <p:handoutMasterId r:id="rId27"/>
  </p:handoutMasterIdLst>
  <p:sldIdLst>
    <p:sldId id="395" r:id="rId5"/>
    <p:sldId id="637" r:id="rId6"/>
    <p:sldId id="632" r:id="rId7"/>
    <p:sldId id="397" r:id="rId8"/>
    <p:sldId id="559" r:id="rId9"/>
    <p:sldId id="398" r:id="rId10"/>
    <p:sldId id="558" r:id="rId11"/>
    <p:sldId id="399" r:id="rId12"/>
    <p:sldId id="560" r:id="rId13"/>
    <p:sldId id="568" r:id="rId14"/>
    <p:sldId id="569" r:id="rId15"/>
    <p:sldId id="561" r:id="rId16"/>
    <p:sldId id="496" r:id="rId17"/>
    <p:sldId id="405" r:id="rId18"/>
    <p:sldId id="563" r:id="rId19"/>
    <p:sldId id="564" r:id="rId20"/>
    <p:sldId id="638" r:id="rId21"/>
    <p:sldId id="636" r:id="rId22"/>
    <p:sldId id="640" r:id="rId23"/>
    <p:sldId id="408" r:id="rId24"/>
    <p:sldId id="641" r:id="rId25"/>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pos="3863" userDrawn="1">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y Rupert" initials="AR" lastIdx="10" clrIdx="6"/>
  <p:cmAuthor id="1" name="Elmari Briedenhann" initials="EB" lastIdx="2" clrIdx="0"/>
  <p:cmAuthor id="8" name="kerry aradhya" initials="" lastIdx="88" clrIdx="7"/>
  <p:cmAuthor id="2" name="Dawn Greensides" initials="DG" lastIdx="54" clrIdx="1"/>
  <p:cmAuthor id="9" name="Morgan Garcia" initials="MG" lastIdx="1" clrIdx="8">
    <p:extLst>
      <p:ext uri="{19B8F6BF-5375-455C-9EA6-DF929625EA0E}">
        <p15:presenceInfo xmlns:p15="http://schemas.microsoft.com/office/powerpoint/2012/main" userId="S-1-5-21-3003367119-45151493-406046460-40542" providerId="AD"/>
      </p:ext>
    </p:extLst>
  </p:cmAuthor>
  <p:cmAuthor id="3" name="Megan Dunbar" initials="MD" lastIdx="36" clrIdx="2"/>
  <p:cmAuthor id="4" name="Kristine Torjesen" initials="KT" lastIdx="95" clrIdx="3"/>
  <p:cmAuthor id="5" name="Martha Larson" initials="ML" lastIdx="12" clrIdx="4"/>
  <p:cmAuthor id="6" name="Melanie Pleaner" initials="MP" lastIdx="46"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8793"/>
    <a:srgbClr val="10394B"/>
    <a:srgbClr val="08885D"/>
    <a:srgbClr val="0BC788"/>
    <a:srgbClr val="0AB27A"/>
    <a:srgbClr val="71B4C9"/>
    <a:srgbClr val="00486D"/>
    <a:srgbClr val="DDDDDD"/>
    <a:srgbClr val="14A8C6"/>
    <a:srgbClr val="177D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13"/>
    <p:restoredTop sz="85994" autoAdjust="0"/>
  </p:normalViewPr>
  <p:slideViewPr>
    <p:cSldViewPr snapToGrid="0" snapToObjects="1">
      <p:cViewPr varScale="1">
        <p:scale>
          <a:sx n="98" d="100"/>
          <a:sy n="98" d="100"/>
        </p:scale>
        <p:origin x="948" y="84"/>
      </p:cViewPr>
      <p:guideLst>
        <p:guide orient="horz" pos="3793"/>
        <p:guide pos="3863"/>
      </p:guideLst>
    </p:cSldViewPr>
  </p:slideViewPr>
  <p:notesTextViewPr>
    <p:cViewPr>
      <p:scale>
        <a:sx n="75" d="100"/>
        <a:sy n="75" d="100"/>
      </p:scale>
      <p:origin x="0" y="0"/>
    </p:cViewPr>
  </p:notesTextViewPr>
  <p:sorterViewPr>
    <p:cViewPr>
      <p:scale>
        <a:sx n="80" d="100"/>
        <a:sy n="80" d="100"/>
      </p:scale>
      <p:origin x="0" y="-5616"/>
    </p:cViewPr>
  </p:sorterViewPr>
  <p:notesViewPr>
    <p:cSldViewPr snapToGrid="0" snapToObjects="1">
      <p:cViewPr varScale="1">
        <p:scale>
          <a:sx n="70" d="100"/>
          <a:sy n="70" d="100"/>
        </p:scale>
        <p:origin x="-3800" y="-10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A8ED7-3AE7-41A2-9234-17054F5D447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0B14131-18C0-4991-BEB0-313A66E83F12}">
      <dgm:prSet/>
      <dgm:spPr/>
      <dgm:t>
        <a:bodyPr/>
        <a:lstStyle/>
        <a:p>
          <a:pPr rtl="0"/>
          <a:r>
            <a:rPr lang="en-US" dirty="0"/>
            <a:t>What can make it easier for you to take a pill every day?</a:t>
          </a:r>
        </a:p>
      </dgm:t>
    </dgm:pt>
    <dgm:pt modelId="{896B4785-967C-4F94-B845-65AA84E63123}" type="parTrans" cxnId="{DDC17197-C2B4-47E7-A5B3-BC900A952A68}">
      <dgm:prSet/>
      <dgm:spPr/>
      <dgm:t>
        <a:bodyPr/>
        <a:lstStyle/>
        <a:p>
          <a:endParaRPr lang="en-US"/>
        </a:p>
      </dgm:t>
    </dgm:pt>
    <dgm:pt modelId="{B4D3BCED-5936-454E-B7E6-E9790E5BA5A3}" type="sibTrans" cxnId="{DDC17197-C2B4-47E7-A5B3-BC900A952A68}">
      <dgm:prSet/>
      <dgm:spPr/>
      <dgm:t>
        <a:bodyPr/>
        <a:lstStyle/>
        <a:p>
          <a:endParaRPr lang="en-US"/>
        </a:p>
      </dgm:t>
    </dgm:pt>
    <dgm:pt modelId="{5F402D95-B6AA-4EB2-A449-EEFBCB0D77B8}">
      <dgm:prSet custT="1"/>
      <dgm:spPr/>
      <dgm:t>
        <a:bodyPr/>
        <a:lstStyle/>
        <a:p>
          <a:pPr rtl="0"/>
          <a:r>
            <a:rPr lang="en-US" sz="2800" dirty="0">
              <a:solidFill>
                <a:schemeClr val="tx1">
                  <a:lumMod val="65000"/>
                  <a:lumOff val="35000"/>
                </a:schemeClr>
              </a:solidFill>
            </a:rPr>
            <a:t>Can you do one of these things? More than one?</a:t>
          </a:r>
        </a:p>
      </dgm:t>
    </dgm:pt>
    <dgm:pt modelId="{D8DBF6F4-04B7-4545-A778-18C7853408EF}" type="parTrans" cxnId="{FE3F14CF-C478-4305-BB15-A236BC964B51}">
      <dgm:prSet/>
      <dgm:spPr/>
      <dgm:t>
        <a:bodyPr/>
        <a:lstStyle/>
        <a:p>
          <a:endParaRPr lang="en-US"/>
        </a:p>
      </dgm:t>
    </dgm:pt>
    <dgm:pt modelId="{F88DB91C-2A4F-4DB4-BEB1-AC630F387671}" type="sibTrans" cxnId="{FE3F14CF-C478-4305-BB15-A236BC964B51}">
      <dgm:prSet/>
      <dgm:spPr/>
      <dgm:t>
        <a:bodyPr/>
        <a:lstStyle/>
        <a:p>
          <a:endParaRPr lang="en-US"/>
        </a:p>
      </dgm:t>
    </dgm:pt>
    <dgm:pt modelId="{EAB526F9-2D4E-4AD4-A133-E6A6F0AB6FC3}">
      <dgm:prSet custT="1"/>
      <dgm:spPr/>
      <dgm:t>
        <a:bodyPr/>
        <a:lstStyle/>
        <a:p>
          <a:pPr rtl="0"/>
          <a:r>
            <a:rPr lang="en-US" sz="2800" dirty="0">
              <a:solidFill>
                <a:schemeClr val="tx1">
                  <a:lumMod val="65000"/>
                  <a:lumOff val="35000"/>
                </a:schemeClr>
              </a:solidFill>
            </a:rPr>
            <a:t>What kind of support might you need to do it?</a:t>
          </a:r>
        </a:p>
      </dgm:t>
    </dgm:pt>
    <dgm:pt modelId="{A3C02600-6859-4B51-9384-E67272CE152C}" type="parTrans" cxnId="{468FDA6D-93E3-48AE-9161-BA344AB99C6F}">
      <dgm:prSet/>
      <dgm:spPr/>
      <dgm:t>
        <a:bodyPr/>
        <a:lstStyle/>
        <a:p>
          <a:endParaRPr lang="en-US"/>
        </a:p>
      </dgm:t>
    </dgm:pt>
    <dgm:pt modelId="{51828BEF-B0C9-4B74-A6DD-FF9433C603A5}" type="sibTrans" cxnId="{468FDA6D-93E3-48AE-9161-BA344AB99C6F}">
      <dgm:prSet/>
      <dgm:spPr/>
      <dgm:t>
        <a:bodyPr/>
        <a:lstStyle/>
        <a:p>
          <a:endParaRPr lang="en-US"/>
        </a:p>
      </dgm:t>
    </dgm:pt>
    <dgm:pt modelId="{6E4918E5-2EEF-4D7B-ACDA-A6565856D392}">
      <dgm:prSet/>
      <dgm:spPr/>
      <dgm:t>
        <a:bodyPr/>
        <a:lstStyle/>
        <a:p>
          <a:pPr rtl="0"/>
          <a:r>
            <a:rPr lang="en-US" dirty="0"/>
            <a:t>What can make it harder for you to take a pill every day?</a:t>
          </a:r>
        </a:p>
      </dgm:t>
    </dgm:pt>
    <dgm:pt modelId="{51A73C98-D89C-4F52-A5C8-494A11F96A44}" type="parTrans" cxnId="{186DBD0B-D223-4968-B285-8B864E203282}">
      <dgm:prSet/>
      <dgm:spPr/>
      <dgm:t>
        <a:bodyPr/>
        <a:lstStyle/>
        <a:p>
          <a:endParaRPr lang="en-US"/>
        </a:p>
      </dgm:t>
    </dgm:pt>
    <dgm:pt modelId="{BF694E49-F774-4CB3-BFAF-73781C7311A7}" type="sibTrans" cxnId="{186DBD0B-D223-4968-B285-8B864E203282}">
      <dgm:prSet/>
      <dgm:spPr/>
      <dgm:t>
        <a:bodyPr/>
        <a:lstStyle/>
        <a:p>
          <a:endParaRPr lang="en-US"/>
        </a:p>
      </dgm:t>
    </dgm:pt>
    <dgm:pt modelId="{CBB4A67C-6D73-4FAC-B48F-E24340EA0163}">
      <dgm:prSet custT="1"/>
      <dgm:spPr/>
      <dgm:t>
        <a:bodyPr/>
        <a:lstStyle/>
        <a:p>
          <a:pPr rtl="0"/>
          <a:r>
            <a:rPr lang="en-US" sz="2800" dirty="0">
              <a:solidFill>
                <a:schemeClr val="tx1">
                  <a:lumMod val="65000"/>
                  <a:lumOff val="35000"/>
                </a:schemeClr>
              </a:solidFill>
            </a:rPr>
            <a:t>What would help you avoid these situations?</a:t>
          </a:r>
        </a:p>
      </dgm:t>
    </dgm:pt>
    <dgm:pt modelId="{3AF74159-3FFB-444A-9345-D8355CF9B80D}" type="parTrans" cxnId="{4EDB7839-185D-4D17-81E0-B75A30726C44}">
      <dgm:prSet/>
      <dgm:spPr/>
      <dgm:t>
        <a:bodyPr/>
        <a:lstStyle/>
        <a:p>
          <a:endParaRPr lang="en-US"/>
        </a:p>
      </dgm:t>
    </dgm:pt>
    <dgm:pt modelId="{08CF00F4-6D17-4AC9-BA73-04FEC72FF378}" type="sibTrans" cxnId="{4EDB7839-185D-4D17-81E0-B75A30726C44}">
      <dgm:prSet/>
      <dgm:spPr/>
      <dgm:t>
        <a:bodyPr/>
        <a:lstStyle/>
        <a:p>
          <a:endParaRPr lang="en-US"/>
        </a:p>
      </dgm:t>
    </dgm:pt>
    <dgm:pt modelId="{17174ED4-A75F-4338-B294-D0A9B4B7361A}" type="pres">
      <dgm:prSet presAssocID="{DFAA8ED7-3AE7-41A2-9234-17054F5D447C}" presName="Name0" presStyleCnt="0">
        <dgm:presLayoutVars>
          <dgm:dir/>
          <dgm:animLvl val="lvl"/>
          <dgm:resizeHandles val="exact"/>
        </dgm:presLayoutVars>
      </dgm:prSet>
      <dgm:spPr/>
    </dgm:pt>
    <dgm:pt modelId="{C67AF9A6-1877-4AC1-94D4-CA96C50C2E9E}" type="pres">
      <dgm:prSet presAssocID="{10B14131-18C0-4991-BEB0-313A66E83F12}" presName="linNode" presStyleCnt="0"/>
      <dgm:spPr/>
    </dgm:pt>
    <dgm:pt modelId="{4E5EF68B-6511-4801-9ADF-9EE5CCE94B45}" type="pres">
      <dgm:prSet presAssocID="{10B14131-18C0-4991-BEB0-313A66E83F12}" presName="parentText" presStyleLbl="node1" presStyleIdx="0" presStyleCnt="2">
        <dgm:presLayoutVars>
          <dgm:chMax val="1"/>
          <dgm:bulletEnabled val="1"/>
        </dgm:presLayoutVars>
      </dgm:prSet>
      <dgm:spPr/>
    </dgm:pt>
    <dgm:pt modelId="{CCB2FF7A-2FE3-4859-A616-A55A6BA14DDA}" type="pres">
      <dgm:prSet presAssocID="{10B14131-18C0-4991-BEB0-313A66E83F12}" presName="descendantText" presStyleLbl="alignAccFollowNode1" presStyleIdx="0" presStyleCnt="2">
        <dgm:presLayoutVars>
          <dgm:bulletEnabled val="1"/>
        </dgm:presLayoutVars>
      </dgm:prSet>
      <dgm:spPr/>
    </dgm:pt>
    <dgm:pt modelId="{E2358996-8D5D-4A06-886A-66F1B2C00032}" type="pres">
      <dgm:prSet presAssocID="{B4D3BCED-5936-454E-B7E6-E9790E5BA5A3}" presName="sp" presStyleCnt="0"/>
      <dgm:spPr/>
    </dgm:pt>
    <dgm:pt modelId="{780C7BC9-5965-4EB1-90B3-1E498661DF2D}" type="pres">
      <dgm:prSet presAssocID="{6E4918E5-2EEF-4D7B-ACDA-A6565856D392}" presName="linNode" presStyleCnt="0"/>
      <dgm:spPr/>
    </dgm:pt>
    <dgm:pt modelId="{C27A7F90-FA9B-4034-BDCD-7D9B9BA851CE}" type="pres">
      <dgm:prSet presAssocID="{6E4918E5-2EEF-4D7B-ACDA-A6565856D392}" presName="parentText" presStyleLbl="node1" presStyleIdx="1" presStyleCnt="2">
        <dgm:presLayoutVars>
          <dgm:chMax val="1"/>
          <dgm:bulletEnabled val="1"/>
        </dgm:presLayoutVars>
      </dgm:prSet>
      <dgm:spPr/>
    </dgm:pt>
    <dgm:pt modelId="{84BDC38A-EA9C-42BA-904F-D08A487E0F10}" type="pres">
      <dgm:prSet presAssocID="{6E4918E5-2EEF-4D7B-ACDA-A6565856D392}" presName="descendantText" presStyleLbl="alignAccFollowNode1" presStyleIdx="1" presStyleCnt="2">
        <dgm:presLayoutVars>
          <dgm:bulletEnabled val="1"/>
        </dgm:presLayoutVars>
      </dgm:prSet>
      <dgm:spPr/>
    </dgm:pt>
  </dgm:ptLst>
  <dgm:cxnLst>
    <dgm:cxn modelId="{186DBD0B-D223-4968-B285-8B864E203282}" srcId="{DFAA8ED7-3AE7-41A2-9234-17054F5D447C}" destId="{6E4918E5-2EEF-4D7B-ACDA-A6565856D392}" srcOrd="1" destOrd="0" parTransId="{51A73C98-D89C-4F52-A5C8-494A11F96A44}" sibTransId="{BF694E49-F774-4CB3-BFAF-73781C7311A7}"/>
    <dgm:cxn modelId="{4EDB7839-185D-4D17-81E0-B75A30726C44}" srcId="{6E4918E5-2EEF-4D7B-ACDA-A6565856D392}" destId="{CBB4A67C-6D73-4FAC-B48F-E24340EA0163}" srcOrd="0" destOrd="0" parTransId="{3AF74159-3FFB-444A-9345-D8355CF9B80D}" sibTransId="{08CF00F4-6D17-4AC9-BA73-04FEC72FF378}"/>
    <dgm:cxn modelId="{468FDA6D-93E3-48AE-9161-BA344AB99C6F}" srcId="{10B14131-18C0-4991-BEB0-313A66E83F12}" destId="{EAB526F9-2D4E-4AD4-A133-E6A6F0AB6FC3}" srcOrd="1" destOrd="0" parTransId="{A3C02600-6859-4B51-9384-E67272CE152C}" sibTransId="{51828BEF-B0C9-4B74-A6DD-FF9433C603A5}"/>
    <dgm:cxn modelId="{DDC17197-C2B4-47E7-A5B3-BC900A952A68}" srcId="{DFAA8ED7-3AE7-41A2-9234-17054F5D447C}" destId="{10B14131-18C0-4991-BEB0-313A66E83F12}" srcOrd="0" destOrd="0" parTransId="{896B4785-967C-4F94-B845-65AA84E63123}" sibTransId="{B4D3BCED-5936-454E-B7E6-E9790E5BA5A3}"/>
    <dgm:cxn modelId="{2D7B5A9B-E96C-4E4D-9871-ECB273EC5B17}" type="presOf" srcId="{EAB526F9-2D4E-4AD4-A133-E6A6F0AB6FC3}" destId="{CCB2FF7A-2FE3-4859-A616-A55A6BA14DDA}" srcOrd="0" destOrd="1" presId="urn:microsoft.com/office/officeart/2005/8/layout/vList5"/>
    <dgm:cxn modelId="{68BF0BB7-E664-4B31-BA13-F3419B05D2EC}" type="presOf" srcId="{CBB4A67C-6D73-4FAC-B48F-E24340EA0163}" destId="{84BDC38A-EA9C-42BA-904F-D08A487E0F10}" srcOrd="0" destOrd="0" presId="urn:microsoft.com/office/officeart/2005/8/layout/vList5"/>
    <dgm:cxn modelId="{542CE8BC-5126-44E8-97A8-FC1572F96F77}" type="presOf" srcId="{6E4918E5-2EEF-4D7B-ACDA-A6565856D392}" destId="{C27A7F90-FA9B-4034-BDCD-7D9B9BA851CE}" srcOrd="0" destOrd="0" presId="urn:microsoft.com/office/officeart/2005/8/layout/vList5"/>
    <dgm:cxn modelId="{E7F360C5-0D39-4868-BD00-9DE2A7C53AC0}" type="presOf" srcId="{5F402D95-B6AA-4EB2-A449-EEFBCB0D77B8}" destId="{CCB2FF7A-2FE3-4859-A616-A55A6BA14DDA}" srcOrd="0" destOrd="0" presId="urn:microsoft.com/office/officeart/2005/8/layout/vList5"/>
    <dgm:cxn modelId="{FE3F14CF-C478-4305-BB15-A236BC964B51}" srcId="{10B14131-18C0-4991-BEB0-313A66E83F12}" destId="{5F402D95-B6AA-4EB2-A449-EEFBCB0D77B8}" srcOrd="0" destOrd="0" parTransId="{D8DBF6F4-04B7-4545-A778-18C7853408EF}" sibTransId="{F88DB91C-2A4F-4DB4-BEB1-AC630F387671}"/>
    <dgm:cxn modelId="{B17E8FD1-4BAE-4147-9D25-4858D0F13A8D}" type="presOf" srcId="{DFAA8ED7-3AE7-41A2-9234-17054F5D447C}" destId="{17174ED4-A75F-4338-B294-D0A9B4B7361A}" srcOrd="0" destOrd="0" presId="urn:microsoft.com/office/officeart/2005/8/layout/vList5"/>
    <dgm:cxn modelId="{47103CD2-AB3D-475A-A678-823D10160A15}" type="presOf" srcId="{10B14131-18C0-4991-BEB0-313A66E83F12}" destId="{4E5EF68B-6511-4801-9ADF-9EE5CCE94B45}" srcOrd="0" destOrd="0" presId="urn:microsoft.com/office/officeart/2005/8/layout/vList5"/>
    <dgm:cxn modelId="{7B677952-FED7-4FB4-A28D-BC793E630163}" type="presParOf" srcId="{17174ED4-A75F-4338-B294-D0A9B4B7361A}" destId="{C67AF9A6-1877-4AC1-94D4-CA96C50C2E9E}" srcOrd="0" destOrd="0" presId="urn:microsoft.com/office/officeart/2005/8/layout/vList5"/>
    <dgm:cxn modelId="{C5E799D7-B220-42D8-BF54-595C3C9BB242}" type="presParOf" srcId="{C67AF9A6-1877-4AC1-94D4-CA96C50C2E9E}" destId="{4E5EF68B-6511-4801-9ADF-9EE5CCE94B45}" srcOrd="0" destOrd="0" presId="urn:microsoft.com/office/officeart/2005/8/layout/vList5"/>
    <dgm:cxn modelId="{422A9E7A-7D77-4E0B-89F9-1F43C7F9A19D}" type="presParOf" srcId="{C67AF9A6-1877-4AC1-94D4-CA96C50C2E9E}" destId="{CCB2FF7A-2FE3-4859-A616-A55A6BA14DDA}" srcOrd="1" destOrd="0" presId="urn:microsoft.com/office/officeart/2005/8/layout/vList5"/>
    <dgm:cxn modelId="{CCF38601-2AE4-4DE9-8557-3EF82A314F5B}" type="presParOf" srcId="{17174ED4-A75F-4338-B294-D0A9B4B7361A}" destId="{E2358996-8D5D-4A06-886A-66F1B2C00032}" srcOrd="1" destOrd="0" presId="urn:microsoft.com/office/officeart/2005/8/layout/vList5"/>
    <dgm:cxn modelId="{81BA7B5F-E664-4876-8140-E6655FF13B86}" type="presParOf" srcId="{17174ED4-A75F-4338-B294-D0A9B4B7361A}" destId="{780C7BC9-5965-4EB1-90B3-1E498661DF2D}" srcOrd="2" destOrd="0" presId="urn:microsoft.com/office/officeart/2005/8/layout/vList5"/>
    <dgm:cxn modelId="{AEE006E5-B374-4996-A3ED-A173D1CEA193}" type="presParOf" srcId="{780C7BC9-5965-4EB1-90B3-1E498661DF2D}" destId="{C27A7F90-FA9B-4034-BDCD-7D9B9BA851CE}" srcOrd="0" destOrd="0" presId="urn:microsoft.com/office/officeart/2005/8/layout/vList5"/>
    <dgm:cxn modelId="{7D201C9C-476C-464F-B198-9665B78B2779}" type="presParOf" srcId="{780C7BC9-5965-4EB1-90B3-1E498661DF2D}" destId="{84BDC38A-EA9C-42BA-904F-D08A487E0F1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B2FF7A-2FE3-4859-A616-A55A6BA14DDA}">
      <dsp:nvSpPr>
        <dsp:cNvPr id="0" name=""/>
        <dsp:cNvSpPr/>
      </dsp:nvSpPr>
      <dsp:spPr>
        <a:xfrm rot="5400000">
          <a:off x="4713035" y="-1529550"/>
          <a:ext cx="176618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solidFill>
                <a:schemeClr val="tx1">
                  <a:lumMod val="65000"/>
                  <a:lumOff val="35000"/>
                </a:schemeClr>
              </a:solidFill>
            </a:rPr>
            <a:t>Can you do one of these things? More than one?</a:t>
          </a:r>
        </a:p>
        <a:p>
          <a:pPr marL="285750" lvl="1" indent="-285750" algn="l" defTabSz="1244600" rtl="0">
            <a:lnSpc>
              <a:spcPct val="90000"/>
            </a:lnSpc>
            <a:spcBef>
              <a:spcPct val="0"/>
            </a:spcBef>
            <a:spcAft>
              <a:spcPct val="15000"/>
            </a:spcAft>
            <a:buChar char="•"/>
          </a:pPr>
          <a:r>
            <a:rPr lang="en-US" sz="2800" kern="1200" dirty="0">
              <a:solidFill>
                <a:schemeClr val="tx1">
                  <a:lumMod val="65000"/>
                  <a:lumOff val="35000"/>
                </a:schemeClr>
              </a:solidFill>
            </a:rPr>
            <a:t>What kind of support might you need to do it?</a:t>
          </a:r>
        </a:p>
      </dsp:txBody>
      <dsp:txXfrm rot="-5400000">
        <a:off x="2962656" y="307047"/>
        <a:ext cx="5180726" cy="1593749"/>
      </dsp:txXfrm>
    </dsp:sp>
    <dsp:sp modelId="{4E5EF68B-6511-4801-9ADF-9EE5CCE94B45}">
      <dsp:nvSpPr>
        <dsp:cNvPr id="0" name=""/>
        <dsp:cNvSpPr/>
      </dsp:nvSpPr>
      <dsp:spPr>
        <a:xfrm>
          <a:off x="0" y="55"/>
          <a:ext cx="2962656"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US" sz="3100" kern="1200" dirty="0"/>
            <a:t>What can make it easier for you to take a pill every day?</a:t>
          </a:r>
        </a:p>
      </dsp:txBody>
      <dsp:txXfrm>
        <a:off x="107773" y="107828"/>
        <a:ext cx="2747110" cy="1992186"/>
      </dsp:txXfrm>
    </dsp:sp>
    <dsp:sp modelId="{84BDC38A-EA9C-42BA-904F-D08A487E0F10}">
      <dsp:nvSpPr>
        <dsp:cNvPr id="0" name=""/>
        <dsp:cNvSpPr/>
      </dsp:nvSpPr>
      <dsp:spPr>
        <a:xfrm rot="5400000">
          <a:off x="4713035" y="788568"/>
          <a:ext cx="1766185"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ct val="15000"/>
            </a:spcAft>
            <a:buChar char="•"/>
          </a:pPr>
          <a:r>
            <a:rPr lang="en-US" sz="2800" kern="1200" dirty="0">
              <a:solidFill>
                <a:schemeClr val="tx1">
                  <a:lumMod val="65000"/>
                  <a:lumOff val="35000"/>
                </a:schemeClr>
              </a:solidFill>
            </a:rPr>
            <a:t>What would help you avoid these situations?</a:t>
          </a:r>
        </a:p>
      </dsp:txBody>
      <dsp:txXfrm rot="-5400000">
        <a:off x="2962656" y="2625165"/>
        <a:ext cx="5180726" cy="1593749"/>
      </dsp:txXfrm>
    </dsp:sp>
    <dsp:sp modelId="{C27A7F90-FA9B-4034-BDCD-7D9B9BA851CE}">
      <dsp:nvSpPr>
        <dsp:cNvPr id="0" name=""/>
        <dsp:cNvSpPr/>
      </dsp:nvSpPr>
      <dsp:spPr>
        <a:xfrm>
          <a:off x="0" y="2318174"/>
          <a:ext cx="2962656" cy="2207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lvl="0" indent="0" algn="ctr" defTabSz="1377950" rtl="0">
            <a:lnSpc>
              <a:spcPct val="90000"/>
            </a:lnSpc>
            <a:spcBef>
              <a:spcPct val="0"/>
            </a:spcBef>
            <a:spcAft>
              <a:spcPct val="35000"/>
            </a:spcAft>
            <a:buNone/>
          </a:pPr>
          <a:r>
            <a:rPr lang="en-US" sz="3100" kern="1200" dirty="0"/>
            <a:t>What can make it harder for you to take a pill every day?</a:t>
          </a:r>
        </a:p>
      </dsp:txBody>
      <dsp:txXfrm>
        <a:off x="107773" y="2425947"/>
        <a:ext cx="2747110" cy="1992186"/>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ZA"/>
          </a:p>
        </p:txBody>
      </p:sp>
      <p:sp>
        <p:nvSpPr>
          <p:cNvPr id="3" name="Date Placeholder 2"/>
          <p:cNvSpPr>
            <a:spLocks noGrp="1"/>
          </p:cNvSpPr>
          <p:nvPr>
            <p:ph type="dt" sz="quarter" idx="1"/>
          </p:nvPr>
        </p:nvSpPr>
        <p:spPr>
          <a:xfrm>
            <a:off x="3978132" y="0"/>
            <a:ext cx="3043343" cy="467072"/>
          </a:xfrm>
          <a:prstGeom prst="rect">
            <a:avLst/>
          </a:prstGeom>
        </p:spPr>
        <p:txBody>
          <a:bodyPr vert="horz" lIns="94421" tIns="47210" rIns="94421" bIns="47210" rtlCol="0"/>
          <a:lstStyle>
            <a:lvl1pPr algn="r">
              <a:defRPr sz="1200"/>
            </a:lvl1pPr>
          </a:lstStyle>
          <a:p>
            <a:fld id="{92344917-6857-489D-A5CB-A1EB2EFD7B16}" type="datetimeFigureOut">
              <a:rPr lang="en-ZA" smtClean="0"/>
              <a:t>2019/06/21</a:t>
            </a:fld>
            <a:endParaRPr lang="en-ZA"/>
          </a:p>
        </p:txBody>
      </p:sp>
      <p:sp>
        <p:nvSpPr>
          <p:cNvPr id="4" name="Footer Placeholder 3"/>
          <p:cNvSpPr>
            <a:spLocks noGrp="1"/>
          </p:cNvSpPr>
          <p:nvPr>
            <p:ph type="ftr" sz="quarter" idx="2"/>
          </p:nvPr>
        </p:nvSpPr>
        <p:spPr>
          <a:xfrm>
            <a:off x="1" y="8842031"/>
            <a:ext cx="3043343" cy="467071"/>
          </a:xfrm>
          <a:prstGeom prst="rect">
            <a:avLst/>
          </a:prstGeom>
        </p:spPr>
        <p:txBody>
          <a:bodyPr vert="horz" lIns="94421" tIns="47210" rIns="94421" bIns="47210" rtlCol="0" anchor="b"/>
          <a:lstStyle>
            <a:lvl1pPr algn="l">
              <a:defRPr sz="1200"/>
            </a:lvl1pPr>
          </a:lstStyle>
          <a:p>
            <a:endParaRPr lang="en-ZA"/>
          </a:p>
        </p:txBody>
      </p:sp>
      <p:sp>
        <p:nvSpPr>
          <p:cNvPr id="5" name="Slide Number Placeholder 4"/>
          <p:cNvSpPr>
            <a:spLocks noGrp="1"/>
          </p:cNvSpPr>
          <p:nvPr>
            <p:ph type="sldNum" sz="quarter" idx="3"/>
          </p:nvPr>
        </p:nvSpPr>
        <p:spPr>
          <a:xfrm>
            <a:off x="3978132" y="8842031"/>
            <a:ext cx="3043343" cy="467071"/>
          </a:xfrm>
          <a:prstGeom prst="rect">
            <a:avLst/>
          </a:prstGeom>
        </p:spPr>
        <p:txBody>
          <a:bodyPr vert="horz" lIns="94421" tIns="47210" rIns="94421" bIns="47210" rtlCol="0" anchor="b"/>
          <a:lstStyle>
            <a:lvl1pPr algn="r">
              <a:defRPr sz="1200"/>
            </a:lvl1pPr>
          </a:lstStyle>
          <a:p>
            <a:fld id="{CE4CBDFA-1D1A-4C7B-BF0B-73DEB13179D3}" type="slidenum">
              <a:rPr lang="en-ZA" smtClean="0"/>
              <a:t>‹#›</a:t>
            </a:fld>
            <a:endParaRPr lang="en-ZA"/>
          </a:p>
        </p:txBody>
      </p:sp>
    </p:spTree>
    <p:extLst>
      <p:ext uri="{BB962C8B-B14F-4D97-AF65-F5344CB8AC3E}">
        <p14:creationId xmlns:p14="http://schemas.microsoft.com/office/powerpoint/2010/main" val="178480747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4421" tIns="47210" rIns="94421" bIns="47210"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4421" tIns="47210" rIns="94421" bIns="47210" rtlCol="0"/>
          <a:lstStyle>
            <a:lvl1pPr algn="r">
              <a:defRPr sz="1200"/>
            </a:lvl1pPr>
          </a:lstStyle>
          <a:p>
            <a:fld id="{1859D869-83F6-49BA-A003-0FE01D28D110}" type="datetimeFigureOut">
              <a:rPr lang="en-US" smtClean="0"/>
              <a:t>6/21/2019</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4421" tIns="47210" rIns="94421" bIns="47210"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4421" tIns="47210" rIns="94421" bIns="472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1"/>
            <a:ext cx="3043343" cy="467071"/>
          </a:xfrm>
          <a:prstGeom prst="rect">
            <a:avLst/>
          </a:prstGeom>
        </p:spPr>
        <p:txBody>
          <a:bodyPr vert="horz" lIns="94421" tIns="47210" rIns="94421" bIns="47210"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4421" tIns="47210" rIns="94421" bIns="47210" rtlCol="0" anchor="b"/>
          <a:lstStyle>
            <a:lvl1pPr algn="r">
              <a:defRPr sz="1200"/>
            </a:lvl1pPr>
          </a:lstStyle>
          <a:p>
            <a:fld id="{4B63DB93-7071-44A3-AC7D-052F57AD4B0C}" type="slidenum">
              <a:rPr lang="en-US" smtClean="0"/>
              <a:t>‹#›</a:t>
            </a:fld>
            <a:endParaRPr lang="en-US"/>
          </a:p>
        </p:txBody>
      </p:sp>
    </p:spTree>
    <p:extLst>
      <p:ext uri="{BB962C8B-B14F-4D97-AF65-F5344CB8AC3E}">
        <p14:creationId xmlns:p14="http://schemas.microsoft.com/office/powerpoint/2010/main" val="173094914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t>
            </a:r>
            <a:r>
              <a:rPr lang="en-US" baseline="0" dirty="0"/>
              <a:t> -</a:t>
            </a:r>
            <a:r>
              <a:rPr lang="en-US" dirty="0"/>
              <a:t> pre-exposure prophylaxis for HIV prevention</a:t>
            </a:r>
          </a:p>
          <a:p>
            <a:r>
              <a:rPr lang="en-US" dirty="0"/>
              <a:t>AGYW -</a:t>
            </a:r>
            <a:r>
              <a:rPr lang="en-US" baseline="0" dirty="0"/>
              <a:t> </a:t>
            </a:r>
            <a:r>
              <a:rPr lang="en-US" dirty="0"/>
              <a:t>adolescent girls and young women</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3</a:t>
            </a:fld>
            <a:endParaRPr lang="en-US"/>
          </a:p>
        </p:txBody>
      </p:sp>
    </p:spTree>
    <p:extLst>
      <p:ext uri="{BB962C8B-B14F-4D97-AF65-F5344CB8AC3E}">
        <p14:creationId xmlns:p14="http://schemas.microsoft.com/office/powerpoint/2010/main" val="2227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13</a:t>
            </a:fld>
            <a:endParaRPr lang="en-US"/>
          </a:p>
        </p:txBody>
      </p:sp>
    </p:spTree>
    <p:extLst>
      <p:ext uri="{BB962C8B-B14F-4D97-AF65-F5344CB8AC3E}">
        <p14:creationId xmlns:p14="http://schemas.microsoft.com/office/powerpoint/2010/main" val="3242538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Note about suggestion to take the pill at the same time every day. </a:t>
            </a:r>
          </a:p>
          <a:p>
            <a:r>
              <a:rPr lang="en-ZA" dirty="0"/>
              <a:t> Oral</a:t>
            </a:r>
            <a:r>
              <a:rPr lang="en-ZA" baseline="0" dirty="0"/>
              <a:t> </a:t>
            </a:r>
            <a:r>
              <a:rPr lang="en-ZA" baseline="0" dirty="0" err="1"/>
              <a:t>PrEP</a:t>
            </a:r>
            <a:r>
              <a:rPr lang="en-ZA" baseline="0" dirty="0"/>
              <a:t> does not need to be taken at the same time every day, this is just a suggestion to assist remembering to take pills</a:t>
            </a:r>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14</a:t>
            </a:fld>
            <a:endParaRPr lang="en-US"/>
          </a:p>
        </p:txBody>
      </p:sp>
    </p:spTree>
    <p:extLst>
      <p:ext uri="{BB962C8B-B14F-4D97-AF65-F5344CB8AC3E}">
        <p14:creationId xmlns:p14="http://schemas.microsoft.com/office/powerpoint/2010/main" val="1469937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Adapted from counseling materials developed for SCOPE study; Irina Yacobson FHI360 2013</a:t>
            </a:r>
            <a:endParaRPr lang="en-US" dirty="0">
              <a:highlight>
                <a:srgbClr val="FFFF00"/>
              </a:highlight>
            </a:endParaRPr>
          </a:p>
        </p:txBody>
      </p:sp>
      <p:sp>
        <p:nvSpPr>
          <p:cNvPr id="4" name="Slide Number Placeholder 3"/>
          <p:cNvSpPr>
            <a:spLocks noGrp="1"/>
          </p:cNvSpPr>
          <p:nvPr>
            <p:ph type="sldNum" sz="quarter" idx="10"/>
          </p:nvPr>
        </p:nvSpPr>
        <p:spPr/>
        <p:txBody>
          <a:bodyPr/>
          <a:lstStyle/>
          <a:p>
            <a:fld id="{893B0CF2-7F87-4E02-A248-870047730F99}" type="slidenum">
              <a:rPr lang="en-US" smtClean="0"/>
              <a:t>15</a:t>
            </a:fld>
            <a:endParaRPr lang="en-US"/>
          </a:p>
        </p:txBody>
      </p:sp>
    </p:spTree>
    <p:extLst>
      <p:ext uri="{BB962C8B-B14F-4D97-AF65-F5344CB8AC3E}">
        <p14:creationId xmlns:p14="http://schemas.microsoft.com/office/powerpoint/2010/main" val="2568197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Acknowledgement: Adapted from counseling materials developed for SCOPE study; Irina </a:t>
            </a:r>
            <a:r>
              <a:rPr lang="en-US" sz="1200" kern="1200" dirty="0" err="1">
                <a:solidFill>
                  <a:schemeClr val="tx1"/>
                </a:solidFill>
                <a:effectLst/>
                <a:latin typeface="+mn-lt"/>
                <a:ea typeface="+mn-ea"/>
                <a:cs typeface="+mn-cs"/>
              </a:rPr>
              <a:t>Yacobson</a:t>
            </a:r>
            <a:r>
              <a:rPr lang="en-US" sz="1200" kern="1200">
                <a:solidFill>
                  <a:schemeClr val="tx1"/>
                </a:solidFill>
                <a:effectLst/>
                <a:latin typeface="+mn-lt"/>
                <a:ea typeface="+mn-ea"/>
                <a:cs typeface="+mn-cs"/>
              </a:rPr>
              <a:t> FHI360 2013</a:t>
            </a:r>
          </a:p>
        </p:txBody>
      </p:sp>
      <p:sp>
        <p:nvSpPr>
          <p:cNvPr id="4" name="Slide Number Placeholder 3"/>
          <p:cNvSpPr>
            <a:spLocks noGrp="1"/>
          </p:cNvSpPr>
          <p:nvPr>
            <p:ph type="sldNum" sz="quarter" idx="10"/>
          </p:nvPr>
        </p:nvSpPr>
        <p:spPr/>
        <p:txBody>
          <a:bodyPr/>
          <a:lstStyle/>
          <a:p>
            <a:fld id="{E9B86620-75B3-4D13-826E-57F6386C0A99}" type="slidenum">
              <a:rPr lang="en-US" smtClean="0"/>
              <a:t>16</a:t>
            </a:fld>
            <a:endParaRPr lang="en-US"/>
          </a:p>
        </p:txBody>
      </p:sp>
    </p:spTree>
    <p:extLst>
      <p:ext uri="{BB962C8B-B14F-4D97-AF65-F5344CB8AC3E}">
        <p14:creationId xmlns:p14="http://schemas.microsoft.com/office/powerpoint/2010/main" val="23547924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17</a:t>
            </a:fld>
            <a:endParaRPr lang="en-US"/>
          </a:p>
        </p:txBody>
      </p:sp>
    </p:spTree>
    <p:extLst>
      <p:ext uri="{BB962C8B-B14F-4D97-AF65-F5344CB8AC3E}">
        <p14:creationId xmlns:p14="http://schemas.microsoft.com/office/powerpoint/2010/main" val="37029230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Can you drink alcohol / use drugs while using oral PrEP? Yes, alcohol can be consumed when taking oral PrEP, there</a:t>
            </a:r>
            <a:r>
              <a:rPr lang="en-US" sz="3200" baseline="0" dirty="0"/>
              <a:t> are </a:t>
            </a:r>
            <a:r>
              <a:rPr lang="en-US" sz="3200" dirty="0"/>
              <a:t>no contraindications. However, excessive alcohol use may result</a:t>
            </a:r>
            <a:r>
              <a:rPr lang="en-US" sz="3200" baseline="0" dirty="0"/>
              <a:t> in being forgetful or increase vulnerability. </a:t>
            </a:r>
            <a:endParaRPr lang="en-US" sz="3200" dirty="0"/>
          </a:p>
          <a:p>
            <a:r>
              <a:rPr lang="en-US" sz="3200" dirty="0"/>
              <a:t>Can PrEP protect women having anal sex? Oral PrEP targets HIV and is</a:t>
            </a:r>
            <a:r>
              <a:rPr lang="en-US" sz="3200" baseline="0" dirty="0"/>
              <a:t> effective no matter how the virus is transmitted</a:t>
            </a:r>
            <a:endParaRPr lang="en-US" sz="3200" dirty="0"/>
          </a:p>
          <a:p>
            <a:r>
              <a:rPr lang="en-US" sz="3200" dirty="0"/>
              <a:t>Can I use PrEP if I don’t use condoms? Yes, it’s a personal decision, and needs to be guided by one’s own risk profile, but oral PrEP is only 90% effective, and does not protect against STIs and pregnancy. </a:t>
            </a:r>
          </a:p>
          <a:p>
            <a:r>
              <a:rPr lang="en-US" sz="3200" dirty="0"/>
              <a:t>Should I use condoms when taking oral PrEP? As</a:t>
            </a:r>
            <a:r>
              <a:rPr lang="en-US" sz="3200" baseline="0" dirty="0"/>
              <a:t> above</a:t>
            </a:r>
            <a:endParaRPr lang="en-US" sz="3200" dirty="0"/>
          </a:p>
          <a:p>
            <a:r>
              <a:rPr lang="en-US" sz="3200" dirty="0"/>
              <a:t>What are the most common side effects when using oral PrEP and do they get less over time? See slide on side effects</a:t>
            </a:r>
          </a:p>
          <a:p>
            <a:r>
              <a:rPr lang="en-US" sz="3200" dirty="0"/>
              <a:t>The tablet is TOO big. Can I crush it up? Can I break it in two? Definitely not advisable to crush. Also not advisable to break in half, the dosage may be compromised.</a:t>
            </a:r>
            <a:r>
              <a:rPr lang="en-US" sz="3200" baseline="0" dirty="0"/>
              <a:t> However, some pragmatic clinicians say that if the size of the pill is not </a:t>
            </a:r>
            <a:r>
              <a:rPr lang="en-US" sz="3200" baseline="0" dirty="0" err="1"/>
              <a:t>swallowable</a:t>
            </a:r>
            <a:r>
              <a:rPr lang="en-US" sz="3200" baseline="0" dirty="0"/>
              <a:t> (some people just cannot swallow a large pill), it’s better to cut in half (without losing any of the pill) than not to take it at all</a:t>
            </a:r>
            <a:endParaRPr lang="en-US" sz="3200" dirty="0"/>
          </a:p>
          <a:p>
            <a:r>
              <a:rPr lang="en-US" sz="3200" dirty="0"/>
              <a:t>Can PrEP pills be shared? Most definitely not!</a:t>
            </a:r>
            <a:r>
              <a:rPr lang="en-US" sz="3200" baseline="0" dirty="0"/>
              <a:t> Oral PrEP users need to be monitored over time, hence the need for scheduled visits</a:t>
            </a:r>
            <a:endParaRPr lang="en-US" sz="3200" dirty="0"/>
          </a:p>
          <a:p>
            <a:endParaRPr lang="en-ZA"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4B63DB93-7071-44A3-AC7D-052F57AD4B0C}"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424369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5</a:t>
            </a:fld>
            <a:endParaRPr lang="en-US"/>
          </a:p>
        </p:txBody>
      </p:sp>
    </p:spTree>
    <p:extLst>
      <p:ext uri="{BB962C8B-B14F-4D97-AF65-F5344CB8AC3E}">
        <p14:creationId xmlns:p14="http://schemas.microsoft.com/office/powerpoint/2010/main" val="370292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6</a:t>
            </a:fld>
            <a:endParaRPr lang="en-US"/>
          </a:p>
        </p:txBody>
      </p:sp>
    </p:spTree>
    <p:extLst>
      <p:ext uri="{BB962C8B-B14F-4D97-AF65-F5344CB8AC3E}">
        <p14:creationId xmlns:p14="http://schemas.microsoft.com/office/powerpoint/2010/main" val="60492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7</a:t>
            </a:fld>
            <a:endParaRPr lang="en-US"/>
          </a:p>
        </p:txBody>
      </p:sp>
    </p:spTree>
    <p:extLst>
      <p:ext uri="{BB962C8B-B14F-4D97-AF65-F5344CB8AC3E}">
        <p14:creationId xmlns:p14="http://schemas.microsoft.com/office/powerpoint/2010/main" val="33964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Other ideas:</a:t>
            </a:r>
          </a:p>
          <a:p>
            <a:pPr marL="177039" indent="-177039">
              <a:buFont typeface="Arial" charset="0"/>
              <a:buChar char="•"/>
            </a:pPr>
            <a:r>
              <a:rPr lang="en-US" dirty="0"/>
              <a:t>Support client to </a:t>
            </a:r>
            <a:r>
              <a:rPr lang="en-US" dirty="0" err="1"/>
              <a:t>maximise</a:t>
            </a:r>
            <a:r>
              <a:rPr lang="en-US" dirty="0"/>
              <a:t> effective use and include effective use counselling at each visit </a:t>
            </a:r>
          </a:p>
          <a:p>
            <a:pPr marL="177039" indent="-177039">
              <a:buFont typeface="Arial" charset="0"/>
              <a:buChar char="•"/>
            </a:pPr>
            <a:r>
              <a:rPr lang="en-US" dirty="0"/>
              <a:t>Clients should stop oral PrEP should requirements for PrEP eligibility not be fulfilled or if client </a:t>
            </a:r>
            <a:r>
              <a:rPr lang="en-US" dirty="0" err="1"/>
              <a:t>recognises</a:t>
            </a:r>
            <a:r>
              <a:rPr lang="en-US" dirty="0"/>
              <a:t> that her risk profile has altered or wishes to use a different combination of prevention </a:t>
            </a:r>
          </a:p>
          <a:p>
            <a:pPr marL="177039" indent="-177039">
              <a:buFont typeface="Arial" charset="0"/>
              <a:buChar char="•"/>
            </a:pPr>
            <a:r>
              <a:rPr lang="en-US" dirty="0"/>
              <a:t>Counsel client that re-commencement will require going through all of the oral PrEP initiation steps again. </a:t>
            </a:r>
          </a:p>
          <a:p>
            <a:pPr marL="177039" indent="-177039">
              <a:buFont typeface="Arial" charset="0"/>
              <a:buChar char="•"/>
            </a:pPr>
            <a:endParaRPr lang="en-US" dirty="0"/>
          </a:p>
          <a:p>
            <a:r>
              <a:rPr lang="en-US" b="1" dirty="0"/>
              <a:t>Note:  </a:t>
            </a:r>
            <a:endParaRPr lang="en-US" dirty="0"/>
          </a:p>
          <a:p>
            <a:r>
              <a:rPr lang="en-US" dirty="0"/>
              <a:t>Food is </a:t>
            </a:r>
            <a:r>
              <a:rPr lang="en-US" b="1" dirty="0"/>
              <a:t>NOT </a:t>
            </a:r>
            <a:r>
              <a:rPr lang="en-US" dirty="0"/>
              <a:t>required for pill taking. </a:t>
            </a:r>
          </a:p>
          <a:p>
            <a:r>
              <a:rPr lang="en-US" dirty="0"/>
              <a:t>	</a:t>
            </a:r>
          </a:p>
          <a:p>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8</a:t>
            </a:fld>
            <a:endParaRPr lang="en-US"/>
          </a:p>
        </p:txBody>
      </p:sp>
    </p:spTree>
    <p:extLst>
      <p:ext uri="{BB962C8B-B14F-4D97-AF65-F5344CB8AC3E}">
        <p14:creationId xmlns:p14="http://schemas.microsoft.com/office/powerpoint/2010/main" val="1873016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0" i="1" dirty="0">
                <a:solidFill>
                  <a:srgbClr val="FF0000"/>
                </a:solidFill>
              </a:rPr>
              <a:t>*Edit info</a:t>
            </a:r>
            <a:r>
              <a:rPr lang="en-ZA" b="0" i="1" baseline="0" dirty="0">
                <a:solidFill>
                  <a:srgbClr val="FF0000"/>
                </a:solidFill>
              </a:rPr>
              <a:t> to be country specific</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9</a:t>
            </a:fld>
            <a:endParaRPr lang="en-US"/>
          </a:p>
        </p:txBody>
      </p:sp>
    </p:spTree>
    <p:extLst>
      <p:ext uri="{BB962C8B-B14F-4D97-AF65-F5344CB8AC3E}">
        <p14:creationId xmlns:p14="http://schemas.microsoft.com/office/powerpoint/2010/main" val="201831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WHO Implementation tool for pre-exposure prophylaxis (</a:t>
            </a:r>
            <a:r>
              <a:rPr lang="en-ZA" dirty="0" err="1"/>
              <a:t>PrEP</a:t>
            </a:r>
            <a:r>
              <a:rPr lang="en-ZA" dirty="0"/>
              <a:t>) of HIV infection. Module 6: Pharmacists. Geneva: World Health Organization; 2017.</a:t>
            </a:r>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10</a:t>
            </a:fld>
            <a:endParaRPr lang="en-US"/>
          </a:p>
        </p:txBody>
      </p:sp>
    </p:spTree>
    <p:extLst>
      <p:ext uri="{BB962C8B-B14F-4D97-AF65-F5344CB8AC3E}">
        <p14:creationId xmlns:p14="http://schemas.microsoft.com/office/powerpoint/2010/main" val="2188892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a:solidFill>
                  <a:schemeClr val="tx1"/>
                </a:solidFill>
                <a:latin typeface="+mn-lt"/>
                <a:ea typeface="+mn-ea"/>
                <a:cs typeface="+mn-cs"/>
              </a:rPr>
              <a:t>Extract from: WHO Implementation tool for pre-exposure prophylaxis (PrEP) of HIV infection. Module 1: Clinical, page 17. Geneva: World Health Organization; 2017 (WHO/HIV/2017.17), </a:t>
            </a:r>
            <a:endParaRPr lang="en-ZA"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11</a:t>
            </a:fld>
            <a:endParaRPr lang="en-US"/>
          </a:p>
        </p:txBody>
      </p:sp>
    </p:spTree>
    <p:extLst>
      <p:ext uri="{BB962C8B-B14F-4D97-AF65-F5344CB8AC3E}">
        <p14:creationId xmlns:p14="http://schemas.microsoft.com/office/powerpoint/2010/main" val="262041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B63DB93-7071-44A3-AC7D-052F57AD4B0C}" type="slidenum">
              <a:rPr lang="en-US" smtClean="0"/>
              <a:t>12</a:t>
            </a:fld>
            <a:endParaRPr lang="en-US"/>
          </a:p>
        </p:txBody>
      </p:sp>
    </p:spTree>
    <p:extLst>
      <p:ext uri="{BB962C8B-B14F-4D97-AF65-F5344CB8AC3E}">
        <p14:creationId xmlns:p14="http://schemas.microsoft.com/office/powerpoint/2010/main" val="382681025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p:cNvSpPr/>
          <p:nvPr userDrawn="1"/>
        </p:nvSpPr>
        <p:spPr>
          <a:xfrm>
            <a:off x="0" y="0"/>
            <a:ext cx="12192000" cy="5925312"/>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2" name="Picture 11"/>
          <p:cNvPicPr>
            <a:picLocks noChangeAspect="1"/>
          </p:cNvPicPr>
          <p:nvPr userDrawn="1"/>
        </p:nvPicPr>
        <p:blipFill rotWithShape="1">
          <a:blip r:embed="rId2" cstate="email">
            <a:lum bright="70000" contrast="-70000"/>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a:ext>
            </a:extLst>
          </a:blip>
          <a:srcRect/>
          <a:stretch/>
        </p:blipFill>
        <p:spPr>
          <a:xfrm>
            <a:off x="-1760135" y="1626922"/>
            <a:ext cx="4501662" cy="6166578"/>
          </a:xfrm>
          <a:prstGeom prst="rect">
            <a:avLst/>
          </a:prstGeom>
        </p:spPr>
      </p:pic>
      <p:pic>
        <p:nvPicPr>
          <p:cNvPr id="3" name="Picture 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2"/>
            <a:ext cx="2635184" cy="1025087"/>
          </a:xfrm>
          <a:prstGeom prst="rect">
            <a:avLst/>
          </a:prstGeom>
        </p:spPr>
      </p:pic>
      <p:pic>
        <p:nvPicPr>
          <p:cNvPr id="5" name="Picture 4"/>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3" y="5963020"/>
            <a:ext cx="1396133" cy="821668"/>
          </a:xfrm>
          <a:prstGeom prst="rect">
            <a:avLst/>
          </a:prstGeom>
        </p:spPr>
      </p:pic>
      <p:pic>
        <p:nvPicPr>
          <p:cNvPr id="7" name="Picture 6"/>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450568" cy="884017"/>
          </a:xfrm>
          <a:prstGeom prst="rect">
            <a:avLst/>
          </a:prstGeom>
        </p:spPr>
      </p:pic>
    </p:spTree>
    <p:extLst>
      <p:ext uri="{BB962C8B-B14F-4D97-AF65-F5344CB8AC3E}">
        <p14:creationId xmlns:p14="http://schemas.microsoft.com/office/powerpoint/2010/main" val="2768613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1910861" y="445197"/>
            <a:ext cx="9671539"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360366"/>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16" name="Picture 15"/>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a:ext>
            </a:extLst>
          </a:blip>
          <a:stretch>
            <a:fillRect/>
          </a:stretch>
        </p:blipFill>
        <p:spPr>
          <a:xfrm>
            <a:off x="593482" y="498822"/>
            <a:ext cx="851391" cy="865187"/>
          </a:xfrm>
          <a:prstGeom prst="rect">
            <a:avLst/>
          </a:prstGeom>
        </p:spPr>
      </p:pic>
      <p:pic>
        <p:nvPicPr>
          <p:cNvPr id="10" name="Picture 9"/>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13" name="Picture 12"/>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4" name="Picture 13"/>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344717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2" name="Title 1"/>
          <p:cNvSpPr>
            <a:spLocks noGrp="1"/>
          </p:cNvSpPr>
          <p:nvPr>
            <p:ph type="title"/>
          </p:nvPr>
        </p:nvSpPr>
        <p:spPr>
          <a:xfrm>
            <a:off x="609601" y="445197"/>
            <a:ext cx="10972800" cy="972441"/>
          </a:xfrm>
          <a:prstGeom prst="rect">
            <a:avLst/>
          </a:prstGeom>
        </p:spPr>
        <p:txBody>
          <a:bodyPr vert="horz"/>
          <a:lstStyle>
            <a:lvl1pPr>
              <a:defRPr>
                <a:solidFill>
                  <a:srgbClr val="595959"/>
                </a:solidFill>
              </a:defRPr>
            </a:lvl1pPr>
          </a:lstStyle>
          <a:p>
            <a:r>
              <a:rPr lang="en-US" dirty="0"/>
              <a:t>Click to edit Master title style</a:t>
            </a:r>
          </a:p>
        </p:txBody>
      </p:sp>
      <p:sp>
        <p:nvSpPr>
          <p:cNvPr id="4" name="Text Placeholder 3"/>
          <p:cNvSpPr>
            <a:spLocks noGrp="1"/>
          </p:cNvSpPr>
          <p:nvPr>
            <p:ph type="body" sz="quarter" idx="10"/>
          </p:nvPr>
        </p:nvSpPr>
        <p:spPr>
          <a:xfrm>
            <a:off x="609600" y="1584325"/>
            <a:ext cx="10972800" cy="4885748"/>
          </a:xfrm>
          <a:prstGeom prst="rect">
            <a:avLst/>
          </a:prstGeom>
        </p:spPr>
        <p:txBody>
          <a:bodyPr vert="horz"/>
          <a:lstStyle>
            <a:lvl1pPr>
              <a:buClr>
                <a:srgbClr val="008080"/>
              </a:buClr>
              <a:buSzPct val="100000"/>
              <a:buFont typeface="Arial"/>
              <a:buChar char="•"/>
              <a:defRPr sz="2800" b="0" spc="0">
                <a:solidFill>
                  <a:srgbClr val="535352"/>
                </a:solidFill>
                <a:latin typeface="Calibri"/>
                <a:cs typeface="Calibri"/>
              </a:defRPr>
            </a:lvl1pPr>
            <a:lvl2pPr>
              <a:buClr>
                <a:srgbClr val="008080"/>
              </a:buClr>
              <a:defRPr>
                <a:solidFill>
                  <a:srgbClr val="535352"/>
                </a:solidFill>
                <a:latin typeface="Calibri"/>
                <a:cs typeface="Calibri"/>
              </a:defRPr>
            </a:lvl2pPr>
            <a:lvl3pPr marL="1143000" indent="-228600">
              <a:buClr>
                <a:srgbClr val="008080"/>
              </a:buClr>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dirty="0"/>
              <a:t>Click to edit Master text styles</a:t>
            </a:r>
          </a:p>
          <a:p>
            <a:pPr lvl="1"/>
            <a:r>
              <a:rPr lang="en-US" dirty="0"/>
              <a:t>Second level</a:t>
            </a:r>
          </a:p>
          <a:p>
            <a:pPr lvl="2"/>
            <a:r>
              <a:rPr lang="en-US" dirty="0"/>
              <a:t>Third level</a:t>
            </a: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Tree>
    <p:extLst>
      <p:ext uri="{BB962C8B-B14F-4D97-AF65-F5344CB8AC3E}">
        <p14:creationId xmlns:p14="http://schemas.microsoft.com/office/powerpoint/2010/main" val="2106823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5" name="TextBox 24"/>
          <p:cNvSpPr txBox="1"/>
          <p:nvPr userDrawn="1"/>
        </p:nvSpPr>
        <p:spPr>
          <a:xfrm>
            <a:off x="10737539" y="6654664"/>
            <a:ext cx="1193428" cy="215444"/>
          </a:xfrm>
          <a:prstGeom prst="rect">
            <a:avLst/>
          </a:prstGeom>
          <a:noFill/>
        </p:spPr>
        <p:txBody>
          <a:bodyPr wrap="square" rtlCol="0">
            <a:spAutoFit/>
          </a:bodyPr>
          <a:lstStyle/>
          <a:p>
            <a:pPr algn="r"/>
            <a:fld id="{866A5236-44AD-2042-BEB4-E68B6DAEE093}" type="slidenum">
              <a:rPr lang="en-US" sz="800" smtClean="0">
                <a:solidFill>
                  <a:schemeClr val="bg1"/>
                </a:solidFill>
              </a:rPr>
              <a:pPr algn="r"/>
              <a:t>‹#›</a:t>
            </a:fld>
            <a:endParaRPr lang="en-US" sz="800" dirty="0">
              <a:solidFill>
                <a:schemeClr val="bg1"/>
              </a:solidFill>
            </a:endParaRPr>
          </a:p>
        </p:txBody>
      </p:sp>
      <p:sp>
        <p:nvSpPr>
          <p:cNvPr id="7" name="Rectangle 6"/>
          <p:cNvSpPr/>
          <p:nvPr userDrawn="1"/>
        </p:nvSpPr>
        <p:spPr>
          <a:xfrm flipV="1">
            <a:off x="0" y="6691304"/>
            <a:ext cx="12252960" cy="195470"/>
          </a:xfrm>
          <a:prstGeom prst="rect">
            <a:avLst/>
          </a:prstGeom>
          <a:solidFill>
            <a:srgbClr val="1787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624" y="5925313"/>
            <a:ext cx="2266873" cy="881814"/>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79154" y="5963020"/>
            <a:ext cx="1201000" cy="706826"/>
          </a:xfrm>
          <a:prstGeom prst="rect">
            <a:avLst/>
          </a:prstGeom>
        </p:spPr>
      </p:pic>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74340" y="5995847"/>
            <a:ext cx="2108060" cy="760461"/>
          </a:xfrm>
          <a:prstGeom prst="rect">
            <a:avLst/>
          </a:prstGeom>
        </p:spPr>
      </p:pic>
    </p:spTree>
    <p:extLst>
      <p:ext uri="{BB962C8B-B14F-4D97-AF65-F5344CB8AC3E}">
        <p14:creationId xmlns:p14="http://schemas.microsoft.com/office/powerpoint/2010/main" val="204786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750" b="0">
                <a:ln>
                  <a:noFill/>
                </a:ln>
                <a:solidFill>
                  <a:schemeClr val="tx2"/>
                </a:solidFill>
                <a:effectLst/>
                <a:latin typeface="+mj-lt"/>
                <a:ea typeface="+mj-ea"/>
                <a:cs typeface="+mj-cs"/>
              </a:defRPr>
            </a:lvl1pPr>
          </a:lstStyle>
          <a:p>
            <a:r>
              <a:rPr kumimoji="0" lang="en-US"/>
              <a:t>Click to edit Master title style</a:t>
            </a:r>
          </a:p>
        </p:txBody>
      </p:sp>
    </p:spTree>
    <p:extLst>
      <p:ext uri="{BB962C8B-B14F-4D97-AF65-F5344CB8AC3E}">
        <p14:creationId xmlns:p14="http://schemas.microsoft.com/office/powerpoint/2010/main" val="917099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197600" y="1920085"/>
            <a:ext cx="53848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3" name="Content Placeholder 2"/>
          <p:cNvSpPr>
            <a:spLocks noGrp="1"/>
          </p:cNvSpPr>
          <p:nvPr>
            <p:ph sz="half" idx="1"/>
          </p:nvPr>
        </p:nvSpPr>
        <p:spPr>
          <a:xfrm>
            <a:off x="609600" y="1920085"/>
            <a:ext cx="5384800" cy="4434840"/>
          </a:xfrm>
          <a:prstGeom prst="rect">
            <a:avLst/>
          </a:prstGeom>
        </p:spPr>
        <p:txBody>
          <a:bodyPr/>
          <a:lstStyle>
            <a:lvl1pPr>
              <a:defRPr sz="2600"/>
            </a:lvl1pPr>
            <a:lvl2pPr>
              <a:defRPr sz="2400"/>
            </a:lvl2pPr>
            <a:lvl3pPr>
              <a:defRPr sz="2000"/>
            </a:lvl3pPr>
            <a:lvl4pPr>
              <a:defRPr sz="1800"/>
            </a:lvl4pPr>
            <a:lvl5pPr>
              <a:defRPr sz="1800"/>
            </a:lvl5p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 name="Title 1"/>
          <p:cNvSpPr>
            <a:spLocks noGrp="1"/>
          </p:cNvSpPr>
          <p:nvPr>
            <p:ph type="title"/>
          </p:nvPr>
        </p:nvSpPr>
        <p:spPr>
          <a:xfrm>
            <a:off x="609600" y="704088"/>
            <a:ext cx="10972800" cy="1143000"/>
          </a:xfrm>
          <a:prstGeom prst="rect">
            <a:avLst/>
          </a:prstGeom>
        </p:spPr>
        <p:txBody>
          <a:bodyPr/>
          <a:lstStyle/>
          <a:p>
            <a:r>
              <a:rPr kumimoji="0" lang="en-US"/>
              <a:t>Click to edit Master title style</a:t>
            </a:r>
          </a:p>
        </p:txBody>
      </p:sp>
    </p:spTree>
    <p:extLst>
      <p:ext uri="{BB962C8B-B14F-4D97-AF65-F5344CB8AC3E}">
        <p14:creationId xmlns:p14="http://schemas.microsoft.com/office/powerpoint/2010/main" val="42141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03288"/>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181101"/>
            <a:ext cx="10972800" cy="49450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11326360" y="6477000"/>
            <a:ext cx="865640" cy="381000"/>
          </a:xfrm>
          <a:prstGeom prst="rect">
            <a:avLst/>
          </a:prstGeom>
          <a:ln/>
        </p:spPr>
        <p:txBody>
          <a:bodyPr/>
          <a:lstStyle>
            <a:lvl1pPr>
              <a:defRPr/>
            </a:lvl1pPr>
          </a:lstStyle>
          <a:p>
            <a:pPr>
              <a:defRPr/>
            </a:pPr>
            <a:fld id="{D1FC17A9-1053-4EE0-8A3E-150254159B86}" type="slidenum">
              <a:rPr lang="en-US"/>
              <a:pPr>
                <a:defRPr/>
              </a:pPr>
              <a:t>‹#›</a:t>
            </a:fld>
            <a:endParaRPr lang="en-US" dirty="0"/>
          </a:p>
        </p:txBody>
      </p:sp>
      <p:sp>
        <p:nvSpPr>
          <p:cNvPr id="7" name="Rectangle 6"/>
          <p:cNvSpPr/>
          <p:nvPr userDrawn="1"/>
        </p:nvSpPr>
        <p:spPr>
          <a:xfrm>
            <a:off x="0" y="0"/>
            <a:ext cx="12192000" cy="1143000"/>
          </a:xfrm>
          <a:prstGeom prst="rect">
            <a:avLst/>
          </a:prstGeom>
          <a:solidFill>
            <a:srgbClr val="005D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089703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6" r:id="rId1"/>
    <p:sldLayoutId id="2147483657" r:id="rId2"/>
    <p:sldLayoutId id="2147483669" r:id="rId3"/>
    <p:sldLayoutId id="2147483667" r:id="rId4"/>
    <p:sldLayoutId id="2147483666" r:id="rId5"/>
    <p:sldLayoutId id="2147483671" r:id="rId6"/>
    <p:sldLayoutId id="2147483685" r:id="rId7"/>
    <p:sldLayoutId id="2147483686" r:id="rId8"/>
  </p:sldLayoutIdLst>
  <p:hf hdr="0" ftr="0" dt="0"/>
  <p:txStyles>
    <p:title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p:titleStyle>
    <p:bodyStyle>
      <a:lvl1pPr marL="342900" indent="-342900" algn="l" defTabSz="457200" rtl="0" eaLnBrk="1" latinLnBrk="0" hangingPunct="1">
        <a:spcBef>
          <a:spcPct val="20000"/>
        </a:spcBef>
        <a:buFontTx/>
        <a:buNone/>
        <a:defRPr sz="2100" b="1" i="0" kern="1200" spc="150">
          <a:solidFill>
            <a:schemeClr val="bg1"/>
          </a:solidFill>
          <a:latin typeface="Calibri"/>
          <a:ea typeface="+mn-ea"/>
          <a:cs typeface="Calibri"/>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odule1_ProviderTraining_AGYW_27June2018.pptx"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Module7_Addendum_ProviderTraining_AGYW_27June2018.pptx"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YPERLINKS/Attachment%20#5 FAQ.docx"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7b_Attachment%20#7b Scenarios and answers_ AGYW PrEPtraining_27June2018.docx" TargetMode="External"/><Relationship Id="rId2" Type="http://schemas.openxmlformats.org/officeDocument/2006/relationships/hyperlink" Target="7a_Attachment%20# 7a Scenarios _ AGYW PrEPtraining _27June2018.docx"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16.png"/><Relationship Id="rId11" Type="http://schemas.openxmlformats.org/officeDocument/2006/relationships/hyperlink" Target="https://www.prepwatch.org/resource/effective-delivery-oral-prep-agyw/" TargetMode="External"/><Relationship Id="rId5" Type="http://schemas.openxmlformats.org/officeDocument/2006/relationships/image" Target="../media/image15.jpeg"/><Relationship Id="rId10" Type="http://schemas.openxmlformats.org/officeDocument/2006/relationships/image" Target="../media/image20.jpg"/><Relationship Id="rId4" Type="http://schemas.openxmlformats.org/officeDocument/2006/relationships/image" Target="../media/image14.jpeg"/><Relationship Id="rId9"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facebook.com/WeTheBraveSA/"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ww.facebook.com/PrEPFactsFAQ/"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13023" y="2266153"/>
            <a:ext cx="8934137" cy="2580194"/>
          </a:xfrm>
          <a:prstGeom prst="rect">
            <a:avLst/>
          </a:prstGeom>
          <a:noFill/>
        </p:spPr>
        <p:txBody>
          <a:bodyPr wrap="square" rtlCol="0">
            <a:spAutoFit/>
          </a:bodyPr>
          <a:lstStyle/>
          <a:p>
            <a:pPr>
              <a:lnSpc>
                <a:spcPts val="4380"/>
              </a:lnSpc>
              <a:spcAft>
                <a:spcPts val="1800"/>
              </a:spcAft>
            </a:pPr>
            <a:r>
              <a:rPr lang="en-US" sz="4400" dirty="0">
                <a:solidFill>
                  <a:schemeClr val="bg1"/>
                </a:solidFill>
                <a:latin typeface="Calibri"/>
                <a:cs typeface="Calibri"/>
              </a:rPr>
              <a:t>Module 5: </a:t>
            </a:r>
          </a:p>
          <a:p>
            <a:pPr>
              <a:lnSpc>
                <a:spcPts val="4380"/>
              </a:lnSpc>
            </a:pPr>
            <a:r>
              <a:rPr lang="en-US" sz="4000" dirty="0">
                <a:solidFill>
                  <a:schemeClr val="bg1"/>
                </a:solidFill>
              </a:rPr>
              <a:t>MONITORING, FOLLOW-UP, AND ADHERENCE SUPPORT FOR AGYW </a:t>
            </a:r>
          </a:p>
          <a:p>
            <a:pPr>
              <a:lnSpc>
                <a:spcPts val="4380"/>
              </a:lnSpc>
            </a:pPr>
            <a:r>
              <a:rPr lang="en-US" sz="4000" dirty="0">
                <a:solidFill>
                  <a:schemeClr val="bg1"/>
                </a:solidFill>
              </a:rPr>
              <a:t>ON ORAL </a:t>
            </a:r>
            <a:r>
              <a:rPr lang="en-US" sz="4000" dirty="0" err="1">
                <a:solidFill>
                  <a:schemeClr val="bg1"/>
                </a:solidFill>
              </a:rPr>
              <a:t>PrEP</a:t>
            </a:r>
            <a:endParaRPr lang="en-ZA" sz="4000" dirty="0">
              <a:solidFill>
                <a:schemeClr val="bg1"/>
              </a:solidFill>
            </a:endParaRPr>
          </a:p>
        </p:txBody>
      </p:sp>
      <p:sp>
        <p:nvSpPr>
          <p:cNvPr id="3" name="TextBox 2">
            <a:extLst>
              <a:ext uri="{FF2B5EF4-FFF2-40B4-BE49-F238E27FC236}">
                <a16:creationId xmlns:a16="http://schemas.microsoft.com/office/drawing/2014/main" id="{425A2CF2-7D76-44AF-90DE-7F1C48B87AAC}"/>
              </a:ext>
            </a:extLst>
          </p:cNvPr>
          <p:cNvSpPr txBox="1"/>
          <p:nvPr/>
        </p:nvSpPr>
        <p:spPr>
          <a:xfrm>
            <a:off x="6417912" y="5474004"/>
            <a:ext cx="5662993" cy="338554"/>
          </a:xfrm>
          <a:prstGeom prst="rect">
            <a:avLst/>
          </a:prstGeom>
          <a:noFill/>
        </p:spPr>
        <p:txBody>
          <a:bodyPr wrap="square" rtlCol="0">
            <a:spAutoFit/>
          </a:bodyPr>
          <a:lstStyle/>
          <a:p>
            <a:pPr lvl="0" algn="r"/>
            <a:r>
              <a:rPr lang="en-US" sz="1600" b="1" spc="150" dirty="0">
                <a:solidFill>
                  <a:schemeClr val="bg1"/>
                </a:solidFill>
                <a:latin typeface="Calibri"/>
                <a:cs typeface="Calibri"/>
              </a:rPr>
              <a:t> Version</a:t>
            </a:r>
            <a:r>
              <a:rPr lang="en-US" sz="1600" b="1" spc="150">
                <a:solidFill>
                  <a:schemeClr val="bg1"/>
                </a:solidFill>
                <a:latin typeface="Calibri"/>
                <a:cs typeface="Calibri"/>
              </a:rPr>
              <a:t>: June 2019</a:t>
            </a:r>
            <a:endParaRPr lang="en-US" sz="1600" b="1" spc="150" dirty="0">
              <a:solidFill>
                <a:schemeClr val="bg1"/>
              </a:solidFill>
              <a:latin typeface="Calibri"/>
              <a:cs typeface="Calibri"/>
            </a:endParaRPr>
          </a:p>
        </p:txBody>
      </p:sp>
    </p:spTree>
    <p:extLst>
      <p:ext uri="{BB962C8B-B14F-4D97-AF65-F5344CB8AC3E}">
        <p14:creationId xmlns:p14="http://schemas.microsoft.com/office/powerpoint/2010/main" val="534288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olidFill>
                  <a:srgbClr val="10394B"/>
                </a:solidFill>
              </a:rPr>
              <a:t>What to do if a dose is missed</a:t>
            </a:r>
          </a:p>
        </p:txBody>
      </p:sp>
      <p:sp>
        <p:nvSpPr>
          <p:cNvPr id="5" name="Text Placeholder 4"/>
          <p:cNvSpPr>
            <a:spLocks noGrp="1"/>
          </p:cNvSpPr>
          <p:nvPr>
            <p:ph type="body" sz="quarter" idx="10"/>
          </p:nvPr>
        </p:nvSpPr>
        <p:spPr>
          <a:xfrm>
            <a:off x="609601" y="1331302"/>
            <a:ext cx="10972800" cy="2940895"/>
          </a:xfrm>
        </p:spPr>
        <p:txBody>
          <a:bodyPr/>
          <a:lstStyle/>
          <a:p>
            <a:pPr>
              <a:buClr>
                <a:srgbClr val="178793"/>
              </a:buClr>
            </a:pPr>
            <a:r>
              <a:rPr lang="en-ZA" dirty="0">
                <a:solidFill>
                  <a:schemeClr val="tx1">
                    <a:lumMod val="65000"/>
                    <a:lumOff val="35000"/>
                  </a:schemeClr>
                </a:solidFill>
              </a:rPr>
              <a:t>Have a contact person and after-hours phone number for clients to reach a provider in the event of a missed dose. </a:t>
            </a:r>
          </a:p>
          <a:p>
            <a:pPr>
              <a:buClr>
                <a:srgbClr val="178793"/>
              </a:buClr>
            </a:pPr>
            <a:r>
              <a:rPr lang="en-ZA" dirty="0">
                <a:solidFill>
                  <a:schemeClr val="tx1">
                    <a:lumMod val="65000"/>
                    <a:lumOff val="35000"/>
                  </a:schemeClr>
                </a:solidFill>
              </a:rPr>
              <a:t>When faced with a missed dose, providers should assess risk, possible exposure to HIV, prior adherence, and length of time on oral PrEP. </a:t>
            </a:r>
          </a:p>
          <a:p>
            <a:pPr>
              <a:buClr>
                <a:srgbClr val="178793"/>
              </a:buClr>
            </a:pPr>
            <a:r>
              <a:rPr lang="en-ZA" dirty="0">
                <a:solidFill>
                  <a:schemeClr val="tx1">
                    <a:lumMod val="65000"/>
                    <a:lumOff val="35000"/>
                  </a:schemeClr>
                </a:solidFill>
              </a:rPr>
              <a:t>If risk is high and several doses have been missed, consider PEP if client has been exposed within 72 hours.</a:t>
            </a:r>
          </a:p>
        </p:txBody>
      </p:sp>
      <p:sp>
        <p:nvSpPr>
          <p:cNvPr id="3" name="Rectangle 2"/>
          <p:cNvSpPr/>
          <p:nvPr/>
        </p:nvSpPr>
        <p:spPr>
          <a:xfrm>
            <a:off x="1019332" y="4272197"/>
            <a:ext cx="9563724" cy="2308324"/>
          </a:xfrm>
          <a:prstGeom prst="rect">
            <a:avLst/>
          </a:prstGeom>
          <a:solidFill>
            <a:schemeClr val="bg1">
              <a:lumMod val="95000"/>
            </a:schemeClr>
          </a:solidFill>
        </p:spPr>
        <p:txBody>
          <a:bodyPr wrap="square">
            <a:spAutoFit/>
          </a:bodyPr>
          <a:lstStyle/>
          <a:p>
            <a:r>
              <a:rPr lang="en-ZA" sz="2400" b="1" dirty="0">
                <a:solidFill>
                  <a:srgbClr val="178793"/>
                </a:solidFill>
              </a:rPr>
              <a:t>Message for clients: </a:t>
            </a:r>
            <a:r>
              <a:rPr lang="en-ZA" sz="2400" dirty="0"/>
              <a:t>If you miss a </a:t>
            </a:r>
            <a:r>
              <a:rPr lang="en-ZA" sz="2400" dirty="0" err="1"/>
              <a:t>PrEP</a:t>
            </a:r>
            <a:r>
              <a:rPr lang="en-ZA" sz="2400" dirty="0"/>
              <a:t> dose on a given day and realise this on that same day, you should take your pill as soon as you remember. If you do not remember until the next day, there is no need to take two pills on the same day. Just take one tablet each day as usual (WHO 2017). If you miss for more than two days, or are concerned when miss a dose, contact your health care provider to discuss.</a:t>
            </a:r>
          </a:p>
        </p:txBody>
      </p:sp>
    </p:spTree>
    <p:extLst>
      <p:ext uri="{BB962C8B-B14F-4D97-AF65-F5344CB8AC3E}">
        <p14:creationId xmlns:p14="http://schemas.microsoft.com/office/powerpoint/2010/main" val="111784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179194"/>
            <a:ext cx="10972800" cy="972441"/>
          </a:xfrm>
        </p:spPr>
        <p:txBody>
          <a:bodyPr/>
          <a:lstStyle/>
          <a:p>
            <a:r>
              <a:rPr lang="en-ZA" dirty="0">
                <a:solidFill>
                  <a:srgbClr val="10394B"/>
                </a:solidFill>
              </a:rPr>
              <a:t>What to do if a dose is missed: PEP guidance</a:t>
            </a:r>
          </a:p>
        </p:txBody>
      </p:sp>
      <p:pic>
        <p:nvPicPr>
          <p:cNvPr id="4" name="Picture 3"/>
          <p:cNvPicPr>
            <a:picLocks noChangeAspect="1"/>
          </p:cNvPicPr>
          <p:nvPr/>
        </p:nvPicPr>
        <p:blipFill>
          <a:blip r:embed="rId3"/>
          <a:stretch>
            <a:fillRect/>
          </a:stretch>
        </p:blipFill>
        <p:spPr>
          <a:xfrm>
            <a:off x="447676" y="889000"/>
            <a:ext cx="11134725" cy="5308600"/>
          </a:xfrm>
          <a:prstGeom prst="rect">
            <a:avLst/>
          </a:prstGeom>
          <a:ln w="3175">
            <a:solidFill>
              <a:schemeClr val="tx1"/>
            </a:solidFill>
          </a:ln>
        </p:spPr>
      </p:pic>
      <p:sp>
        <p:nvSpPr>
          <p:cNvPr id="5" name="Rectangle 4"/>
          <p:cNvSpPr/>
          <p:nvPr/>
        </p:nvSpPr>
        <p:spPr>
          <a:xfrm>
            <a:off x="447675" y="6243935"/>
            <a:ext cx="11134725" cy="261610"/>
          </a:xfrm>
          <a:prstGeom prst="rect">
            <a:avLst/>
          </a:prstGeom>
        </p:spPr>
        <p:txBody>
          <a:bodyPr wrap="square">
            <a:spAutoFit/>
          </a:bodyPr>
          <a:lstStyle/>
          <a:p>
            <a:r>
              <a:rPr lang="en-ZA" sz="1100" dirty="0"/>
              <a:t>Extract from: WHO Implementation tool for pre-exposure prophylaxis (PrEP) of HIV infection. Module 1: Clinical, page 17. Geneva: World Health Organization; 2017 (WHO/HIV/2017.17) </a:t>
            </a:r>
          </a:p>
        </p:txBody>
      </p:sp>
    </p:spTree>
    <p:extLst>
      <p:ext uri="{BB962C8B-B14F-4D97-AF65-F5344CB8AC3E}">
        <p14:creationId xmlns:p14="http://schemas.microsoft.com/office/powerpoint/2010/main" val="3875924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23" y="215900"/>
            <a:ext cx="11678909" cy="666479"/>
          </a:xfrm>
        </p:spPr>
        <p:txBody>
          <a:bodyPr/>
          <a:lstStyle/>
          <a:p>
            <a:r>
              <a:rPr lang="en-ZA" dirty="0">
                <a:solidFill>
                  <a:srgbClr val="10394B"/>
                </a:solidFill>
              </a:rPr>
              <a:t>Adherence support/counselling about side effects</a:t>
            </a:r>
          </a:p>
        </p:txBody>
      </p:sp>
      <p:sp>
        <p:nvSpPr>
          <p:cNvPr id="3" name="Text Placeholder 2"/>
          <p:cNvSpPr>
            <a:spLocks noGrp="1"/>
          </p:cNvSpPr>
          <p:nvPr>
            <p:ph type="body" sz="quarter" idx="10"/>
          </p:nvPr>
        </p:nvSpPr>
        <p:spPr>
          <a:xfrm>
            <a:off x="175261" y="1152145"/>
            <a:ext cx="5731763" cy="2688336"/>
          </a:xfrm>
          <a:solidFill>
            <a:schemeClr val="bg1">
              <a:lumMod val="95000"/>
            </a:schemeClr>
          </a:solidFill>
        </p:spPr>
        <p:txBody>
          <a:bodyPr>
            <a:noAutofit/>
          </a:bodyPr>
          <a:lstStyle/>
          <a:p>
            <a:pPr>
              <a:buClr>
                <a:srgbClr val="178793"/>
              </a:buClr>
            </a:pPr>
            <a:r>
              <a:rPr lang="en-ZA" sz="2000" dirty="0"/>
              <a:t>Side effects are one of the primary reported reasons people stop using oral PrEP.</a:t>
            </a:r>
          </a:p>
          <a:p>
            <a:pPr>
              <a:buClr>
                <a:srgbClr val="178793"/>
              </a:buClr>
            </a:pPr>
            <a:r>
              <a:rPr lang="en-ZA" sz="2000" dirty="0"/>
              <a:t>Side effects are also a commonly reported barrier to oral PrEP use.</a:t>
            </a:r>
          </a:p>
          <a:p>
            <a:pPr>
              <a:buClr>
                <a:srgbClr val="178793"/>
              </a:buClr>
            </a:pPr>
            <a:r>
              <a:rPr lang="en-ZA" sz="2000" dirty="0"/>
              <a:t>Not everyone using oral PrEP experiences side effects; </a:t>
            </a:r>
            <a:r>
              <a:rPr lang="en-ZA" sz="2000" i="1" dirty="0"/>
              <a:t>experience is relatively rare</a:t>
            </a:r>
            <a:r>
              <a:rPr lang="en-ZA" sz="2000" dirty="0"/>
              <a:t>. </a:t>
            </a:r>
          </a:p>
          <a:p>
            <a:pPr>
              <a:buClr>
                <a:srgbClr val="178793"/>
              </a:buClr>
            </a:pPr>
            <a:r>
              <a:rPr lang="en-ZA" sz="2000" dirty="0"/>
              <a:t>Many oral PrEP users report that side effects diminish after the first month.</a:t>
            </a:r>
          </a:p>
        </p:txBody>
      </p:sp>
      <p:sp>
        <p:nvSpPr>
          <p:cNvPr id="4" name="Rectangle 3"/>
          <p:cNvSpPr/>
          <p:nvPr/>
        </p:nvSpPr>
        <p:spPr>
          <a:xfrm>
            <a:off x="6003534" y="1152145"/>
            <a:ext cx="6095999" cy="5324535"/>
          </a:xfrm>
          <a:prstGeom prst="rect">
            <a:avLst/>
          </a:prstGeom>
          <a:solidFill>
            <a:schemeClr val="bg1">
              <a:lumMod val="95000"/>
            </a:schemeClr>
          </a:solidFill>
        </p:spPr>
        <p:txBody>
          <a:bodyPr wrap="square">
            <a:spAutoFit/>
          </a:bodyPr>
          <a:lstStyle/>
          <a:p>
            <a:r>
              <a:rPr lang="en-ZA" sz="2000" b="1" dirty="0">
                <a:solidFill>
                  <a:srgbClr val="178793"/>
                </a:solidFill>
              </a:rPr>
              <a:t>Dealing with side effects</a:t>
            </a:r>
          </a:p>
          <a:p>
            <a:endParaRPr lang="en-ZA" sz="800" b="1" dirty="0">
              <a:solidFill>
                <a:srgbClr val="178793"/>
              </a:solidFill>
            </a:endParaRPr>
          </a:p>
          <a:p>
            <a:pPr marL="285750" indent="-285750">
              <a:buClr>
                <a:srgbClr val="178793"/>
              </a:buClr>
              <a:buFont typeface="Arial" panose="020B0604020202020204" pitchFamily="34" charset="0"/>
              <a:buChar char="•"/>
            </a:pPr>
            <a:r>
              <a:rPr lang="en-ZA" sz="2000" dirty="0">
                <a:solidFill>
                  <a:schemeClr val="tx1">
                    <a:lumMod val="65000"/>
                    <a:lumOff val="35000"/>
                  </a:schemeClr>
                </a:solidFill>
              </a:rPr>
              <a:t>Educate potential clients prior to initiation about the most common side effects, and dispel exaggerated rumors and myths.</a:t>
            </a:r>
          </a:p>
          <a:p>
            <a:pPr marL="742950" lvl="1" indent="-285750">
              <a:buClr>
                <a:srgbClr val="178793"/>
              </a:buClr>
              <a:buFont typeface="Courier New" panose="02070309020205020404" pitchFamily="49" charset="0"/>
              <a:buChar char="o"/>
            </a:pPr>
            <a:r>
              <a:rPr lang="en-ZA" sz="2000" dirty="0">
                <a:solidFill>
                  <a:schemeClr val="tx1">
                    <a:lumMod val="65000"/>
                    <a:lumOff val="35000"/>
                  </a:schemeClr>
                </a:solidFill>
              </a:rPr>
              <a:t>It is better to understand what to expect than to be taken by surprise.</a:t>
            </a:r>
          </a:p>
          <a:p>
            <a:pPr marL="742950" lvl="1" indent="-285750">
              <a:buClr>
                <a:srgbClr val="178793"/>
              </a:buClr>
              <a:buFont typeface="Courier New" panose="02070309020205020404" pitchFamily="49" charset="0"/>
              <a:buChar char="o"/>
            </a:pPr>
            <a:r>
              <a:rPr lang="en-ZA" sz="2000" dirty="0">
                <a:solidFill>
                  <a:schemeClr val="tx1">
                    <a:lumMod val="65000"/>
                    <a:lumOff val="35000"/>
                  </a:schemeClr>
                </a:solidFill>
              </a:rPr>
              <a:t>Emphasise that not everyone will experience side effects. Our bodies and reactions differ.</a:t>
            </a:r>
          </a:p>
          <a:p>
            <a:pPr marL="285750" indent="-285750">
              <a:buClr>
                <a:srgbClr val="178793"/>
              </a:buClr>
              <a:buFont typeface="Arial" panose="020B0604020202020204" pitchFamily="34" charset="0"/>
              <a:buChar char="•"/>
            </a:pPr>
            <a:r>
              <a:rPr lang="en-ZA" sz="2000" dirty="0">
                <a:solidFill>
                  <a:schemeClr val="tx1">
                    <a:lumMod val="65000"/>
                    <a:lumOff val="35000"/>
                  </a:schemeClr>
                </a:solidFill>
              </a:rPr>
              <a:t>Don’t dismiss side effects. Explore how they are affecting clients in the context of their lives. </a:t>
            </a:r>
          </a:p>
          <a:p>
            <a:pPr marL="285750" indent="-285750">
              <a:buClr>
                <a:srgbClr val="178793"/>
              </a:buClr>
              <a:buFont typeface="Arial" panose="020B0604020202020204" pitchFamily="34" charset="0"/>
              <a:buChar char="•"/>
            </a:pPr>
            <a:r>
              <a:rPr lang="en-ZA" sz="2000" dirty="0">
                <a:solidFill>
                  <a:schemeClr val="tx1">
                    <a:lumMod val="65000"/>
                    <a:lumOff val="35000"/>
                  </a:schemeClr>
                </a:solidFill>
              </a:rPr>
              <a:t>Keep it all in perspective: reassure clients that side effects are not harmful, invariably pass, and can be managed (e.g., there is medication to counter many early side effects).</a:t>
            </a:r>
          </a:p>
          <a:p>
            <a:pPr marL="285750" indent="-285750">
              <a:buClr>
                <a:srgbClr val="178793"/>
              </a:buClr>
              <a:buFont typeface="Arial" panose="020B0604020202020204" pitchFamily="34" charset="0"/>
              <a:buChar char="•"/>
            </a:pPr>
            <a:r>
              <a:rPr lang="en-ZA" sz="2000" dirty="0">
                <a:solidFill>
                  <a:schemeClr val="tx1">
                    <a:lumMod val="65000"/>
                    <a:lumOff val="35000"/>
                  </a:schemeClr>
                </a:solidFill>
              </a:rPr>
              <a:t>Re-visit the benefits of oral PrEP and the reasons the person decided to use PrEP. </a:t>
            </a:r>
          </a:p>
        </p:txBody>
      </p:sp>
      <p:sp>
        <p:nvSpPr>
          <p:cNvPr id="5" name="Rectangle 4"/>
          <p:cNvSpPr/>
          <p:nvPr/>
        </p:nvSpPr>
        <p:spPr>
          <a:xfrm>
            <a:off x="175261" y="4136936"/>
            <a:ext cx="5731763" cy="707886"/>
          </a:xfrm>
          <a:prstGeom prst="rect">
            <a:avLst/>
          </a:prstGeom>
          <a:solidFill>
            <a:schemeClr val="bg1">
              <a:lumMod val="95000"/>
            </a:schemeClr>
          </a:solidFill>
        </p:spPr>
        <p:txBody>
          <a:bodyPr wrap="square">
            <a:spAutoFit/>
          </a:bodyPr>
          <a:lstStyle/>
          <a:p>
            <a:pPr lvl="0" algn="ctr"/>
            <a:r>
              <a:rPr lang="en-ZA" sz="2000" b="1" dirty="0">
                <a:solidFill>
                  <a:srgbClr val="178793"/>
                </a:solidFill>
              </a:rPr>
              <a:t>Most importantly:  </a:t>
            </a:r>
          </a:p>
          <a:p>
            <a:pPr lvl="0" algn="ctr"/>
            <a:r>
              <a:rPr lang="en-ZA" sz="2000" b="1" dirty="0">
                <a:solidFill>
                  <a:srgbClr val="178793"/>
                </a:solidFill>
              </a:rPr>
              <a:t>Provide </a:t>
            </a:r>
            <a:r>
              <a:rPr lang="en-US" sz="2000" b="1" dirty="0">
                <a:solidFill>
                  <a:srgbClr val="178793"/>
                </a:solidFill>
              </a:rPr>
              <a:t>reassurance, encouragement, and support.</a:t>
            </a:r>
          </a:p>
        </p:txBody>
      </p:sp>
      <p:sp>
        <p:nvSpPr>
          <p:cNvPr id="6" name="Rectangle 5"/>
          <p:cNvSpPr/>
          <p:nvPr/>
        </p:nvSpPr>
        <p:spPr>
          <a:xfrm>
            <a:off x="175261" y="5129233"/>
            <a:ext cx="5731763" cy="1323439"/>
          </a:xfrm>
          <a:prstGeom prst="rect">
            <a:avLst/>
          </a:prstGeom>
          <a:solidFill>
            <a:schemeClr val="bg1">
              <a:lumMod val="95000"/>
            </a:schemeClr>
          </a:solidFill>
        </p:spPr>
        <p:txBody>
          <a:bodyPr wrap="square">
            <a:spAutoFit/>
          </a:bodyPr>
          <a:lstStyle/>
          <a:p>
            <a:pPr lvl="0"/>
            <a:r>
              <a:rPr lang="en-US" sz="2000" dirty="0">
                <a:solidFill>
                  <a:schemeClr val="tx1">
                    <a:lumMod val="65000"/>
                    <a:lumOff val="35000"/>
                  </a:schemeClr>
                </a:solidFill>
              </a:rPr>
              <a:t>Some side effects are not tolerated, and clients have the choice and right to stop using oral PrEP.  See section on “Stopping oral PrEP” and manage accordingly. (</a:t>
            </a:r>
            <a:r>
              <a:rPr lang="en-US" sz="2000" dirty="0">
                <a:solidFill>
                  <a:schemeClr val="tx1">
                    <a:lumMod val="65000"/>
                    <a:lumOff val="35000"/>
                  </a:schemeClr>
                </a:solidFill>
                <a:hlinkClick r:id="rId3" action="ppaction://hlinkpres?slideindex=1&amp;slidetitle="/>
              </a:rPr>
              <a:t>Module 1</a:t>
            </a:r>
            <a:r>
              <a:rPr lang="en-US" sz="2000" dirty="0">
                <a:solidFill>
                  <a:schemeClr val="tx1">
                    <a:lumMod val="65000"/>
                    <a:lumOff val="35000"/>
                  </a:schemeClr>
                </a:solidFill>
              </a:rPr>
              <a:t> slide 24; </a:t>
            </a:r>
            <a:r>
              <a:rPr lang="en-US" sz="2000" dirty="0">
                <a:solidFill>
                  <a:schemeClr val="tx1">
                    <a:lumMod val="65000"/>
                    <a:lumOff val="35000"/>
                  </a:schemeClr>
                </a:solidFill>
                <a:hlinkClick r:id="rId4" action="ppaction://hlinkpres?slideindex=1&amp;slidetitle="/>
              </a:rPr>
              <a:t>Module 7</a:t>
            </a:r>
            <a:r>
              <a:rPr lang="en-US" sz="2000" dirty="0">
                <a:solidFill>
                  <a:schemeClr val="tx1">
                    <a:lumMod val="65000"/>
                    <a:lumOff val="35000"/>
                  </a:schemeClr>
                </a:solidFill>
              </a:rPr>
              <a:t> slide 23)</a:t>
            </a:r>
            <a:endParaRPr lang="en-ZA" sz="2000" dirty="0">
              <a:solidFill>
                <a:schemeClr val="tx1">
                  <a:lumMod val="65000"/>
                  <a:lumOff val="35000"/>
                </a:schemeClr>
              </a:solidFill>
            </a:endParaRPr>
          </a:p>
        </p:txBody>
      </p:sp>
    </p:spTree>
    <p:extLst>
      <p:ext uri="{BB962C8B-B14F-4D97-AF65-F5344CB8AC3E}">
        <p14:creationId xmlns:p14="http://schemas.microsoft.com/office/powerpoint/2010/main" val="39214678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solidFill>
                  <a:srgbClr val="10394B"/>
                </a:solidFill>
              </a:rPr>
              <a:t>Group </a:t>
            </a:r>
            <a:r>
              <a:rPr lang="en-US" dirty="0" err="1">
                <a:solidFill>
                  <a:srgbClr val="10394B"/>
                </a:solidFill>
              </a:rPr>
              <a:t>counselling</a:t>
            </a:r>
            <a:endParaRPr lang="en-GB" dirty="0">
              <a:solidFill>
                <a:srgbClr val="10394B"/>
              </a:solidFill>
            </a:endParaRPr>
          </a:p>
        </p:txBody>
      </p:sp>
      <p:sp>
        <p:nvSpPr>
          <p:cNvPr id="7" name="Text Placeholder 6"/>
          <p:cNvSpPr>
            <a:spLocks noGrp="1"/>
          </p:cNvSpPr>
          <p:nvPr>
            <p:ph type="body" sz="quarter" idx="10"/>
          </p:nvPr>
        </p:nvSpPr>
        <p:spPr>
          <a:xfrm>
            <a:off x="609600" y="1423541"/>
            <a:ext cx="10972800" cy="4690931"/>
          </a:xfrm>
        </p:spPr>
        <p:txBody>
          <a:bodyPr/>
          <a:lstStyle/>
          <a:p>
            <a:pPr marL="0" indent="0">
              <a:buNone/>
            </a:pPr>
            <a:r>
              <a:rPr lang="en-ZA" b="1" dirty="0">
                <a:solidFill>
                  <a:srgbClr val="178793"/>
                </a:solidFill>
              </a:rPr>
              <a:t>Group counselling sessions: </a:t>
            </a:r>
          </a:p>
          <a:p>
            <a:pPr>
              <a:buClr>
                <a:srgbClr val="178793"/>
              </a:buClr>
            </a:pPr>
            <a:r>
              <a:rPr lang="en-ZA" dirty="0">
                <a:solidFill>
                  <a:schemeClr val="tx1">
                    <a:lumMod val="65000"/>
                    <a:lumOff val="35000"/>
                  </a:schemeClr>
                </a:solidFill>
              </a:rPr>
              <a:t>Are a great way to affect social behaviour and address issues related to adherence, empowerment, beliefs about self-efficacy, and stigma.</a:t>
            </a:r>
          </a:p>
          <a:p>
            <a:pPr>
              <a:buClr>
                <a:srgbClr val="178793"/>
              </a:buClr>
            </a:pPr>
            <a:r>
              <a:rPr lang="en-ZA" dirty="0">
                <a:solidFill>
                  <a:schemeClr val="tx1">
                    <a:lumMod val="65000"/>
                    <a:lumOff val="35000"/>
                  </a:schemeClr>
                </a:solidFill>
              </a:rPr>
              <a:t>Offer many advantages: support, sharing of challenges and solutions, young people relating to young people, solidarity, and normalisation of PrEP use.</a:t>
            </a:r>
          </a:p>
          <a:p>
            <a:pPr marL="0" indent="0">
              <a:buNone/>
            </a:pPr>
            <a:r>
              <a:rPr lang="en-ZA" b="1" dirty="0">
                <a:solidFill>
                  <a:srgbClr val="178793"/>
                </a:solidFill>
              </a:rPr>
              <a:t>But…</a:t>
            </a:r>
          </a:p>
          <a:p>
            <a:pPr>
              <a:buClr>
                <a:srgbClr val="178793"/>
              </a:buClr>
            </a:pPr>
            <a:r>
              <a:rPr lang="en-ZA" dirty="0">
                <a:solidFill>
                  <a:schemeClr val="tx1">
                    <a:lumMod val="65000"/>
                    <a:lumOff val="35000"/>
                  </a:schemeClr>
                </a:solidFill>
              </a:rPr>
              <a:t>Groups compromise confidentiality.</a:t>
            </a:r>
          </a:p>
          <a:p>
            <a:pPr>
              <a:buClr>
                <a:srgbClr val="178793"/>
              </a:buClr>
            </a:pPr>
            <a:r>
              <a:rPr lang="en-ZA" dirty="0">
                <a:solidFill>
                  <a:schemeClr val="tx1">
                    <a:lumMod val="65000"/>
                    <a:lumOff val="35000"/>
                  </a:schemeClr>
                </a:solidFill>
              </a:rPr>
              <a:t>Groups are not a substitute for individual support and </a:t>
            </a:r>
          </a:p>
          <a:p>
            <a:pPr marL="0" indent="0">
              <a:buNone/>
            </a:pPr>
            <a:r>
              <a:rPr lang="en-ZA" dirty="0">
                <a:solidFill>
                  <a:schemeClr val="tx1">
                    <a:lumMod val="65000"/>
                    <a:lumOff val="35000"/>
                  </a:schemeClr>
                </a:solidFill>
              </a:rPr>
              <a:t>    counselling. </a:t>
            </a:r>
          </a:p>
          <a:p>
            <a:pPr>
              <a:spcAft>
                <a:spcPts val="600"/>
              </a:spcAft>
              <a:buClr>
                <a:srgbClr val="178793"/>
              </a:buClr>
            </a:pPr>
            <a:endParaRPr lang="en-ZA" dirty="0">
              <a:solidFill>
                <a:srgbClr val="57585A"/>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1615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1402" y="1987982"/>
            <a:ext cx="5034940" cy="3785652"/>
          </a:xfrm>
          <a:prstGeom prst="rect">
            <a:avLst/>
          </a:prstGeom>
          <a:solidFill>
            <a:srgbClr val="10394B"/>
          </a:solidFill>
        </p:spPr>
        <p:txBody>
          <a:bodyPr wrap="square">
            <a:spAutoFit/>
          </a:bodyPr>
          <a:lstStyle/>
          <a:p>
            <a:pPr>
              <a:lnSpc>
                <a:spcPts val="2400"/>
              </a:lnSpc>
            </a:pPr>
            <a:r>
              <a:rPr lang="en-ZA" sz="2000" dirty="0">
                <a:solidFill>
                  <a:schemeClr val="bg1"/>
                </a:solidFill>
              </a:rPr>
              <a:t>Suggest methods to remind the client to take the pill every day:</a:t>
            </a:r>
          </a:p>
          <a:p>
            <a:pPr marL="342900" indent="-342900">
              <a:lnSpc>
                <a:spcPts val="2400"/>
              </a:lnSpc>
              <a:buFont typeface="Arial" panose="020B0604020202020204" pitchFamily="34" charset="0"/>
              <a:buChar char="•"/>
            </a:pPr>
            <a:r>
              <a:rPr lang="en-ZA" sz="2000" dirty="0">
                <a:solidFill>
                  <a:schemeClr val="bg1"/>
                </a:solidFill>
              </a:rPr>
              <a:t>Take the pill at the same time every day. </a:t>
            </a:r>
          </a:p>
          <a:p>
            <a:pPr marL="342900" indent="-342900">
              <a:lnSpc>
                <a:spcPts val="2400"/>
              </a:lnSpc>
              <a:buFont typeface="Arial" panose="020B0604020202020204" pitchFamily="34" charset="0"/>
              <a:buChar char="•"/>
            </a:pPr>
            <a:r>
              <a:rPr lang="en-ZA" sz="2000" dirty="0">
                <a:solidFill>
                  <a:schemeClr val="bg1"/>
                </a:solidFill>
              </a:rPr>
              <a:t>Incorporate it into your daily activities, </a:t>
            </a:r>
            <a:br>
              <a:rPr lang="en-ZA" sz="2000" dirty="0">
                <a:solidFill>
                  <a:schemeClr val="bg1"/>
                </a:solidFill>
              </a:rPr>
            </a:br>
            <a:r>
              <a:rPr lang="en-ZA" sz="2000" dirty="0">
                <a:solidFill>
                  <a:schemeClr val="bg1"/>
                </a:solidFill>
              </a:rPr>
              <a:t>like part of your morning routine or when </a:t>
            </a:r>
          </a:p>
          <a:p>
            <a:pPr>
              <a:lnSpc>
                <a:spcPts val="2400"/>
              </a:lnSpc>
            </a:pPr>
            <a:r>
              <a:rPr lang="en-ZA" sz="2000" dirty="0">
                <a:solidFill>
                  <a:schemeClr val="bg1"/>
                </a:solidFill>
              </a:rPr>
              <a:t>      a favorite TV show comes on. </a:t>
            </a:r>
          </a:p>
          <a:p>
            <a:pPr marL="342900" indent="-342900">
              <a:lnSpc>
                <a:spcPts val="2400"/>
              </a:lnSpc>
              <a:buFont typeface="Arial" panose="020B0604020202020204" pitchFamily="34" charset="0"/>
              <a:buChar char="•"/>
            </a:pPr>
            <a:r>
              <a:rPr lang="en-US" sz="2000" dirty="0">
                <a:solidFill>
                  <a:schemeClr val="bg1"/>
                </a:solidFill>
              </a:rPr>
              <a:t>Set a phone alarm. </a:t>
            </a:r>
          </a:p>
          <a:p>
            <a:pPr marL="342900" indent="-342900">
              <a:lnSpc>
                <a:spcPts val="2400"/>
              </a:lnSpc>
              <a:buFont typeface="Arial" panose="020B0604020202020204" pitchFamily="34" charset="0"/>
              <a:buChar char="•"/>
            </a:pPr>
            <a:r>
              <a:rPr lang="en-ZA" sz="2000" dirty="0">
                <a:solidFill>
                  <a:schemeClr val="bg1"/>
                </a:solidFill>
              </a:rPr>
              <a:t>Encourage family members or friends </a:t>
            </a:r>
            <a:br>
              <a:rPr lang="en-ZA" sz="2000" dirty="0">
                <a:solidFill>
                  <a:schemeClr val="bg1"/>
                </a:solidFill>
              </a:rPr>
            </a:br>
            <a:r>
              <a:rPr lang="en-ZA" sz="2000" dirty="0">
                <a:solidFill>
                  <a:schemeClr val="bg1"/>
                </a:solidFill>
              </a:rPr>
              <a:t>to remind you. </a:t>
            </a:r>
          </a:p>
          <a:p>
            <a:pPr marL="342900" indent="-342900">
              <a:lnSpc>
                <a:spcPts val="2400"/>
              </a:lnSpc>
              <a:buFont typeface="Arial" panose="020B0604020202020204" pitchFamily="34" charset="0"/>
              <a:buChar char="•"/>
            </a:pPr>
            <a:r>
              <a:rPr lang="en-US" sz="2000" dirty="0">
                <a:solidFill>
                  <a:schemeClr val="bg1"/>
                </a:solidFill>
              </a:rPr>
              <a:t>Use daily pillboxes.</a:t>
            </a:r>
            <a:endParaRPr lang="en-US" sz="800" dirty="0">
              <a:solidFill>
                <a:schemeClr val="bg1"/>
              </a:solidFill>
            </a:endParaRPr>
          </a:p>
          <a:p>
            <a:pPr>
              <a:lnSpc>
                <a:spcPts val="2400"/>
              </a:lnSpc>
            </a:pPr>
            <a:r>
              <a:rPr lang="en-ZA" sz="2000" dirty="0">
                <a:solidFill>
                  <a:schemeClr val="bg1"/>
                </a:solidFill>
              </a:rPr>
              <a:t>Discuss what to do if a pill is missed. Take it as soon as you remember.</a:t>
            </a:r>
          </a:p>
        </p:txBody>
      </p:sp>
      <p:sp>
        <p:nvSpPr>
          <p:cNvPr id="5" name="Rectangle 4"/>
          <p:cNvSpPr/>
          <p:nvPr/>
        </p:nvSpPr>
        <p:spPr>
          <a:xfrm>
            <a:off x="6095999" y="1382562"/>
            <a:ext cx="5774575" cy="5147135"/>
          </a:xfrm>
          <a:prstGeom prst="rect">
            <a:avLst/>
          </a:prstGeom>
          <a:solidFill>
            <a:schemeClr val="bg1"/>
          </a:solidFill>
          <a:ln w="38100">
            <a:solidFill>
              <a:srgbClr val="10394B"/>
            </a:solidFill>
          </a:ln>
        </p:spPr>
        <p:txBody>
          <a:bodyPr wrap="square">
            <a:spAutoFit/>
          </a:bodyPr>
          <a:lstStyle/>
          <a:p>
            <a:r>
              <a:rPr lang="en-ZA" sz="2000" b="1" dirty="0">
                <a:solidFill>
                  <a:srgbClr val="10394B"/>
                </a:solidFill>
              </a:rPr>
              <a:t>Remember: Supporting pill taking should be honest, direct, and non-confrontational.</a:t>
            </a:r>
          </a:p>
          <a:p>
            <a:r>
              <a:rPr lang="en-US" sz="2000" b="1" dirty="0">
                <a:solidFill>
                  <a:srgbClr val="178793"/>
                </a:solidFill>
              </a:rPr>
              <a:t>Steps to follow: </a:t>
            </a:r>
          </a:p>
          <a:p>
            <a:pPr marL="457200" indent="-457200">
              <a:lnSpc>
                <a:spcPts val="2300"/>
              </a:lnSpc>
              <a:buClr>
                <a:srgbClr val="178793"/>
              </a:buClr>
              <a:buFont typeface="+mj-lt"/>
              <a:buAutoNum type="arabicPeriod"/>
            </a:pPr>
            <a:r>
              <a:rPr lang="en-ZA" sz="2000" dirty="0">
                <a:solidFill>
                  <a:schemeClr val="tx1">
                    <a:lumMod val="65000"/>
                    <a:lumOff val="35000"/>
                  </a:schemeClr>
                </a:solidFill>
              </a:rPr>
              <a:t>Assess how pill taking is going for each oral PrEP client.</a:t>
            </a:r>
          </a:p>
          <a:p>
            <a:pPr marL="457200" indent="-457200">
              <a:lnSpc>
                <a:spcPts val="2300"/>
              </a:lnSpc>
              <a:buClr>
                <a:srgbClr val="178793"/>
              </a:buClr>
              <a:buFont typeface="+mj-lt"/>
              <a:buAutoNum type="arabicPeriod"/>
            </a:pPr>
            <a:r>
              <a:rPr lang="en-ZA" sz="2000" dirty="0">
                <a:solidFill>
                  <a:schemeClr val="tx1">
                    <a:lumMod val="65000"/>
                    <a:lumOff val="35000"/>
                  </a:schemeClr>
                </a:solidFill>
              </a:rPr>
              <a:t>Positively affirm clients to support provider/client relationships.</a:t>
            </a:r>
          </a:p>
          <a:p>
            <a:pPr marL="457200" indent="-457200">
              <a:lnSpc>
                <a:spcPts val="2300"/>
              </a:lnSpc>
              <a:buClr>
                <a:srgbClr val="178793"/>
              </a:buClr>
              <a:buFont typeface="+mj-lt"/>
              <a:buAutoNum type="arabicPeriod"/>
            </a:pPr>
            <a:r>
              <a:rPr lang="en-ZA" sz="2000" dirty="0">
                <a:solidFill>
                  <a:schemeClr val="tx1">
                    <a:lumMod val="65000"/>
                    <a:lumOff val="35000"/>
                  </a:schemeClr>
                </a:solidFill>
              </a:rPr>
              <a:t>Identify a motivator to support effective pill taking.</a:t>
            </a:r>
          </a:p>
          <a:p>
            <a:pPr marL="457200" indent="-457200">
              <a:lnSpc>
                <a:spcPts val="2300"/>
              </a:lnSpc>
              <a:buClr>
                <a:srgbClr val="178793"/>
              </a:buClr>
              <a:buFont typeface="+mj-lt"/>
              <a:buAutoNum type="arabicPeriod"/>
            </a:pPr>
            <a:r>
              <a:rPr lang="en-ZA" sz="2000" dirty="0">
                <a:solidFill>
                  <a:schemeClr val="tx1">
                    <a:lumMod val="65000"/>
                    <a:lumOff val="35000"/>
                  </a:schemeClr>
                </a:solidFill>
              </a:rPr>
              <a:t>Provide education on effective use and effectiveness of oral PrEP.</a:t>
            </a:r>
          </a:p>
          <a:p>
            <a:pPr marL="457200" indent="-457200">
              <a:lnSpc>
                <a:spcPts val="2300"/>
              </a:lnSpc>
              <a:buClr>
                <a:srgbClr val="178793"/>
              </a:buClr>
              <a:buFont typeface="+mj-lt"/>
              <a:buAutoNum type="arabicPeriod"/>
            </a:pPr>
            <a:r>
              <a:rPr lang="en-ZA" sz="2000" dirty="0">
                <a:solidFill>
                  <a:schemeClr val="tx1">
                    <a:lumMod val="65000"/>
                    <a:lumOff val="35000"/>
                  </a:schemeClr>
                </a:solidFill>
              </a:rPr>
              <a:t>Identify barriers to effective use.</a:t>
            </a:r>
          </a:p>
          <a:p>
            <a:pPr marL="457200" indent="-457200">
              <a:lnSpc>
                <a:spcPts val="2300"/>
              </a:lnSpc>
              <a:buClr>
                <a:srgbClr val="178793"/>
              </a:buClr>
              <a:buFont typeface="+mj-lt"/>
              <a:buAutoNum type="arabicPeriod"/>
            </a:pPr>
            <a:r>
              <a:rPr lang="en-ZA" sz="2000" dirty="0">
                <a:solidFill>
                  <a:schemeClr val="tx1">
                    <a:lumMod val="65000"/>
                    <a:lumOff val="35000"/>
                  </a:schemeClr>
                </a:solidFill>
              </a:rPr>
              <a:t>Provide realistic strategies to address barriers.</a:t>
            </a:r>
          </a:p>
          <a:p>
            <a:pPr marL="457200" indent="-457200">
              <a:lnSpc>
                <a:spcPts val="2300"/>
              </a:lnSpc>
              <a:buClr>
                <a:srgbClr val="178793"/>
              </a:buClr>
              <a:buFont typeface="+mj-lt"/>
              <a:buAutoNum type="arabicPeriod"/>
            </a:pPr>
            <a:r>
              <a:rPr lang="en-ZA" sz="2000" dirty="0">
                <a:solidFill>
                  <a:schemeClr val="tx1">
                    <a:lumMod val="65000"/>
                    <a:lumOff val="35000"/>
                  </a:schemeClr>
                </a:solidFill>
              </a:rPr>
              <a:t>Discuss use of other HIV prevention measures that are relevant to the situation.</a:t>
            </a:r>
          </a:p>
          <a:p>
            <a:pPr marL="457200" indent="-457200">
              <a:lnSpc>
                <a:spcPts val="2300"/>
              </a:lnSpc>
              <a:buClr>
                <a:srgbClr val="178793"/>
              </a:buClr>
              <a:buFont typeface="+mj-lt"/>
              <a:buAutoNum type="arabicPeriod"/>
            </a:pPr>
            <a:r>
              <a:rPr lang="en-ZA" sz="2000" dirty="0">
                <a:solidFill>
                  <a:schemeClr val="tx1">
                    <a:lumMod val="65000"/>
                    <a:lumOff val="35000"/>
                  </a:schemeClr>
                </a:solidFill>
              </a:rPr>
              <a:t>Help each client leave with a realistic and achievable plan to increase or sustain use.</a:t>
            </a:r>
          </a:p>
        </p:txBody>
      </p:sp>
      <p:sp>
        <p:nvSpPr>
          <p:cNvPr id="7" name="Title 6"/>
          <p:cNvSpPr>
            <a:spLocks noGrp="1"/>
          </p:cNvSpPr>
          <p:nvPr>
            <p:ph type="title"/>
          </p:nvPr>
        </p:nvSpPr>
        <p:spPr/>
        <p:txBody>
          <a:bodyPr/>
          <a:lstStyle/>
          <a:p>
            <a:r>
              <a:rPr lang="en-US" dirty="0">
                <a:solidFill>
                  <a:srgbClr val="10394B"/>
                </a:solidFill>
              </a:rPr>
              <a:t>Recap: helping AGYW fit effective oral PrEP use into their lives</a:t>
            </a:r>
            <a:endParaRPr lang="en-GB" dirty="0">
              <a:solidFill>
                <a:srgbClr val="10394B"/>
              </a:solidFill>
            </a:endParaRPr>
          </a:p>
        </p:txBody>
      </p:sp>
    </p:spTree>
    <p:extLst>
      <p:ext uri="{BB962C8B-B14F-4D97-AF65-F5344CB8AC3E}">
        <p14:creationId xmlns:p14="http://schemas.microsoft.com/office/powerpoint/2010/main" val="3592092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14039" y="342280"/>
            <a:ext cx="9686925" cy="1143000"/>
          </a:xfrm>
          <a:prstGeom prst="rect">
            <a:avLst/>
          </a:prstGeom>
        </p:spPr>
        <p:txBody>
          <a:bodyPr>
            <a:normAutofit/>
          </a:bodyPr>
          <a:lstStyle/>
          <a:p>
            <a:pPr algn="l"/>
            <a:r>
              <a:rPr lang="en-US" dirty="0">
                <a:solidFill>
                  <a:srgbClr val="10394B"/>
                </a:solidFill>
              </a:rPr>
              <a:t>Exploring and overcoming barriers</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634283414"/>
              </p:ext>
            </p:extLst>
          </p:nvPr>
        </p:nvGraphicFramePr>
        <p:xfrm>
          <a:off x="1929161" y="1575613"/>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7109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CE5CF5-996D-40C5-8999-E5B3678FD3DA}"/>
              </a:ext>
            </a:extLst>
          </p:cNvPr>
          <p:cNvSpPr>
            <a:spLocks noGrp="1"/>
          </p:cNvSpPr>
          <p:nvPr>
            <p:ph sz="half" idx="2"/>
          </p:nvPr>
        </p:nvSpPr>
        <p:spPr>
          <a:xfrm>
            <a:off x="6197600" y="1567211"/>
            <a:ext cx="5384800" cy="4908772"/>
          </a:xfrm>
          <a:solidFill>
            <a:schemeClr val="bg1">
              <a:lumMod val="95000"/>
            </a:schemeClr>
          </a:solidFill>
        </p:spPr>
        <p:txBody>
          <a:bodyPr>
            <a:normAutofit fontScale="62500" lnSpcReduction="20000"/>
          </a:bodyPr>
          <a:lstStyle/>
          <a:p>
            <a:pPr marL="0" indent="0">
              <a:buNone/>
            </a:pPr>
            <a:r>
              <a:rPr lang="en-US" sz="3500" b="1" dirty="0">
                <a:solidFill>
                  <a:schemeClr val="tx1">
                    <a:lumMod val="65000"/>
                    <a:lumOff val="35000"/>
                  </a:schemeClr>
                </a:solidFill>
                <a:latin typeface="+mn-lt"/>
              </a:rPr>
              <a:t>Questions to explore: </a:t>
            </a:r>
          </a:p>
          <a:p>
            <a:pPr marL="0" indent="0">
              <a:buNone/>
            </a:pPr>
            <a:endParaRPr lang="en-US" sz="1300" b="1" dirty="0">
              <a:solidFill>
                <a:schemeClr val="tx1">
                  <a:lumMod val="65000"/>
                  <a:lumOff val="35000"/>
                </a:schemeClr>
              </a:solidFill>
              <a:latin typeface="+mn-lt"/>
            </a:endParaRPr>
          </a:p>
          <a:p>
            <a:pPr marL="457200" indent="-457200">
              <a:spcAft>
                <a:spcPts val="600"/>
              </a:spcAft>
              <a:buFont typeface="Arial"/>
              <a:buChar char="•"/>
            </a:pPr>
            <a:r>
              <a:rPr lang="en-US" sz="3500" dirty="0">
                <a:solidFill>
                  <a:schemeClr val="tx1">
                    <a:lumMod val="65000"/>
                    <a:lumOff val="35000"/>
                  </a:schemeClr>
                </a:solidFill>
                <a:latin typeface="+mn-lt"/>
              </a:rPr>
              <a:t>How do you feel about telling your partner, parent/s or family members you are taking oral PrEP? </a:t>
            </a:r>
          </a:p>
          <a:p>
            <a:pPr marL="457200" indent="-457200">
              <a:spcAft>
                <a:spcPts val="600"/>
              </a:spcAft>
              <a:buFont typeface="Arial"/>
              <a:buChar char="•"/>
            </a:pPr>
            <a:r>
              <a:rPr lang="en-US" sz="3500" dirty="0">
                <a:solidFill>
                  <a:schemeClr val="tx1">
                    <a:lumMod val="65000"/>
                    <a:lumOff val="35000"/>
                  </a:schemeClr>
                </a:solidFill>
                <a:latin typeface="+mn-lt"/>
              </a:rPr>
              <a:t>How do you think your partner, parent/s or family member will react to this news? </a:t>
            </a:r>
          </a:p>
          <a:p>
            <a:pPr marL="457200" indent="-457200">
              <a:spcAft>
                <a:spcPts val="600"/>
              </a:spcAft>
              <a:buFont typeface="Arial"/>
              <a:buChar char="•"/>
            </a:pPr>
            <a:r>
              <a:rPr lang="en-US" sz="3500" dirty="0">
                <a:solidFill>
                  <a:schemeClr val="tx1">
                    <a:lumMod val="65000"/>
                    <a:lumOff val="35000"/>
                  </a:schemeClr>
                </a:solidFill>
                <a:latin typeface="+mn-lt"/>
              </a:rPr>
              <a:t>Do you have reasons to believe it may upset your them or cause you harm? </a:t>
            </a:r>
          </a:p>
          <a:p>
            <a:pPr marL="457200" indent="-457200">
              <a:spcAft>
                <a:spcPts val="600"/>
              </a:spcAft>
              <a:buFont typeface="Arial"/>
              <a:buChar char="•"/>
            </a:pPr>
            <a:r>
              <a:rPr lang="en-US" sz="3500" dirty="0">
                <a:solidFill>
                  <a:schemeClr val="tx1">
                    <a:lumMod val="65000"/>
                    <a:lumOff val="35000"/>
                  </a:schemeClr>
                </a:solidFill>
                <a:latin typeface="+mn-lt"/>
              </a:rPr>
              <a:t>What do you think could help you talk to your partner, parent/s or family members? Would it help if we practiced what you could say to them?</a:t>
            </a:r>
          </a:p>
          <a:p>
            <a:endParaRPr lang="en-US" dirty="0">
              <a:solidFill>
                <a:schemeClr val="tx1"/>
              </a:solidFill>
            </a:endParaRPr>
          </a:p>
        </p:txBody>
      </p:sp>
      <p:sp>
        <p:nvSpPr>
          <p:cNvPr id="2" name="Title 1"/>
          <p:cNvSpPr>
            <a:spLocks noGrp="1"/>
          </p:cNvSpPr>
          <p:nvPr>
            <p:ph type="title"/>
          </p:nvPr>
        </p:nvSpPr>
        <p:spPr>
          <a:xfrm>
            <a:off x="826052" y="127903"/>
            <a:ext cx="10972800" cy="1143000"/>
          </a:xfrm>
        </p:spPr>
        <p:txBody>
          <a:bodyPr>
            <a:normAutofit fontScale="90000"/>
          </a:bodyPr>
          <a:lstStyle/>
          <a:p>
            <a:r>
              <a:rPr lang="en-US" dirty="0">
                <a:solidFill>
                  <a:srgbClr val="10394B"/>
                </a:solidFill>
              </a:rPr>
              <a:t>Discussing oral PrEP with a partner, parents or family member</a:t>
            </a:r>
          </a:p>
        </p:txBody>
      </p:sp>
      <p:sp>
        <p:nvSpPr>
          <p:cNvPr id="13" name="Rounded Rectangle 12"/>
          <p:cNvSpPr/>
          <p:nvPr/>
        </p:nvSpPr>
        <p:spPr>
          <a:xfrm>
            <a:off x="508000" y="1287811"/>
            <a:ext cx="5486400" cy="54835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chemeClr val="tx2"/>
                </a:solidFill>
              </a:rPr>
              <a:t>Explain:</a:t>
            </a:r>
            <a:r>
              <a:rPr lang="en-US" sz="2800" dirty="0">
                <a:solidFill>
                  <a:schemeClr val="tx1"/>
                </a:solidFill>
              </a:rPr>
              <a:t> </a:t>
            </a:r>
            <a:r>
              <a:rPr lang="en-US" sz="2800" dirty="0">
                <a:solidFill>
                  <a:schemeClr val="tx1">
                    <a:lumMod val="65000"/>
                    <a:lumOff val="35000"/>
                  </a:schemeClr>
                </a:solidFill>
              </a:rPr>
              <a:t>Ideally, you should not feel you need to hide your oral PrEP pills from others. However, I understand that your partner, parent/s or family members may not know enough about oral PrEP and may or may not support your decision. You should do what is best for you. You may choose to discuss oral PrEP pills with them, or you may prefer to keep them private.</a:t>
            </a:r>
          </a:p>
        </p:txBody>
      </p:sp>
    </p:spTree>
    <p:extLst>
      <p:ext uri="{BB962C8B-B14F-4D97-AF65-F5344CB8AC3E}">
        <p14:creationId xmlns:p14="http://schemas.microsoft.com/office/powerpoint/2010/main" val="242071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C34C7C-9418-41E0-87DD-6B4C9A891C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946" y="118585"/>
            <a:ext cx="11754107" cy="6620830"/>
          </a:xfrm>
          <a:prstGeom prst="rect">
            <a:avLst/>
          </a:prstGeom>
        </p:spPr>
      </p:pic>
      <p:sp>
        <p:nvSpPr>
          <p:cNvPr id="4" name="Title 3"/>
          <p:cNvSpPr>
            <a:spLocks noGrp="1"/>
          </p:cNvSpPr>
          <p:nvPr>
            <p:ph type="title"/>
          </p:nvPr>
        </p:nvSpPr>
        <p:spPr>
          <a:xfrm>
            <a:off x="609599" y="1574031"/>
            <a:ext cx="10972800" cy="972441"/>
          </a:xfrm>
        </p:spPr>
        <p:txBody>
          <a:bodyPr vert="horz" anchor="t"/>
          <a:lstStyle/>
          <a:p>
            <a:pPr algn="ctr">
              <a:lnSpc>
                <a:spcPct val="100000"/>
              </a:lnSpc>
            </a:pPr>
            <a:r>
              <a:rPr lang="en-US" sz="5400" dirty="0">
                <a:solidFill>
                  <a:schemeClr val="bg1"/>
                </a:solidFill>
              </a:rPr>
              <a:t>Frequently asked questions</a:t>
            </a:r>
            <a:endParaRPr lang="en-GB" sz="5400" dirty="0" err="1">
              <a:solidFill>
                <a:schemeClr val="bg1"/>
              </a:solidFill>
            </a:endParaRPr>
          </a:p>
        </p:txBody>
      </p:sp>
    </p:spTree>
    <p:extLst>
      <p:ext uri="{BB962C8B-B14F-4D97-AF65-F5344CB8AC3E}">
        <p14:creationId xmlns:p14="http://schemas.microsoft.com/office/powerpoint/2010/main" val="1808032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639FDB-79BC-4824-99D8-58BBA246034E}"/>
              </a:ext>
            </a:extLst>
          </p:cNvPr>
          <p:cNvSpPr>
            <a:spLocks noGrp="1"/>
          </p:cNvSpPr>
          <p:nvPr>
            <p:ph type="title"/>
          </p:nvPr>
        </p:nvSpPr>
        <p:spPr/>
        <p:txBody>
          <a:bodyPr>
            <a:normAutofit/>
          </a:bodyPr>
          <a:lstStyle/>
          <a:p>
            <a:r>
              <a:rPr lang="en-US">
                <a:solidFill>
                  <a:srgbClr val="10394B"/>
                </a:solidFill>
              </a:rPr>
              <a:t>Questions</a:t>
            </a:r>
            <a:endParaRPr lang="en-US" dirty="0">
              <a:solidFill>
                <a:srgbClr val="10394B"/>
              </a:solidFill>
              <a:latin typeface="+mj-lt"/>
            </a:endParaRPr>
          </a:p>
        </p:txBody>
      </p:sp>
      <p:sp>
        <p:nvSpPr>
          <p:cNvPr id="2" name="Content Placeholder 1">
            <a:extLst>
              <a:ext uri="{FF2B5EF4-FFF2-40B4-BE49-F238E27FC236}">
                <a16:creationId xmlns:a16="http://schemas.microsoft.com/office/drawing/2014/main" id="{D4AD61BA-66FE-44DA-BB70-3EC1F33B40E4}"/>
              </a:ext>
            </a:extLst>
          </p:cNvPr>
          <p:cNvSpPr>
            <a:spLocks noGrp="1"/>
          </p:cNvSpPr>
          <p:nvPr>
            <p:ph type="body" sz="quarter" idx="10"/>
          </p:nvPr>
        </p:nvSpPr>
        <p:spPr/>
        <p:txBody>
          <a:bodyPr>
            <a:normAutofit lnSpcReduction="10000"/>
          </a:bodyPr>
          <a:lstStyle/>
          <a:p>
            <a:pPr>
              <a:buClr>
                <a:srgbClr val="178793"/>
              </a:buClr>
            </a:pPr>
            <a:r>
              <a:rPr lang="en-US" sz="3200" dirty="0"/>
              <a:t>Can I drink alcohol/use drugs while using oral PrEP? </a:t>
            </a:r>
          </a:p>
          <a:p>
            <a:pPr lvl="1">
              <a:buClr>
                <a:srgbClr val="178793"/>
              </a:buClr>
              <a:buFont typeface="Arial" panose="020B0604020202020204" pitchFamily="34" charset="0"/>
              <a:buChar char="–"/>
            </a:pPr>
            <a:r>
              <a:rPr lang="en-US" sz="3000" dirty="0"/>
              <a:t>“Can I swallow my tablet with a beer?”</a:t>
            </a:r>
          </a:p>
          <a:p>
            <a:pPr>
              <a:buClr>
                <a:srgbClr val="178793"/>
              </a:buClr>
            </a:pPr>
            <a:r>
              <a:rPr lang="en-US" sz="3200" dirty="0"/>
              <a:t>Can oral PrEP protect women having anal sex?</a:t>
            </a:r>
          </a:p>
          <a:p>
            <a:pPr>
              <a:buClr>
                <a:srgbClr val="178793"/>
              </a:buClr>
            </a:pPr>
            <a:r>
              <a:rPr lang="en-US" sz="3200" dirty="0"/>
              <a:t>Can I use oral PrEP if I don’t use condoms? </a:t>
            </a:r>
          </a:p>
          <a:p>
            <a:pPr>
              <a:buClr>
                <a:srgbClr val="178793"/>
              </a:buClr>
            </a:pPr>
            <a:r>
              <a:rPr lang="en-US" sz="3200" dirty="0"/>
              <a:t>What are the most common side effects when using oral PrEP, and do they get less over time? </a:t>
            </a:r>
          </a:p>
          <a:p>
            <a:pPr>
              <a:buClr>
                <a:srgbClr val="178793"/>
              </a:buClr>
            </a:pPr>
            <a:r>
              <a:rPr lang="en-US" sz="3200" dirty="0"/>
              <a:t>The tablet is TOO big. Can I crush it up? Can I break it in two?</a:t>
            </a:r>
          </a:p>
          <a:p>
            <a:pPr>
              <a:buClr>
                <a:srgbClr val="178793"/>
              </a:buClr>
            </a:pPr>
            <a:r>
              <a:rPr lang="en-US" sz="3200" dirty="0"/>
              <a:t>Can I share oral </a:t>
            </a:r>
            <a:r>
              <a:rPr lang="en-US" sz="3200" dirty="0" err="1"/>
              <a:t>PrEP</a:t>
            </a:r>
            <a:r>
              <a:rPr lang="en-US" sz="3200" dirty="0"/>
              <a:t> pills? </a:t>
            </a:r>
          </a:p>
          <a:p>
            <a:pPr>
              <a:buClr>
                <a:srgbClr val="178793"/>
              </a:buClr>
            </a:pPr>
            <a:r>
              <a:rPr lang="en-US" sz="3200" dirty="0">
                <a:solidFill>
                  <a:schemeClr val="tx1">
                    <a:lumMod val="65000"/>
                    <a:lumOff val="35000"/>
                  </a:schemeClr>
                </a:solidFill>
              </a:rPr>
              <a:t>See</a:t>
            </a:r>
            <a:r>
              <a:rPr lang="en-US" sz="3200" dirty="0">
                <a:solidFill>
                  <a:srgbClr val="FF0000"/>
                </a:solidFill>
              </a:rPr>
              <a:t> </a:t>
            </a:r>
            <a:r>
              <a:rPr lang="en-US" sz="3200" dirty="0">
                <a:solidFill>
                  <a:srgbClr val="FF0000"/>
                </a:solidFill>
                <a:hlinkClick r:id="rId3" action="ppaction://hlinkfile"/>
              </a:rPr>
              <a:t>Attachment 6: Frequently asked questions</a:t>
            </a:r>
            <a:endParaRPr lang="en-US" sz="3200" dirty="0">
              <a:solidFill>
                <a:srgbClr val="FF0000"/>
              </a:solidFill>
            </a:endParaRPr>
          </a:p>
          <a:p>
            <a:pPr marL="0" indent="0">
              <a:buNone/>
            </a:pPr>
            <a:endParaRPr lang="en-US" dirty="0"/>
          </a:p>
        </p:txBody>
      </p:sp>
    </p:spTree>
    <p:extLst>
      <p:ext uri="{BB962C8B-B14F-4D97-AF65-F5344CB8AC3E}">
        <p14:creationId xmlns:p14="http://schemas.microsoft.com/office/powerpoint/2010/main" val="2010118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2"/>
          </p:nvPr>
        </p:nvSpPr>
        <p:spPr>
          <a:xfrm>
            <a:off x="6096000" y="1413779"/>
            <a:ext cx="5384800" cy="4434840"/>
          </a:xfrm>
        </p:spPr>
        <p:txBody>
          <a:bodyPr/>
          <a:lstStyle/>
          <a:p>
            <a:pPr marL="457200" indent="-457200">
              <a:buFont typeface="Arial" panose="020B0604020202020204" pitchFamily="34" charset="0"/>
              <a:buChar char="•"/>
            </a:pPr>
            <a:r>
              <a:rPr lang="en-ZA" sz="2000" b="0" dirty="0">
                <a:solidFill>
                  <a:schemeClr val="tx1"/>
                </a:solidFill>
              </a:rPr>
              <a:t>Although PrEP is highly effective, it is not 100% effective.</a:t>
            </a:r>
          </a:p>
          <a:p>
            <a:pPr marL="457200" indent="-457200">
              <a:buFont typeface="Arial" panose="020B0604020202020204" pitchFamily="34" charset="0"/>
              <a:buChar char="•"/>
            </a:pPr>
            <a:r>
              <a:rPr lang="en-ZA" sz="2000" b="0" dirty="0">
                <a:solidFill>
                  <a:schemeClr val="tx1"/>
                </a:solidFill>
              </a:rPr>
              <a:t>PrEP does not protect against STIs – need to screen, educate about signs and symptoms; manage.</a:t>
            </a:r>
          </a:p>
          <a:p>
            <a:pPr marL="457200" indent="-457200">
              <a:buFont typeface="Arial" panose="020B0604020202020204" pitchFamily="34" charset="0"/>
              <a:buChar char="•"/>
            </a:pPr>
            <a:r>
              <a:rPr lang="en-ZA" sz="2000" b="0" dirty="0">
                <a:solidFill>
                  <a:schemeClr val="tx1"/>
                </a:solidFill>
              </a:rPr>
              <a:t>PrEP does not protect against pregnancy – discuss contraception options and dual protection. </a:t>
            </a:r>
          </a:p>
          <a:p>
            <a:pPr marL="457200" indent="-457200">
              <a:buFont typeface="Arial" panose="020B0604020202020204" pitchFamily="34" charset="0"/>
              <a:buChar char="•"/>
            </a:pPr>
            <a:r>
              <a:rPr lang="en-ZA" sz="2000" b="0" dirty="0">
                <a:solidFill>
                  <a:schemeClr val="tx1"/>
                </a:solidFill>
              </a:rPr>
              <a:t>Where possible, vaccinate against all preventable STIs e.g. hepatitis A and B, HPV.</a:t>
            </a:r>
          </a:p>
          <a:p>
            <a:pPr marL="0" indent="0"/>
            <a:r>
              <a:rPr lang="en-ZA" sz="2000" b="0" dirty="0">
                <a:solidFill>
                  <a:schemeClr val="tx1"/>
                </a:solidFill>
              </a:rPr>
              <a:t>And remember: do not be judgmental about client choices with regards to condom use and risk reduction options.  </a:t>
            </a:r>
          </a:p>
          <a:p>
            <a:endParaRPr lang="en-ZA" b="0" dirty="0"/>
          </a:p>
        </p:txBody>
      </p:sp>
      <p:pic>
        <p:nvPicPr>
          <p:cNvPr id="8" name="Content Placeholder 7"/>
          <p:cNvPicPr>
            <a:picLocks noGrp="1" noChangeAspect="1"/>
          </p:cNvPicPr>
          <p:nvPr>
            <p:ph sz="half" idx="1"/>
          </p:nvPr>
        </p:nvPicPr>
        <p:blipFill>
          <a:blip r:embed="rId2"/>
          <a:stretch>
            <a:fillRect/>
          </a:stretch>
        </p:blipFill>
        <p:spPr>
          <a:xfrm>
            <a:off x="386303" y="4733112"/>
            <a:ext cx="5111750" cy="1857269"/>
          </a:xfrm>
          <a:prstGeom prst="rect">
            <a:avLst/>
          </a:prstGeom>
        </p:spPr>
      </p:pic>
      <p:sp>
        <p:nvSpPr>
          <p:cNvPr id="5" name="Title 4"/>
          <p:cNvSpPr>
            <a:spLocks noGrp="1"/>
          </p:cNvSpPr>
          <p:nvPr>
            <p:ph type="title"/>
          </p:nvPr>
        </p:nvSpPr>
        <p:spPr>
          <a:xfrm>
            <a:off x="609600" y="270779"/>
            <a:ext cx="10972800" cy="1143000"/>
          </a:xfrm>
        </p:spPr>
        <p:txBody>
          <a:bodyPr/>
          <a:lstStyle/>
          <a:p>
            <a:r>
              <a:rPr lang="en-ZA" dirty="0">
                <a:solidFill>
                  <a:schemeClr val="tx1"/>
                </a:solidFill>
              </a:rPr>
              <a:t>A word about condom use with PrEP</a:t>
            </a:r>
          </a:p>
        </p:txBody>
      </p:sp>
      <p:sp>
        <p:nvSpPr>
          <p:cNvPr id="4" name="Oval Callout 3"/>
          <p:cNvSpPr/>
          <p:nvPr/>
        </p:nvSpPr>
        <p:spPr>
          <a:xfrm rot="20912803">
            <a:off x="508000" y="1579418"/>
            <a:ext cx="4807527" cy="2192066"/>
          </a:xfrm>
          <a:prstGeom prst="wedgeEllipseCallout">
            <a:avLst>
              <a:gd name="adj1" fmla="val -29479"/>
              <a:gd name="adj2" fmla="val 694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3600" dirty="0"/>
              <a:t>Should I use a condom when on PrEP?</a:t>
            </a:r>
          </a:p>
        </p:txBody>
      </p:sp>
    </p:spTree>
    <p:extLst>
      <p:ext uri="{BB962C8B-B14F-4D97-AF65-F5344CB8AC3E}">
        <p14:creationId xmlns:p14="http://schemas.microsoft.com/office/powerpoint/2010/main" val="2812932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Initiation and clinical management of PrEP for AGYW </a:t>
            </a:r>
            <a:endParaRPr lang="en-ZA" sz="3600" dirty="0"/>
          </a:p>
        </p:txBody>
      </p:sp>
      <p:sp>
        <p:nvSpPr>
          <p:cNvPr id="3" name="Text Placeholder 2"/>
          <p:cNvSpPr>
            <a:spLocks noGrp="1"/>
          </p:cNvSpPr>
          <p:nvPr>
            <p:ph type="body" sz="quarter" idx="10"/>
          </p:nvPr>
        </p:nvSpPr>
        <p:spPr/>
        <p:txBody>
          <a:bodyPr/>
          <a:lstStyle/>
          <a:p>
            <a:pPr marL="0" indent="0">
              <a:buNone/>
            </a:pPr>
            <a:r>
              <a:rPr lang="en-US" dirty="0"/>
              <a:t>Note for facilitator: Initiation, follow-up, and maintenance of PrEP for </a:t>
            </a:r>
            <a:r>
              <a:rPr lang="en-ZA" dirty="0"/>
              <a:t>AGYW should follow the same procedures as that of PrEP for adults. </a:t>
            </a:r>
          </a:p>
        </p:txBody>
      </p:sp>
    </p:spTree>
    <p:extLst>
      <p:ext uri="{BB962C8B-B14F-4D97-AF65-F5344CB8AC3E}">
        <p14:creationId xmlns:p14="http://schemas.microsoft.com/office/powerpoint/2010/main" val="2925272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609601" y="445197"/>
            <a:ext cx="10972800" cy="1246495"/>
          </a:xfrm>
          <a:prstGeom prst="rect">
            <a:avLst/>
          </a:prstGeom>
          <a:noFill/>
        </p:spPr>
        <p:txBody>
          <a:bodyPr wrap="square" rtlCol="0">
            <a:spAutoFit/>
          </a:bodyPr>
          <a:lstStyle/>
          <a:p>
            <a:r>
              <a:rPr lang="en-US" dirty="0">
                <a:solidFill>
                  <a:srgbClr val="10394B"/>
                </a:solidFill>
              </a:rPr>
              <a:t>Scenarios for discussion</a:t>
            </a:r>
            <a:br>
              <a:rPr lang="en-US" dirty="0">
                <a:solidFill>
                  <a:srgbClr val="10394B"/>
                </a:solidFill>
              </a:rPr>
            </a:br>
            <a:endParaRPr lang="en-US" dirty="0">
              <a:solidFill>
                <a:srgbClr val="10394B"/>
              </a:solidFill>
            </a:endParaRPr>
          </a:p>
        </p:txBody>
      </p:sp>
      <p:sp>
        <p:nvSpPr>
          <p:cNvPr id="4" name="Text Placeholder 3"/>
          <p:cNvSpPr>
            <a:spLocks noGrp="1"/>
          </p:cNvSpPr>
          <p:nvPr>
            <p:ph type="body" sz="quarter" idx="10"/>
          </p:nvPr>
        </p:nvSpPr>
        <p:spPr/>
        <p:txBody>
          <a:bodyPr/>
          <a:lstStyle/>
          <a:p>
            <a:pPr marL="0" indent="0">
              <a:buNone/>
            </a:pPr>
            <a:r>
              <a:rPr lang="en-GB" dirty="0">
                <a:solidFill>
                  <a:schemeClr val="tx1"/>
                </a:solidFill>
              </a:rPr>
              <a:t>Scenarios (case studies): These are provided to discuss different situations, consider clinical and psycho-social issues, identify key counselling points and messages –as applied to PrEP provision to AGYW.</a:t>
            </a:r>
          </a:p>
          <a:p>
            <a:pPr marL="0" indent="0">
              <a:buNone/>
            </a:pPr>
            <a:r>
              <a:rPr lang="en-GB" dirty="0">
                <a:solidFill>
                  <a:schemeClr val="tx1"/>
                </a:solidFill>
              </a:rPr>
              <a:t>They can be integrated into the training modules, or used once presentations are complete.  </a:t>
            </a:r>
          </a:p>
          <a:p>
            <a:r>
              <a:rPr lang="en-GB" dirty="0">
                <a:solidFill>
                  <a:schemeClr val="tx1"/>
                </a:solidFill>
                <a:hlinkClick r:id="rId2" action="ppaction://hlinkfile"/>
              </a:rPr>
              <a:t>Attachment 7a</a:t>
            </a:r>
            <a:r>
              <a:rPr lang="en-GB" dirty="0">
                <a:solidFill>
                  <a:schemeClr val="tx1"/>
                </a:solidFill>
              </a:rPr>
              <a:t>: Scenarios for participants</a:t>
            </a:r>
          </a:p>
          <a:p>
            <a:r>
              <a:rPr lang="en-GB" dirty="0">
                <a:solidFill>
                  <a:schemeClr val="tx1"/>
                </a:solidFill>
                <a:hlinkClick r:id="rId3" action="ppaction://hlinkfile"/>
              </a:rPr>
              <a:t>Attachment 7b</a:t>
            </a:r>
            <a:r>
              <a:rPr lang="en-GB" dirty="0">
                <a:solidFill>
                  <a:schemeClr val="tx1"/>
                </a:solidFill>
              </a:rPr>
              <a:t>: Scenarios with facilitators notes to guide discussion</a:t>
            </a:r>
          </a:p>
        </p:txBody>
      </p:sp>
    </p:spTree>
    <p:extLst>
      <p:ext uri="{BB962C8B-B14F-4D97-AF65-F5344CB8AC3E}">
        <p14:creationId xmlns:p14="http://schemas.microsoft.com/office/powerpoint/2010/main" val="1451215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30"/>
          <p:cNvSpPr txBox="1"/>
          <p:nvPr/>
        </p:nvSpPr>
        <p:spPr>
          <a:xfrm>
            <a:off x="342143" y="4242495"/>
            <a:ext cx="5563082" cy="144655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400" dirty="0">
                <a:solidFill>
                  <a:srgbClr val="10394B"/>
                </a:solidFill>
                <a:latin typeface="Gill Sans MT" panose="020B0502020104020203" pitchFamily="34" charset="0"/>
              </a:rPr>
              <a:t>This program is made possible by the generous assistance from the American people through the U.S. Agency for International Development (USAID) in partnership with PEPFAR under the terms of Cooperative Agreement No. AID-OAA-A-15-00035. The contents do not necessarily reflect the views of USAID or the United States Government.</a:t>
            </a:r>
          </a:p>
          <a:p>
            <a:pPr algn="r"/>
            <a:endParaRPr lang="en-US" dirty="0">
              <a:solidFill>
                <a:srgbClr val="10394B"/>
              </a:solidFill>
              <a:latin typeface="Gill Sans MT" panose="020B0502020104020203" pitchFamily="34" charset="0"/>
            </a:endParaRPr>
          </a:p>
        </p:txBody>
      </p:sp>
      <p:grpSp>
        <p:nvGrpSpPr>
          <p:cNvPr id="20" name="Group 19"/>
          <p:cNvGrpSpPr/>
          <p:nvPr/>
        </p:nvGrpSpPr>
        <p:grpSpPr>
          <a:xfrm>
            <a:off x="6188283" y="4023663"/>
            <a:ext cx="4963604" cy="1608835"/>
            <a:chOff x="3506572" y="3563859"/>
            <a:chExt cx="4963604" cy="1608835"/>
          </a:xfrm>
        </p:grpSpPr>
        <p:pic>
          <p:nvPicPr>
            <p:cNvPr id="37" name="Picture 36" descr="AVAC3677_Log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70337" y="4124912"/>
              <a:ext cx="819876" cy="372933"/>
            </a:xfrm>
            <a:prstGeom prst="rect">
              <a:avLst/>
            </a:prstGeom>
          </p:spPr>
        </p:pic>
        <p:pic>
          <p:nvPicPr>
            <p:cNvPr id="38" name="Picture 37" descr="AvenirHealthLOGO.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0275" y="4705873"/>
              <a:ext cx="869446" cy="347429"/>
            </a:xfrm>
            <a:prstGeom prst="rect">
              <a:avLst/>
            </a:prstGeom>
          </p:spPr>
        </p:pic>
        <p:pic>
          <p:nvPicPr>
            <p:cNvPr id="39" name="Picture 38" descr="FHI360-logo-horizontal-color.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06572" y="4116792"/>
              <a:ext cx="769104" cy="342508"/>
            </a:xfrm>
            <a:prstGeom prst="rect">
              <a:avLst/>
            </a:prstGeom>
          </p:spPr>
        </p:pic>
        <p:pic>
          <p:nvPicPr>
            <p:cNvPr id="40" name="Picture 39" descr="FSG-logo.jpe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2631" y="4691404"/>
              <a:ext cx="1226784" cy="325524"/>
            </a:xfrm>
            <a:prstGeom prst="rect">
              <a:avLst/>
            </a:prstGeom>
          </p:spPr>
        </p:pic>
        <p:pic>
          <p:nvPicPr>
            <p:cNvPr id="41" name="Picture 40" descr="LVCT-Health-logo.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841281" y="4116792"/>
              <a:ext cx="628895" cy="419682"/>
            </a:xfrm>
            <a:prstGeom prst="rect">
              <a:avLst/>
            </a:prstGeom>
          </p:spPr>
        </p:pic>
        <p:pic>
          <p:nvPicPr>
            <p:cNvPr id="42" name="Picture 41" descr="McCann-Global-Health-Logo.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62422" y="4527612"/>
              <a:ext cx="834795" cy="645082"/>
            </a:xfrm>
            <a:prstGeom prst="rect">
              <a:avLst/>
            </a:prstGeom>
          </p:spPr>
        </p:pic>
        <p:pic>
          <p:nvPicPr>
            <p:cNvPr id="43" name="Picture 42" descr="LSHTM-logo.jp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438976" y="4691404"/>
              <a:ext cx="831016" cy="436419"/>
            </a:xfrm>
            <a:prstGeom prst="rect">
              <a:avLst/>
            </a:prstGeom>
          </p:spPr>
        </p:pic>
        <p:pic>
          <p:nvPicPr>
            <p:cNvPr id="44" name="Picture 43"/>
            <p:cNvPicPr>
              <a:picLocks noChangeAspect="1"/>
            </p:cNvPicPr>
            <p:nvPr/>
          </p:nvPicPr>
          <p:blipFill rotWithShape="1">
            <a:blip r:embed="rId9"/>
            <a:srcRect l="14028" t="22842" r="13204" b="21811"/>
            <a:stretch/>
          </p:blipFill>
          <p:spPr>
            <a:xfrm>
              <a:off x="4599816" y="4055478"/>
              <a:ext cx="925212" cy="450488"/>
            </a:xfrm>
            <a:prstGeom prst="rect">
              <a:avLst/>
            </a:prstGeom>
          </p:spPr>
        </p:pic>
        <p:pic>
          <p:nvPicPr>
            <p:cNvPr id="45" name="Picture 44"/>
            <p:cNvPicPr>
              <a:picLocks noChangeAspect="1"/>
            </p:cNvPicPr>
            <p:nvPr/>
          </p:nvPicPr>
          <p:blipFill>
            <a:blip r:embed="rId10"/>
            <a:stretch>
              <a:fillRect/>
            </a:stretch>
          </p:blipFill>
          <p:spPr>
            <a:xfrm>
              <a:off x="6727975" y="4046141"/>
              <a:ext cx="975544" cy="518055"/>
            </a:xfrm>
            <a:prstGeom prst="rect">
              <a:avLst/>
            </a:prstGeom>
          </p:spPr>
        </p:pic>
        <p:sp>
          <p:nvSpPr>
            <p:cNvPr id="46" name="Rectangle 45"/>
            <p:cNvSpPr>
              <a:spLocks noChangeArrowheads="1"/>
            </p:cNvSpPr>
            <p:nvPr/>
          </p:nvSpPr>
          <p:spPr bwMode="auto">
            <a:xfrm>
              <a:off x="3594981" y="3563859"/>
              <a:ext cx="4604471" cy="568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hangingPunct="1">
                <a:spcBef>
                  <a:spcPct val="0"/>
                </a:spcBef>
                <a:buFontTx/>
                <a:buNone/>
              </a:pPr>
              <a:r>
                <a:rPr lang="en-US" altLang="en-US" b="1" dirty="0">
                  <a:solidFill>
                    <a:srgbClr val="178793"/>
                  </a:solidFill>
                  <a:latin typeface="Gill Sans MT" panose="020B0502020104020203" pitchFamily="34" charset="0"/>
                </a:rPr>
                <a:t>OPTIONS Consortium Partners</a:t>
              </a:r>
            </a:p>
          </p:txBody>
        </p:sp>
      </p:grpSp>
      <p:sp>
        <p:nvSpPr>
          <p:cNvPr id="2" name="Rectangle 1">
            <a:extLst>
              <a:ext uri="{FF2B5EF4-FFF2-40B4-BE49-F238E27FC236}">
                <a16:creationId xmlns:a16="http://schemas.microsoft.com/office/drawing/2014/main" id="{4A5BFAF4-5B29-4A33-8F7E-5B27AA2AC6DD}"/>
              </a:ext>
            </a:extLst>
          </p:cNvPr>
          <p:cNvSpPr/>
          <p:nvPr/>
        </p:nvSpPr>
        <p:spPr>
          <a:xfrm>
            <a:off x="543614" y="1174635"/>
            <a:ext cx="11038787" cy="2677656"/>
          </a:xfrm>
          <a:prstGeom prst="rect">
            <a:avLst/>
          </a:prstGeom>
        </p:spPr>
        <p:txBody>
          <a:bodyPr wrap="square">
            <a:spAutoFit/>
          </a:bodyPr>
          <a:lstStyle/>
          <a:p>
            <a:r>
              <a:rPr lang="en-ZA" sz="2400" dirty="0"/>
              <a:t>This training package was developed by the OPTIONS Consortium.  </a:t>
            </a:r>
          </a:p>
          <a:p>
            <a:r>
              <a:rPr lang="en-ZA" sz="2400" dirty="0"/>
              <a:t>If you adapt the slides, please </a:t>
            </a:r>
            <a:r>
              <a:rPr lang="en-ZA" sz="2400" u="sng" dirty="0"/>
              <a:t>acknowledge the source</a:t>
            </a:r>
            <a:r>
              <a:rPr lang="en-ZA" sz="2400" dirty="0"/>
              <a:t>:  </a:t>
            </a:r>
          </a:p>
          <a:p>
            <a:endParaRPr lang="en-US" sz="2400" b="1" dirty="0"/>
          </a:p>
          <a:p>
            <a:r>
              <a:rPr lang="en-US" sz="2400" b="1" dirty="0"/>
              <a:t>Suggested citation:</a:t>
            </a:r>
            <a:r>
              <a:rPr lang="en-US" sz="2400" dirty="0"/>
              <a:t> “OPTIONS Provider Training Package: Effective Delivery of Oral Pre-exposure Prophylaxis for Adolescent Girls and Young Women ”. OPTIONS Consortium, June 2019. </a:t>
            </a:r>
            <a:r>
              <a:rPr lang="en-US" sz="2400" u="sng" dirty="0">
                <a:hlinkClick r:id="rId11"/>
              </a:rPr>
              <a:t>https://www.prepwatch.org/resource/effective-delivery-oral-prep-agyw/</a:t>
            </a:r>
            <a:r>
              <a:rPr lang="en-US" sz="2400" u="sng" dirty="0"/>
              <a:t> </a:t>
            </a:r>
            <a:r>
              <a:rPr lang="en-US" sz="2400" dirty="0"/>
              <a:t>(download date)</a:t>
            </a:r>
          </a:p>
        </p:txBody>
      </p:sp>
      <p:sp>
        <p:nvSpPr>
          <p:cNvPr id="22" name="Title 2">
            <a:extLst>
              <a:ext uri="{FF2B5EF4-FFF2-40B4-BE49-F238E27FC236}">
                <a16:creationId xmlns:a16="http://schemas.microsoft.com/office/drawing/2014/main" id="{0190CECC-E688-4210-AB5C-170BAFB533F4}"/>
              </a:ext>
            </a:extLst>
          </p:cNvPr>
          <p:cNvSpPr txBox="1">
            <a:spLocks/>
          </p:cNvSpPr>
          <p:nvPr/>
        </p:nvSpPr>
        <p:spPr>
          <a:xfrm>
            <a:off x="609601" y="445197"/>
            <a:ext cx="10972800" cy="972441"/>
          </a:xfrm>
          <a:prstGeom prst="rect">
            <a:avLst/>
          </a:prstGeom>
        </p:spPr>
        <p:txBody>
          <a:bodyPr/>
          <a:lstStyle>
            <a:lvl1pPr algn="l" defTabSz="457200" rtl="0" eaLnBrk="1" latinLnBrk="0" hangingPunct="1">
              <a:lnSpc>
                <a:spcPts val="4480"/>
              </a:lnSpc>
              <a:spcBef>
                <a:spcPct val="0"/>
              </a:spcBef>
              <a:spcAft>
                <a:spcPts val="0"/>
              </a:spcAft>
              <a:buNone/>
              <a:defRPr sz="4400" kern="1200" baseline="0">
                <a:solidFill>
                  <a:schemeClr val="bg1"/>
                </a:solidFill>
                <a:latin typeface="+mj-lt"/>
                <a:ea typeface="+mj-ea"/>
                <a:cs typeface="+mj-cs"/>
              </a:defRPr>
            </a:lvl1pPr>
          </a:lstStyle>
          <a:p>
            <a:r>
              <a:rPr lang="en-US" dirty="0">
                <a:solidFill>
                  <a:srgbClr val="10394B"/>
                </a:solidFill>
              </a:rPr>
              <a:t>Acknowledgements</a:t>
            </a:r>
            <a:endParaRPr lang="en-GB" dirty="0">
              <a:solidFill>
                <a:srgbClr val="10394B"/>
              </a:solidFill>
            </a:endParaRPr>
          </a:p>
        </p:txBody>
      </p:sp>
    </p:spTree>
    <p:extLst>
      <p:ext uri="{BB962C8B-B14F-4D97-AF65-F5344CB8AC3E}">
        <p14:creationId xmlns:p14="http://schemas.microsoft.com/office/powerpoint/2010/main" val="2331385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4768" y="99334"/>
            <a:ext cx="10972800" cy="972441"/>
          </a:xfrm>
        </p:spPr>
        <p:txBody>
          <a:bodyPr/>
          <a:lstStyle/>
          <a:p>
            <a:r>
              <a:rPr lang="en-GB" dirty="0">
                <a:solidFill>
                  <a:srgbClr val="10394B"/>
                </a:solidFill>
              </a:rPr>
              <a:t>Outline of training</a:t>
            </a:r>
          </a:p>
        </p:txBody>
      </p:sp>
      <p:sp>
        <p:nvSpPr>
          <p:cNvPr id="6" name="Rectangle 5"/>
          <p:cNvSpPr/>
          <p:nvPr/>
        </p:nvSpPr>
        <p:spPr>
          <a:xfrm>
            <a:off x="354768" y="816112"/>
            <a:ext cx="5551356" cy="1569660"/>
          </a:xfrm>
          <a:prstGeom prst="rect">
            <a:avLst/>
          </a:prstGeom>
          <a:solidFill>
            <a:schemeClr val="bg1">
              <a:lumMod val="95000"/>
            </a:schemeClr>
          </a:solidFill>
        </p:spPr>
        <p:txBody>
          <a:bodyPr wrap="square">
            <a:spAutoFit/>
          </a:bodyPr>
          <a:lstStyle/>
          <a:p>
            <a:r>
              <a:rPr lang="en-ZA" sz="1600" b="1" dirty="0"/>
              <a:t>Module 1: Introduction to oral PrEP</a:t>
            </a:r>
          </a:p>
          <a:p>
            <a:pPr marL="285750" indent="-285750">
              <a:buFont typeface="Arial" panose="020B0604020202020204" pitchFamily="34" charset="0"/>
              <a:buChar char="•"/>
            </a:pPr>
            <a:r>
              <a:rPr lang="en-ZA" sz="1600" dirty="0"/>
              <a:t>PrEP: the basics</a:t>
            </a:r>
          </a:p>
          <a:p>
            <a:pPr marL="285750" indent="-285750">
              <a:buFont typeface="Arial" panose="020B0604020202020204" pitchFamily="34" charset="0"/>
              <a:buChar char="•"/>
            </a:pPr>
            <a:r>
              <a:rPr lang="en-ZA" sz="1600"/>
              <a:t>What is combination prevention?</a:t>
            </a:r>
            <a:endParaRPr lang="en-ZA" sz="1600" dirty="0"/>
          </a:p>
          <a:p>
            <a:pPr marL="285750" indent="-285750">
              <a:buFont typeface="Arial" panose="020B0604020202020204" pitchFamily="34" charset="0"/>
              <a:buChar char="•"/>
            </a:pPr>
            <a:r>
              <a:rPr lang="en-ZA" sz="1600" dirty="0"/>
              <a:t>How effective is oral PrEP? </a:t>
            </a:r>
          </a:p>
          <a:p>
            <a:pPr marL="285750" indent="-285750">
              <a:buFont typeface="Arial" panose="020B0604020202020204" pitchFamily="34" charset="0"/>
              <a:buChar char="•"/>
            </a:pPr>
            <a:r>
              <a:rPr lang="en-ZA" sz="1600" dirty="0"/>
              <a:t>What are the differences among PrEP, PEP, and ART? </a:t>
            </a:r>
          </a:p>
          <a:p>
            <a:pPr marL="285750" indent="-285750">
              <a:buFont typeface="Arial" panose="020B0604020202020204" pitchFamily="34" charset="0"/>
              <a:buChar char="•"/>
            </a:pPr>
            <a:r>
              <a:rPr lang="en-ZA" sz="1600" dirty="0"/>
              <a:t>Overview of country-specific guidelines</a:t>
            </a:r>
          </a:p>
        </p:txBody>
      </p:sp>
      <p:sp>
        <p:nvSpPr>
          <p:cNvPr id="7" name="Rectangle 6"/>
          <p:cNvSpPr/>
          <p:nvPr/>
        </p:nvSpPr>
        <p:spPr>
          <a:xfrm>
            <a:off x="354767" y="2682406"/>
            <a:ext cx="5551357" cy="2062103"/>
          </a:xfrm>
          <a:prstGeom prst="rect">
            <a:avLst/>
          </a:prstGeom>
          <a:solidFill>
            <a:schemeClr val="bg1">
              <a:lumMod val="95000"/>
            </a:schemeClr>
          </a:solidFill>
        </p:spPr>
        <p:txBody>
          <a:bodyPr wrap="square">
            <a:spAutoFit/>
          </a:bodyPr>
          <a:lstStyle/>
          <a:p>
            <a:r>
              <a:rPr lang="en-ZA" sz="1600" b="1" dirty="0"/>
              <a:t>Module 2: The provision of oral PrEP in the context of AGYW</a:t>
            </a:r>
          </a:p>
          <a:p>
            <a:pPr marL="285750" indent="-285750">
              <a:buFont typeface="Arial" panose="020B0604020202020204" pitchFamily="34" charset="0"/>
              <a:buChar char="•"/>
            </a:pPr>
            <a:r>
              <a:rPr lang="en-ZA" sz="1600" dirty="0"/>
              <a:t>Why oral PrEP for AGYW? </a:t>
            </a:r>
          </a:p>
          <a:p>
            <a:pPr marL="285750" indent="-285750">
              <a:buFont typeface="Arial" panose="020B0604020202020204" pitchFamily="34" charset="0"/>
              <a:buChar char="•"/>
            </a:pPr>
            <a:r>
              <a:rPr lang="en-ZA" sz="1600" dirty="0"/>
              <a:t>Adolescence: a dynamic time of change and transition</a:t>
            </a:r>
          </a:p>
          <a:p>
            <a:pPr marL="285750" indent="-285750">
              <a:buFont typeface="Arial" panose="020B0604020202020204" pitchFamily="34" charset="0"/>
              <a:buChar char="•"/>
            </a:pPr>
            <a:r>
              <a:rPr lang="en-ZA" sz="1600" dirty="0"/>
              <a:t>Providing oral PrEP in the context of adolescent- and youth- friendly services</a:t>
            </a:r>
          </a:p>
          <a:p>
            <a:pPr marL="285750" indent="-285750">
              <a:buFont typeface="Arial" panose="020B0604020202020204" pitchFamily="34" charset="0"/>
              <a:buChar char="•"/>
            </a:pPr>
            <a:r>
              <a:rPr lang="en-ZA" sz="1600" dirty="0"/>
              <a:t>Checking in with ourselves: our personal views and values about </a:t>
            </a:r>
            <a:r>
              <a:rPr lang="en-ZA" sz="1600"/>
              <a:t>AGYW and oral </a:t>
            </a:r>
            <a:r>
              <a:rPr lang="en-ZA" sz="1600" dirty="0"/>
              <a:t>PrEP</a:t>
            </a:r>
          </a:p>
          <a:p>
            <a:pPr marL="285750" indent="-285750">
              <a:buFont typeface="Arial" panose="020B0604020202020204" pitchFamily="34" charset="0"/>
              <a:buChar char="•"/>
            </a:pPr>
            <a:r>
              <a:rPr lang="en-ZA" sz="1600" dirty="0"/>
              <a:t>Unpacking youth-friendly services</a:t>
            </a:r>
          </a:p>
        </p:txBody>
      </p:sp>
      <p:sp>
        <p:nvSpPr>
          <p:cNvPr id="8" name="Rectangle 7"/>
          <p:cNvSpPr/>
          <p:nvPr/>
        </p:nvSpPr>
        <p:spPr>
          <a:xfrm>
            <a:off x="354768" y="5041144"/>
            <a:ext cx="5551357" cy="1569660"/>
          </a:xfrm>
          <a:prstGeom prst="rect">
            <a:avLst/>
          </a:prstGeom>
          <a:solidFill>
            <a:schemeClr val="bg1">
              <a:lumMod val="95000"/>
            </a:schemeClr>
          </a:solidFill>
        </p:spPr>
        <p:txBody>
          <a:bodyPr wrap="square">
            <a:spAutoFit/>
          </a:bodyPr>
          <a:lstStyle/>
          <a:p>
            <a:r>
              <a:rPr lang="en-ZA" sz="1600" b="1" dirty="0"/>
              <a:t>Module 3: Important factors to consider when providing oral PrEP to AGYW</a:t>
            </a:r>
          </a:p>
          <a:p>
            <a:pPr marL="285750" indent="-285750">
              <a:buFont typeface="Arial" panose="020B0604020202020204" pitchFamily="34" charset="0"/>
              <a:buChar char="•"/>
            </a:pPr>
            <a:r>
              <a:rPr lang="en-ZA" sz="1600" dirty="0"/>
              <a:t>Combination prevention: related services and entry points to PrEP</a:t>
            </a:r>
          </a:p>
          <a:p>
            <a:pPr marL="285750" indent="-285750">
              <a:buFont typeface="Arial" panose="020B0604020202020204" pitchFamily="34" charset="0"/>
              <a:buChar char="•"/>
            </a:pPr>
            <a:r>
              <a:rPr lang="en-ZA" sz="1600" dirty="0"/>
              <a:t>Gathering the evidence: what have we learned about oral PrEP and AGYW?</a:t>
            </a:r>
          </a:p>
        </p:txBody>
      </p:sp>
      <p:sp>
        <p:nvSpPr>
          <p:cNvPr id="9" name="Rectangle 8"/>
          <p:cNvSpPr/>
          <p:nvPr/>
        </p:nvSpPr>
        <p:spPr>
          <a:xfrm>
            <a:off x="6053526" y="816112"/>
            <a:ext cx="6001063" cy="1569660"/>
          </a:xfrm>
          <a:prstGeom prst="rect">
            <a:avLst/>
          </a:prstGeom>
          <a:solidFill>
            <a:schemeClr val="bg1">
              <a:lumMod val="95000"/>
            </a:schemeClr>
          </a:solidFill>
        </p:spPr>
        <p:txBody>
          <a:bodyPr wrap="square">
            <a:spAutoFit/>
          </a:bodyPr>
          <a:lstStyle/>
          <a:p>
            <a:r>
              <a:rPr lang="en-ZA" sz="1600" b="1" dirty="0"/>
              <a:t>Module 4: Oral PrEP provision for AGYW – getting started</a:t>
            </a:r>
          </a:p>
          <a:p>
            <a:pPr marL="285750" indent="-285750">
              <a:buFont typeface="Arial" panose="020B0604020202020204" pitchFamily="34" charset="0"/>
              <a:buChar char="•"/>
            </a:pPr>
            <a:r>
              <a:rPr lang="en-ZA" sz="1600" dirty="0"/>
              <a:t>Generating demand: reaching AGYW</a:t>
            </a:r>
          </a:p>
          <a:p>
            <a:pPr marL="285750" indent="-285750">
              <a:buFont typeface="Arial" panose="020B0604020202020204" pitchFamily="34" charset="0"/>
              <a:buChar char="•"/>
            </a:pPr>
            <a:r>
              <a:rPr lang="en-ZA" sz="1600" dirty="0"/>
              <a:t>Risk assessments</a:t>
            </a:r>
          </a:p>
          <a:p>
            <a:pPr marL="285750" indent="-285750">
              <a:buFont typeface="Arial" panose="020B0604020202020204" pitchFamily="34" charset="0"/>
              <a:buChar char="•"/>
            </a:pPr>
            <a:r>
              <a:rPr lang="en-ZA" sz="1600" dirty="0"/>
              <a:t>Addressing myths, misconceptions, and fears</a:t>
            </a:r>
          </a:p>
          <a:p>
            <a:pPr marL="285750" indent="-285750">
              <a:buFont typeface="Arial" panose="020B0604020202020204" pitchFamily="34" charset="0"/>
              <a:buChar char="•"/>
            </a:pPr>
            <a:r>
              <a:rPr lang="en-ZA" sz="1600" dirty="0"/>
              <a:t>Factors influencing decisions to initiate or stay on oral PrEP</a:t>
            </a:r>
          </a:p>
          <a:p>
            <a:pPr marL="285750" indent="-285750">
              <a:buFont typeface="Arial" panose="020B0604020202020204" pitchFamily="34" charset="0"/>
              <a:buChar char="•"/>
            </a:pPr>
            <a:r>
              <a:rPr lang="en-ZA" sz="1600" dirty="0"/>
              <a:t>Key issues to discuss with AGYW in relation to PrEP</a:t>
            </a:r>
          </a:p>
        </p:txBody>
      </p:sp>
      <p:sp>
        <p:nvSpPr>
          <p:cNvPr id="11" name="Rectangle 10"/>
          <p:cNvSpPr/>
          <p:nvPr/>
        </p:nvSpPr>
        <p:spPr>
          <a:xfrm>
            <a:off x="6043054" y="5262486"/>
            <a:ext cx="6001063" cy="338554"/>
          </a:xfrm>
          <a:prstGeom prst="rect">
            <a:avLst/>
          </a:prstGeom>
          <a:solidFill>
            <a:schemeClr val="bg1">
              <a:lumMod val="95000"/>
            </a:schemeClr>
          </a:solidFill>
        </p:spPr>
        <p:txBody>
          <a:bodyPr wrap="square">
            <a:spAutoFit/>
          </a:bodyPr>
          <a:lstStyle/>
          <a:p>
            <a:r>
              <a:rPr lang="en-US" sz="1600" b="1" dirty="0"/>
              <a:t>Addendum: Initiation and clinical management of oral </a:t>
            </a:r>
            <a:r>
              <a:rPr lang="en-US" sz="1600" b="1" dirty="0" err="1"/>
              <a:t>PrEP</a:t>
            </a:r>
            <a:endParaRPr lang="en-US" sz="1600" b="1" dirty="0"/>
          </a:p>
        </p:txBody>
      </p:sp>
      <p:sp>
        <p:nvSpPr>
          <p:cNvPr id="12" name="Rectangle 11"/>
          <p:cNvSpPr/>
          <p:nvPr/>
        </p:nvSpPr>
        <p:spPr>
          <a:xfrm>
            <a:off x="6043055" y="2679609"/>
            <a:ext cx="6011534" cy="1077218"/>
          </a:xfrm>
          <a:prstGeom prst="rect">
            <a:avLst/>
          </a:prstGeom>
          <a:solidFill>
            <a:schemeClr val="bg1">
              <a:lumMod val="95000"/>
            </a:schemeClr>
          </a:solidFill>
          <a:ln w="101600">
            <a:solidFill>
              <a:srgbClr val="FF0000"/>
            </a:solidFill>
            <a:prstDash val="sysDash"/>
          </a:ln>
        </p:spPr>
        <p:txBody>
          <a:bodyPr wrap="square">
            <a:spAutoFit/>
          </a:bodyPr>
          <a:lstStyle/>
          <a:p>
            <a:r>
              <a:rPr lang="en-ZA" sz="1600" b="1" dirty="0"/>
              <a:t>Module 5: Monitoring, follow-up, and adherence support for AGYW on oral PrEP</a:t>
            </a:r>
          </a:p>
          <a:p>
            <a:pPr marL="285750" indent="-285750">
              <a:buFont typeface="Arial" panose="020B0604020202020204" pitchFamily="34" charset="0"/>
              <a:buChar char="•"/>
            </a:pPr>
            <a:r>
              <a:rPr lang="en-ZA" sz="1600" dirty="0"/>
              <a:t>Promoting adherence and retention for AGYW using oral PrEP</a:t>
            </a:r>
          </a:p>
          <a:p>
            <a:pPr marL="285750" indent="-285750">
              <a:buFont typeface="Arial" panose="020B0604020202020204" pitchFamily="34" charset="0"/>
              <a:buChar char="•"/>
            </a:pPr>
            <a:r>
              <a:rPr lang="en-ZA" sz="1600" dirty="0"/>
              <a:t>Frequently asked questions</a:t>
            </a:r>
          </a:p>
        </p:txBody>
      </p:sp>
      <p:sp>
        <p:nvSpPr>
          <p:cNvPr id="13" name="Rectangle 12"/>
          <p:cNvSpPr/>
          <p:nvPr/>
        </p:nvSpPr>
        <p:spPr>
          <a:xfrm>
            <a:off x="6043055" y="4099134"/>
            <a:ext cx="6001063" cy="830997"/>
          </a:xfrm>
          <a:prstGeom prst="rect">
            <a:avLst/>
          </a:prstGeom>
          <a:solidFill>
            <a:schemeClr val="bg1">
              <a:lumMod val="95000"/>
            </a:schemeClr>
          </a:solidFill>
        </p:spPr>
        <p:txBody>
          <a:bodyPr wrap="square">
            <a:spAutoFit/>
          </a:bodyPr>
          <a:lstStyle/>
          <a:p>
            <a:r>
              <a:rPr lang="en-ZA" sz="1600" b="1" dirty="0"/>
              <a:t>Module 6: Wrapping up</a:t>
            </a:r>
          </a:p>
          <a:p>
            <a:pPr marL="285750" indent="-285750">
              <a:buFont typeface="Arial" panose="020B0604020202020204" pitchFamily="34" charset="0"/>
              <a:buChar char="•"/>
            </a:pPr>
            <a:r>
              <a:rPr lang="en-ZA" sz="1600" dirty="0"/>
              <a:t>Key take-home messages</a:t>
            </a:r>
          </a:p>
          <a:p>
            <a:pPr marL="285750" indent="-285750">
              <a:buFont typeface="Arial" panose="020B0604020202020204" pitchFamily="34" charset="0"/>
              <a:buChar char="•"/>
            </a:pPr>
            <a:r>
              <a:rPr lang="en-ZA" sz="1600" dirty="0"/>
              <a:t>Resources for providing oral PrEP to AGYW</a:t>
            </a:r>
          </a:p>
        </p:txBody>
      </p:sp>
    </p:spTree>
    <p:extLst>
      <p:ext uri="{BB962C8B-B14F-4D97-AF65-F5344CB8AC3E}">
        <p14:creationId xmlns:p14="http://schemas.microsoft.com/office/powerpoint/2010/main" val="4177385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10394B"/>
                </a:solidFill>
              </a:rPr>
              <a:t>Key points framing adherence support </a:t>
            </a:r>
            <a:endParaRPr lang="en-GB" dirty="0">
              <a:solidFill>
                <a:srgbClr val="10394B"/>
              </a:solidFill>
            </a:endParaRPr>
          </a:p>
        </p:txBody>
      </p:sp>
      <p:sp>
        <p:nvSpPr>
          <p:cNvPr id="7" name="Text Placeholder 6"/>
          <p:cNvSpPr>
            <a:spLocks noGrp="1"/>
          </p:cNvSpPr>
          <p:nvPr>
            <p:ph type="body" sz="quarter" idx="10"/>
          </p:nvPr>
        </p:nvSpPr>
        <p:spPr/>
        <p:txBody>
          <a:bodyPr/>
          <a:lstStyle/>
          <a:p>
            <a:pPr>
              <a:spcBef>
                <a:spcPts val="600"/>
              </a:spcBef>
              <a:spcAft>
                <a:spcPts val="600"/>
              </a:spcAft>
              <a:buClr>
                <a:srgbClr val="178793"/>
              </a:buClr>
              <a:buFont typeface="Wingdings" panose="05000000000000000000" pitchFamily="2" charset="2"/>
              <a:buChar char="ü"/>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PrEP initiation is </a:t>
            </a: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voluntary,</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and an adolescent or young woman starting </a:t>
            </a:r>
            <a:r>
              <a:rPr lang="en-US"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PrEP</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makes an </a:t>
            </a: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informed choice</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a:spcBef>
                <a:spcPts val="600"/>
              </a:spcBef>
              <a:spcAft>
                <a:spcPts val="600"/>
              </a:spcAft>
              <a:buClr>
                <a:srgbClr val="178793"/>
              </a:buClr>
              <a:buFont typeface="Wingdings" panose="05000000000000000000" pitchFamily="2" charset="2"/>
              <a:buChar char="ü"/>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Health providers must ensure services respect </a:t>
            </a: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confidentiality and privacy</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a:spcBef>
                <a:spcPts val="600"/>
              </a:spcBef>
              <a:spcAft>
                <a:spcPts val="600"/>
              </a:spcAft>
              <a:buClr>
                <a:srgbClr val="178793"/>
              </a:buClr>
              <a:buFont typeface="Wingdings" panose="05000000000000000000" pitchFamily="2" charset="2"/>
              <a:buChar char="ü"/>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Health providers must be </a:t>
            </a: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respectful and non-judgmental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t>
            </a:r>
          </a:p>
          <a:p>
            <a:pPr>
              <a:spcBef>
                <a:spcPts val="600"/>
              </a:spcBef>
              <a:spcAft>
                <a:spcPts val="600"/>
              </a:spcAft>
              <a:buClr>
                <a:srgbClr val="178793"/>
              </a:buClr>
              <a:buFont typeface="Wingdings" panose="05000000000000000000" pitchFamily="2" charset="2"/>
              <a:buChar char="ü"/>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Challenges to </a:t>
            </a: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treatment adherence and follow-up visits </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are common among AGYW, so this population requires ongoing support.</a:t>
            </a:r>
            <a:endParaRPr lang="en-ZA"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buClr>
                <a:srgbClr val="178793"/>
              </a:buClr>
              <a:buFont typeface="Wingdings" panose="05000000000000000000" pitchFamily="2" charset="2"/>
              <a:buChar char="ü"/>
            </a:pP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Oral PrEP should be </a:t>
            </a:r>
            <a:r>
              <a:rPr lang="en-US" b="1" dirty="0">
                <a:solidFill>
                  <a:schemeClr val="tx1"/>
                </a:solidFill>
                <a:latin typeface="Calibri" panose="020F0502020204030204" pitchFamily="34" charset="0"/>
                <a:ea typeface="Calibri" panose="020F0502020204030204" pitchFamily="34" charset="0"/>
                <a:cs typeface="Times New Roman" panose="02020603050405020304" pitchFamily="18" charset="0"/>
              </a:rPr>
              <a:t>integrated with other SRH and HIV services</a:t>
            </a:r>
            <a:r>
              <a:rPr lang="en-US" dirty="0">
                <a:solidFill>
                  <a:schemeClr val="tx1"/>
                </a:solidFill>
                <a:latin typeface="Calibri" panose="020F0502020204030204" pitchFamily="34" charset="0"/>
                <a:ea typeface="Calibri" panose="020F0502020204030204" pitchFamily="34" charset="0"/>
                <a:cs typeface="Times New Roman" panose="02020603050405020304" pitchFamily="18" charset="0"/>
              </a:rPr>
              <a:t>: contraception, STI screening, PEP, and HIV testing services.</a:t>
            </a:r>
            <a:endParaRPr lang="en-ZA"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6762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7879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CC34C7C-9418-41E0-87DD-6B4C9A891C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8946" y="118585"/>
            <a:ext cx="11754107" cy="6620830"/>
          </a:xfrm>
          <a:prstGeom prst="rect">
            <a:avLst/>
          </a:prstGeom>
        </p:spPr>
      </p:pic>
      <p:sp>
        <p:nvSpPr>
          <p:cNvPr id="4" name="Title 3"/>
          <p:cNvSpPr>
            <a:spLocks noGrp="1"/>
          </p:cNvSpPr>
          <p:nvPr>
            <p:ph type="title"/>
          </p:nvPr>
        </p:nvSpPr>
        <p:spPr>
          <a:xfrm>
            <a:off x="609599" y="1574031"/>
            <a:ext cx="10972800" cy="972441"/>
          </a:xfrm>
        </p:spPr>
        <p:txBody>
          <a:bodyPr vert="horz" anchor="t"/>
          <a:lstStyle/>
          <a:p>
            <a:pPr algn="ctr">
              <a:lnSpc>
                <a:spcPct val="100000"/>
              </a:lnSpc>
            </a:pPr>
            <a:r>
              <a:rPr lang="en-US" sz="5400" dirty="0">
                <a:solidFill>
                  <a:schemeClr val="bg1"/>
                </a:solidFill>
              </a:rPr>
              <a:t>Promoting adherence and retention </a:t>
            </a:r>
            <a:br>
              <a:rPr lang="en-US" sz="5400" dirty="0">
                <a:solidFill>
                  <a:schemeClr val="tx1"/>
                </a:solidFill>
                <a:ea typeface="+mj-lt"/>
                <a:cs typeface="+mj-lt"/>
              </a:rPr>
            </a:br>
            <a:r>
              <a:rPr lang="en-US" sz="5400" dirty="0">
                <a:solidFill>
                  <a:schemeClr val="bg1"/>
                </a:solidFill>
              </a:rPr>
              <a:t>for AGYW using oral </a:t>
            </a:r>
            <a:r>
              <a:rPr lang="en-US" sz="5400" dirty="0" err="1">
                <a:solidFill>
                  <a:schemeClr val="bg1"/>
                </a:solidFill>
              </a:rPr>
              <a:t>PrEP</a:t>
            </a:r>
            <a:endParaRPr lang="en-GB" sz="5400" dirty="0" err="1">
              <a:solidFill>
                <a:schemeClr val="bg1"/>
              </a:solidFill>
            </a:endParaRPr>
          </a:p>
        </p:txBody>
      </p:sp>
    </p:spTree>
    <p:extLst>
      <p:ext uri="{BB962C8B-B14F-4D97-AF65-F5344CB8AC3E}">
        <p14:creationId xmlns:p14="http://schemas.microsoft.com/office/powerpoint/2010/main" val="3582437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1857" y="345322"/>
            <a:ext cx="10972800" cy="972441"/>
          </a:xfrm>
        </p:spPr>
        <p:txBody>
          <a:bodyPr/>
          <a:lstStyle/>
          <a:p>
            <a:r>
              <a:rPr lang="en-GB" dirty="0">
                <a:solidFill>
                  <a:srgbClr val="10394B"/>
                </a:solidFill>
              </a:rPr>
              <a:t>Adherence support</a:t>
            </a:r>
          </a:p>
        </p:txBody>
      </p:sp>
      <p:sp>
        <p:nvSpPr>
          <p:cNvPr id="7" name="Text Placeholder 6"/>
          <p:cNvSpPr>
            <a:spLocks noGrp="1"/>
          </p:cNvSpPr>
          <p:nvPr>
            <p:ph type="body" sz="quarter" idx="10"/>
          </p:nvPr>
        </p:nvSpPr>
        <p:spPr>
          <a:xfrm>
            <a:off x="609600" y="1704109"/>
            <a:ext cx="10972800" cy="4765964"/>
          </a:xfrm>
        </p:spPr>
        <p:txBody>
          <a:bodyPr/>
          <a:lstStyle/>
          <a:p>
            <a:pPr marL="0" indent="0">
              <a:spcBef>
                <a:spcPts val="600"/>
              </a:spcBef>
              <a:spcAft>
                <a:spcPts val="600"/>
              </a:spcAft>
              <a:buClr>
                <a:srgbClr val="178793"/>
              </a:buClr>
              <a:buNone/>
            </a:pPr>
            <a:r>
              <a:rPr lang="en-ZA" dirty="0">
                <a:ea typeface="Calibri" panose="020F0502020204030204" pitchFamily="34" charset="0"/>
                <a:cs typeface="Times New Roman" panose="02020603050405020304" pitchFamily="18" charset="0"/>
              </a:rPr>
              <a:t>Group discussion: </a:t>
            </a:r>
          </a:p>
          <a:p>
            <a:pPr marL="0" indent="0">
              <a:spcBef>
                <a:spcPts val="600"/>
              </a:spcBef>
              <a:spcAft>
                <a:spcPts val="600"/>
              </a:spcAft>
              <a:buClr>
                <a:srgbClr val="178793"/>
              </a:buClr>
              <a:buNone/>
            </a:pPr>
            <a:r>
              <a:rPr lang="en-ZA" dirty="0">
                <a:ea typeface="Calibri" panose="020F0502020204030204" pitchFamily="34" charset="0"/>
                <a:cs typeface="Times New Roman" panose="02020603050405020304" pitchFamily="18" charset="0"/>
              </a:rPr>
              <a:t>What adherence support can we provide/suggest for</a:t>
            </a:r>
          </a:p>
          <a:p>
            <a:pPr marL="0" indent="0">
              <a:spcBef>
                <a:spcPts val="600"/>
              </a:spcBef>
              <a:spcAft>
                <a:spcPts val="600"/>
              </a:spcAft>
              <a:buClr>
                <a:srgbClr val="178793"/>
              </a:buClr>
              <a:buNone/>
            </a:pPr>
            <a:r>
              <a:rPr lang="en-ZA" dirty="0">
                <a:ea typeface="Calibri" panose="020F0502020204030204" pitchFamily="34" charset="0"/>
                <a:cs typeface="Times New Roman" panose="02020603050405020304" pitchFamily="18" charset="0"/>
              </a:rPr>
              <a:t>AGYW using oral PrEP?</a:t>
            </a:r>
          </a:p>
        </p:txBody>
      </p:sp>
      <p:sp>
        <p:nvSpPr>
          <p:cNvPr id="5" name="Oval Callout 5">
            <a:extLst>
              <a:ext uri="{FF2B5EF4-FFF2-40B4-BE49-F238E27FC236}">
                <a16:creationId xmlns:a16="http://schemas.microsoft.com/office/drawing/2014/main" id="{0D3224E9-C4C6-4D37-A694-867A920EDF4C}"/>
              </a:ext>
            </a:extLst>
          </p:cNvPr>
          <p:cNvSpPr/>
          <p:nvPr/>
        </p:nvSpPr>
        <p:spPr>
          <a:xfrm>
            <a:off x="8727671" y="603152"/>
            <a:ext cx="3156527" cy="1878676"/>
          </a:xfrm>
          <a:prstGeom prst="wedgeEllipseCallout">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t>“Let’s talk about how </a:t>
            </a:r>
            <a:r>
              <a:rPr lang="en-US" sz="2000" b="1" dirty="0" err="1"/>
              <a:t>PrEP</a:t>
            </a:r>
            <a:r>
              <a:rPr lang="en-US" sz="2000" b="1" dirty="0"/>
              <a:t> might fit into your efforts to protect yourself and be healthy.”</a:t>
            </a:r>
            <a:endParaRPr lang="en-GB" sz="2000" b="1" dirty="0"/>
          </a:p>
        </p:txBody>
      </p:sp>
    </p:spTree>
    <p:extLst>
      <p:ext uri="{BB962C8B-B14F-4D97-AF65-F5344CB8AC3E}">
        <p14:creationId xmlns:p14="http://schemas.microsoft.com/office/powerpoint/2010/main" val="23862373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Callout 4"/>
          <p:cNvSpPr/>
          <p:nvPr/>
        </p:nvSpPr>
        <p:spPr>
          <a:xfrm>
            <a:off x="8293147" y="931417"/>
            <a:ext cx="3898853" cy="2069462"/>
          </a:xfrm>
          <a:prstGeom prst="wedgeEllipseCallout">
            <a:avLst>
              <a:gd name="adj1" fmla="val -37903"/>
              <a:gd name="adj2" fmla="val 64107"/>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“I’m here to help by working with you to figure out a way to make taking your pills easier, so that you get the most protection you can”</a:t>
            </a:r>
            <a:endParaRPr lang="en-GB" sz="2000" dirty="0"/>
          </a:p>
        </p:txBody>
      </p:sp>
      <p:sp>
        <p:nvSpPr>
          <p:cNvPr id="4" name="Title 3"/>
          <p:cNvSpPr>
            <a:spLocks noGrp="1"/>
          </p:cNvSpPr>
          <p:nvPr>
            <p:ph type="title"/>
          </p:nvPr>
        </p:nvSpPr>
        <p:spPr/>
        <p:txBody>
          <a:bodyPr/>
          <a:lstStyle/>
          <a:p>
            <a:r>
              <a:rPr lang="en-US" dirty="0">
                <a:solidFill>
                  <a:srgbClr val="10394B"/>
                </a:solidFill>
              </a:rPr>
              <a:t>Promoting adherence and retention </a:t>
            </a:r>
            <a:br>
              <a:rPr lang="en-US" dirty="0">
                <a:solidFill>
                  <a:srgbClr val="10394B"/>
                </a:solidFill>
              </a:rPr>
            </a:br>
            <a:r>
              <a:rPr lang="en-US" dirty="0">
                <a:solidFill>
                  <a:srgbClr val="10394B"/>
                </a:solidFill>
              </a:rPr>
              <a:t>among young people</a:t>
            </a:r>
            <a:endParaRPr lang="en-GB" dirty="0">
              <a:solidFill>
                <a:srgbClr val="10394B"/>
              </a:solidFill>
            </a:endParaRPr>
          </a:p>
        </p:txBody>
      </p:sp>
      <p:sp>
        <p:nvSpPr>
          <p:cNvPr id="7" name="Text Placeholder 6"/>
          <p:cNvSpPr>
            <a:spLocks noGrp="1"/>
          </p:cNvSpPr>
          <p:nvPr>
            <p:ph type="body" sz="quarter" idx="10"/>
          </p:nvPr>
        </p:nvSpPr>
        <p:spPr>
          <a:xfrm>
            <a:off x="609600" y="1704109"/>
            <a:ext cx="11277600" cy="4765964"/>
          </a:xfrm>
        </p:spPr>
        <p:txBody>
          <a:bodyPr/>
          <a:lstStyle/>
          <a:p>
            <a:pPr>
              <a:spcBef>
                <a:spcPts val="600"/>
              </a:spcBef>
              <a:spcAft>
                <a:spcPts val="600"/>
              </a:spcAft>
              <a:buClr>
                <a:srgbClr val="178793"/>
              </a:buClr>
              <a:buFont typeface="Arial" panose="020B0604020202020204" pitchFamily="34" charset="0"/>
              <a:buChar char="•"/>
            </a:pPr>
            <a:r>
              <a:rPr lang="en-US" dirty="0">
                <a:ea typeface="Calibri" panose="020F0502020204030204" pitchFamily="34" charset="0"/>
                <a:cs typeface="Times New Roman" panose="02020603050405020304" pitchFamily="18" charset="0"/>
              </a:rPr>
              <a:t>Frequent follow-up.</a:t>
            </a:r>
            <a:endParaRPr lang="en-ZA" dirty="0">
              <a:ea typeface="Calibri" panose="020F0502020204030204" pitchFamily="34" charset="0"/>
              <a:cs typeface="Times New Roman" panose="02020603050405020304" pitchFamily="18" charset="0"/>
            </a:endParaRPr>
          </a:p>
          <a:p>
            <a:pPr>
              <a:spcBef>
                <a:spcPts val="600"/>
              </a:spcBef>
              <a:spcAft>
                <a:spcPts val="600"/>
              </a:spcAft>
              <a:buClr>
                <a:srgbClr val="178793"/>
              </a:buClr>
              <a:buFont typeface="Arial" panose="020B0604020202020204" pitchFamily="34" charset="0"/>
              <a:buChar char="•"/>
            </a:pPr>
            <a:r>
              <a:rPr lang="en-US" dirty="0">
                <a:ea typeface="Calibri" panose="020F0502020204030204" pitchFamily="34" charset="0"/>
                <a:cs typeface="Times New Roman" panose="02020603050405020304" pitchFamily="18" charset="0"/>
              </a:rPr>
              <a:t>Use of peers motivators, navigators, and support.</a:t>
            </a:r>
            <a:endParaRPr lang="en-ZA" dirty="0">
              <a:ea typeface="Calibri" panose="020F0502020204030204" pitchFamily="34" charset="0"/>
              <a:cs typeface="Times New Roman" panose="02020603050405020304" pitchFamily="18" charset="0"/>
            </a:endParaRPr>
          </a:p>
          <a:p>
            <a:pPr>
              <a:spcBef>
                <a:spcPts val="600"/>
              </a:spcBef>
              <a:spcAft>
                <a:spcPts val="600"/>
              </a:spcAft>
              <a:buClr>
                <a:srgbClr val="178793"/>
              </a:buClr>
              <a:buFont typeface="Arial" panose="020B0604020202020204" pitchFamily="34" charset="0"/>
              <a:buChar char="•"/>
            </a:pPr>
            <a:r>
              <a:rPr lang="en-US" dirty="0">
                <a:ea typeface="Calibri" panose="020F0502020204030204" pitchFamily="34" charset="0"/>
                <a:cs typeface="Times New Roman" panose="02020603050405020304" pitchFamily="18" charset="0"/>
              </a:rPr>
              <a:t>Social media/text messages.</a:t>
            </a:r>
            <a:endParaRPr lang="en-ZA" dirty="0">
              <a:ea typeface="Calibri" panose="020F0502020204030204" pitchFamily="34" charset="0"/>
              <a:cs typeface="Times New Roman" panose="02020603050405020304" pitchFamily="18" charset="0"/>
            </a:endParaRPr>
          </a:p>
          <a:p>
            <a:pPr>
              <a:spcBef>
                <a:spcPts val="600"/>
              </a:spcBef>
              <a:spcAft>
                <a:spcPts val="600"/>
              </a:spcAft>
              <a:buClr>
                <a:srgbClr val="178793"/>
              </a:buClr>
              <a:buFont typeface="Arial" panose="020B0604020202020204" pitchFamily="34" charset="0"/>
              <a:buChar char="•"/>
            </a:pPr>
            <a:r>
              <a:rPr lang="en-US" dirty="0">
                <a:ea typeface="Calibri" panose="020F0502020204030204" pitchFamily="34" charset="0"/>
                <a:cs typeface="Times New Roman" panose="02020603050405020304" pitchFamily="18" charset="0"/>
              </a:rPr>
              <a:t>Recognition that adolescents’ lives may be chaotic, lacking in routine, and unpredictable.  </a:t>
            </a:r>
            <a:endParaRPr lang="en-ZA" dirty="0">
              <a:ea typeface="Calibri" panose="020F0502020204030204" pitchFamily="34" charset="0"/>
              <a:cs typeface="Times New Roman" panose="02020603050405020304" pitchFamily="18" charset="0"/>
            </a:endParaRPr>
          </a:p>
          <a:p>
            <a:pPr>
              <a:spcBef>
                <a:spcPts val="600"/>
              </a:spcBef>
              <a:spcAft>
                <a:spcPts val="600"/>
              </a:spcAft>
              <a:buClr>
                <a:srgbClr val="178793"/>
              </a:buClr>
              <a:buFont typeface="Arial" panose="020B0604020202020204" pitchFamily="34" charset="0"/>
              <a:buChar char="•"/>
            </a:pPr>
            <a:r>
              <a:rPr lang="en-US" dirty="0">
                <a:ea typeface="Calibri" panose="020F0502020204030204" pitchFamily="34" charset="0"/>
                <a:cs typeface="Times New Roman" panose="02020603050405020304" pitchFamily="18" charset="0"/>
              </a:rPr>
              <a:t>The need to target different interventions for younger and older AGYW (i.e., the needs of a 15-year-old are different from those of a 24-year-old).</a:t>
            </a:r>
          </a:p>
          <a:p>
            <a:pPr>
              <a:spcBef>
                <a:spcPts val="600"/>
              </a:spcBef>
              <a:spcAft>
                <a:spcPts val="600"/>
              </a:spcAft>
              <a:buClr>
                <a:srgbClr val="178793"/>
              </a:buClr>
              <a:buFont typeface="Arial" panose="020B0604020202020204" pitchFamily="34" charset="0"/>
              <a:buChar char="•"/>
            </a:pPr>
            <a:r>
              <a:rPr lang="en-ZA" dirty="0">
                <a:ea typeface="Calibri" panose="020F0502020204030204" pitchFamily="34" charset="0"/>
                <a:cs typeface="Times New Roman" panose="02020603050405020304" pitchFamily="18" charset="0"/>
              </a:rPr>
              <a:t>Identification of barriers to effective use.</a:t>
            </a:r>
          </a:p>
          <a:p>
            <a:pPr>
              <a:spcBef>
                <a:spcPts val="600"/>
              </a:spcBef>
              <a:spcAft>
                <a:spcPts val="600"/>
              </a:spcAft>
              <a:buClr>
                <a:srgbClr val="178793"/>
              </a:buClr>
              <a:buFont typeface="Arial" panose="020B0604020202020204" pitchFamily="34" charset="0"/>
              <a:buChar char="•"/>
            </a:pPr>
            <a:r>
              <a:rPr lang="en-ZA" dirty="0">
                <a:ea typeface="Calibri" panose="020F0502020204030204" pitchFamily="34" charset="0"/>
                <a:cs typeface="Times New Roman" panose="02020603050405020304" pitchFamily="18" charset="0"/>
              </a:rPr>
              <a:t>Realistic strategies to address barriers.</a:t>
            </a:r>
          </a:p>
        </p:txBody>
      </p:sp>
    </p:spTree>
    <p:extLst>
      <p:ext uri="{BB962C8B-B14F-4D97-AF65-F5344CB8AC3E}">
        <p14:creationId xmlns:p14="http://schemas.microsoft.com/office/powerpoint/2010/main" val="1952029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Callout 7"/>
          <p:cNvSpPr/>
          <p:nvPr/>
        </p:nvSpPr>
        <p:spPr>
          <a:xfrm>
            <a:off x="9333574" y="3598981"/>
            <a:ext cx="2632364" cy="1878676"/>
          </a:xfrm>
          <a:prstGeom prst="wedgeEllipseCallout">
            <a:avLst>
              <a:gd name="adj1" fmla="val -56386"/>
              <a:gd name="adj2" fmla="val -33370"/>
            </a:avLst>
          </a:prstGeom>
          <a:solidFill>
            <a:srgbClr val="10394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000" dirty="0"/>
          </a:p>
        </p:txBody>
      </p:sp>
      <p:sp>
        <p:nvSpPr>
          <p:cNvPr id="6" name="Rectangle 5"/>
          <p:cNvSpPr/>
          <p:nvPr/>
        </p:nvSpPr>
        <p:spPr>
          <a:xfrm>
            <a:off x="9404695" y="3890338"/>
            <a:ext cx="2510443" cy="1477328"/>
          </a:xfrm>
          <a:prstGeom prst="rect">
            <a:avLst/>
          </a:prstGeom>
        </p:spPr>
        <p:txBody>
          <a:bodyPr wrap="square">
            <a:spAutoFit/>
          </a:bodyPr>
          <a:lstStyle/>
          <a:p>
            <a:pPr algn="ctr"/>
            <a:r>
              <a:rPr lang="en-GB" b="1" dirty="0">
                <a:solidFill>
                  <a:schemeClr val="bg1"/>
                </a:solidFill>
              </a:rPr>
              <a:t>“Pill taking isn’t easy and takes some practice, especially if you aren't used to taking pills”</a:t>
            </a:r>
          </a:p>
        </p:txBody>
      </p:sp>
      <p:sp>
        <p:nvSpPr>
          <p:cNvPr id="13" name="Title 12"/>
          <p:cNvSpPr>
            <a:spLocks noGrp="1"/>
          </p:cNvSpPr>
          <p:nvPr>
            <p:ph type="title"/>
          </p:nvPr>
        </p:nvSpPr>
        <p:spPr>
          <a:xfrm>
            <a:off x="609601" y="445197"/>
            <a:ext cx="10972800" cy="972441"/>
          </a:xfrm>
        </p:spPr>
        <p:txBody>
          <a:bodyPr/>
          <a:lstStyle/>
          <a:p>
            <a:r>
              <a:rPr lang="en-US" dirty="0">
                <a:solidFill>
                  <a:srgbClr val="10394B"/>
                </a:solidFill>
              </a:rPr>
              <a:t>Promoting adherence and retention among young people (cont.)</a:t>
            </a:r>
            <a:endParaRPr lang="en-GB" dirty="0">
              <a:solidFill>
                <a:srgbClr val="10394B"/>
              </a:solidFill>
            </a:endParaRPr>
          </a:p>
        </p:txBody>
      </p:sp>
      <p:sp>
        <p:nvSpPr>
          <p:cNvPr id="7" name="Text Placeholder 6"/>
          <p:cNvSpPr>
            <a:spLocks noGrp="1"/>
          </p:cNvSpPr>
          <p:nvPr>
            <p:ph type="body" sz="quarter" idx="10"/>
          </p:nvPr>
        </p:nvSpPr>
        <p:spPr>
          <a:xfrm>
            <a:off x="609599" y="1944241"/>
            <a:ext cx="11092666" cy="4477821"/>
          </a:xfrm>
        </p:spPr>
        <p:txBody>
          <a:bodyPr>
            <a:normAutofit fontScale="92500" lnSpcReduction="20000"/>
          </a:bodyPr>
          <a:lstStyle/>
          <a:p>
            <a:pPr>
              <a:spcAft>
                <a:spcPts val="600"/>
              </a:spcAft>
              <a:buClr>
                <a:srgbClr val="178793"/>
              </a:buClr>
            </a:pPr>
            <a:r>
              <a:rPr lang="en-ZA" dirty="0">
                <a:solidFill>
                  <a:srgbClr val="57585A"/>
                </a:solidFill>
                <a:latin typeface="Calibri" panose="020F0502020204030204" pitchFamily="34" charset="0"/>
                <a:ea typeface="Calibri" panose="020F0502020204030204" pitchFamily="34" charset="0"/>
                <a:cs typeface="Times New Roman" panose="02020603050405020304" pitchFamily="18" charset="0"/>
              </a:rPr>
              <a:t>Support for daily use/adherence</a:t>
            </a:r>
          </a:p>
          <a:p>
            <a:pPr lvl="1">
              <a:spcAft>
                <a:spcPts val="600"/>
              </a:spcAft>
              <a:buClr>
                <a:srgbClr val="178793"/>
              </a:buClr>
            </a:pPr>
            <a:r>
              <a:rPr lang="en-ZA" dirty="0">
                <a:solidFill>
                  <a:srgbClr val="57585A"/>
                </a:solidFill>
                <a:latin typeface="Calibri" panose="020F0502020204030204" pitchFamily="34" charset="0"/>
                <a:ea typeface="Calibri" panose="020F0502020204030204" pitchFamily="34" charset="0"/>
                <a:cs typeface="Times New Roman" panose="02020603050405020304" pitchFamily="18" charset="0"/>
              </a:rPr>
              <a:t>Incorporated into daily activity (e.g., part of morning routine, during favorite TV show), phone alarms, daily pillboxes.</a:t>
            </a:r>
          </a:p>
          <a:p>
            <a:pPr>
              <a:spcAft>
                <a:spcPts val="600"/>
              </a:spcAft>
              <a:buClr>
                <a:srgbClr val="178793"/>
              </a:buClr>
              <a:buFont typeface="Arial" panose="020B0604020202020204" pitchFamily="34" charset="0"/>
              <a:buChar char="•"/>
            </a:pPr>
            <a:r>
              <a:rPr lang="en-ZA" dirty="0">
                <a:solidFill>
                  <a:srgbClr val="57585A"/>
                </a:solidFill>
                <a:latin typeface="Calibri" panose="020F0502020204030204" pitchFamily="34" charset="0"/>
                <a:ea typeface="Calibri" panose="020F0502020204030204" pitchFamily="34" charset="0"/>
                <a:cs typeface="Times New Roman" panose="02020603050405020304" pitchFamily="18" charset="0"/>
              </a:rPr>
              <a:t>Counselling about possible side effects (e.g., nausea, headache)                      and when and where to seek help/support.</a:t>
            </a:r>
          </a:p>
          <a:p>
            <a:pPr>
              <a:spcAft>
                <a:spcPts val="600"/>
              </a:spcAft>
              <a:buClr>
                <a:srgbClr val="178793"/>
              </a:buClr>
              <a:buFont typeface="Arial" panose="020B0604020202020204" pitchFamily="34" charset="0"/>
              <a:buChar char="•"/>
            </a:pPr>
            <a:r>
              <a:rPr lang="en-ZA" dirty="0">
                <a:solidFill>
                  <a:srgbClr val="57585A"/>
                </a:solidFill>
                <a:latin typeface="Calibri" panose="020F0502020204030204" pitchFamily="34" charset="0"/>
                <a:ea typeface="Calibri" panose="020F0502020204030204" pitchFamily="34" charset="0"/>
                <a:cs typeface="Times New Roman" panose="02020603050405020304" pitchFamily="18" charset="0"/>
              </a:rPr>
              <a:t>Daily pill taking, what to do for a missed dose.</a:t>
            </a:r>
          </a:p>
          <a:p>
            <a:pPr>
              <a:spcAft>
                <a:spcPts val="600"/>
              </a:spcAft>
              <a:buClr>
                <a:srgbClr val="178793"/>
              </a:buClr>
              <a:buFont typeface="Arial" panose="020B0604020202020204" pitchFamily="34" charset="0"/>
              <a:buChar char="•"/>
            </a:pPr>
            <a:r>
              <a:rPr lang="en-ZA" dirty="0">
                <a:solidFill>
                  <a:srgbClr val="57585A"/>
                </a:solidFill>
                <a:latin typeface="Calibri" panose="020F0502020204030204" pitchFamily="34" charset="0"/>
                <a:ea typeface="Calibri" panose="020F0502020204030204" pitchFamily="34" charset="0"/>
                <a:cs typeface="Times New Roman" panose="02020603050405020304" pitchFamily="18" charset="0"/>
              </a:rPr>
              <a:t>Product storage and ‘‘pocket doses’’ when away from home.</a:t>
            </a:r>
          </a:p>
          <a:p>
            <a:pPr>
              <a:spcAft>
                <a:spcPts val="600"/>
              </a:spcAft>
              <a:buClr>
                <a:srgbClr val="178793"/>
              </a:buClr>
              <a:buFont typeface="Arial" panose="020B0604020202020204" pitchFamily="34" charset="0"/>
              <a:buChar char="•"/>
            </a:pPr>
            <a:r>
              <a:rPr lang="en-ZA" dirty="0">
                <a:solidFill>
                  <a:srgbClr val="57585A"/>
                </a:solidFill>
                <a:latin typeface="Calibri" panose="020F0502020204030204" pitchFamily="34" charset="0"/>
                <a:ea typeface="Calibri" panose="020F0502020204030204" pitchFamily="34" charset="0"/>
                <a:cs typeface="Times New Roman" panose="02020603050405020304" pitchFamily="18" charset="0"/>
              </a:rPr>
              <a:t>Barriers (e.g., situation at school, IPV).</a:t>
            </a:r>
          </a:p>
          <a:p>
            <a:pPr>
              <a:spcBef>
                <a:spcPts val="600"/>
              </a:spcBef>
              <a:spcAft>
                <a:spcPts val="600"/>
              </a:spcAft>
              <a:buClr>
                <a:srgbClr val="178793"/>
              </a:buClr>
              <a:buFont typeface="Arial" panose="020B0604020202020204" pitchFamily="34" charset="0"/>
              <a:buChar char="•"/>
            </a:pPr>
            <a:r>
              <a:rPr lang="en-US" dirty="0">
                <a:ea typeface="Calibri" panose="020F0502020204030204" pitchFamily="34" charset="0"/>
                <a:cs typeface="Times New Roman" panose="02020603050405020304" pitchFamily="18" charset="0"/>
              </a:rPr>
              <a:t>Support coming off oral </a:t>
            </a:r>
            <a:r>
              <a:rPr lang="en-US" dirty="0" err="1">
                <a:ea typeface="Calibri" panose="020F0502020204030204" pitchFamily="34" charset="0"/>
                <a:cs typeface="Times New Roman" panose="02020603050405020304" pitchFamily="18" charset="0"/>
              </a:rPr>
              <a:t>PrEP</a:t>
            </a:r>
            <a:r>
              <a:rPr lang="en-US" dirty="0">
                <a:ea typeface="Calibri" panose="020F0502020204030204" pitchFamily="34" charset="0"/>
                <a:cs typeface="Times New Roman" panose="02020603050405020304" pitchFamily="18" charset="0"/>
              </a:rPr>
              <a:t>, intermittent use (e.g., during                            times of high risk, cycling off during exam periods).</a:t>
            </a:r>
            <a:endParaRPr lang="en-ZA"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9946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620596" y="4124606"/>
            <a:ext cx="2510443" cy="1477328"/>
          </a:xfrm>
          <a:prstGeom prst="rect">
            <a:avLst/>
          </a:prstGeom>
        </p:spPr>
        <p:txBody>
          <a:bodyPr wrap="square">
            <a:spAutoFit/>
          </a:bodyPr>
          <a:lstStyle/>
          <a:p>
            <a:pPr algn="ctr"/>
            <a:r>
              <a:rPr lang="en-GB" b="1" dirty="0">
                <a:solidFill>
                  <a:schemeClr val="bg1"/>
                </a:solidFill>
              </a:rPr>
              <a:t>“Pill taking isn’t easy and takes some practice, especially if you aren't used to taking pills”</a:t>
            </a:r>
          </a:p>
        </p:txBody>
      </p:sp>
      <p:sp>
        <p:nvSpPr>
          <p:cNvPr id="13" name="Title 12"/>
          <p:cNvSpPr>
            <a:spLocks noGrp="1"/>
          </p:cNvSpPr>
          <p:nvPr>
            <p:ph type="title"/>
          </p:nvPr>
        </p:nvSpPr>
        <p:spPr/>
        <p:txBody>
          <a:bodyPr/>
          <a:lstStyle/>
          <a:p>
            <a:r>
              <a:rPr lang="en-US" dirty="0">
                <a:solidFill>
                  <a:srgbClr val="10394B"/>
                </a:solidFill>
              </a:rPr>
              <a:t>Promoting adherence and retention among young people</a:t>
            </a:r>
            <a:r>
              <a:rPr lang="en-GB" dirty="0">
                <a:solidFill>
                  <a:srgbClr val="10394B"/>
                </a:solidFill>
              </a:rPr>
              <a:t> (cont.)</a:t>
            </a:r>
          </a:p>
        </p:txBody>
      </p:sp>
      <p:sp>
        <p:nvSpPr>
          <p:cNvPr id="7" name="Text Placeholder 6"/>
          <p:cNvSpPr>
            <a:spLocks noGrp="1"/>
          </p:cNvSpPr>
          <p:nvPr>
            <p:ph type="body" sz="quarter" idx="10"/>
          </p:nvPr>
        </p:nvSpPr>
        <p:spPr>
          <a:xfrm>
            <a:off x="609600" y="1823265"/>
            <a:ext cx="10972800" cy="3167997"/>
          </a:xfrm>
        </p:spPr>
        <p:txBody>
          <a:bodyPr/>
          <a:lstStyle/>
          <a:p>
            <a:pPr>
              <a:spcBef>
                <a:spcPts val="600"/>
              </a:spcBef>
              <a:spcAft>
                <a:spcPts val="600"/>
              </a:spcAft>
              <a:buClr>
                <a:srgbClr val="178793"/>
              </a:buClr>
              <a:buFont typeface="Arial" panose="020B0604020202020204" pitchFamily="34" charset="0"/>
              <a:buChar char="•"/>
            </a:pPr>
            <a:r>
              <a:rPr lang="en-ZA" sz="2400" dirty="0">
                <a:ea typeface="Calibri" panose="020F0502020204030204" pitchFamily="34" charset="0"/>
                <a:cs typeface="Times New Roman" panose="02020603050405020304" pitchFamily="18" charset="0"/>
              </a:rPr>
              <a:t>Assess how pill taking is going for the oral PrEP client.</a:t>
            </a:r>
          </a:p>
          <a:p>
            <a:pPr>
              <a:spcBef>
                <a:spcPts val="600"/>
              </a:spcBef>
              <a:spcAft>
                <a:spcPts val="600"/>
              </a:spcAft>
              <a:buClr>
                <a:srgbClr val="178793"/>
              </a:buClr>
              <a:buFont typeface="Arial" panose="020B0604020202020204" pitchFamily="34" charset="0"/>
              <a:buChar char="•"/>
            </a:pPr>
            <a:r>
              <a:rPr lang="en-ZA" sz="2400" dirty="0">
                <a:ea typeface="Calibri" panose="020F0502020204030204" pitchFamily="34" charset="0"/>
                <a:cs typeface="Times New Roman" panose="02020603050405020304" pitchFamily="18" charset="0"/>
              </a:rPr>
              <a:t>Explore and manage side effects: offer reassurance, clarification, information, and symptomatic management. </a:t>
            </a:r>
          </a:p>
          <a:p>
            <a:pPr>
              <a:spcBef>
                <a:spcPts val="600"/>
              </a:spcBef>
              <a:spcAft>
                <a:spcPts val="600"/>
              </a:spcAft>
              <a:buClr>
                <a:srgbClr val="178793"/>
              </a:buClr>
              <a:buFont typeface="Arial" panose="020B0604020202020204" pitchFamily="34" charset="0"/>
              <a:buChar char="•"/>
            </a:pPr>
            <a:r>
              <a:rPr lang="en-ZA" sz="2400" dirty="0">
                <a:ea typeface="Calibri" panose="020F0502020204030204" pitchFamily="34" charset="0"/>
                <a:cs typeface="Times New Roman" panose="02020603050405020304" pitchFamily="18" charset="0"/>
              </a:rPr>
              <a:t>Reinforce positive behaviours: adherence and use of other prevention methods.</a:t>
            </a:r>
          </a:p>
          <a:p>
            <a:pPr>
              <a:spcBef>
                <a:spcPts val="600"/>
              </a:spcBef>
              <a:spcAft>
                <a:spcPts val="600"/>
              </a:spcAft>
              <a:buClr>
                <a:srgbClr val="178793"/>
              </a:buClr>
              <a:buFont typeface="Arial" panose="020B0604020202020204" pitchFamily="34" charset="0"/>
              <a:buChar char="•"/>
            </a:pPr>
            <a:r>
              <a:rPr lang="en-ZA" sz="2400" dirty="0">
                <a:ea typeface="Calibri" panose="020F0502020204030204" pitchFamily="34" charset="0"/>
                <a:cs typeface="Times New Roman" panose="02020603050405020304" pitchFamily="18" charset="0"/>
              </a:rPr>
              <a:t>Continuously explore use of other HIV prevention measures that are relevant to the situation.</a:t>
            </a:r>
          </a:p>
          <a:p>
            <a:pPr>
              <a:spcBef>
                <a:spcPts val="600"/>
              </a:spcBef>
              <a:spcAft>
                <a:spcPts val="600"/>
              </a:spcAft>
              <a:buClr>
                <a:srgbClr val="178793"/>
              </a:buClr>
              <a:buFont typeface="Arial" panose="020B0604020202020204" pitchFamily="34" charset="0"/>
              <a:buChar char="•"/>
            </a:pPr>
            <a:r>
              <a:rPr lang="en-ZA" sz="2400" dirty="0">
                <a:ea typeface="Calibri" panose="020F0502020204030204" pitchFamily="34" charset="0"/>
                <a:cs typeface="Times New Roman" panose="02020603050405020304" pitchFamily="18" charset="0"/>
              </a:rPr>
              <a:t>Help the client leave with a realistic and achievable plan to increase or sustain oral PrEP use.</a:t>
            </a:r>
          </a:p>
          <a:p>
            <a:pPr>
              <a:spcAft>
                <a:spcPts val="600"/>
              </a:spcAft>
              <a:buClr>
                <a:srgbClr val="178793"/>
              </a:buClr>
            </a:pPr>
            <a:r>
              <a:rPr lang="en-US" sz="2400" dirty="0"/>
              <a:t>Explore the possibility of joining an online support group (e.g., </a:t>
            </a:r>
            <a:r>
              <a:rPr lang="en-US" sz="2400" dirty="0">
                <a:hlinkClick r:id="rId3"/>
              </a:rPr>
              <a:t>https://www.facebook.com/WeTheBraveSA/</a:t>
            </a:r>
            <a:r>
              <a:rPr lang="en-US" sz="2400" dirty="0"/>
              <a:t> </a:t>
            </a:r>
            <a:r>
              <a:rPr lang="en-US" sz="2400" dirty="0">
                <a:hlinkClick r:id="rId4"/>
              </a:rPr>
              <a:t>https://www.facebook.com/PrEPFactsFAQ/</a:t>
            </a:r>
            <a:r>
              <a:rPr lang="en-US" sz="2400" dirty="0"/>
              <a:t> )</a:t>
            </a:r>
            <a:r>
              <a:rPr lang="en-US" sz="2400" dirty="0">
                <a:solidFill>
                  <a:srgbClr val="FF0000"/>
                </a:solidFill>
              </a:rPr>
              <a:t>*</a:t>
            </a:r>
            <a:endParaRPr lang="en-ZA"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27204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1348668FCBAD42ADF88B59B65F4FCD" ma:contentTypeVersion="11" ma:contentTypeDescription="Create a new document." ma:contentTypeScope="" ma:versionID="ef2e156212d9cf2a3a5ab8cc0cf7d168">
  <xsd:schema xmlns:xsd="http://www.w3.org/2001/XMLSchema" xmlns:xs="http://www.w3.org/2001/XMLSchema" xmlns:p="http://schemas.microsoft.com/office/2006/metadata/properties" xmlns:ns2="60de8125-fdd4-4850-b584-45067f913fb7" xmlns:ns3="4d70f775-b816-4d34-b2bf-d63fcbaa68fe" targetNamespace="http://schemas.microsoft.com/office/2006/metadata/properties" ma:root="true" ma:fieldsID="886e6cb5fa454296c6df316cc44b4ce0" ns2:_="" ns3:_="">
    <xsd:import namespace="60de8125-fdd4-4850-b584-45067f913fb7"/>
    <xsd:import namespace="4d70f775-b816-4d34-b2bf-d63fcbaa68fe"/>
    <xsd:element name="properties">
      <xsd:complexType>
        <xsd:sequence>
          <xsd:element name="documentManagement">
            <xsd:complexType>
              <xsd:all>
                <xsd:element ref="ns2:Sub_x002d_activities" minOccurs="0"/>
                <xsd:element ref="ns2:DocType" minOccurs="0"/>
                <xsd:element ref="ns2:Relevant_x0020_for_x0020_M_x0026_E_x003f_" minOccurs="0"/>
                <xsd:element ref="ns2:Date" minOccurs="0"/>
                <xsd:element ref="ns2:Partner" minOccurs="0"/>
                <xsd:element ref="ns3:SharedWithUsers" minOccurs="0"/>
                <xsd:element ref="ns3:SharedWithDetails" minOccurs="0"/>
                <xsd:element ref="ns2:MediaServiceMetadata" minOccurs="0"/>
                <xsd:element ref="ns2:MediaServiceFastMetadata" minOccurs="0"/>
                <xsd:element ref="ns2:br8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de8125-fdd4-4850-b584-45067f913fb7" elementFormDefault="qualified">
    <xsd:import namespace="http://schemas.microsoft.com/office/2006/documentManagement/types"/>
    <xsd:import namespace="http://schemas.microsoft.com/office/infopath/2007/PartnerControls"/>
    <xsd:element name="Sub_x002d_activities" ma:index="8" nillable="true" ma:displayName="Sub-activity" ma:format="Dropdown" ma:internalName="Sub_x002d_activities">
      <xsd:simpleType>
        <xsd:restriction base="dms:Choice">
          <xsd:enumeration value="B01: Modeling"/>
          <xsd:enumeration value="B02: Oral PrEP costing"/>
          <xsd:enumeration value="B03: Oral PrEP rollout scenarios"/>
          <xsd:enumeration value="B04: Ring investment case"/>
          <xsd:enumeration value="B05: Market strategy"/>
          <xsd:enumeration value="B06: Provider training"/>
          <xsd:enumeration value="B07: M&amp;E toolkit"/>
          <xsd:enumeration value="B08: Process Eval"/>
          <xsd:enumeration value="B09: Provider KAPB"/>
          <xsd:enumeration value="B10: DCE"/>
          <xsd:enumeration value="B11: Costing of AGYW"/>
          <xsd:enumeration value="B12: IS"/>
          <xsd:enumeration value="B13: TWG Support"/>
        </xsd:restriction>
      </xsd:simpleType>
    </xsd:element>
    <xsd:element name="DocType" ma:index="9" nillable="true" ma:displayName="DocType" ma:format="Dropdown" ma:internalName="DocType">
      <xsd:simpleType>
        <xsd:restriction base="dms:Choice">
          <xsd:enumeration value="Agenda"/>
          <xsd:enumeration value="Concept"/>
          <xsd:enumeration value="Community Dialogues"/>
          <xsd:enumeration value="Data Collection"/>
          <xsd:enumeration value="Deliverable"/>
          <xsd:enumeration value="Guide"/>
          <xsd:enumeration value="ICF"/>
          <xsd:enumeration value="Implementation Materials"/>
          <xsd:enumeration value="Presentation"/>
          <xsd:enumeration value="Protocol"/>
          <xsd:enumeration value="Report"/>
          <xsd:enumeration value="Summary"/>
          <xsd:enumeration value="Template"/>
          <xsd:enumeration value="Tool"/>
          <xsd:enumeration value="Training"/>
          <xsd:enumeration value="Workplan"/>
          <xsd:enumeration value="Other"/>
        </xsd:restriction>
      </xsd:simpleType>
    </xsd:element>
    <xsd:element name="Relevant_x0020_for_x0020_M_x0026_E_x003f_" ma:index="10" nillable="true" ma:displayName="Relevant for M&amp;E?" ma:default="0" ma:internalName="Relevant_x0020_for_x0020_M_x0026_E_x003f_">
      <xsd:simpleType>
        <xsd:restriction base="dms:Boolean"/>
      </xsd:simpleType>
    </xsd:element>
    <xsd:element name="Date" ma:index="11" nillable="true" ma:displayName="Date" ma:internalName="Date">
      <xsd:simpleType>
        <xsd:restriction base="dms:Text">
          <xsd:maxLength value="255"/>
        </xsd:restriction>
      </xsd:simpleType>
    </xsd:element>
    <xsd:element name="Partner" ma:index="12" nillable="true" ma:displayName="Partner" ma:format="Dropdown" ma:internalName="Partner">
      <xsd:simpleType>
        <xsd:restriction base="dms:Choice">
          <xsd:enumeration value="AVAC"/>
          <xsd:enumeration value="Avenir"/>
          <xsd:enumeration value="FHI 360"/>
          <xsd:enumeration value="FSG"/>
          <xsd:enumeration value="LSHTM"/>
          <xsd:enumeration value="LVCT Health"/>
          <xsd:enumeration value="McCann"/>
          <xsd:enumeration value="Pangaea"/>
          <xsd:enumeration value="Wits RHI"/>
        </xsd:restriction>
      </xsd:simple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br8w" ma:index="17" nillable="true" ma:displayName="Person or Group" ma:list="UserInfo" ma:SearchPeopleOnly="false" ma:SharePointGroup="0" ma:internalName="br8w"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d70f775-b816-4d34-b2bf-d63fcbaa68fe" elementFormDefault="qualified">
    <xsd:import namespace="http://schemas.microsoft.com/office/2006/documentManagement/types"/>
    <xsd:import namespace="http://schemas.microsoft.com/office/infopath/2007/PartnerControls"/>
    <xsd:element name="SharedWithUsers" ma:index="13"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br8w xmlns="60de8125-fdd4-4850-b584-45067f913fb7">
      <UserInfo>
        <DisplayName>Megan Dunbar</DisplayName>
        <AccountId>170</AccountId>
        <AccountType/>
      </UserInfo>
    </br8w>
    <Relevant_x0020_for_x0020_M_x0026_E_x003f_ xmlns="60de8125-fdd4-4850-b584-45067f913fb7">true</Relevant_x0020_for_x0020_M_x0026_E_x003f_>
    <DocType xmlns="60de8125-fdd4-4850-b584-45067f913fb7">Training</DocType>
    <Sub_x002d_activities xmlns="60de8125-fdd4-4850-b584-45067f913fb7">B06: Provider training</Sub_x002d_activities>
    <Date xmlns="60de8125-fdd4-4850-b584-45067f913fb7">October 25, 2017</Date>
    <Partner xmlns="60de8125-fdd4-4850-b584-45067f913fb7">FHI 360</Partner>
    <SharedWithUsers xmlns="4d70f775-b816-4d34-b2bf-d63fcbaa68fe">
      <UserInfo>
        <DisplayName>Martha Larson</DisplayName>
        <AccountId>13</AccountId>
        <AccountType/>
      </UserInfo>
      <UserInfo>
        <DisplayName>Melanie Pleaner</DisplayName>
        <AccountId>102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6799A2-F9C8-401C-B524-DE4371BBE1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de8125-fdd4-4850-b584-45067f913fb7"/>
    <ds:schemaRef ds:uri="4d70f775-b816-4d34-b2bf-d63fcbaa68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E9765D-E8FD-4451-8864-895BE511348C}">
  <ds:schemaRefs>
    <ds:schemaRef ds:uri="http://purl.org/dc/terms/"/>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4d70f775-b816-4d34-b2bf-d63fcbaa68fe"/>
    <ds:schemaRef ds:uri="60de8125-fdd4-4850-b584-45067f913fb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9D829120-DCDD-40E8-8D25-D53096A378F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43817</TotalTime>
  <Words>2630</Words>
  <Application>Microsoft Office PowerPoint</Application>
  <PresentationFormat>Widescreen</PresentationFormat>
  <Paragraphs>205</Paragraphs>
  <Slides>21</Slides>
  <Notes>15</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Courier New</vt:lpstr>
      <vt:lpstr>Gill Sans MT</vt:lpstr>
      <vt:lpstr>Times New Roman</vt:lpstr>
      <vt:lpstr>Wingdings</vt:lpstr>
      <vt:lpstr>Office Theme</vt:lpstr>
      <vt:lpstr>PowerPoint Presentation</vt:lpstr>
      <vt:lpstr>Initiation and clinical management of PrEP for AGYW </vt:lpstr>
      <vt:lpstr>Outline of training</vt:lpstr>
      <vt:lpstr>Key points framing adherence support </vt:lpstr>
      <vt:lpstr>Promoting adherence and retention  for AGYW using oral PrEP</vt:lpstr>
      <vt:lpstr>Adherence support</vt:lpstr>
      <vt:lpstr>Promoting adherence and retention  among young people</vt:lpstr>
      <vt:lpstr>Promoting adherence and retention among young people (cont.)</vt:lpstr>
      <vt:lpstr>Promoting adherence and retention among young people (cont.)</vt:lpstr>
      <vt:lpstr>What to do if a dose is missed</vt:lpstr>
      <vt:lpstr>What to do if a dose is missed: PEP guidance</vt:lpstr>
      <vt:lpstr>Adherence support/counselling about side effects</vt:lpstr>
      <vt:lpstr>Group counselling</vt:lpstr>
      <vt:lpstr>Recap: helping AGYW fit effective oral PrEP use into their lives</vt:lpstr>
      <vt:lpstr>Exploring and overcoming barriers</vt:lpstr>
      <vt:lpstr>Discussing oral PrEP with a partner, parents or family member</vt:lpstr>
      <vt:lpstr>Frequently asked questions</vt:lpstr>
      <vt:lpstr>Questions</vt:lpstr>
      <vt:lpstr>A word about condom use with PrEP</vt:lpstr>
      <vt:lpstr>Scenarios for discussion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mpleaner@wrhi.ac.za</dc:creator>
  <cp:lastModifiedBy>Martha Larson</cp:lastModifiedBy>
  <cp:revision>1179</cp:revision>
  <cp:lastPrinted>2018-04-16T15:09:58Z</cp:lastPrinted>
  <dcterms:created xsi:type="dcterms:W3CDTF">2015-05-29T10:17:29Z</dcterms:created>
  <dcterms:modified xsi:type="dcterms:W3CDTF">2019-06-21T19:18:37Z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0x0101003C1348668FCBAD42ADF88B59B65F4FCD</vt:lpwstr>
  </property>
</Properties>
</file>