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634" r:id="rId5"/>
    <p:sldId id="633" r:id="rId6"/>
    <p:sldId id="565" r:id="rId7"/>
    <p:sldId id="581" r:id="rId8"/>
    <p:sldId id="548" r:id="rId9"/>
    <p:sldId id="590" r:id="rId10"/>
    <p:sldId id="593" r:id="rId11"/>
    <p:sldId id="572" r:id="rId12"/>
    <p:sldId id="635" r:id="rId1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pert" initials="AR" lastIdx="10" clrIdx="6"/>
  <p:cmAuthor id="1" name="Elmari Briedenhann" initials="EB" lastIdx="2" clrIdx="0"/>
  <p:cmAuthor id="8" name="kerry aradhya" initials="" lastIdx="81" clrIdx="7"/>
  <p:cmAuthor id="2" name="Dawn Greensides" initials="DG" lastIdx="54" clrIdx="1"/>
  <p:cmAuthor id="3" name="Megan Dunbar" initials="MD" lastIdx="36" clrIdx="2"/>
  <p:cmAuthor id="4" name="Kristine Torjesen" initials="KT" lastIdx="95" clrIdx="3"/>
  <p:cmAuthor id="5" name="Martha Larson" initials="ML" lastIdx="12" clrIdx="4"/>
  <p:cmAuthor id="6" name="Melanie Pleaner" initials="MP" lastIdx="4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793"/>
    <a:srgbClr val="10394B"/>
    <a:srgbClr val="08885D"/>
    <a:srgbClr val="0BC788"/>
    <a:srgbClr val="0AB27A"/>
    <a:srgbClr val="71B4C9"/>
    <a:srgbClr val="00486D"/>
    <a:srgbClr val="DDDDDD"/>
    <a:srgbClr val="14A8C6"/>
    <a:srgbClr val="177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3"/>
    <p:restoredTop sz="96370" autoAdjust="0"/>
  </p:normalViewPr>
  <p:slideViewPr>
    <p:cSldViewPr snapToGrid="0" snapToObjects="1">
      <p:cViewPr varScale="1">
        <p:scale>
          <a:sx n="114" d="100"/>
          <a:sy n="114" d="100"/>
        </p:scale>
        <p:origin x="348" y="114"/>
      </p:cViewPr>
      <p:guideLst>
        <p:guide orient="horz" pos="3793"/>
        <p:guide pos="3863"/>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70" d="100"/>
          <a:sy n="70" d="100"/>
        </p:scale>
        <p:origin x="-3800"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ZA"/>
          </a:p>
        </p:txBody>
      </p:sp>
      <p:sp>
        <p:nvSpPr>
          <p:cNvPr id="3" name="Date Placeholder 2"/>
          <p:cNvSpPr>
            <a:spLocks noGrp="1"/>
          </p:cNvSpPr>
          <p:nvPr>
            <p:ph type="dt" sz="quarter" idx="1"/>
          </p:nvPr>
        </p:nvSpPr>
        <p:spPr>
          <a:xfrm>
            <a:off x="3978132" y="0"/>
            <a:ext cx="3043343" cy="467072"/>
          </a:xfrm>
          <a:prstGeom prst="rect">
            <a:avLst/>
          </a:prstGeom>
        </p:spPr>
        <p:txBody>
          <a:bodyPr vert="horz" lIns="94421" tIns="47210" rIns="94421" bIns="47210" rtlCol="0"/>
          <a:lstStyle>
            <a:lvl1pPr algn="r">
              <a:defRPr sz="1200"/>
            </a:lvl1pPr>
          </a:lstStyle>
          <a:p>
            <a:fld id="{92344917-6857-489D-A5CB-A1EB2EFD7B16}" type="datetimeFigureOut">
              <a:rPr lang="en-ZA" smtClean="0"/>
              <a:t>2019/06/21</a:t>
            </a:fld>
            <a:endParaRPr lang="en-ZA"/>
          </a:p>
        </p:txBody>
      </p:sp>
      <p:sp>
        <p:nvSpPr>
          <p:cNvPr id="4" name="Footer Placeholder 3"/>
          <p:cNvSpPr>
            <a:spLocks noGrp="1"/>
          </p:cNvSpPr>
          <p:nvPr>
            <p:ph type="ftr" sz="quarter" idx="2"/>
          </p:nvPr>
        </p:nvSpPr>
        <p:spPr>
          <a:xfrm>
            <a:off x="1" y="8842031"/>
            <a:ext cx="3043343" cy="467071"/>
          </a:xfrm>
          <a:prstGeom prst="rect">
            <a:avLst/>
          </a:prstGeom>
        </p:spPr>
        <p:txBody>
          <a:bodyPr vert="horz" lIns="94421" tIns="47210" rIns="94421" bIns="47210" rtlCol="0" anchor="b"/>
          <a:lstStyle>
            <a:lvl1pPr algn="l">
              <a:defRPr sz="1200"/>
            </a:lvl1pPr>
          </a:lstStyle>
          <a:p>
            <a:endParaRPr lang="en-ZA"/>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4421" tIns="47210" rIns="94421" bIns="47210" rtlCol="0" anchor="b"/>
          <a:lstStyle>
            <a:lvl1pPr algn="r">
              <a:defRPr sz="1200"/>
            </a:lvl1pPr>
          </a:lstStyle>
          <a:p>
            <a:fld id="{CE4CBDFA-1D1A-4C7B-BF0B-73DEB13179D3}" type="slidenum">
              <a:rPr lang="en-ZA" smtClean="0"/>
              <a:t>‹#›</a:t>
            </a:fld>
            <a:endParaRPr lang="en-ZA"/>
          </a:p>
        </p:txBody>
      </p:sp>
    </p:spTree>
    <p:extLst>
      <p:ext uri="{BB962C8B-B14F-4D97-AF65-F5344CB8AC3E}">
        <p14:creationId xmlns:p14="http://schemas.microsoft.com/office/powerpoint/2010/main" val="17848074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4421" tIns="47210" rIns="94421" bIns="47210" rtlCol="0"/>
          <a:lstStyle>
            <a:lvl1pPr algn="r">
              <a:defRPr sz="1200"/>
            </a:lvl1pPr>
          </a:lstStyle>
          <a:p>
            <a:fld id="{1859D869-83F6-49BA-A003-0FE01D28D110}" type="datetimeFigureOut">
              <a:rPr lang="en-US" smtClean="0"/>
              <a:t>6/21/2019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4421" tIns="47210" rIns="94421" bIns="4721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421" tIns="47210" rIns="94421" bIns="47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4421" tIns="47210" rIns="94421" bIns="4721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4421" tIns="47210" rIns="94421" bIns="47210" rtlCol="0" anchor="b"/>
          <a:lstStyle>
            <a:lvl1pPr algn="r">
              <a:defRPr sz="1200"/>
            </a:lvl1pPr>
          </a:lstStyle>
          <a:p>
            <a:fld id="{4B63DB93-7071-44A3-AC7D-052F57AD4B0C}" type="slidenum">
              <a:rPr lang="en-US" smtClean="0"/>
              <a:t>‹#›</a:t>
            </a:fld>
            <a:endParaRPr lang="en-US"/>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t>
            </a:r>
            <a:r>
              <a:rPr lang="en-US" baseline="0" dirty="0"/>
              <a:t> -</a:t>
            </a:r>
            <a:r>
              <a:rPr lang="en-US" dirty="0"/>
              <a:t> pre-exposure prophylaxis for HIV prevention</a:t>
            </a:r>
          </a:p>
          <a:p>
            <a:r>
              <a:rPr lang="en-US" dirty="0"/>
              <a:t>AGYW -</a:t>
            </a:r>
            <a:r>
              <a:rPr lang="en-US" baseline="0" dirty="0"/>
              <a:t> </a:t>
            </a:r>
            <a:r>
              <a:rPr lang="en-US" dirty="0"/>
              <a:t>adolescent girls and young women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a:t>
            </a:fld>
            <a:endParaRPr lang="en-US"/>
          </a:p>
        </p:txBody>
      </p:sp>
    </p:spTree>
    <p:extLst>
      <p:ext uri="{BB962C8B-B14F-4D97-AF65-F5344CB8AC3E}">
        <p14:creationId xmlns:p14="http://schemas.microsoft.com/office/powerpoint/2010/main" val="114178022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11"/>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760135" y="1626922"/>
            <a:ext cx="4501662" cy="616657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2"/>
            <a:ext cx="2635184" cy="1025087"/>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3" y="5963020"/>
            <a:ext cx="1396133" cy="821668"/>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450568" cy="884017"/>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1910861" y="445197"/>
            <a:ext cx="9671539"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593482" y="498822"/>
            <a:ext cx="851391" cy="86518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885748"/>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9170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67" r:id="rId4"/>
    <p:sldLayoutId id="2147483666" r:id="rId5"/>
    <p:sldLayoutId id="2147483671" r:id="rId6"/>
  </p:sldLayoutIdLst>
  <p:hf hdr="0" ftr="0" dt="0"/>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3.xml"/><Relationship Id="rId4" Type="http://schemas.openxmlformats.org/officeDocument/2006/relationships/hyperlink" Target="https://www.prepwatch.org/prep-resour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www.prepwatch.org/prep-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s.avac.org/index.php/s/it4Peut8D6mH0wc/download"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hyperlink" Target="https://www.prepwatch.org/resource/effective-delivery-oral-prep-agyw/" TargetMode="External"/><Relationship Id="rId5" Type="http://schemas.openxmlformats.org/officeDocument/2006/relationships/image" Target="../media/image18.jpeg"/><Relationship Id="rId10" Type="http://schemas.openxmlformats.org/officeDocument/2006/relationships/image" Target="../media/image23.jpg"/><Relationship Id="rId4" Type="http://schemas.openxmlformats.org/officeDocument/2006/relationships/image" Target="../media/image17.jpeg"/><Relationship Id="rId9"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3023" y="2385794"/>
            <a:ext cx="8934137" cy="1451679"/>
          </a:xfrm>
          <a:prstGeom prst="rect">
            <a:avLst/>
          </a:prstGeom>
          <a:noFill/>
        </p:spPr>
        <p:txBody>
          <a:bodyPr wrap="square" rtlCol="0">
            <a:spAutoFit/>
          </a:bodyPr>
          <a:lstStyle/>
          <a:p>
            <a:pPr>
              <a:lnSpc>
                <a:spcPts val="4380"/>
              </a:lnSpc>
              <a:spcAft>
                <a:spcPts val="1800"/>
              </a:spcAft>
            </a:pPr>
            <a:r>
              <a:rPr lang="en-US" sz="4400" dirty="0">
                <a:solidFill>
                  <a:schemeClr val="bg1"/>
                </a:solidFill>
                <a:latin typeface="Calibri"/>
                <a:cs typeface="Calibri"/>
              </a:rPr>
              <a:t>Module 6: </a:t>
            </a:r>
          </a:p>
          <a:p>
            <a:pPr>
              <a:lnSpc>
                <a:spcPts val="4380"/>
              </a:lnSpc>
            </a:pPr>
            <a:r>
              <a:rPr lang="en-US" sz="4400" dirty="0">
                <a:solidFill>
                  <a:schemeClr val="bg1"/>
                </a:solidFill>
                <a:latin typeface="Calibri"/>
                <a:cs typeface="Calibri"/>
              </a:rPr>
              <a:t>WRAPPING UP</a:t>
            </a:r>
          </a:p>
        </p:txBody>
      </p:sp>
      <p:sp>
        <p:nvSpPr>
          <p:cNvPr id="3" name="TextBox 2">
            <a:extLst>
              <a:ext uri="{FF2B5EF4-FFF2-40B4-BE49-F238E27FC236}">
                <a16:creationId xmlns:a16="http://schemas.microsoft.com/office/drawing/2014/main" id="{DD65EA64-6DD6-4FF4-8C19-BBCA85BFFE95}"/>
              </a:ext>
            </a:extLst>
          </p:cNvPr>
          <p:cNvSpPr txBox="1"/>
          <p:nvPr/>
        </p:nvSpPr>
        <p:spPr>
          <a:xfrm>
            <a:off x="6417912" y="5474004"/>
            <a:ext cx="5662993" cy="338554"/>
          </a:xfrm>
          <a:prstGeom prst="rect">
            <a:avLst/>
          </a:prstGeom>
          <a:noFill/>
        </p:spPr>
        <p:txBody>
          <a:bodyPr wrap="square" rtlCol="0">
            <a:spAutoFit/>
          </a:bodyPr>
          <a:lstStyle/>
          <a:p>
            <a:pPr lvl="0" algn="r"/>
            <a:r>
              <a:rPr lang="en-US" sz="1600" b="1" spc="150" dirty="0">
                <a:solidFill>
                  <a:schemeClr val="bg1"/>
                </a:solidFill>
                <a:latin typeface="Calibri"/>
                <a:cs typeface="Calibri"/>
              </a:rPr>
              <a:t> </a:t>
            </a:r>
            <a:r>
              <a:rPr lang="en-US" sz="1600" b="1" spc="150">
                <a:solidFill>
                  <a:schemeClr val="bg1"/>
                </a:solidFill>
                <a:latin typeface="Calibri"/>
                <a:cs typeface="Calibri"/>
              </a:rPr>
              <a:t>Version: June2019</a:t>
            </a:r>
            <a:endParaRPr lang="en-US" sz="1600" b="1" spc="150" dirty="0">
              <a:solidFill>
                <a:schemeClr val="bg1"/>
              </a:solidFill>
              <a:latin typeface="Calibri"/>
              <a:cs typeface="Calibri"/>
            </a:endParaRPr>
          </a:p>
        </p:txBody>
      </p:sp>
    </p:spTree>
    <p:extLst>
      <p:ext uri="{BB962C8B-B14F-4D97-AF65-F5344CB8AC3E}">
        <p14:creationId xmlns:p14="http://schemas.microsoft.com/office/powerpoint/2010/main" val="164468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768" y="99334"/>
            <a:ext cx="10972800" cy="972441"/>
          </a:xfrm>
        </p:spPr>
        <p:txBody>
          <a:bodyPr/>
          <a:lstStyle/>
          <a:p>
            <a:r>
              <a:rPr lang="en-GB" dirty="0">
                <a:solidFill>
                  <a:srgbClr val="10394B"/>
                </a:solidFill>
              </a:rPr>
              <a:t>Outline of training</a:t>
            </a:r>
          </a:p>
        </p:txBody>
      </p:sp>
      <p:sp>
        <p:nvSpPr>
          <p:cNvPr id="6" name="Rectangle 5"/>
          <p:cNvSpPr/>
          <p:nvPr/>
        </p:nvSpPr>
        <p:spPr>
          <a:xfrm>
            <a:off x="354768" y="816112"/>
            <a:ext cx="5551356" cy="1569660"/>
          </a:xfrm>
          <a:prstGeom prst="rect">
            <a:avLst/>
          </a:prstGeom>
          <a:solidFill>
            <a:schemeClr val="bg1">
              <a:lumMod val="95000"/>
            </a:schemeClr>
          </a:solidFill>
        </p:spPr>
        <p:txBody>
          <a:bodyPr wrap="square">
            <a:spAutoFit/>
          </a:bodyPr>
          <a:lstStyle/>
          <a:p>
            <a:r>
              <a:rPr lang="en-ZA" sz="1600" b="1" dirty="0"/>
              <a:t>Module 1: Introduction to oral PrEP</a:t>
            </a:r>
          </a:p>
          <a:p>
            <a:pPr marL="285750" indent="-285750">
              <a:buFont typeface="Arial" panose="020B0604020202020204" pitchFamily="34" charset="0"/>
              <a:buChar char="•"/>
            </a:pPr>
            <a:r>
              <a:rPr lang="en-ZA" sz="1600" dirty="0"/>
              <a:t>PrEP: the basics</a:t>
            </a:r>
          </a:p>
          <a:p>
            <a:pPr marL="285750" indent="-285750">
              <a:buFont typeface="Arial" panose="020B0604020202020204" pitchFamily="34" charset="0"/>
              <a:buChar char="•"/>
            </a:pPr>
            <a:r>
              <a:rPr lang="en-ZA" sz="1600"/>
              <a:t>What is combination prevention?</a:t>
            </a:r>
            <a:endParaRPr lang="en-ZA" sz="1600" dirty="0"/>
          </a:p>
          <a:p>
            <a:pPr marL="285750" indent="-285750">
              <a:buFont typeface="Arial" panose="020B0604020202020204" pitchFamily="34" charset="0"/>
              <a:buChar char="•"/>
            </a:pPr>
            <a:r>
              <a:rPr lang="en-ZA" sz="1600" dirty="0"/>
              <a:t>How effective is oral PrEP? </a:t>
            </a:r>
          </a:p>
          <a:p>
            <a:pPr marL="285750" indent="-285750">
              <a:buFont typeface="Arial" panose="020B0604020202020204" pitchFamily="34" charset="0"/>
              <a:buChar char="•"/>
            </a:pPr>
            <a:r>
              <a:rPr lang="en-ZA" sz="1600" dirty="0"/>
              <a:t>What are the differences among PrEP, PEP, and ART? </a:t>
            </a:r>
          </a:p>
          <a:p>
            <a:pPr marL="285750" indent="-285750">
              <a:buFont typeface="Arial" panose="020B0604020202020204" pitchFamily="34" charset="0"/>
              <a:buChar char="•"/>
            </a:pPr>
            <a:r>
              <a:rPr lang="en-ZA" sz="1600" dirty="0"/>
              <a:t>Overview of country-specific guidelines</a:t>
            </a:r>
          </a:p>
        </p:txBody>
      </p:sp>
      <p:sp>
        <p:nvSpPr>
          <p:cNvPr id="7" name="Rectangle 6"/>
          <p:cNvSpPr/>
          <p:nvPr/>
        </p:nvSpPr>
        <p:spPr>
          <a:xfrm>
            <a:off x="354767" y="2682406"/>
            <a:ext cx="5551357" cy="2062103"/>
          </a:xfrm>
          <a:prstGeom prst="rect">
            <a:avLst/>
          </a:prstGeom>
          <a:solidFill>
            <a:schemeClr val="bg1">
              <a:lumMod val="95000"/>
            </a:schemeClr>
          </a:solidFill>
        </p:spPr>
        <p:txBody>
          <a:bodyPr wrap="square">
            <a:spAutoFit/>
          </a:bodyPr>
          <a:lstStyle/>
          <a:p>
            <a:r>
              <a:rPr lang="en-ZA" sz="1600" b="1" dirty="0"/>
              <a:t>Module 2: The provision of oral PrEP in the context of AGYW</a:t>
            </a:r>
          </a:p>
          <a:p>
            <a:pPr marL="285750" indent="-285750">
              <a:buFont typeface="Arial" panose="020B0604020202020204" pitchFamily="34" charset="0"/>
              <a:buChar char="•"/>
            </a:pPr>
            <a:r>
              <a:rPr lang="en-ZA" sz="1600" dirty="0"/>
              <a:t>Why oral PrEP for AGYW? </a:t>
            </a:r>
          </a:p>
          <a:p>
            <a:pPr marL="285750" indent="-285750">
              <a:buFont typeface="Arial" panose="020B0604020202020204" pitchFamily="34" charset="0"/>
              <a:buChar char="•"/>
            </a:pPr>
            <a:r>
              <a:rPr lang="en-ZA" sz="1600" dirty="0"/>
              <a:t>Adolescence: a dynamic time of change and transition</a:t>
            </a:r>
          </a:p>
          <a:p>
            <a:pPr marL="285750" indent="-285750">
              <a:buFont typeface="Arial" panose="020B0604020202020204" pitchFamily="34" charset="0"/>
              <a:buChar char="•"/>
            </a:pPr>
            <a:r>
              <a:rPr lang="en-ZA" sz="1600" dirty="0"/>
              <a:t>Providing oral PrEP in the context of adolescent- and youth- friendly services</a:t>
            </a:r>
          </a:p>
          <a:p>
            <a:pPr marL="285750" indent="-285750">
              <a:buFont typeface="Arial" panose="020B0604020202020204" pitchFamily="34" charset="0"/>
              <a:buChar char="•"/>
            </a:pPr>
            <a:r>
              <a:rPr lang="en-ZA" sz="1600" dirty="0"/>
              <a:t>Checking in with ourselves: our personal views and values about </a:t>
            </a:r>
            <a:r>
              <a:rPr lang="en-ZA" sz="1600"/>
              <a:t>AGYW and oral </a:t>
            </a:r>
            <a:r>
              <a:rPr lang="en-ZA" sz="1600" dirty="0"/>
              <a:t>PrEP</a:t>
            </a:r>
          </a:p>
          <a:p>
            <a:pPr marL="285750" indent="-285750">
              <a:buFont typeface="Arial" panose="020B0604020202020204" pitchFamily="34" charset="0"/>
              <a:buChar char="•"/>
            </a:pPr>
            <a:r>
              <a:rPr lang="en-ZA" sz="1600" dirty="0"/>
              <a:t>Unpacking youth-friendly services</a:t>
            </a:r>
          </a:p>
        </p:txBody>
      </p:sp>
      <p:sp>
        <p:nvSpPr>
          <p:cNvPr id="8" name="Rectangle 7"/>
          <p:cNvSpPr/>
          <p:nvPr/>
        </p:nvSpPr>
        <p:spPr>
          <a:xfrm>
            <a:off x="354768" y="5041144"/>
            <a:ext cx="5551357" cy="1569660"/>
          </a:xfrm>
          <a:prstGeom prst="rect">
            <a:avLst/>
          </a:prstGeom>
          <a:solidFill>
            <a:schemeClr val="bg1">
              <a:lumMod val="95000"/>
            </a:schemeClr>
          </a:solidFill>
        </p:spPr>
        <p:txBody>
          <a:bodyPr wrap="square">
            <a:spAutoFit/>
          </a:bodyPr>
          <a:lstStyle/>
          <a:p>
            <a:r>
              <a:rPr lang="en-ZA" sz="1600" b="1" dirty="0"/>
              <a:t>Module 3: Important factors to consider when providing oral PrEP to AGYW</a:t>
            </a:r>
          </a:p>
          <a:p>
            <a:pPr marL="285750" indent="-285750">
              <a:buFont typeface="Arial" panose="020B0604020202020204" pitchFamily="34" charset="0"/>
              <a:buChar char="•"/>
            </a:pPr>
            <a:r>
              <a:rPr lang="en-ZA" sz="1600" dirty="0"/>
              <a:t>Combination prevention: related services and entry points to PrEP</a:t>
            </a:r>
          </a:p>
          <a:p>
            <a:pPr marL="285750" indent="-285750">
              <a:buFont typeface="Arial" panose="020B0604020202020204" pitchFamily="34" charset="0"/>
              <a:buChar char="•"/>
            </a:pPr>
            <a:r>
              <a:rPr lang="en-ZA" sz="1600" dirty="0"/>
              <a:t>Gathering the evidence: what have we learned about oral PrEP and AGYW?</a:t>
            </a:r>
          </a:p>
        </p:txBody>
      </p:sp>
      <p:sp>
        <p:nvSpPr>
          <p:cNvPr id="9" name="Rectangle 8"/>
          <p:cNvSpPr/>
          <p:nvPr/>
        </p:nvSpPr>
        <p:spPr>
          <a:xfrm>
            <a:off x="6053526" y="816112"/>
            <a:ext cx="6001063" cy="1569660"/>
          </a:xfrm>
          <a:prstGeom prst="rect">
            <a:avLst/>
          </a:prstGeom>
          <a:solidFill>
            <a:schemeClr val="bg1">
              <a:lumMod val="95000"/>
            </a:schemeClr>
          </a:solidFill>
        </p:spPr>
        <p:txBody>
          <a:bodyPr wrap="square">
            <a:spAutoFit/>
          </a:bodyPr>
          <a:lstStyle/>
          <a:p>
            <a:r>
              <a:rPr lang="en-ZA" sz="1600" b="1" dirty="0"/>
              <a:t>Module 4: Oral PrEP provision for AGYW – getting started</a:t>
            </a:r>
          </a:p>
          <a:p>
            <a:pPr marL="285750" indent="-285750">
              <a:buFont typeface="Arial" panose="020B0604020202020204" pitchFamily="34" charset="0"/>
              <a:buChar char="•"/>
            </a:pPr>
            <a:r>
              <a:rPr lang="en-ZA" sz="1600" dirty="0"/>
              <a:t>Generating demand: reaching AGYW</a:t>
            </a:r>
          </a:p>
          <a:p>
            <a:pPr marL="285750" indent="-285750">
              <a:buFont typeface="Arial" panose="020B0604020202020204" pitchFamily="34" charset="0"/>
              <a:buChar char="•"/>
            </a:pPr>
            <a:r>
              <a:rPr lang="en-ZA" sz="1600" dirty="0"/>
              <a:t>Risk assessments</a:t>
            </a:r>
          </a:p>
          <a:p>
            <a:pPr marL="285750" indent="-285750">
              <a:buFont typeface="Arial" panose="020B0604020202020204" pitchFamily="34" charset="0"/>
              <a:buChar char="•"/>
            </a:pPr>
            <a:r>
              <a:rPr lang="en-ZA" sz="1600" dirty="0"/>
              <a:t>Addressing myths, misconceptions, and fears</a:t>
            </a:r>
          </a:p>
          <a:p>
            <a:pPr marL="285750" indent="-285750">
              <a:buFont typeface="Arial" panose="020B0604020202020204" pitchFamily="34" charset="0"/>
              <a:buChar char="•"/>
            </a:pPr>
            <a:r>
              <a:rPr lang="en-ZA" sz="1600" dirty="0"/>
              <a:t>Factors influencing decisions to initiate or stay on oral PrEP</a:t>
            </a:r>
          </a:p>
          <a:p>
            <a:pPr marL="285750" indent="-285750">
              <a:buFont typeface="Arial" panose="020B0604020202020204" pitchFamily="34" charset="0"/>
              <a:buChar char="•"/>
            </a:pPr>
            <a:r>
              <a:rPr lang="en-ZA" sz="1600" dirty="0"/>
              <a:t>Key issues to discuss with AGYW in relation to PrEP</a:t>
            </a:r>
          </a:p>
        </p:txBody>
      </p:sp>
      <p:sp>
        <p:nvSpPr>
          <p:cNvPr id="11" name="Rectangle 10"/>
          <p:cNvSpPr/>
          <p:nvPr/>
        </p:nvSpPr>
        <p:spPr>
          <a:xfrm>
            <a:off x="6043054" y="5313286"/>
            <a:ext cx="6001063" cy="338554"/>
          </a:xfrm>
          <a:prstGeom prst="rect">
            <a:avLst/>
          </a:prstGeom>
          <a:solidFill>
            <a:schemeClr val="bg1">
              <a:lumMod val="95000"/>
            </a:schemeClr>
          </a:solidFill>
        </p:spPr>
        <p:txBody>
          <a:bodyPr wrap="square">
            <a:spAutoFit/>
          </a:bodyPr>
          <a:lstStyle/>
          <a:p>
            <a:r>
              <a:rPr lang="en-US" sz="1600" b="1" dirty="0"/>
              <a:t>Addendum: Initiation and clinical management of oral </a:t>
            </a:r>
            <a:r>
              <a:rPr lang="en-US" sz="1600" b="1" dirty="0" err="1"/>
              <a:t>PrEP</a:t>
            </a:r>
            <a:endParaRPr lang="en-US" sz="1600" b="1" dirty="0"/>
          </a:p>
        </p:txBody>
      </p:sp>
      <p:sp>
        <p:nvSpPr>
          <p:cNvPr id="12" name="Rectangle 11"/>
          <p:cNvSpPr/>
          <p:nvPr/>
        </p:nvSpPr>
        <p:spPr>
          <a:xfrm>
            <a:off x="6043055" y="2692309"/>
            <a:ext cx="6011534" cy="1077218"/>
          </a:xfrm>
          <a:prstGeom prst="rect">
            <a:avLst/>
          </a:prstGeom>
          <a:solidFill>
            <a:schemeClr val="bg1">
              <a:lumMod val="95000"/>
            </a:schemeClr>
          </a:solidFill>
        </p:spPr>
        <p:txBody>
          <a:bodyPr wrap="square">
            <a:spAutoFit/>
          </a:bodyPr>
          <a:lstStyle/>
          <a:p>
            <a:r>
              <a:rPr lang="en-ZA" sz="1600" b="1" dirty="0"/>
              <a:t>Module 5: Monitoring, follow-up, and adherence support for AGYW on oral PrEP</a:t>
            </a:r>
          </a:p>
          <a:p>
            <a:pPr marL="285750" indent="-285750">
              <a:buFont typeface="Arial" panose="020B0604020202020204" pitchFamily="34" charset="0"/>
              <a:buChar char="•"/>
            </a:pPr>
            <a:r>
              <a:rPr lang="en-ZA" sz="1600" dirty="0"/>
              <a:t>Promoting adherence and retention for AGYW using oral PrEP</a:t>
            </a:r>
          </a:p>
          <a:p>
            <a:pPr marL="285750" indent="-285750">
              <a:buFont typeface="Arial" panose="020B0604020202020204" pitchFamily="34" charset="0"/>
              <a:buChar char="•"/>
            </a:pPr>
            <a:r>
              <a:rPr lang="en-ZA" sz="1600" dirty="0"/>
              <a:t>Frequently asked questions</a:t>
            </a:r>
          </a:p>
        </p:txBody>
      </p:sp>
      <p:sp>
        <p:nvSpPr>
          <p:cNvPr id="13" name="Rectangle 12"/>
          <p:cNvSpPr/>
          <p:nvPr/>
        </p:nvSpPr>
        <p:spPr>
          <a:xfrm>
            <a:off x="6043055" y="4111834"/>
            <a:ext cx="6001063" cy="830997"/>
          </a:xfrm>
          <a:prstGeom prst="rect">
            <a:avLst/>
          </a:prstGeom>
          <a:solidFill>
            <a:schemeClr val="bg1">
              <a:lumMod val="95000"/>
            </a:schemeClr>
          </a:solidFill>
          <a:ln w="101600">
            <a:solidFill>
              <a:srgbClr val="FF0000"/>
            </a:solidFill>
            <a:prstDash val="sysDash"/>
          </a:ln>
        </p:spPr>
        <p:txBody>
          <a:bodyPr wrap="square">
            <a:spAutoFit/>
          </a:bodyPr>
          <a:lstStyle/>
          <a:p>
            <a:r>
              <a:rPr lang="en-ZA" sz="1600" b="1" dirty="0"/>
              <a:t>Module 6: Wrapping up</a:t>
            </a:r>
          </a:p>
          <a:p>
            <a:pPr marL="285750" indent="-285750">
              <a:buFont typeface="Arial" panose="020B0604020202020204" pitchFamily="34" charset="0"/>
              <a:buChar char="•"/>
            </a:pPr>
            <a:r>
              <a:rPr lang="en-ZA" sz="1600" dirty="0"/>
              <a:t>Key take-home messages</a:t>
            </a:r>
          </a:p>
          <a:p>
            <a:pPr marL="285750" indent="-285750">
              <a:buFont typeface="Arial" panose="020B0604020202020204" pitchFamily="34" charset="0"/>
              <a:buChar char="•"/>
            </a:pPr>
            <a:r>
              <a:rPr lang="en-ZA" sz="1600" dirty="0"/>
              <a:t>Resources for providing oral PrEP to AGYW</a:t>
            </a:r>
          </a:p>
        </p:txBody>
      </p:sp>
    </p:spTree>
    <p:extLst>
      <p:ext uri="{BB962C8B-B14F-4D97-AF65-F5344CB8AC3E}">
        <p14:creationId xmlns:p14="http://schemas.microsoft.com/office/powerpoint/2010/main" val="201883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C475A1-45CD-4D6C-B60A-B33E0C5E20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946" y="115537"/>
            <a:ext cx="11754107" cy="6626926"/>
          </a:xfrm>
          <a:prstGeom prst="rect">
            <a:avLst/>
          </a:prstGeom>
        </p:spPr>
      </p:pic>
      <p:sp>
        <p:nvSpPr>
          <p:cNvPr id="3" name="Title 2">
            <a:extLst>
              <a:ext uri="{FF2B5EF4-FFF2-40B4-BE49-F238E27FC236}">
                <a16:creationId xmlns:a16="http://schemas.microsoft.com/office/drawing/2014/main" id="{E65AE3F1-89B2-4214-B5DE-BC8586C3A8F3}"/>
              </a:ext>
            </a:extLst>
          </p:cNvPr>
          <p:cNvSpPr>
            <a:spLocks noGrp="1"/>
          </p:cNvSpPr>
          <p:nvPr>
            <p:ph type="title"/>
          </p:nvPr>
        </p:nvSpPr>
        <p:spPr>
          <a:xfrm>
            <a:off x="609599" y="1219595"/>
            <a:ext cx="10972800" cy="972441"/>
          </a:xfrm>
        </p:spPr>
        <p:txBody>
          <a:bodyPr>
            <a:normAutofit/>
          </a:bodyPr>
          <a:lstStyle/>
          <a:p>
            <a:pPr algn="ctr"/>
            <a:r>
              <a:rPr lang="en-US" sz="5400" dirty="0">
                <a:solidFill>
                  <a:schemeClr val="bg1"/>
                </a:solidFill>
                <a:latin typeface="+mj-lt"/>
              </a:rPr>
              <a:t>Key take-home messages</a:t>
            </a:r>
          </a:p>
        </p:txBody>
      </p:sp>
    </p:spTree>
    <p:extLst>
      <p:ext uri="{BB962C8B-B14F-4D97-AF65-F5344CB8AC3E}">
        <p14:creationId xmlns:p14="http://schemas.microsoft.com/office/powerpoint/2010/main" val="268909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5AE3F1-89B2-4214-B5DE-BC8586C3A8F3}"/>
              </a:ext>
            </a:extLst>
          </p:cNvPr>
          <p:cNvSpPr>
            <a:spLocks noGrp="1"/>
          </p:cNvSpPr>
          <p:nvPr>
            <p:ph type="title"/>
          </p:nvPr>
        </p:nvSpPr>
        <p:spPr/>
        <p:txBody>
          <a:bodyPr>
            <a:normAutofit/>
          </a:bodyPr>
          <a:lstStyle/>
          <a:p>
            <a:r>
              <a:rPr lang="en-US" sz="4900" dirty="0">
                <a:solidFill>
                  <a:srgbClr val="10394B"/>
                </a:solidFill>
              </a:rPr>
              <a:t>Key messages</a:t>
            </a:r>
          </a:p>
        </p:txBody>
      </p:sp>
      <p:sp>
        <p:nvSpPr>
          <p:cNvPr id="2" name="Content Placeholder 1">
            <a:extLst>
              <a:ext uri="{FF2B5EF4-FFF2-40B4-BE49-F238E27FC236}">
                <a16:creationId xmlns:a16="http://schemas.microsoft.com/office/drawing/2014/main" id="{393D0FC9-3E2B-4AA6-A051-6267B0CCD1C3}"/>
              </a:ext>
            </a:extLst>
          </p:cNvPr>
          <p:cNvSpPr>
            <a:spLocks noGrp="1"/>
          </p:cNvSpPr>
          <p:nvPr>
            <p:ph type="body" sz="quarter" idx="10"/>
          </p:nvPr>
        </p:nvSpPr>
        <p:spPr>
          <a:xfrm>
            <a:off x="609601" y="1331302"/>
            <a:ext cx="10972800" cy="4885748"/>
          </a:xfrm>
        </p:spPr>
        <p:txBody>
          <a:bodyPr>
            <a:normAutofit/>
          </a:bodyPr>
          <a:lstStyle/>
          <a:p>
            <a:pPr>
              <a:buClr>
                <a:srgbClr val="178793"/>
              </a:buClr>
            </a:pPr>
            <a:r>
              <a:rPr lang="en-US" sz="2800" dirty="0">
                <a:solidFill>
                  <a:schemeClr val="tx1">
                    <a:lumMod val="65000"/>
                    <a:lumOff val="35000"/>
                  </a:schemeClr>
                </a:solidFill>
              </a:rPr>
              <a:t>Oral PrEP is part of a combination prevention package (and does not protect against STIs or pregnancy). </a:t>
            </a:r>
          </a:p>
          <a:p>
            <a:pPr>
              <a:buClr>
                <a:srgbClr val="178793"/>
              </a:buClr>
            </a:pPr>
            <a:r>
              <a:rPr lang="en-US" sz="2800" dirty="0">
                <a:solidFill>
                  <a:schemeClr val="tx1">
                    <a:lumMod val="65000"/>
                    <a:lumOff val="35000"/>
                  </a:schemeClr>
                </a:solidFill>
              </a:rPr>
              <a:t>Oral PrEP is one of several prevention options.</a:t>
            </a:r>
          </a:p>
          <a:p>
            <a:pPr>
              <a:buClr>
                <a:srgbClr val="178793"/>
              </a:buClr>
            </a:pPr>
            <a:r>
              <a:rPr lang="en-US" sz="2800" dirty="0">
                <a:solidFill>
                  <a:schemeClr val="tx1">
                    <a:lumMod val="65000"/>
                    <a:lumOff val="35000"/>
                  </a:schemeClr>
                </a:solidFill>
              </a:rPr>
              <a:t>Oral PrEP </a:t>
            </a:r>
            <a:r>
              <a:rPr lang="en-US" dirty="0">
                <a:solidFill>
                  <a:schemeClr val="tx1">
                    <a:lumMod val="65000"/>
                    <a:lumOff val="35000"/>
                  </a:schemeClr>
                </a:solidFill>
              </a:rPr>
              <a:t>is n</a:t>
            </a:r>
            <a:r>
              <a:rPr lang="en-US" sz="2800" dirty="0">
                <a:solidFill>
                  <a:schemeClr val="tx1">
                    <a:lumMod val="65000"/>
                    <a:lumOff val="35000"/>
                  </a:schemeClr>
                </a:solidFill>
              </a:rPr>
              <a:t>ot for everyone. </a:t>
            </a:r>
          </a:p>
          <a:p>
            <a:pPr>
              <a:buClr>
                <a:srgbClr val="178793"/>
              </a:buClr>
            </a:pPr>
            <a:r>
              <a:rPr lang="en-US" dirty="0">
                <a:solidFill>
                  <a:schemeClr val="tx1">
                    <a:lumMod val="65000"/>
                    <a:lumOff val="35000"/>
                  </a:schemeClr>
                </a:solidFill>
              </a:rPr>
              <a:t>Oral PrEP has the potential to empower AGYW and provide additional control over HIV prevention.</a:t>
            </a:r>
          </a:p>
          <a:p>
            <a:pPr>
              <a:buClr>
                <a:srgbClr val="178793"/>
              </a:buClr>
            </a:pPr>
            <a:r>
              <a:rPr lang="en-US" dirty="0">
                <a:solidFill>
                  <a:schemeClr val="tx1">
                    <a:lumMod val="65000"/>
                    <a:lumOff val="35000"/>
                  </a:schemeClr>
                </a:solidFill>
              </a:rPr>
              <a:t>Adherence and effective use means adhering to taking the pills as prescribed and returning to the clinic for scheduled visits. </a:t>
            </a:r>
          </a:p>
          <a:p>
            <a:pPr>
              <a:buClr>
                <a:srgbClr val="178793"/>
              </a:buClr>
            </a:pPr>
            <a:r>
              <a:rPr lang="en-US" dirty="0">
                <a:solidFill>
                  <a:schemeClr val="tx1">
                    <a:lumMod val="65000"/>
                    <a:lumOff val="35000"/>
                  </a:schemeClr>
                </a:solidFill>
              </a:rPr>
              <a:t>Oral PrEP is client-driven and client-controlled. We can motivate and support, but personal buy-in and ownership is vital! </a:t>
            </a:r>
          </a:p>
        </p:txBody>
      </p:sp>
    </p:spTree>
    <p:extLst>
      <p:ext uri="{BB962C8B-B14F-4D97-AF65-F5344CB8AC3E}">
        <p14:creationId xmlns:p14="http://schemas.microsoft.com/office/powerpoint/2010/main" val="85445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DC6E5D-EA57-41D3-A16D-E5A28AD769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946" y="115537"/>
            <a:ext cx="11754107" cy="6626926"/>
          </a:xfrm>
          <a:prstGeom prst="rect">
            <a:avLst/>
          </a:prstGeom>
        </p:spPr>
      </p:pic>
      <p:sp>
        <p:nvSpPr>
          <p:cNvPr id="2" name="Title 1"/>
          <p:cNvSpPr>
            <a:spLocks noGrp="1"/>
          </p:cNvSpPr>
          <p:nvPr>
            <p:ph type="title"/>
          </p:nvPr>
        </p:nvSpPr>
        <p:spPr>
          <a:xfrm>
            <a:off x="609599" y="1320346"/>
            <a:ext cx="10972800" cy="972441"/>
          </a:xfrm>
        </p:spPr>
        <p:txBody>
          <a:bodyPr/>
          <a:lstStyle/>
          <a:p>
            <a:pPr algn="ctr">
              <a:lnSpc>
                <a:spcPct val="100000"/>
              </a:lnSpc>
            </a:pPr>
            <a:r>
              <a:rPr lang="en-GB" sz="5400" dirty="0">
                <a:solidFill>
                  <a:schemeClr val="bg1"/>
                </a:solidFill>
              </a:rPr>
              <a:t>Resources for providing </a:t>
            </a:r>
            <a:br>
              <a:rPr lang="en-GB" sz="5400" dirty="0">
                <a:solidFill>
                  <a:schemeClr val="bg1"/>
                </a:solidFill>
              </a:rPr>
            </a:br>
            <a:r>
              <a:rPr lang="en-GB" sz="5400" dirty="0">
                <a:solidFill>
                  <a:schemeClr val="bg1"/>
                </a:solidFill>
              </a:rPr>
              <a:t>oral PrEP to AGYW</a:t>
            </a:r>
            <a:br>
              <a:rPr lang="en-GB" sz="5400" dirty="0">
                <a:solidFill>
                  <a:schemeClr val="bg1"/>
                </a:solidFill>
              </a:rPr>
            </a:br>
            <a:endParaRPr lang="en-GB" sz="5400" dirty="0">
              <a:solidFill>
                <a:schemeClr val="bg1"/>
              </a:solidFill>
            </a:endParaRPr>
          </a:p>
        </p:txBody>
      </p:sp>
    </p:spTree>
    <p:extLst>
      <p:ext uri="{BB962C8B-B14F-4D97-AF65-F5344CB8AC3E}">
        <p14:creationId xmlns:p14="http://schemas.microsoft.com/office/powerpoint/2010/main" val="234239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2760" y="1814946"/>
            <a:ext cx="3709724" cy="3653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GB" dirty="0">
                <a:solidFill>
                  <a:srgbClr val="10394B"/>
                </a:solidFill>
              </a:rPr>
              <a:t>Job aids</a:t>
            </a:r>
          </a:p>
        </p:txBody>
      </p:sp>
      <p:sp>
        <p:nvSpPr>
          <p:cNvPr id="3" name="Text Placeholder 2"/>
          <p:cNvSpPr>
            <a:spLocks noGrp="1"/>
          </p:cNvSpPr>
          <p:nvPr>
            <p:ph type="body" sz="quarter" idx="10"/>
          </p:nvPr>
        </p:nvSpPr>
        <p:spPr>
          <a:xfrm>
            <a:off x="8229600" y="1584325"/>
            <a:ext cx="3352799" cy="3007995"/>
          </a:xfrm>
        </p:spPr>
        <p:txBody>
          <a:bodyPr/>
          <a:lstStyle/>
          <a:p>
            <a:endParaRPr lang="en-GB" dirty="0"/>
          </a:p>
          <a:p>
            <a:r>
              <a:rPr lang="en-GB" dirty="0"/>
              <a:t>Additional job aids are available for adaptation and use from OPTIONS.</a:t>
            </a:r>
          </a:p>
          <a:p>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269" y="1265238"/>
            <a:ext cx="3702334" cy="5204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4739236" y="5821367"/>
            <a:ext cx="6558206" cy="400110"/>
          </a:xfrm>
          <a:prstGeom prst="rect">
            <a:avLst/>
          </a:prstGeom>
        </p:spPr>
        <p:txBody>
          <a:bodyPr wrap="none">
            <a:spAutoFit/>
          </a:bodyPr>
          <a:lstStyle/>
          <a:p>
            <a:r>
              <a:rPr lang="en-ZA" sz="2000" dirty="0"/>
              <a:t>Available from: </a:t>
            </a:r>
            <a:r>
              <a:rPr lang="en-ZA" sz="2000" dirty="0">
                <a:hlinkClick r:id="rId4"/>
              </a:rPr>
              <a:t>https://www.prepwatch.org/prep-resources/</a:t>
            </a:r>
            <a:r>
              <a:rPr lang="en-ZA" sz="2000" dirty="0"/>
              <a:t> </a:t>
            </a:r>
          </a:p>
        </p:txBody>
      </p:sp>
    </p:spTree>
    <p:extLst>
      <p:ext uri="{BB962C8B-B14F-4D97-AF65-F5344CB8AC3E}">
        <p14:creationId xmlns:p14="http://schemas.microsoft.com/office/powerpoint/2010/main" val="275230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7B17F-5526-44E5-872A-F788FCB90D78}"/>
              </a:ext>
            </a:extLst>
          </p:cNvPr>
          <p:cNvSpPr>
            <a:spLocks noGrp="1"/>
          </p:cNvSpPr>
          <p:nvPr>
            <p:ph type="title" idx="4294967295"/>
          </p:nvPr>
        </p:nvSpPr>
        <p:spPr>
          <a:xfrm>
            <a:off x="9491663" y="1187450"/>
            <a:ext cx="2700337" cy="1917700"/>
          </a:xfrm>
          <a:prstGeom prst="rect">
            <a:avLst/>
          </a:prstGeom>
        </p:spPr>
        <p:txBody>
          <a:bodyPr/>
          <a:lstStyle/>
          <a:p>
            <a:r>
              <a:rPr lang="en-US" sz="3200" dirty="0"/>
              <a:t>Walkthrough of PrEP Tools and Resources</a:t>
            </a:r>
          </a:p>
        </p:txBody>
      </p:sp>
      <p:pic>
        <p:nvPicPr>
          <p:cNvPr id="9" name="Picture 8">
            <a:extLst>
              <a:ext uri="{FF2B5EF4-FFF2-40B4-BE49-F238E27FC236}">
                <a16:creationId xmlns:a16="http://schemas.microsoft.com/office/drawing/2014/main" id="{63CD43C7-F810-4E3C-9F95-A3E8C20B0E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855" y="1011629"/>
            <a:ext cx="5913120" cy="5425440"/>
          </a:xfrm>
          <a:prstGeom prst="rect">
            <a:avLst/>
          </a:prstGeom>
          <a:ln w="12700">
            <a:solidFill>
              <a:schemeClr val="tx1"/>
            </a:solidFill>
          </a:ln>
        </p:spPr>
      </p:pic>
      <p:pic>
        <p:nvPicPr>
          <p:cNvPr id="10" name="Picture 9">
            <a:extLst>
              <a:ext uri="{FF2B5EF4-FFF2-40B4-BE49-F238E27FC236}">
                <a16:creationId xmlns:a16="http://schemas.microsoft.com/office/drawing/2014/main" id="{4742F79D-0A0F-45D9-8619-3097919CACB3}"/>
              </a:ext>
            </a:extLst>
          </p:cNvPr>
          <p:cNvPicPr>
            <a:picLocks noChangeAspect="1"/>
          </p:cNvPicPr>
          <p:nvPr/>
        </p:nvPicPr>
        <p:blipFill>
          <a:blip r:embed="rId3"/>
          <a:stretch>
            <a:fillRect/>
          </a:stretch>
        </p:blipFill>
        <p:spPr>
          <a:xfrm>
            <a:off x="6840335" y="2709052"/>
            <a:ext cx="5190375" cy="3282295"/>
          </a:xfrm>
          <a:prstGeom prst="rect">
            <a:avLst/>
          </a:prstGeom>
          <a:ln w="12700">
            <a:solidFill>
              <a:schemeClr val="tx1"/>
            </a:solidFill>
          </a:ln>
        </p:spPr>
      </p:pic>
      <p:sp>
        <p:nvSpPr>
          <p:cNvPr id="5" name="Title 1">
            <a:extLst>
              <a:ext uri="{FF2B5EF4-FFF2-40B4-BE49-F238E27FC236}">
                <a16:creationId xmlns:a16="http://schemas.microsoft.com/office/drawing/2014/main" id="{BAE64CDF-A303-4EF4-AF14-2D88F3007AAC}"/>
              </a:ext>
            </a:extLst>
          </p:cNvPr>
          <p:cNvSpPr txBox="1">
            <a:spLocks/>
          </p:cNvSpPr>
          <p:nvPr/>
        </p:nvSpPr>
        <p:spPr>
          <a:xfrm>
            <a:off x="609601" y="258046"/>
            <a:ext cx="10838687" cy="611570"/>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GB" dirty="0" err="1">
                <a:solidFill>
                  <a:srgbClr val="10394B"/>
                </a:solidFill>
              </a:rPr>
              <a:t>PrEPWatch.org</a:t>
            </a:r>
            <a:r>
              <a:rPr lang="en-GB" dirty="0">
                <a:solidFill>
                  <a:srgbClr val="10394B"/>
                </a:solidFill>
              </a:rPr>
              <a:t> </a:t>
            </a:r>
          </a:p>
        </p:txBody>
      </p:sp>
      <p:sp>
        <p:nvSpPr>
          <p:cNvPr id="6" name="Rectangle 5">
            <a:extLst>
              <a:ext uri="{FF2B5EF4-FFF2-40B4-BE49-F238E27FC236}">
                <a16:creationId xmlns:a16="http://schemas.microsoft.com/office/drawing/2014/main" id="{056DBE65-6D23-4AF0-AB42-F8CAC370CC1F}"/>
              </a:ext>
            </a:extLst>
          </p:cNvPr>
          <p:cNvSpPr/>
          <p:nvPr/>
        </p:nvSpPr>
        <p:spPr>
          <a:xfrm>
            <a:off x="6954635" y="1279841"/>
            <a:ext cx="5199265" cy="861774"/>
          </a:xfrm>
          <a:prstGeom prst="rect">
            <a:avLst/>
          </a:prstGeom>
        </p:spPr>
        <p:txBody>
          <a:bodyPr wrap="square">
            <a:spAutoFit/>
          </a:bodyPr>
          <a:lstStyle/>
          <a:p>
            <a:r>
              <a:rPr lang="en-ZA" dirty="0"/>
              <a:t> </a:t>
            </a:r>
          </a:p>
          <a:p>
            <a:r>
              <a:rPr lang="en-ZA" sz="2000" dirty="0">
                <a:hlinkClick r:id="rId4"/>
              </a:rPr>
              <a:t>https://www.prepwatch.org/prep-resources/</a:t>
            </a:r>
            <a:r>
              <a:rPr lang="en-ZA" sz="2000" dirty="0"/>
              <a:t> </a:t>
            </a:r>
          </a:p>
          <a:p>
            <a:pPr lvl="0"/>
            <a:endParaRPr lang="en-ZA" sz="1200" dirty="0">
              <a:latin typeface="Calibri" panose="020F0502020204030204" pitchFamily="34" charset="0"/>
            </a:endParaRPr>
          </a:p>
        </p:txBody>
      </p:sp>
    </p:spTree>
    <p:extLst>
      <p:ext uri="{BB962C8B-B14F-4D97-AF65-F5344CB8AC3E}">
        <p14:creationId xmlns:p14="http://schemas.microsoft.com/office/powerpoint/2010/main" val="213223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10394B"/>
                </a:solidFill>
              </a:rPr>
              <a:t>Video clips to support provision of oral </a:t>
            </a:r>
            <a:r>
              <a:rPr lang="en-GB" dirty="0" err="1">
                <a:solidFill>
                  <a:srgbClr val="10394B"/>
                </a:solidFill>
              </a:rPr>
              <a:t>PrEP</a:t>
            </a:r>
            <a:r>
              <a:rPr lang="en-GB" dirty="0">
                <a:solidFill>
                  <a:srgbClr val="10394B"/>
                </a:solidFill>
              </a:rPr>
              <a:t> </a:t>
            </a:r>
          </a:p>
        </p:txBody>
      </p:sp>
      <p:sp>
        <p:nvSpPr>
          <p:cNvPr id="3" name="Text Placeholder 2"/>
          <p:cNvSpPr>
            <a:spLocks noGrp="1"/>
          </p:cNvSpPr>
          <p:nvPr>
            <p:ph type="body" sz="quarter" idx="10"/>
          </p:nvPr>
        </p:nvSpPr>
        <p:spPr>
          <a:xfrm>
            <a:off x="609601" y="1447483"/>
            <a:ext cx="9905999" cy="4885748"/>
          </a:xfrm>
        </p:spPr>
        <p:txBody>
          <a:bodyPr/>
          <a:lstStyle/>
          <a:p>
            <a:pPr marL="0" indent="0">
              <a:buNone/>
            </a:pPr>
            <a:r>
              <a:rPr lang="en-ZA" dirty="0"/>
              <a:t>  Topics include: </a:t>
            </a:r>
          </a:p>
          <a:p>
            <a:pPr marL="0" indent="0">
              <a:buNone/>
            </a:pPr>
            <a:endParaRPr lang="en-ZA" dirty="0"/>
          </a:p>
          <a:p>
            <a:endParaRPr lang="en-ZA" dirty="0"/>
          </a:p>
        </p:txBody>
      </p:sp>
      <p:pic>
        <p:nvPicPr>
          <p:cNvPr id="6" name="Picture 5"/>
          <p:cNvPicPr>
            <a:picLocks noChangeAspect="1"/>
          </p:cNvPicPr>
          <p:nvPr/>
        </p:nvPicPr>
        <p:blipFill>
          <a:blip r:embed="rId2"/>
          <a:stretch>
            <a:fillRect/>
          </a:stretch>
        </p:blipFill>
        <p:spPr>
          <a:xfrm>
            <a:off x="609601" y="2640139"/>
            <a:ext cx="3362325" cy="3552825"/>
          </a:xfrm>
          <a:prstGeom prst="rect">
            <a:avLst/>
          </a:prstGeom>
        </p:spPr>
      </p:pic>
      <p:sp>
        <p:nvSpPr>
          <p:cNvPr id="7" name="Rectangle 6"/>
          <p:cNvSpPr/>
          <p:nvPr/>
        </p:nvSpPr>
        <p:spPr>
          <a:xfrm>
            <a:off x="4610100" y="2746755"/>
            <a:ext cx="6870192" cy="164592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spcBef>
                <a:spcPct val="20000"/>
              </a:spcBef>
              <a:buClr>
                <a:srgbClr val="008080"/>
              </a:buClr>
              <a:buSzPct val="100000"/>
            </a:pPr>
            <a:r>
              <a:rPr lang="en-ZA" sz="2000" dirty="0">
                <a:solidFill>
                  <a:srgbClr val="535352"/>
                </a:solidFill>
                <a:hlinkClick r:id="rId3"/>
              </a:rPr>
              <a:t>https://fs.avac.org/index.php/s/it4Peut8D6mH0wc/download</a:t>
            </a:r>
            <a:r>
              <a:rPr lang="en-ZA" sz="2000" dirty="0">
                <a:solidFill>
                  <a:srgbClr val="535352"/>
                </a:solidFill>
              </a:rPr>
              <a:t> </a:t>
            </a:r>
          </a:p>
        </p:txBody>
      </p:sp>
    </p:spTree>
    <p:extLst>
      <p:ext uri="{BB962C8B-B14F-4D97-AF65-F5344CB8AC3E}">
        <p14:creationId xmlns:p14="http://schemas.microsoft.com/office/powerpoint/2010/main" val="84567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0"/>
          <p:cNvSpPr txBox="1"/>
          <p:nvPr/>
        </p:nvSpPr>
        <p:spPr>
          <a:xfrm>
            <a:off x="342143" y="4242495"/>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dirty="0">
              <a:solidFill>
                <a:srgbClr val="10394B"/>
              </a:solidFill>
              <a:latin typeface="Gill Sans MT" panose="020B0502020104020203" pitchFamily="34" charset="0"/>
            </a:endParaRPr>
          </a:p>
        </p:txBody>
      </p:sp>
      <p:grpSp>
        <p:nvGrpSpPr>
          <p:cNvPr id="20" name="Group 19"/>
          <p:cNvGrpSpPr/>
          <p:nvPr/>
        </p:nvGrpSpPr>
        <p:grpSpPr>
          <a:xfrm>
            <a:off x="6188283" y="4023663"/>
            <a:ext cx="4963604" cy="1608835"/>
            <a:chOff x="3506572" y="3563859"/>
            <a:chExt cx="4963604" cy="1608835"/>
          </a:xfrm>
        </p:grpSpPr>
        <p:pic>
          <p:nvPicPr>
            <p:cNvPr id="37" name="Picture 36" descr="AVAC3677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9"/>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0"/>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dirty="0">
                  <a:solidFill>
                    <a:srgbClr val="178793"/>
                  </a:solidFill>
                  <a:latin typeface="Gill Sans MT" panose="020B0502020104020203" pitchFamily="34" charset="0"/>
                </a:rPr>
                <a:t>OPTIONS Consortium Partners</a:t>
              </a:r>
            </a:p>
          </p:txBody>
        </p:sp>
      </p:grpSp>
      <p:sp>
        <p:nvSpPr>
          <p:cNvPr id="2" name="Rectangle 1">
            <a:extLst>
              <a:ext uri="{FF2B5EF4-FFF2-40B4-BE49-F238E27FC236}">
                <a16:creationId xmlns:a16="http://schemas.microsoft.com/office/drawing/2014/main" id="{4A5BFAF4-5B29-4A33-8F7E-5B27AA2AC6DD}"/>
              </a:ext>
            </a:extLst>
          </p:cNvPr>
          <p:cNvSpPr/>
          <p:nvPr/>
        </p:nvSpPr>
        <p:spPr>
          <a:xfrm>
            <a:off x="543614" y="1174635"/>
            <a:ext cx="11038787" cy="2677656"/>
          </a:xfrm>
          <a:prstGeom prst="rect">
            <a:avLst/>
          </a:prstGeom>
        </p:spPr>
        <p:txBody>
          <a:bodyPr wrap="square">
            <a:spAutoFit/>
          </a:bodyPr>
          <a:lstStyle/>
          <a:p>
            <a:r>
              <a:rPr lang="en-ZA" sz="2400" dirty="0"/>
              <a:t>This training package was developed by the OPTIONS Consortium.  </a:t>
            </a:r>
          </a:p>
          <a:p>
            <a:r>
              <a:rPr lang="en-ZA" sz="2400" dirty="0"/>
              <a:t>If you adapt the slides, please </a:t>
            </a:r>
            <a:r>
              <a:rPr lang="en-ZA" sz="2400" u="sng" dirty="0"/>
              <a:t>acknowledge the source</a:t>
            </a:r>
            <a:r>
              <a:rPr lang="en-ZA" sz="2400" dirty="0"/>
              <a:t>:  </a:t>
            </a:r>
          </a:p>
          <a:p>
            <a:endParaRPr lang="en-US" sz="2400" b="1" dirty="0"/>
          </a:p>
          <a:p>
            <a:r>
              <a:rPr lang="en-US" sz="2400" b="1" dirty="0"/>
              <a:t>Suggested citation:</a:t>
            </a:r>
            <a:r>
              <a:rPr lang="en-US" sz="2400" dirty="0"/>
              <a:t> “OPTIONS Provider Training Package: Effective Delivery of Oral Pre-exposure Prophylaxis for Adolescent Girls and Young Women ”. OPTIONS Consortium, June 2019. </a:t>
            </a:r>
            <a:r>
              <a:rPr lang="en-US" sz="2400" u="sng" dirty="0">
                <a:hlinkClick r:id="rId11"/>
              </a:rPr>
              <a:t>https://www.prepwatch.org/resource/effective-delivery-oral-prep-agyw/</a:t>
            </a:r>
            <a:r>
              <a:rPr lang="en-US" sz="2400" u="sng" dirty="0"/>
              <a:t> </a:t>
            </a:r>
            <a:r>
              <a:rPr lang="en-US" sz="2400" dirty="0"/>
              <a:t>(download date)</a:t>
            </a:r>
          </a:p>
        </p:txBody>
      </p:sp>
      <p:sp>
        <p:nvSpPr>
          <p:cNvPr id="22" name="Title 2">
            <a:extLst>
              <a:ext uri="{FF2B5EF4-FFF2-40B4-BE49-F238E27FC236}">
                <a16:creationId xmlns:a16="http://schemas.microsoft.com/office/drawing/2014/main" id="{0190CECC-E688-4210-AB5C-170BAFB533F4}"/>
              </a:ext>
            </a:extLst>
          </p:cNvPr>
          <p:cNvSpPr txBox="1">
            <a:spLocks/>
          </p:cNvSpPr>
          <p:nvPr/>
        </p:nvSpPr>
        <p:spPr>
          <a:xfrm>
            <a:off x="609601" y="445197"/>
            <a:ext cx="10972800" cy="97244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Acknowledgements</a:t>
            </a:r>
            <a:endParaRPr lang="en-GB" dirty="0">
              <a:solidFill>
                <a:srgbClr val="10394B"/>
              </a:solidFill>
            </a:endParaRPr>
          </a:p>
        </p:txBody>
      </p:sp>
    </p:spTree>
    <p:extLst>
      <p:ext uri="{BB962C8B-B14F-4D97-AF65-F5344CB8AC3E}">
        <p14:creationId xmlns:p14="http://schemas.microsoft.com/office/powerpoint/2010/main" val="1857923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348668FCBAD42ADF88B59B65F4FCD" ma:contentTypeVersion="11" ma:contentTypeDescription="Create a new document." ma:contentTypeScope="" ma:versionID="ef2e156212d9cf2a3a5ab8cc0cf7d168">
  <xsd:schema xmlns:xsd="http://www.w3.org/2001/XMLSchema" xmlns:xs="http://www.w3.org/2001/XMLSchema" xmlns:p="http://schemas.microsoft.com/office/2006/metadata/properties" xmlns:ns2="60de8125-fdd4-4850-b584-45067f913fb7" xmlns:ns3="4d70f775-b816-4d34-b2bf-d63fcbaa68fe" targetNamespace="http://schemas.microsoft.com/office/2006/metadata/properties" ma:root="true" ma:fieldsID="886e6cb5fa454296c6df316cc44b4ce0" ns2:_="" ns3:_="">
    <xsd:import namespace="60de8125-fdd4-4850-b584-45067f913fb7"/>
    <xsd:import namespace="4d70f775-b816-4d34-b2bf-d63fcbaa68fe"/>
    <xsd:element name="properties">
      <xsd:complexType>
        <xsd:sequence>
          <xsd:element name="documentManagement">
            <xsd:complexType>
              <xsd:all>
                <xsd:element ref="ns2:Sub_x002d_activities" minOccurs="0"/>
                <xsd:element ref="ns2:DocType" minOccurs="0"/>
                <xsd:element ref="ns2:Relevant_x0020_for_x0020_M_x0026_E_x003f_" minOccurs="0"/>
                <xsd:element ref="ns2:Date" minOccurs="0"/>
                <xsd:element ref="ns2:Partner" minOccurs="0"/>
                <xsd:element ref="ns3:SharedWithUsers" minOccurs="0"/>
                <xsd:element ref="ns3:SharedWithDetails" minOccurs="0"/>
                <xsd:element ref="ns2:MediaServiceMetadata" minOccurs="0"/>
                <xsd:element ref="ns2:MediaServiceFastMetadata" minOccurs="0"/>
                <xsd:element ref="ns2:br8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e8125-fdd4-4850-b584-45067f913fb7" elementFormDefault="qualified">
    <xsd:import namespace="http://schemas.microsoft.com/office/2006/documentManagement/types"/>
    <xsd:import namespace="http://schemas.microsoft.com/office/infopath/2007/PartnerControls"/>
    <xsd:element name="Sub_x002d_activities" ma:index="8" nillable="true" ma:displayName="Sub-activity" ma:format="Dropdown" ma:internalName="Sub_x002d_activities">
      <xsd:simpleType>
        <xsd:restriction base="dms:Choice">
          <xsd:enumeration value="B01: Modeling"/>
          <xsd:enumeration value="B02: Oral PrEP costing"/>
          <xsd:enumeration value="B03: Oral PrEP rollout scenarios"/>
          <xsd:enumeration value="B04: Ring investment case"/>
          <xsd:enumeration value="B05: Market strategy"/>
          <xsd:enumeration value="B06: Provider training"/>
          <xsd:enumeration value="B07: M&amp;E toolkit"/>
          <xsd:enumeration value="B08: Process Eval"/>
          <xsd:enumeration value="B09: Provider KAPB"/>
          <xsd:enumeration value="B10: DCE"/>
          <xsd:enumeration value="B11: Costing of AGYW"/>
          <xsd:enumeration value="B12: IS"/>
          <xsd:enumeration value="B13: TWG Support"/>
        </xsd:restriction>
      </xsd:simpleType>
    </xsd:element>
    <xsd:element name="DocType" ma:index="9" nillable="true" ma:displayName="DocType" ma:format="Dropdown" ma:internalName="DocType">
      <xsd:simpleType>
        <xsd:restriction base="dms:Choice">
          <xsd:enumeration value="Agenda"/>
          <xsd:enumeration value="Concept"/>
          <xsd:enumeration value="Community Dialogues"/>
          <xsd:enumeration value="Data Collection"/>
          <xsd:enumeration value="Deliverable"/>
          <xsd:enumeration value="Guide"/>
          <xsd:enumeration value="ICF"/>
          <xsd:enumeration value="Implementation Materials"/>
          <xsd:enumeration value="Presentation"/>
          <xsd:enumeration value="Protocol"/>
          <xsd:enumeration value="Report"/>
          <xsd:enumeration value="Summary"/>
          <xsd:enumeration value="Template"/>
          <xsd:enumeration value="Tool"/>
          <xsd:enumeration value="Training"/>
          <xsd:enumeration value="Workplan"/>
          <xsd:enumeration value="Other"/>
        </xsd:restriction>
      </xsd:simpleType>
    </xsd:element>
    <xsd:element name="Relevant_x0020_for_x0020_M_x0026_E_x003f_" ma:index="10" nillable="true" ma:displayName="Relevant for M&amp;E?" ma:default="0" ma:internalName="Relevant_x0020_for_x0020_M_x0026_E_x003f_">
      <xsd:simpleType>
        <xsd:restriction base="dms:Boolean"/>
      </xsd:simpleType>
    </xsd:element>
    <xsd:element name="Date" ma:index="11" nillable="true" ma:displayName="Date" ma:internalName="Date">
      <xsd:simpleType>
        <xsd:restriction base="dms:Text">
          <xsd:maxLength value="255"/>
        </xsd:restriction>
      </xsd:simpleType>
    </xsd:element>
    <xsd:element name="Partner" ma:index="12" nillable="true" ma:displayName="Partner" ma:format="Dropdown" ma:internalName="Partner">
      <xsd:simpleType>
        <xsd:restriction base="dms:Choice">
          <xsd:enumeration value="AVAC"/>
          <xsd:enumeration value="Avenir"/>
          <xsd:enumeration value="FHI 360"/>
          <xsd:enumeration value="FSG"/>
          <xsd:enumeration value="LSHTM"/>
          <xsd:enumeration value="LVCT Health"/>
          <xsd:enumeration value="McCann"/>
          <xsd:enumeration value="Pangaea"/>
          <xsd:enumeration value="Wits RHI"/>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br8w" ma:index="17" nillable="true" ma:displayName="Person or Group" ma:list="UserInfo" ma:SearchPeopleOnly="false" ma:SharePointGroup="0" ma:internalName="br8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r8w xmlns="60de8125-fdd4-4850-b584-45067f913fb7">
      <UserInfo>
        <DisplayName>Megan Dunbar</DisplayName>
        <AccountId>170</AccountId>
        <AccountType/>
      </UserInfo>
    </br8w>
    <Relevant_x0020_for_x0020_M_x0026_E_x003f_ xmlns="60de8125-fdd4-4850-b584-45067f913fb7">true</Relevant_x0020_for_x0020_M_x0026_E_x003f_>
    <DocType xmlns="60de8125-fdd4-4850-b584-45067f913fb7">Training</DocType>
    <Sub_x002d_activities xmlns="60de8125-fdd4-4850-b584-45067f913fb7">B06: Provider training</Sub_x002d_activities>
    <Date xmlns="60de8125-fdd4-4850-b584-45067f913fb7">October 25, 2017</Date>
    <Partner xmlns="60de8125-fdd4-4850-b584-45067f913fb7">FHI 360</Partner>
    <SharedWithUsers xmlns="4d70f775-b816-4d34-b2bf-d63fcbaa68fe">
      <UserInfo>
        <DisplayName>Martha Larson</DisplayName>
        <AccountId>13</AccountId>
        <AccountType/>
      </UserInfo>
      <UserInfo>
        <DisplayName>Melanie Pleaner</DisplayName>
        <AccountId>102</AccountId>
        <AccountType/>
      </UserInfo>
    </SharedWithUsers>
  </documentManagement>
</p:properties>
</file>

<file path=customXml/itemProps1.xml><?xml version="1.0" encoding="utf-8"?>
<ds:datastoreItem xmlns:ds="http://schemas.openxmlformats.org/officeDocument/2006/customXml" ds:itemID="{0E6799A2-F9C8-401C-B524-DE4371BBE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e8125-fdd4-4850-b584-45067f913fb7"/>
    <ds:schemaRef ds:uri="4d70f775-b816-4d34-b2bf-d63fcbaa6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29120-DCDD-40E8-8D25-D53096A378F4}">
  <ds:schemaRefs>
    <ds:schemaRef ds:uri="http://schemas.microsoft.com/sharepoint/v3/contenttype/forms"/>
  </ds:schemaRefs>
</ds:datastoreItem>
</file>

<file path=customXml/itemProps3.xml><?xml version="1.0" encoding="utf-8"?>
<ds:datastoreItem xmlns:ds="http://schemas.openxmlformats.org/officeDocument/2006/customXml" ds:itemID="{1CE9765D-E8FD-4451-8864-895BE511348C}">
  <ds:schemaRefs>
    <ds:schemaRef ds:uri="http://schemas.microsoft.com/office/infopath/2007/PartnerControls"/>
    <ds:schemaRef ds:uri="http://purl.org/dc/elements/1.1/"/>
    <ds:schemaRef ds:uri="http://schemas.microsoft.com/office/2006/metadata/properties"/>
    <ds:schemaRef ds:uri="4d70f775-b816-4d34-b2bf-d63fcbaa68fe"/>
    <ds:schemaRef ds:uri="http://purl.org/dc/terms/"/>
    <ds:schemaRef ds:uri="http://schemas.openxmlformats.org/package/2006/metadata/core-properties"/>
    <ds:schemaRef ds:uri="http://schemas.microsoft.com/office/2006/documentManagement/types"/>
    <ds:schemaRef ds:uri="60de8125-fdd4-4850-b584-45067f913f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42806</TotalTime>
  <Words>558</Words>
  <Application>Microsoft Office PowerPoint</Application>
  <PresentationFormat>Widescreen</PresentationFormat>
  <Paragraphs>62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Courier New</vt:lpstr>
      <vt:lpstr>Gill Sans MT</vt:lpstr>
      <vt:lpstr>Office Theme</vt:lpstr>
      <vt:lpstr>PowerPoint Presentation</vt:lpstr>
      <vt:lpstr>Outline of training</vt:lpstr>
      <vt:lpstr>Key take-home messages</vt:lpstr>
      <vt:lpstr>Key messages</vt:lpstr>
      <vt:lpstr>Resources for providing  oral PrEP to AGYW </vt:lpstr>
      <vt:lpstr>Job aids</vt:lpstr>
      <vt:lpstr>Walkthrough of PrEP Tools and Resources</vt:lpstr>
      <vt:lpstr>Video clips to support provision of oral PrEP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mpleaner@wrhi.ac.za</dc:creator>
  <cp:lastModifiedBy>Martha Larson</cp:lastModifiedBy>
  <cp:revision>1147</cp:revision>
  <cp:lastPrinted>2018-04-16T15:09:58Z</cp:lastPrinted>
  <dcterms:created xsi:type="dcterms:W3CDTF">2015-05-29T10:17:29Z</dcterms:created>
  <dcterms:modified xsi:type="dcterms:W3CDTF">2019-06-21T19:20:55Z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0x0101003C1348668FCBAD42ADF88B59B65F4FCD</vt:lpwstr>
  </property>
</Properties>
</file>