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597" r:id="rId5"/>
    <p:sldId id="638" r:id="rId6"/>
    <p:sldId id="598" r:id="rId7"/>
    <p:sldId id="599" r:id="rId8"/>
    <p:sldId id="600" r:id="rId9"/>
    <p:sldId id="601" r:id="rId10"/>
    <p:sldId id="602" r:id="rId11"/>
    <p:sldId id="603" r:id="rId12"/>
    <p:sldId id="604" r:id="rId13"/>
    <p:sldId id="605" r:id="rId14"/>
    <p:sldId id="606" r:id="rId15"/>
    <p:sldId id="607" r:id="rId16"/>
    <p:sldId id="608" r:id="rId17"/>
    <p:sldId id="609" r:id="rId18"/>
    <p:sldId id="610" r:id="rId19"/>
    <p:sldId id="611" r:id="rId20"/>
    <p:sldId id="612" r:id="rId21"/>
    <p:sldId id="613" r:id="rId22"/>
    <p:sldId id="614" r:id="rId23"/>
    <p:sldId id="615" r:id="rId24"/>
    <p:sldId id="643" r:id="rId25"/>
    <p:sldId id="645" r:id="rId26"/>
    <p:sldId id="646" r:id="rId27"/>
    <p:sldId id="616" r:id="rId28"/>
    <p:sldId id="617" r:id="rId29"/>
    <p:sldId id="618" r:id="rId30"/>
    <p:sldId id="631" r:id="rId31"/>
    <p:sldId id="632" r:id="rId32"/>
    <p:sldId id="647" r:id="rId3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pert" initials="AR" lastIdx="10" clrIdx="6"/>
  <p:cmAuthor id="1" name="Elmari Briedenhann" initials="EB" lastIdx="2" clrIdx="0"/>
  <p:cmAuthor id="8" name="kerry aradhya" initials="" lastIdx="85" clrIdx="7"/>
  <p:cmAuthor id="2" name="Dawn Greensides" initials="DG" lastIdx="54" clrIdx="1"/>
  <p:cmAuthor id="3" name="Megan Dunbar" initials="MD" lastIdx="36" clrIdx="2"/>
  <p:cmAuthor id="4" name="Kristine Torjesen" initials="KT" lastIdx="95" clrIdx="3"/>
  <p:cmAuthor id="5" name="Martha Larson" initials="ML" lastIdx="12" clrIdx="4"/>
  <p:cmAuthor id="6" name="Melanie Pleaner" initials="MP" lastIdx="4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793"/>
    <a:srgbClr val="10394B"/>
    <a:srgbClr val="08885D"/>
    <a:srgbClr val="0BC788"/>
    <a:srgbClr val="0AB27A"/>
    <a:srgbClr val="71B4C9"/>
    <a:srgbClr val="00486D"/>
    <a:srgbClr val="DDDDDD"/>
    <a:srgbClr val="14A8C6"/>
    <a:srgbClr val="177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3"/>
    <p:restoredTop sz="82681" autoAdjust="0"/>
  </p:normalViewPr>
  <p:slideViewPr>
    <p:cSldViewPr snapToGrid="0" snapToObjects="1">
      <p:cViewPr varScale="1">
        <p:scale>
          <a:sx n="95" d="100"/>
          <a:sy n="95" d="100"/>
        </p:scale>
        <p:origin x="1068" y="66"/>
      </p:cViewPr>
      <p:guideLst>
        <p:guide orient="horz" pos="3793"/>
        <p:guide pos="3863"/>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70" d="100"/>
          <a:sy n="70" d="100"/>
        </p:scale>
        <p:origin x="-3800"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1C91A-D6E2-7747-94FB-56B73D8BE612}" type="doc">
      <dgm:prSet loTypeId="urn:microsoft.com/office/officeart/2005/8/layout/vProcess5" loCatId="" qsTypeId="urn:microsoft.com/office/officeart/2005/8/quickstyle/simple1" qsCatId="simple" csTypeId="urn:microsoft.com/office/officeart/2005/8/colors/accent5_2" csCatId="accent5" phldr="1"/>
      <dgm:spPr/>
      <dgm:t>
        <a:bodyPr/>
        <a:lstStyle/>
        <a:p>
          <a:endParaRPr lang="en-US"/>
        </a:p>
      </dgm:t>
    </dgm:pt>
    <dgm:pt modelId="{B0F305C0-97D7-0745-8B7A-B71B6B4851DC}">
      <dgm:prSet phldrT="[Text]"/>
      <dgm:spPr>
        <a:solidFill>
          <a:srgbClr val="357D92"/>
        </a:solidFill>
      </dgm:spPr>
      <dgm:t>
        <a:bodyPr/>
        <a:lstStyle/>
        <a:p>
          <a:r>
            <a:rPr lang="en-US"/>
            <a:t>Educate on risks and benefits of oral PrEP</a:t>
          </a:r>
        </a:p>
      </dgm:t>
    </dgm:pt>
    <dgm:pt modelId="{2A0FCEB2-1940-8C4E-9F26-369E6442CA23}" type="parTrans" cxnId="{9986F05E-EB3C-BA45-B224-672A50534731}">
      <dgm:prSet/>
      <dgm:spPr/>
      <dgm:t>
        <a:bodyPr/>
        <a:lstStyle/>
        <a:p>
          <a:endParaRPr lang="en-US"/>
        </a:p>
      </dgm:t>
    </dgm:pt>
    <dgm:pt modelId="{7E48ABE6-75FC-8B4B-AB1D-7B2023E01FDF}" type="sibTrans" cxnId="{9986F05E-EB3C-BA45-B224-672A50534731}">
      <dgm:prSet/>
      <dgm:spPr/>
      <dgm:t>
        <a:bodyPr/>
        <a:lstStyle/>
        <a:p>
          <a:endParaRPr lang="en-US"/>
        </a:p>
      </dgm:t>
    </dgm:pt>
    <dgm:pt modelId="{564AB340-71EC-CD4C-BDAA-5DD732B633A9}">
      <dgm:prSet phldrT="[Text]"/>
      <dgm:spPr>
        <a:solidFill>
          <a:srgbClr val="357D92"/>
        </a:solidFill>
      </dgm:spPr>
      <dgm:t>
        <a:bodyPr/>
        <a:lstStyle/>
        <a:p>
          <a:r>
            <a:rPr lang="en-US"/>
            <a:t>Assess risk and eligibility</a:t>
          </a:r>
        </a:p>
      </dgm:t>
    </dgm:pt>
    <dgm:pt modelId="{43FCCA54-6EA2-244E-B635-B8B6236ADBFE}" type="parTrans" cxnId="{DC116AE9-B225-C044-872C-1ADDD3924F22}">
      <dgm:prSet/>
      <dgm:spPr/>
      <dgm:t>
        <a:bodyPr/>
        <a:lstStyle/>
        <a:p>
          <a:endParaRPr lang="en-US"/>
        </a:p>
      </dgm:t>
    </dgm:pt>
    <dgm:pt modelId="{07811561-6155-D14C-9318-F47B8A19371C}" type="sibTrans" cxnId="{DC116AE9-B225-C044-872C-1ADDD3924F22}">
      <dgm:prSet/>
      <dgm:spPr/>
      <dgm:t>
        <a:bodyPr/>
        <a:lstStyle/>
        <a:p>
          <a:endParaRPr lang="en-US"/>
        </a:p>
      </dgm:t>
    </dgm:pt>
    <dgm:pt modelId="{4ADC18A3-3060-AD4E-A4B2-DE355DC6D707}">
      <dgm:prSet phldrT="[Text]"/>
      <dgm:spPr>
        <a:solidFill>
          <a:srgbClr val="357D92"/>
        </a:solidFill>
      </dgm:spPr>
      <dgm:t>
        <a:bodyPr/>
        <a:lstStyle/>
        <a:p>
          <a:r>
            <a:rPr lang="en-US"/>
            <a:t>Screen for HCT/creatinine/HBV/STIs/pregnancy</a:t>
          </a:r>
        </a:p>
      </dgm:t>
    </dgm:pt>
    <dgm:pt modelId="{3B530785-B822-F248-BA44-2C3AE911A405}" type="parTrans" cxnId="{75E2D18A-957D-584F-9DB3-3D11B277F7FF}">
      <dgm:prSet/>
      <dgm:spPr/>
      <dgm:t>
        <a:bodyPr/>
        <a:lstStyle/>
        <a:p>
          <a:endParaRPr lang="en-US"/>
        </a:p>
      </dgm:t>
    </dgm:pt>
    <dgm:pt modelId="{62B6DDA1-EF9F-F946-893F-71C711ACE2D8}" type="sibTrans" cxnId="{75E2D18A-957D-584F-9DB3-3D11B277F7FF}">
      <dgm:prSet/>
      <dgm:spPr/>
      <dgm:t>
        <a:bodyPr/>
        <a:lstStyle/>
        <a:p>
          <a:endParaRPr lang="en-US"/>
        </a:p>
      </dgm:t>
    </dgm:pt>
    <dgm:pt modelId="{8831D419-75A4-E64C-B5EC-06AA399B870D}">
      <dgm:prSet/>
      <dgm:spPr>
        <a:solidFill>
          <a:srgbClr val="357D92"/>
        </a:solidFill>
      </dgm:spPr>
      <dgm:t>
        <a:bodyPr/>
        <a:lstStyle/>
        <a:p>
          <a:r>
            <a:rPr lang="en-US"/>
            <a:t>Provide additional SRH services with a focus on contraception/condoms/lubrication</a:t>
          </a:r>
        </a:p>
      </dgm:t>
    </dgm:pt>
    <dgm:pt modelId="{753E0880-2330-B540-BC74-7F133765DC5F}" type="parTrans" cxnId="{B1693161-48C9-AA4F-AD09-143CF0D8A8CF}">
      <dgm:prSet/>
      <dgm:spPr/>
      <dgm:t>
        <a:bodyPr/>
        <a:lstStyle/>
        <a:p>
          <a:endParaRPr lang="en-US"/>
        </a:p>
      </dgm:t>
    </dgm:pt>
    <dgm:pt modelId="{54592DAF-C705-B34A-988B-93F4F6C7E9E9}" type="sibTrans" cxnId="{B1693161-48C9-AA4F-AD09-143CF0D8A8CF}">
      <dgm:prSet/>
      <dgm:spPr/>
      <dgm:t>
        <a:bodyPr/>
        <a:lstStyle/>
        <a:p>
          <a:endParaRPr lang="en-US"/>
        </a:p>
      </dgm:t>
    </dgm:pt>
    <dgm:pt modelId="{3EFD079F-3149-3B4A-BCF4-C950470E42BB}">
      <dgm:prSet/>
      <dgm:spPr>
        <a:solidFill>
          <a:srgbClr val="357D92"/>
        </a:solidFill>
      </dgm:spPr>
      <dgm:t>
        <a:bodyPr/>
        <a:lstStyle/>
        <a:p>
          <a:r>
            <a:rPr lang="en-US"/>
            <a:t>Arrange follow-up</a:t>
          </a:r>
        </a:p>
      </dgm:t>
    </dgm:pt>
    <dgm:pt modelId="{5AA9DB42-B472-1143-977F-BC8178BF6522}" type="parTrans" cxnId="{24D2790C-C1CD-744D-AB5A-DC042A837008}">
      <dgm:prSet/>
      <dgm:spPr/>
      <dgm:t>
        <a:bodyPr/>
        <a:lstStyle/>
        <a:p>
          <a:endParaRPr lang="en-US"/>
        </a:p>
      </dgm:t>
    </dgm:pt>
    <dgm:pt modelId="{3606B3A7-876B-F243-83D7-A5A2F427C3F2}" type="sibTrans" cxnId="{24D2790C-C1CD-744D-AB5A-DC042A837008}">
      <dgm:prSet/>
      <dgm:spPr/>
      <dgm:t>
        <a:bodyPr/>
        <a:lstStyle/>
        <a:p>
          <a:endParaRPr lang="en-US"/>
        </a:p>
      </dgm:t>
    </dgm:pt>
    <dgm:pt modelId="{562DC400-61CF-034A-A74A-F24F92D0F0E5}" type="pres">
      <dgm:prSet presAssocID="{7931C91A-D6E2-7747-94FB-56B73D8BE612}" presName="outerComposite" presStyleCnt="0">
        <dgm:presLayoutVars>
          <dgm:chMax val="5"/>
          <dgm:dir/>
          <dgm:resizeHandles val="exact"/>
        </dgm:presLayoutVars>
      </dgm:prSet>
      <dgm:spPr/>
    </dgm:pt>
    <dgm:pt modelId="{4601DACA-2CC4-964B-9154-8FC838739032}" type="pres">
      <dgm:prSet presAssocID="{7931C91A-D6E2-7747-94FB-56B73D8BE612}" presName="dummyMaxCanvas" presStyleCnt="0">
        <dgm:presLayoutVars/>
      </dgm:prSet>
      <dgm:spPr/>
    </dgm:pt>
    <dgm:pt modelId="{2AF8F2AB-200F-4845-BAA4-498DFE0E0F19}" type="pres">
      <dgm:prSet presAssocID="{7931C91A-D6E2-7747-94FB-56B73D8BE612}" presName="FiveNodes_1" presStyleLbl="node1" presStyleIdx="0" presStyleCnt="5">
        <dgm:presLayoutVars>
          <dgm:bulletEnabled val="1"/>
        </dgm:presLayoutVars>
      </dgm:prSet>
      <dgm:spPr/>
    </dgm:pt>
    <dgm:pt modelId="{F1ECDE63-EC16-E148-B187-7156DA04D5B4}" type="pres">
      <dgm:prSet presAssocID="{7931C91A-D6E2-7747-94FB-56B73D8BE612}" presName="FiveNodes_2" presStyleLbl="node1" presStyleIdx="1" presStyleCnt="5">
        <dgm:presLayoutVars>
          <dgm:bulletEnabled val="1"/>
        </dgm:presLayoutVars>
      </dgm:prSet>
      <dgm:spPr/>
    </dgm:pt>
    <dgm:pt modelId="{F50EF394-D8D5-0C41-9019-3A4DCF288247}" type="pres">
      <dgm:prSet presAssocID="{7931C91A-D6E2-7747-94FB-56B73D8BE612}" presName="FiveNodes_3" presStyleLbl="node1" presStyleIdx="2" presStyleCnt="5" custLinFactNeighborX="423" custLinFactNeighborY="5301">
        <dgm:presLayoutVars>
          <dgm:bulletEnabled val="1"/>
        </dgm:presLayoutVars>
      </dgm:prSet>
      <dgm:spPr/>
    </dgm:pt>
    <dgm:pt modelId="{E5CA7C15-D7C6-064B-A6A3-5078C64A631A}" type="pres">
      <dgm:prSet presAssocID="{7931C91A-D6E2-7747-94FB-56B73D8BE612}" presName="FiveNodes_4" presStyleLbl="node1" presStyleIdx="3" presStyleCnt="5">
        <dgm:presLayoutVars>
          <dgm:bulletEnabled val="1"/>
        </dgm:presLayoutVars>
      </dgm:prSet>
      <dgm:spPr/>
    </dgm:pt>
    <dgm:pt modelId="{0D88A83B-CA09-9C4D-95F8-4B6080EAB831}" type="pres">
      <dgm:prSet presAssocID="{7931C91A-D6E2-7747-94FB-56B73D8BE612}" presName="FiveNodes_5" presStyleLbl="node1" presStyleIdx="4" presStyleCnt="5">
        <dgm:presLayoutVars>
          <dgm:bulletEnabled val="1"/>
        </dgm:presLayoutVars>
      </dgm:prSet>
      <dgm:spPr/>
    </dgm:pt>
    <dgm:pt modelId="{D394C696-4604-2848-B080-7451BC3600ED}" type="pres">
      <dgm:prSet presAssocID="{7931C91A-D6E2-7747-94FB-56B73D8BE612}" presName="FiveConn_1-2" presStyleLbl="fgAccFollowNode1" presStyleIdx="0" presStyleCnt="4">
        <dgm:presLayoutVars>
          <dgm:bulletEnabled val="1"/>
        </dgm:presLayoutVars>
      </dgm:prSet>
      <dgm:spPr/>
    </dgm:pt>
    <dgm:pt modelId="{33EDF1A3-7890-DE44-AD4C-3E7EA121B397}" type="pres">
      <dgm:prSet presAssocID="{7931C91A-D6E2-7747-94FB-56B73D8BE612}" presName="FiveConn_2-3" presStyleLbl="fgAccFollowNode1" presStyleIdx="1" presStyleCnt="4">
        <dgm:presLayoutVars>
          <dgm:bulletEnabled val="1"/>
        </dgm:presLayoutVars>
      </dgm:prSet>
      <dgm:spPr/>
    </dgm:pt>
    <dgm:pt modelId="{A18A726C-8105-6346-9D8E-716B59C541ED}" type="pres">
      <dgm:prSet presAssocID="{7931C91A-D6E2-7747-94FB-56B73D8BE612}" presName="FiveConn_3-4" presStyleLbl="fgAccFollowNode1" presStyleIdx="2" presStyleCnt="4">
        <dgm:presLayoutVars>
          <dgm:bulletEnabled val="1"/>
        </dgm:presLayoutVars>
      </dgm:prSet>
      <dgm:spPr/>
    </dgm:pt>
    <dgm:pt modelId="{61E469C7-2915-3940-9BA9-24A387DFF10B}" type="pres">
      <dgm:prSet presAssocID="{7931C91A-D6E2-7747-94FB-56B73D8BE612}" presName="FiveConn_4-5" presStyleLbl="fgAccFollowNode1" presStyleIdx="3" presStyleCnt="4">
        <dgm:presLayoutVars>
          <dgm:bulletEnabled val="1"/>
        </dgm:presLayoutVars>
      </dgm:prSet>
      <dgm:spPr/>
    </dgm:pt>
    <dgm:pt modelId="{352E1531-1D37-0643-AD57-DAB6D1020DFD}" type="pres">
      <dgm:prSet presAssocID="{7931C91A-D6E2-7747-94FB-56B73D8BE612}" presName="FiveNodes_1_text" presStyleLbl="node1" presStyleIdx="4" presStyleCnt="5">
        <dgm:presLayoutVars>
          <dgm:bulletEnabled val="1"/>
        </dgm:presLayoutVars>
      </dgm:prSet>
      <dgm:spPr/>
    </dgm:pt>
    <dgm:pt modelId="{0011F999-CB30-3F45-80F1-D32D7AF2FE9C}" type="pres">
      <dgm:prSet presAssocID="{7931C91A-D6E2-7747-94FB-56B73D8BE612}" presName="FiveNodes_2_text" presStyleLbl="node1" presStyleIdx="4" presStyleCnt="5">
        <dgm:presLayoutVars>
          <dgm:bulletEnabled val="1"/>
        </dgm:presLayoutVars>
      </dgm:prSet>
      <dgm:spPr/>
    </dgm:pt>
    <dgm:pt modelId="{094DB4F0-3986-C34E-9DBD-9973820401F3}" type="pres">
      <dgm:prSet presAssocID="{7931C91A-D6E2-7747-94FB-56B73D8BE612}" presName="FiveNodes_3_text" presStyleLbl="node1" presStyleIdx="4" presStyleCnt="5">
        <dgm:presLayoutVars>
          <dgm:bulletEnabled val="1"/>
        </dgm:presLayoutVars>
      </dgm:prSet>
      <dgm:spPr/>
    </dgm:pt>
    <dgm:pt modelId="{2C067EAF-0717-6342-886E-7B59D6C8EFF3}" type="pres">
      <dgm:prSet presAssocID="{7931C91A-D6E2-7747-94FB-56B73D8BE612}" presName="FiveNodes_4_text" presStyleLbl="node1" presStyleIdx="4" presStyleCnt="5">
        <dgm:presLayoutVars>
          <dgm:bulletEnabled val="1"/>
        </dgm:presLayoutVars>
      </dgm:prSet>
      <dgm:spPr/>
    </dgm:pt>
    <dgm:pt modelId="{4BE72521-50BE-9E4D-9BCF-0BFC13C5069B}" type="pres">
      <dgm:prSet presAssocID="{7931C91A-D6E2-7747-94FB-56B73D8BE612}" presName="FiveNodes_5_text" presStyleLbl="node1" presStyleIdx="4" presStyleCnt="5">
        <dgm:presLayoutVars>
          <dgm:bulletEnabled val="1"/>
        </dgm:presLayoutVars>
      </dgm:prSet>
      <dgm:spPr/>
    </dgm:pt>
  </dgm:ptLst>
  <dgm:cxnLst>
    <dgm:cxn modelId="{0CEF4400-07C2-4147-9F7B-FB52BE94EEEC}" type="presOf" srcId="{B0F305C0-97D7-0745-8B7A-B71B6B4851DC}" destId="{352E1531-1D37-0643-AD57-DAB6D1020DFD}" srcOrd="1" destOrd="0" presId="urn:microsoft.com/office/officeart/2005/8/layout/vProcess5"/>
    <dgm:cxn modelId="{24D2790C-C1CD-744D-AB5A-DC042A837008}" srcId="{7931C91A-D6E2-7747-94FB-56B73D8BE612}" destId="{3EFD079F-3149-3B4A-BCF4-C950470E42BB}" srcOrd="4" destOrd="0" parTransId="{5AA9DB42-B472-1143-977F-BC8178BF6522}" sibTransId="{3606B3A7-876B-F243-83D7-A5A2F427C3F2}"/>
    <dgm:cxn modelId="{7305FC0D-0CE7-498D-B8C7-7365FEE9E007}" type="presOf" srcId="{4ADC18A3-3060-AD4E-A4B2-DE355DC6D707}" destId="{094DB4F0-3986-C34E-9DBD-9973820401F3}" srcOrd="1" destOrd="0" presId="urn:microsoft.com/office/officeart/2005/8/layout/vProcess5"/>
    <dgm:cxn modelId="{FDFDA414-3CDF-4999-9C63-FEC0C068C690}" type="presOf" srcId="{7931C91A-D6E2-7747-94FB-56B73D8BE612}" destId="{562DC400-61CF-034A-A74A-F24F92D0F0E5}" srcOrd="0" destOrd="0" presId="urn:microsoft.com/office/officeart/2005/8/layout/vProcess5"/>
    <dgm:cxn modelId="{61A06C24-2F71-47D9-8E6B-4C21B498E7DF}" type="presOf" srcId="{7E48ABE6-75FC-8B4B-AB1D-7B2023E01FDF}" destId="{D394C696-4604-2848-B080-7451BC3600ED}" srcOrd="0" destOrd="0" presId="urn:microsoft.com/office/officeart/2005/8/layout/vProcess5"/>
    <dgm:cxn modelId="{82D75439-BA33-4E0A-8454-C98696B0753D}" type="presOf" srcId="{8831D419-75A4-E64C-B5EC-06AA399B870D}" destId="{E5CA7C15-D7C6-064B-A6A3-5078C64A631A}" srcOrd="0" destOrd="0" presId="urn:microsoft.com/office/officeart/2005/8/layout/vProcess5"/>
    <dgm:cxn modelId="{9986F05E-EB3C-BA45-B224-672A50534731}" srcId="{7931C91A-D6E2-7747-94FB-56B73D8BE612}" destId="{B0F305C0-97D7-0745-8B7A-B71B6B4851DC}" srcOrd="0" destOrd="0" parTransId="{2A0FCEB2-1940-8C4E-9F26-369E6442CA23}" sibTransId="{7E48ABE6-75FC-8B4B-AB1D-7B2023E01FDF}"/>
    <dgm:cxn modelId="{B1693161-48C9-AA4F-AD09-143CF0D8A8CF}" srcId="{7931C91A-D6E2-7747-94FB-56B73D8BE612}" destId="{8831D419-75A4-E64C-B5EC-06AA399B870D}" srcOrd="3" destOrd="0" parTransId="{753E0880-2330-B540-BC74-7F133765DC5F}" sibTransId="{54592DAF-C705-B34A-988B-93F4F6C7E9E9}"/>
    <dgm:cxn modelId="{39F70254-19EC-4DCD-871E-8FD5719FBC8F}" type="presOf" srcId="{4ADC18A3-3060-AD4E-A4B2-DE355DC6D707}" destId="{F50EF394-D8D5-0C41-9019-3A4DCF288247}" srcOrd="0" destOrd="0" presId="urn:microsoft.com/office/officeart/2005/8/layout/vProcess5"/>
    <dgm:cxn modelId="{2B97657E-B638-4E76-A9E9-92D25A1B2376}" type="presOf" srcId="{564AB340-71EC-CD4C-BDAA-5DD732B633A9}" destId="{0011F999-CB30-3F45-80F1-D32D7AF2FE9C}" srcOrd="1" destOrd="0" presId="urn:microsoft.com/office/officeart/2005/8/layout/vProcess5"/>
    <dgm:cxn modelId="{FB837B7E-8653-4B8E-AB1E-17DB1EA71CC0}" type="presOf" srcId="{B0F305C0-97D7-0745-8B7A-B71B6B4851DC}" destId="{2AF8F2AB-200F-4845-BAA4-498DFE0E0F19}" srcOrd="0" destOrd="0" presId="urn:microsoft.com/office/officeart/2005/8/layout/vProcess5"/>
    <dgm:cxn modelId="{F3D6A182-18DE-445F-8835-C7477E25DD3B}" type="presOf" srcId="{54592DAF-C705-B34A-988B-93F4F6C7E9E9}" destId="{61E469C7-2915-3940-9BA9-24A387DFF10B}" srcOrd="0" destOrd="0" presId="urn:microsoft.com/office/officeart/2005/8/layout/vProcess5"/>
    <dgm:cxn modelId="{75E2D18A-957D-584F-9DB3-3D11B277F7FF}" srcId="{7931C91A-D6E2-7747-94FB-56B73D8BE612}" destId="{4ADC18A3-3060-AD4E-A4B2-DE355DC6D707}" srcOrd="2" destOrd="0" parTransId="{3B530785-B822-F248-BA44-2C3AE911A405}" sibTransId="{62B6DDA1-EF9F-F946-893F-71C711ACE2D8}"/>
    <dgm:cxn modelId="{FB8BDE8F-3294-4C1B-860B-D9D0893C0A4D}" type="presOf" srcId="{3EFD079F-3149-3B4A-BCF4-C950470E42BB}" destId="{0D88A83B-CA09-9C4D-95F8-4B6080EAB831}" srcOrd="0" destOrd="0" presId="urn:microsoft.com/office/officeart/2005/8/layout/vProcess5"/>
    <dgm:cxn modelId="{0CC167B4-56E5-4C2E-BF0F-4B5FE3467283}" type="presOf" srcId="{62B6DDA1-EF9F-F946-893F-71C711ACE2D8}" destId="{A18A726C-8105-6346-9D8E-716B59C541ED}" srcOrd="0" destOrd="0" presId="urn:microsoft.com/office/officeart/2005/8/layout/vProcess5"/>
    <dgm:cxn modelId="{C2020EBB-E04D-441C-8A33-D0A1B4F7B92C}" type="presOf" srcId="{8831D419-75A4-E64C-B5EC-06AA399B870D}" destId="{2C067EAF-0717-6342-886E-7B59D6C8EFF3}" srcOrd="1" destOrd="0" presId="urn:microsoft.com/office/officeart/2005/8/layout/vProcess5"/>
    <dgm:cxn modelId="{74E8D2C2-1C4C-498B-BB6A-AD7738F20604}" type="presOf" srcId="{564AB340-71EC-CD4C-BDAA-5DD732B633A9}" destId="{F1ECDE63-EC16-E148-B187-7156DA04D5B4}" srcOrd="0" destOrd="0" presId="urn:microsoft.com/office/officeart/2005/8/layout/vProcess5"/>
    <dgm:cxn modelId="{A7E8F0C8-1573-4227-8050-247938525945}" type="presOf" srcId="{3EFD079F-3149-3B4A-BCF4-C950470E42BB}" destId="{4BE72521-50BE-9E4D-9BCF-0BFC13C5069B}" srcOrd="1" destOrd="0" presId="urn:microsoft.com/office/officeart/2005/8/layout/vProcess5"/>
    <dgm:cxn modelId="{432811D8-EDD3-43F0-92E0-B2646CE7408B}" type="presOf" srcId="{07811561-6155-D14C-9318-F47B8A19371C}" destId="{33EDF1A3-7890-DE44-AD4C-3E7EA121B397}" srcOrd="0" destOrd="0" presId="urn:microsoft.com/office/officeart/2005/8/layout/vProcess5"/>
    <dgm:cxn modelId="{DC116AE9-B225-C044-872C-1ADDD3924F22}" srcId="{7931C91A-D6E2-7747-94FB-56B73D8BE612}" destId="{564AB340-71EC-CD4C-BDAA-5DD732B633A9}" srcOrd="1" destOrd="0" parTransId="{43FCCA54-6EA2-244E-B635-B8B6236ADBFE}" sibTransId="{07811561-6155-D14C-9318-F47B8A19371C}"/>
    <dgm:cxn modelId="{BEDA7A91-7232-4E37-B7FB-B3F1229DAFD2}" type="presParOf" srcId="{562DC400-61CF-034A-A74A-F24F92D0F0E5}" destId="{4601DACA-2CC4-964B-9154-8FC838739032}" srcOrd="0" destOrd="0" presId="urn:microsoft.com/office/officeart/2005/8/layout/vProcess5"/>
    <dgm:cxn modelId="{05EE33FA-9C2A-4272-87FF-6A52750A91F4}" type="presParOf" srcId="{562DC400-61CF-034A-A74A-F24F92D0F0E5}" destId="{2AF8F2AB-200F-4845-BAA4-498DFE0E0F19}" srcOrd="1" destOrd="0" presId="urn:microsoft.com/office/officeart/2005/8/layout/vProcess5"/>
    <dgm:cxn modelId="{26013085-8C4A-4BBB-93BB-B811780B9F9B}" type="presParOf" srcId="{562DC400-61CF-034A-A74A-F24F92D0F0E5}" destId="{F1ECDE63-EC16-E148-B187-7156DA04D5B4}" srcOrd="2" destOrd="0" presId="urn:microsoft.com/office/officeart/2005/8/layout/vProcess5"/>
    <dgm:cxn modelId="{5EB9F3B3-400C-49A0-9762-66B5211D96A7}" type="presParOf" srcId="{562DC400-61CF-034A-A74A-F24F92D0F0E5}" destId="{F50EF394-D8D5-0C41-9019-3A4DCF288247}" srcOrd="3" destOrd="0" presId="urn:microsoft.com/office/officeart/2005/8/layout/vProcess5"/>
    <dgm:cxn modelId="{B1B30760-8C61-42BB-9B62-006A18EA8243}" type="presParOf" srcId="{562DC400-61CF-034A-A74A-F24F92D0F0E5}" destId="{E5CA7C15-D7C6-064B-A6A3-5078C64A631A}" srcOrd="4" destOrd="0" presId="urn:microsoft.com/office/officeart/2005/8/layout/vProcess5"/>
    <dgm:cxn modelId="{3C0D03AF-0C77-44D1-83E2-4963DA636272}" type="presParOf" srcId="{562DC400-61CF-034A-A74A-F24F92D0F0E5}" destId="{0D88A83B-CA09-9C4D-95F8-4B6080EAB831}" srcOrd="5" destOrd="0" presId="urn:microsoft.com/office/officeart/2005/8/layout/vProcess5"/>
    <dgm:cxn modelId="{4F538229-D76A-4B00-8A75-DD6930A6FDE2}" type="presParOf" srcId="{562DC400-61CF-034A-A74A-F24F92D0F0E5}" destId="{D394C696-4604-2848-B080-7451BC3600ED}" srcOrd="6" destOrd="0" presId="urn:microsoft.com/office/officeart/2005/8/layout/vProcess5"/>
    <dgm:cxn modelId="{CB9D7B4E-C679-4FCD-97B2-A75410E1C860}" type="presParOf" srcId="{562DC400-61CF-034A-A74A-F24F92D0F0E5}" destId="{33EDF1A3-7890-DE44-AD4C-3E7EA121B397}" srcOrd="7" destOrd="0" presId="urn:microsoft.com/office/officeart/2005/8/layout/vProcess5"/>
    <dgm:cxn modelId="{7962116D-5169-4333-AACB-5166239D5077}" type="presParOf" srcId="{562DC400-61CF-034A-A74A-F24F92D0F0E5}" destId="{A18A726C-8105-6346-9D8E-716B59C541ED}" srcOrd="8" destOrd="0" presId="urn:microsoft.com/office/officeart/2005/8/layout/vProcess5"/>
    <dgm:cxn modelId="{B0C00DA7-C6E0-4512-9445-B1F8A2B94B55}" type="presParOf" srcId="{562DC400-61CF-034A-A74A-F24F92D0F0E5}" destId="{61E469C7-2915-3940-9BA9-24A387DFF10B}" srcOrd="9" destOrd="0" presId="urn:microsoft.com/office/officeart/2005/8/layout/vProcess5"/>
    <dgm:cxn modelId="{624B3812-CF2C-4301-8FB9-6BE94ECD2708}" type="presParOf" srcId="{562DC400-61CF-034A-A74A-F24F92D0F0E5}" destId="{352E1531-1D37-0643-AD57-DAB6D1020DFD}" srcOrd="10" destOrd="0" presId="urn:microsoft.com/office/officeart/2005/8/layout/vProcess5"/>
    <dgm:cxn modelId="{FA6C7E26-62B0-43FE-B1AB-A81DF25E6C2D}" type="presParOf" srcId="{562DC400-61CF-034A-A74A-F24F92D0F0E5}" destId="{0011F999-CB30-3F45-80F1-D32D7AF2FE9C}" srcOrd="11" destOrd="0" presId="urn:microsoft.com/office/officeart/2005/8/layout/vProcess5"/>
    <dgm:cxn modelId="{0C2E94F3-CBF6-46FA-872F-D3FF77BAEAB9}" type="presParOf" srcId="{562DC400-61CF-034A-A74A-F24F92D0F0E5}" destId="{094DB4F0-3986-C34E-9DBD-9973820401F3}" srcOrd="12" destOrd="0" presId="urn:microsoft.com/office/officeart/2005/8/layout/vProcess5"/>
    <dgm:cxn modelId="{307B93AE-31FF-4193-888C-28CABEA3BB90}" type="presParOf" srcId="{562DC400-61CF-034A-A74A-F24F92D0F0E5}" destId="{2C067EAF-0717-6342-886E-7B59D6C8EFF3}" srcOrd="13" destOrd="0" presId="urn:microsoft.com/office/officeart/2005/8/layout/vProcess5"/>
    <dgm:cxn modelId="{47357139-9676-4E77-B379-6296A00DFC2E}" type="presParOf" srcId="{562DC400-61CF-034A-A74A-F24F92D0F0E5}" destId="{4BE72521-50BE-9E4D-9BCF-0BFC13C5069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B1D7C-E14E-A540-8023-D5CAA351F053}" type="doc">
      <dgm:prSet loTypeId="urn:microsoft.com/office/officeart/2005/8/layout/process5" loCatId="" qsTypeId="urn:microsoft.com/office/officeart/2005/8/quickstyle/simple1" qsCatId="simple" csTypeId="urn:microsoft.com/office/officeart/2005/8/colors/accent5_4" csCatId="accent5" phldr="1"/>
      <dgm:spPr/>
      <dgm:t>
        <a:bodyPr/>
        <a:lstStyle/>
        <a:p>
          <a:endParaRPr lang="en-US"/>
        </a:p>
      </dgm:t>
    </dgm:pt>
    <dgm:pt modelId="{FE077FF8-CF96-FF4A-8503-468D6E7C7951}">
      <dgm:prSet phldrT="[Text]"/>
      <dgm:spPr>
        <a:solidFill>
          <a:srgbClr val="08885D"/>
        </a:solidFill>
      </dgm:spPr>
      <dgm:t>
        <a:bodyPr/>
        <a:lstStyle/>
        <a:p>
          <a:r>
            <a:rPr lang="en-US"/>
            <a:t>HCT</a:t>
          </a:r>
        </a:p>
      </dgm:t>
    </dgm:pt>
    <dgm:pt modelId="{227CBF27-1EB6-C943-B99E-81C57A000499}" type="parTrans" cxnId="{02C51B33-02F7-1042-A2FA-0C4FA0AC0C5F}">
      <dgm:prSet/>
      <dgm:spPr/>
      <dgm:t>
        <a:bodyPr/>
        <a:lstStyle/>
        <a:p>
          <a:endParaRPr lang="en-US"/>
        </a:p>
      </dgm:t>
    </dgm:pt>
    <dgm:pt modelId="{B9526267-218C-6C46-9AEF-070B8CB6B6B1}" type="sibTrans" cxnId="{02C51B33-02F7-1042-A2FA-0C4FA0AC0C5F}">
      <dgm:prSet/>
      <dgm:spPr>
        <a:solidFill>
          <a:srgbClr val="0BC788"/>
        </a:solidFill>
      </dgm:spPr>
      <dgm:t>
        <a:bodyPr/>
        <a:lstStyle/>
        <a:p>
          <a:endParaRPr lang="en-US"/>
        </a:p>
      </dgm:t>
    </dgm:pt>
    <dgm:pt modelId="{36E58218-C3C4-744E-9EB4-BA20D71EA245}">
      <dgm:prSet phldrT="[Text]"/>
      <dgm:spPr>
        <a:solidFill>
          <a:srgbClr val="08885D"/>
        </a:solidFill>
      </dgm:spPr>
      <dgm:t>
        <a:bodyPr/>
        <a:lstStyle/>
        <a:p>
          <a:r>
            <a:rPr lang="en-US"/>
            <a:t>Eligibility (e.g., labs and </a:t>
          </a:r>
          <a:r>
            <a:rPr lang="en-US" err="1"/>
            <a:t>CrCl</a:t>
          </a:r>
          <a:r>
            <a:rPr lang="en-US"/>
            <a:t>)</a:t>
          </a:r>
          <a:r>
            <a:rPr lang="en-US">
              <a:solidFill>
                <a:srgbClr val="FF0000"/>
              </a:solidFill>
            </a:rPr>
            <a:t>*</a:t>
          </a:r>
        </a:p>
      </dgm:t>
    </dgm:pt>
    <dgm:pt modelId="{574181A8-2AA8-3D45-9035-DCF2A14CA691}" type="parTrans" cxnId="{2809FCCB-DE3B-F144-A724-E4B0022E8693}">
      <dgm:prSet/>
      <dgm:spPr/>
      <dgm:t>
        <a:bodyPr/>
        <a:lstStyle/>
        <a:p>
          <a:endParaRPr lang="en-US"/>
        </a:p>
      </dgm:t>
    </dgm:pt>
    <dgm:pt modelId="{D6B89043-6C1E-8C4E-A664-08B8CEAC21D8}" type="sibTrans" cxnId="{2809FCCB-DE3B-F144-A724-E4B0022E8693}">
      <dgm:prSet/>
      <dgm:spPr>
        <a:solidFill>
          <a:srgbClr val="0BC788"/>
        </a:solidFill>
      </dgm:spPr>
      <dgm:t>
        <a:bodyPr/>
        <a:lstStyle/>
        <a:p>
          <a:endParaRPr lang="en-US"/>
        </a:p>
      </dgm:t>
    </dgm:pt>
    <dgm:pt modelId="{3F4F6A30-5CF5-9647-9992-947530EC1DAB}">
      <dgm:prSet phldrT="[Text]"/>
      <dgm:spPr>
        <a:solidFill>
          <a:srgbClr val="08885D"/>
        </a:solidFill>
      </dgm:spPr>
      <dgm:t>
        <a:bodyPr/>
        <a:lstStyle/>
        <a:p>
          <a:r>
            <a:rPr lang="en-US"/>
            <a:t>HBV vaccination</a:t>
          </a:r>
        </a:p>
        <a:p>
          <a:r>
            <a:rPr lang="en-US"/>
            <a:t>STI treatment</a:t>
          </a:r>
        </a:p>
      </dgm:t>
    </dgm:pt>
    <dgm:pt modelId="{231CB91F-54AC-154D-969B-FBA2E0D0DBDB}" type="parTrans" cxnId="{C5360564-B1A7-E64D-9913-C39AC0A6BFA5}">
      <dgm:prSet/>
      <dgm:spPr/>
      <dgm:t>
        <a:bodyPr/>
        <a:lstStyle/>
        <a:p>
          <a:endParaRPr lang="en-US"/>
        </a:p>
      </dgm:t>
    </dgm:pt>
    <dgm:pt modelId="{F8F7F067-1A37-CB41-981A-5027E4ACB7BF}" type="sibTrans" cxnId="{C5360564-B1A7-E64D-9913-C39AC0A6BFA5}">
      <dgm:prSet/>
      <dgm:spPr>
        <a:solidFill>
          <a:srgbClr val="0BC788"/>
        </a:solidFill>
      </dgm:spPr>
      <dgm:t>
        <a:bodyPr/>
        <a:lstStyle/>
        <a:p>
          <a:endParaRPr lang="en-US"/>
        </a:p>
      </dgm:t>
    </dgm:pt>
    <dgm:pt modelId="{AC302BD7-93F2-CC4A-A527-15CA38BF3F0E}">
      <dgm:prSet phldrT="[Text]"/>
      <dgm:spPr>
        <a:solidFill>
          <a:srgbClr val="08885D"/>
        </a:solidFill>
      </dgm:spPr>
      <dgm:t>
        <a:bodyPr/>
        <a:lstStyle/>
        <a:p>
          <a:r>
            <a:rPr lang="en-US"/>
            <a:t>Education</a:t>
          </a:r>
        </a:p>
      </dgm:t>
    </dgm:pt>
    <dgm:pt modelId="{91BC94BC-29DD-EF43-BEE6-1B823FCD2EAB}" type="parTrans" cxnId="{ACC98E19-A86F-8048-A9B1-5E35DC647C0B}">
      <dgm:prSet/>
      <dgm:spPr/>
      <dgm:t>
        <a:bodyPr/>
        <a:lstStyle/>
        <a:p>
          <a:endParaRPr lang="en-US"/>
        </a:p>
      </dgm:t>
    </dgm:pt>
    <dgm:pt modelId="{5B438680-45B9-E54B-8006-90C46C596D73}" type="sibTrans" cxnId="{ACC98E19-A86F-8048-A9B1-5E35DC647C0B}">
      <dgm:prSet/>
      <dgm:spPr>
        <a:solidFill>
          <a:srgbClr val="0BC788"/>
        </a:solidFill>
      </dgm:spPr>
      <dgm:t>
        <a:bodyPr/>
        <a:lstStyle/>
        <a:p>
          <a:endParaRPr lang="en-US"/>
        </a:p>
      </dgm:t>
    </dgm:pt>
    <dgm:pt modelId="{15912C1B-4260-D640-950B-352029CC71F4}">
      <dgm:prSet phldrT="[Text]"/>
      <dgm:spPr>
        <a:solidFill>
          <a:srgbClr val="08885D"/>
        </a:solidFill>
      </dgm:spPr>
      <dgm:t>
        <a:bodyPr/>
        <a:lstStyle/>
        <a:p>
          <a:r>
            <a:rPr lang="en-US"/>
            <a:t>Contraception / condoms/ lubricant</a:t>
          </a:r>
        </a:p>
      </dgm:t>
    </dgm:pt>
    <dgm:pt modelId="{B107EC78-AFBD-214C-B02E-BC320B0D26AF}" type="parTrans" cxnId="{FAB238E3-6D0C-1D41-B8D9-E81DDBCEE206}">
      <dgm:prSet/>
      <dgm:spPr/>
      <dgm:t>
        <a:bodyPr/>
        <a:lstStyle/>
        <a:p>
          <a:endParaRPr lang="en-US"/>
        </a:p>
      </dgm:t>
    </dgm:pt>
    <dgm:pt modelId="{DCA27150-BACD-B54C-A819-509C7B51CCAB}" type="sibTrans" cxnId="{FAB238E3-6D0C-1D41-B8D9-E81DDBCEE206}">
      <dgm:prSet/>
      <dgm:spPr>
        <a:solidFill>
          <a:srgbClr val="0BC788"/>
        </a:solidFill>
      </dgm:spPr>
      <dgm:t>
        <a:bodyPr/>
        <a:lstStyle/>
        <a:p>
          <a:endParaRPr lang="en-US"/>
        </a:p>
      </dgm:t>
    </dgm:pt>
    <dgm:pt modelId="{0309A6FD-4F7B-3644-AD08-7BEB557B6713}">
      <dgm:prSet/>
      <dgm:spPr>
        <a:solidFill>
          <a:srgbClr val="08885D"/>
        </a:solidFill>
      </dgm:spPr>
      <dgm:t>
        <a:bodyPr/>
        <a:lstStyle/>
        <a:p>
          <a:r>
            <a:rPr lang="en-US"/>
            <a:t>TDF/FTC for one month</a:t>
          </a:r>
        </a:p>
      </dgm:t>
    </dgm:pt>
    <dgm:pt modelId="{555D6B4B-FA47-544F-A63A-EDD627469D0E}" type="parTrans" cxnId="{41C18239-53BD-2445-B689-BECBBF14696A}">
      <dgm:prSet/>
      <dgm:spPr/>
      <dgm:t>
        <a:bodyPr/>
        <a:lstStyle/>
        <a:p>
          <a:endParaRPr lang="en-US"/>
        </a:p>
      </dgm:t>
    </dgm:pt>
    <dgm:pt modelId="{01DD45CD-4C65-2F40-ADF3-AA862A41510B}" type="sibTrans" cxnId="{41C18239-53BD-2445-B689-BECBBF14696A}">
      <dgm:prSet/>
      <dgm:spPr>
        <a:solidFill>
          <a:srgbClr val="0BC788"/>
        </a:solidFill>
      </dgm:spPr>
      <dgm:t>
        <a:bodyPr/>
        <a:lstStyle/>
        <a:p>
          <a:endParaRPr lang="en-US"/>
        </a:p>
      </dgm:t>
    </dgm:pt>
    <dgm:pt modelId="{ED55AF74-516A-6641-9025-7F9F881FE20E}">
      <dgm:prSet/>
      <dgm:spPr>
        <a:solidFill>
          <a:srgbClr val="08885D"/>
        </a:solidFill>
      </dgm:spPr>
      <dgm:t>
        <a:bodyPr/>
        <a:lstStyle/>
        <a:p>
          <a:r>
            <a:rPr lang="en-US"/>
            <a:t>Follow-up date</a:t>
          </a:r>
        </a:p>
      </dgm:t>
    </dgm:pt>
    <dgm:pt modelId="{A9724EBD-DD6D-6E47-AA7B-1A6806AC3FF4}" type="parTrans" cxnId="{047D563C-94E5-BA41-9E63-0807E5CE8130}">
      <dgm:prSet/>
      <dgm:spPr/>
      <dgm:t>
        <a:bodyPr/>
        <a:lstStyle/>
        <a:p>
          <a:endParaRPr lang="en-US"/>
        </a:p>
      </dgm:t>
    </dgm:pt>
    <dgm:pt modelId="{F6770943-B0B1-DA46-B620-D34621E755FB}" type="sibTrans" cxnId="{047D563C-94E5-BA41-9E63-0807E5CE8130}">
      <dgm:prSet/>
      <dgm:spPr/>
      <dgm:t>
        <a:bodyPr/>
        <a:lstStyle/>
        <a:p>
          <a:endParaRPr lang="en-US"/>
        </a:p>
      </dgm:t>
    </dgm:pt>
    <dgm:pt modelId="{BE9FE68E-D887-D14F-BB19-188DF1294C8D}" type="pres">
      <dgm:prSet presAssocID="{409B1D7C-E14E-A540-8023-D5CAA351F053}" presName="diagram" presStyleCnt="0">
        <dgm:presLayoutVars>
          <dgm:dir/>
          <dgm:resizeHandles val="exact"/>
        </dgm:presLayoutVars>
      </dgm:prSet>
      <dgm:spPr/>
    </dgm:pt>
    <dgm:pt modelId="{7BA64FCB-7CA2-E843-9783-F6CBA3448598}" type="pres">
      <dgm:prSet presAssocID="{FE077FF8-CF96-FF4A-8503-468D6E7C7951}" presName="node" presStyleLbl="node1" presStyleIdx="0" presStyleCnt="7">
        <dgm:presLayoutVars>
          <dgm:bulletEnabled val="1"/>
        </dgm:presLayoutVars>
      </dgm:prSet>
      <dgm:spPr/>
    </dgm:pt>
    <dgm:pt modelId="{B27062BE-F77E-A14C-9026-03F43AF6C585}" type="pres">
      <dgm:prSet presAssocID="{B9526267-218C-6C46-9AEF-070B8CB6B6B1}" presName="sibTrans" presStyleLbl="sibTrans2D1" presStyleIdx="0" presStyleCnt="6"/>
      <dgm:spPr/>
    </dgm:pt>
    <dgm:pt modelId="{19A16E79-6A02-1C47-9409-C6BA77BEE970}" type="pres">
      <dgm:prSet presAssocID="{B9526267-218C-6C46-9AEF-070B8CB6B6B1}" presName="connectorText" presStyleLbl="sibTrans2D1" presStyleIdx="0" presStyleCnt="6"/>
      <dgm:spPr/>
    </dgm:pt>
    <dgm:pt modelId="{D48CB016-7068-1249-9370-9B1351325194}" type="pres">
      <dgm:prSet presAssocID="{36E58218-C3C4-744E-9EB4-BA20D71EA245}" presName="node" presStyleLbl="node1" presStyleIdx="1" presStyleCnt="7">
        <dgm:presLayoutVars>
          <dgm:bulletEnabled val="1"/>
        </dgm:presLayoutVars>
      </dgm:prSet>
      <dgm:spPr/>
    </dgm:pt>
    <dgm:pt modelId="{0839527D-2E11-B74B-944F-96095242ACDA}" type="pres">
      <dgm:prSet presAssocID="{D6B89043-6C1E-8C4E-A664-08B8CEAC21D8}" presName="sibTrans" presStyleLbl="sibTrans2D1" presStyleIdx="1" presStyleCnt="6"/>
      <dgm:spPr/>
    </dgm:pt>
    <dgm:pt modelId="{8FEC465B-C605-7E46-9C4D-22CDE79C13B8}" type="pres">
      <dgm:prSet presAssocID="{D6B89043-6C1E-8C4E-A664-08B8CEAC21D8}" presName="connectorText" presStyleLbl="sibTrans2D1" presStyleIdx="1" presStyleCnt="6"/>
      <dgm:spPr/>
    </dgm:pt>
    <dgm:pt modelId="{43FF1EC7-6D78-5E4C-8B7F-E7C7D23D87C6}" type="pres">
      <dgm:prSet presAssocID="{3F4F6A30-5CF5-9647-9992-947530EC1DAB}" presName="node" presStyleLbl="node1" presStyleIdx="2" presStyleCnt="7">
        <dgm:presLayoutVars>
          <dgm:bulletEnabled val="1"/>
        </dgm:presLayoutVars>
      </dgm:prSet>
      <dgm:spPr/>
    </dgm:pt>
    <dgm:pt modelId="{9EA57FA6-1935-D449-B83F-15E48E90D3C3}" type="pres">
      <dgm:prSet presAssocID="{F8F7F067-1A37-CB41-981A-5027E4ACB7BF}" presName="sibTrans" presStyleLbl="sibTrans2D1" presStyleIdx="2" presStyleCnt="6"/>
      <dgm:spPr/>
    </dgm:pt>
    <dgm:pt modelId="{5FA4884E-7EF4-5C43-B4A2-3940B49431ED}" type="pres">
      <dgm:prSet presAssocID="{F8F7F067-1A37-CB41-981A-5027E4ACB7BF}" presName="connectorText" presStyleLbl="sibTrans2D1" presStyleIdx="2" presStyleCnt="6"/>
      <dgm:spPr/>
    </dgm:pt>
    <dgm:pt modelId="{2CD98B1B-4EAD-B149-891A-473B705DACCF}" type="pres">
      <dgm:prSet presAssocID="{AC302BD7-93F2-CC4A-A527-15CA38BF3F0E}" presName="node" presStyleLbl="node1" presStyleIdx="3" presStyleCnt="7">
        <dgm:presLayoutVars>
          <dgm:bulletEnabled val="1"/>
        </dgm:presLayoutVars>
      </dgm:prSet>
      <dgm:spPr/>
    </dgm:pt>
    <dgm:pt modelId="{A8EBAC3E-A565-BF44-8D4B-F1B6E9CBB34D}" type="pres">
      <dgm:prSet presAssocID="{5B438680-45B9-E54B-8006-90C46C596D73}" presName="sibTrans" presStyleLbl="sibTrans2D1" presStyleIdx="3" presStyleCnt="6"/>
      <dgm:spPr/>
    </dgm:pt>
    <dgm:pt modelId="{FAA8420F-9854-A742-A62E-A8CD621E15FC}" type="pres">
      <dgm:prSet presAssocID="{5B438680-45B9-E54B-8006-90C46C596D73}" presName="connectorText" presStyleLbl="sibTrans2D1" presStyleIdx="3" presStyleCnt="6"/>
      <dgm:spPr/>
    </dgm:pt>
    <dgm:pt modelId="{93A11BC4-6289-7E4D-BBFB-C6830ADAF1AD}" type="pres">
      <dgm:prSet presAssocID="{15912C1B-4260-D640-950B-352029CC71F4}" presName="node" presStyleLbl="node1" presStyleIdx="4" presStyleCnt="7">
        <dgm:presLayoutVars>
          <dgm:bulletEnabled val="1"/>
        </dgm:presLayoutVars>
      </dgm:prSet>
      <dgm:spPr/>
    </dgm:pt>
    <dgm:pt modelId="{3B3D7CFA-1D11-CB41-BA6D-9A674B278FF1}" type="pres">
      <dgm:prSet presAssocID="{DCA27150-BACD-B54C-A819-509C7B51CCAB}" presName="sibTrans" presStyleLbl="sibTrans2D1" presStyleIdx="4" presStyleCnt="6"/>
      <dgm:spPr/>
    </dgm:pt>
    <dgm:pt modelId="{8B32D8C4-E65D-0C4E-AC1C-034D3D7EEAF5}" type="pres">
      <dgm:prSet presAssocID="{DCA27150-BACD-B54C-A819-509C7B51CCAB}" presName="connectorText" presStyleLbl="sibTrans2D1" presStyleIdx="4" presStyleCnt="6"/>
      <dgm:spPr/>
    </dgm:pt>
    <dgm:pt modelId="{64A1E20A-5946-B648-ABD8-8A5D3A0F1E4F}" type="pres">
      <dgm:prSet presAssocID="{0309A6FD-4F7B-3644-AD08-7BEB557B6713}" presName="node" presStyleLbl="node1" presStyleIdx="5" presStyleCnt="7">
        <dgm:presLayoutVars>
          <dgm:bulletEnabled val="1"/>
        </dgm:presLayoutVars>
      </dgm:prSet>
      <dgm:spPr/>
    </dgm:pt>
    <dgm:pt modelId="{580B9A15-6BEA-C541-BA95-45C1D38760E5}" type="pres">
      <dgm:prSet presAssocID="{01DD45CD-4C65-2F40-ADF3-AA862A41510B}" presName="sibTrans" presStyleLbl="sibTrans2D1" presStyleIdx="5" presStyleCnt="6"/>
      <dgm:spPr/>
    </dgm:pt>
    <dgm:pt modelId="{1ACF6E06-684E-094E-B915-CAF8C9C3E9C4}" type="pres">
      <dgm:prSet presAssocID="{01DD45CD-4C65-2F40-ADF3-AA862A41510B}" presName="connectorText" presStyleLbl="sibTrans2D1" presStyleIdx="5" presStyleCnt="6"/>
      <dgm:spPr/>
    </dgm:pt>
    <dgm:pt modelId="{572003A4-2EC7-2146-BECF-2AD0481BAA91}" type="pres">
      <dgm:prSet presAssocID="{ED55AF74-516A-6641-9025-7F9F881FE20E}" presName="node" presStyleLbl="node1" presStyleIdx="6" presStyleCnt="7">
        <dgm:presLayoutVars>
          <dgm:bulletEnabled val="1"/>
        </dgm:presLayoutVars>
      </dgm:prSet>
      <dgm:spPr/>
    </dgm:pt>
  </dgm:ptLst>
  <dgm:cxnLst>
    <dgm:cxn modelId="{F4706008-B7C3-4A1F-9CAA-596EC0857A33}" type="presOf" srcId="{01DD45CD-4C65-2F40-ADF3-AA862A41510B}" destId="{580B9A15-6BEA-C541-BA95-45C1D38760E5}" srcOrd="0" destOrd="0" presId="urn:microsoft.com/office/officeart/2005/8/layout/process5"/>
    <dgm:cxn modelId="{ACC98E19-A86F-8048-A9B1-5E35DC647C0B}" srcId="{409B1D7C-E14E-A540-8023-D5CAA351F053}" destId="{AC302BD7-93F2-CC4A-A527-15CA38BF3F0E}" srcOrd="3" destOrd="0" parTransId="{91BC94BC-29DD-EF43-BEE6-1B823FCD2EAB}" sibTransId="{5B438680-45B9-E54B-8006-90C46C596D73}"/>
    <dgm:cxn modelId="{01F8E81E-6BCF-4214-B817-D79F439E9244}" type="presOf" srcId="{B9526267-218C-6C46-9AEF-070B8CB6B6B1}" destId="{B27062BE-F77E-A14C-9026-03F43AF6C585}" srcOrd="0" destOrd="0" presId="urn:microsoft.com/office/officeart/2005/8/layout/process5"/>
    <dgm:cxn modelId="{F9593A29-5148-4491-A8D6-3721A20151CE}" type="presOf" srcId="{FE077FF8-CF96-FF4A-8503-468D6E7C7951}" destId="{7BA64FCB-7CA2-E843-9783-F6CBA3448598}" srcOrd="0" destOrd="0" presId="urn:microsoft.com/office/officeart/2005/8/layout/process5"/>
    <dgm:cxn modelId="{02C51B33-02F7-1042-A2FA-0C4FA0AC0C5F}" srcId="{409B1D7C-E14E-A540-8023-D5CAA351F053}" destId="{FE077FF8-CF96-FF4A-8503-468D6E7C7951}" srcOrd="0" destOrd="0" parTransId="{227CBF27-1EB6-C943-B99E-81C57A000499}" sibTransId="{B9526267-218C-6C46-9AEF-070B8CB6B6B1}"/>
    <dgm:cxn modelId="{654FED34-5B22-4776-81D7-39E81DF25E7E}" type="presOf" srcId="{DCA27150-BACD-B54C-A819-509C7B51CCAB}" destId="{8B32D8C4-E65D-0C4E-AC1C-034D3D7EEAF5}" srcOrd="1" destOrd="0" presId="urn:microsoft.com/office/officeart/2005/8/layout/process5"/>
    <dgm:cxn modelId="{8E30A437-E369-47DB-9AB5-F77E1B878F9E}" type="presOf" srcId="{3F4F6A30-5CF5-9647-9992-947530EC1DAB}" destId="{43FF1EC7-6D78-5E4C-8B7F-E7C7D23D87C6}" srcOrd="0" destOrd="0" presId="urn:microsoft.com/office/officeart/2005/8/layout/process5"/>
    <dgm:cxn modelId="{41C18239-53BD-2445-B689-BECBBF14696A}" srcId="{409B1D7C-E14E-A540-8023-D5CAA351F053}" destId="{0309A6FD-4F7B-3644-AD08-7BEB557B6713}" srcOrd="5" destOrd="0" parTransId="{555D6B4B-FA47-544F-A63A-EDD627469D0E}" sibTransId="{01DD45CD-4C65-2F40-ADF3-AA862A41510B}"/>
    <dgm:cxn modelId="{047D563C-94E5-BA41-9E63-0807E5CE8130}" srcId="{409B1D7C-E14E-A540-8023-D5CAA351F053}" destId="{ED55AF74-516A-6641-9025-7F9F881FE20E}" srcOrd="6" destOrd="0" parTransId="{A9724EBD-DD6D-6E47-AA7B-1A6806AC3FF4}" sibTransId="{F6770943-B0B1-DA46-B620-D34621E755FB}"/>
    <dgm:cxn modelId="{4001E540-3E23-4D32-A8D3-E2B58A736C49}" type="presOf" srcId="{F8F7F067-1A37-CB41-981A-5027E4ACB7BF}" destId="{5FA4884E-7EF4-5C43-B4A2-3940B49431ED}" srcOrd="1" destOrd="0" presId="urn:microsoft.com/office/officeart/2005/8/layout/process5"/>
    <dgm:cxn modelId="{4ED9705B-41F9-42DE-83C5-2959242FCD93}" type="presOf" srcId="{5B438680-45B9-E54B-8006-90C46C596D73}" destId="{A8EBAC3E-A565-BF44-8D4B-F1B6E9CBB34D}" srcOrd="0" destOrd="0" presId="urn:microsoft.com/office/officeart/2005/8/layout/process5"/>
    <dgm:cxn modelId="{2245D75D-628C-402A-AAFC-D5422BED3A23}" type="presOf" srcId="{DCA27150-BACD-B54C-A819-509C7B51CCAB}" destId="{3B3D7CFA-1D11-CB41-BA6D-9A674B278FF1}" srcOrd="0" destOrd="0" presId="urn:microsoft.com/office/officeart/2005/8/layout/process5"/>
    <dgm:cxn modelId="{28802A62-5DEC-41CD-866D-4BF886864342}" type="presOf" srcId="{D6B89043-6C1E-8C4E-A664-08B8CEAC21D8}" destId="{8FEC465B-C605-7E46-9C4D-22CDE79C13B8}" srcOrd="1" destOrd="0" presId="urn:microsoft.com/office/officeart/2005/8/layout/process5"/>
    <dgm:cxn modelId="{280A6C43-D02B-4DE7-9C65-683778C5355F}" type="presOf" srcId="{D6B89043-6C1E-8C4E-A664-08B8CEAC21D8}" destId="{0839527D-2E11-B74B-944F-96095242ACDA}" srcOrd="0" destOrd="0" presId="urn:microsoft.com/office/officeart/2005/8/layout/process5"/>
    <dgm:cxn modelId="{C5360564-B1A7-E64D-9913-C39AC0A6BFA5}" srcId="{409B1D7C-E14E-A540-8023-D5CAA351F053}" destId="{3F4F6A30-5CF5-9647-9992-947530EC1DAB}" srcOrd="2" destOrd="0" parTransId="{231CB91F-54AC-154D-969B-FBA2E0D0DBDB}" sibTransId="{F8F7F067-1A37-CB41-981A-5027E4ACB7BF}"/>
    <dgm:cxn modelId="{022AC849-C7EC-4EC4-A22A-D8B9029C9490}" type="presOf" srcId="{ED55AF74-516A-6641-9025-7F9F881FE20E}" destId="{572003A4-2EC7-2146-BECF-2AD0481BAA91}" srcOrd="0" destOrd="0" presId="urn:microsoft.com/office/officeart/2005/8/layout/process5"/>
    <dgm:cxn modelId="{FF3CD34B-C7E5-4961-92C5-5F0B530AD876}" type="presOf" srcId="{5B438680-45B9-E54B-8006-90C46C596D73}" destId="{FAA8420F-9854-A742-A62E-A8CD621E15FC}" srcOrd="1" destOrd="0" presId="urn:microsoft.com/office/officeart/2005/8/layout/process5"/>
    <dgm:cxn modelId="{C92F697A-2715-453D-9EEE-0895A2421D44}" type="presOf" srcId="{0309A6FD-4F7B-3644-AD08-7BEB557B6713}" destId="{64A1E20A-5946-B648-ABD8-8A5D3A0F1E4F}" srcOrd="0" destOrd="0" presId="urn:microsoft.com/office/officeart/2005/8/layout/process5"/>
    <dgm:cxn modelId="{6CFCC2B4-F4C6-4B0E-B38C-E1C590A72DAE}" type="presOf" srcId="{36E58218-C3C4-744E-9EB4-BA20D71EA245}" destId="{D48CB016-7068-1249-9370-9B1351325194}" srcOrd="0" destOrd="0" presId="urn:microsoft.com/office/officeart/2005/8/layout/process5"/>
    <dgm:cxn modelId="{08E269B5-0A10-4210-AB48-A33A401F8A63}" type="presOf" srcId="{409B1D7C-E14E-A540-8023-D5CAA351F053}" destId="{BE9FE68E-D887-D14F-BB19-188DF1294C8D}" srcOrd="0" destOrd="0" presId="urn:microsoft.com/office/officeart/2005/8/layout/process5"/>
    <dgm:cxn modelId="{2809FCCB-DE3B-F144-A724-E4B0022E8693}" srcId="{409B1D7C-E14E-A540-8023-D5CAA351F053}" destId="{36E58218-C3C4-744E-9EB4-BA20D71EA245}" srcOrd="1" destOrd="0" parTransId="{574181A8-2AA8-3D45-9035-DCF2A14CA691}" sibTransId="{D6B89043-6C1E-8C4E-A664-08B8CEAC21D8}"/>
    <dgm:cxn modelId="{8C3162D1-0C48-48F5-A89B-F2696994D6F0}" type="presOf" srcId="{F8F7F067-1A37-CB41-981A-5027E4ACB7BF}" destId="{9EA57FA6-1935-D449-B83F-15E48E90D3C3}" srcOrd="0" destOrd="0" presId="urn:microsoft.com/office/officeart/2005/8/layout/process5"/>
    <dgm:cxn modelId="{085D6ED4-7EF6-40D3-B8B8-2348DD2BF370}" type="presOf" srcId="{AC302BD7-93F2-CC4A-A527-15CA38BF3F0E}" destId="{2CD98B1B-4EAD-B149-891A-473B705DACCF}" srcOrd="0" destOrd="0" presId="urn:microsoft.com/office/officeart/2005/8/layout/process5"/>
    <dgm:cxn modelId="{E903F2E0-B6B5-47A3-AD45-1C9AA9F347EC}" type="presOf" srcId="{B9526267-218C-6C46-9AEF-070B8CB6B6B1}" destId="{19A16E79-6A02-1C47-9409-C6BA77BEE970}" srcOrd="1" destOrd="0" presId="urn:microsoft.com/office/officeart/2005/8/layout/process5"/>
    <dgm:cxn modelId="{FAB238E3-6D0C-1D41-B8D9-E81DDBCEE206}" srcId="{409B1D7C-E14E-A540-8023-D5CAA351F053}" destId="{15912C1B-4260-D640-950B-352029CC71F4}" srcOrd="4" destOrd="0" parTransId="{B107EC78-AFBD-214C-B02E-BC320B0D26AF}" sibTransId="{DCA27150-BACD-B54C-A819-509C7B51CCAB}"/>
    <dgm:cxn modelId="{BF2329EE-C1C9-470A-BCFB-0A0C4FC261BC}" type="presOf" srcId="{15912C1B-4260-D640-950B-352029CC71F4}" destId="{93A11BC4-6289-7E4D-BBFB-C6830ADAF1AD}" srcOrd="0" destOrd="0" presId="urn:microsoft.com/office/officeart/2005/8/layout/process5"/>
    <dgm:cxn modelId="{F3CE6AFB-E417-4EEA-AA8C-6543A84A514A}" type="presOf" srcId="{01DD45CD-4C65-2F40-ADF3-AA862A41510B}" destId="{1ACF6E06-684E-094E-B915-CAF8C9C3E9C4}" srcOrd="1" destOrd="0" presId="urn:microsoft.com/office/officeart/2005/8/layout/process5"/>
    <dgm:cxn modelId="{838D449C-CC05-43FA-AA0A-80202B1766AF}" type="presParOf" srcId="{BE9FE68E-D887-D14F-BB19-188DF1294C8D}" destId="{7BA64FCB-7CA2-E843-9783-F6CBA3448598}" srcOrd="0" destOrd="0" presId="urn:microsoft.com/office/officeart/2005/8/layout/process5"/>
    <dgm:cxn modelId="{57118E8F-21F0-4DC1-88D8-C358509E9EBD}" type="presParOf" srcId="{BE9FE68E-D887-D14F-BB19-188DF1294C8D}" destId="{B27062BE-F77E-A14C-9026-03F43AF6C585}" srcOrd="1" destOrd="0" presId="urn:microsoft.com/office/officeart/2005/8/layout/process5"/>
    <dgm:cxn modelId="{D84F5AAA-BA6C-470B-A9B1-8F3AD19B2BDE}" type="presParOf" srcId="{B27062BE-F77E-A14C-9026-03F43AF6C585}" destId="{19A16E79-6A02-1C47-9409-C6BA77BEE970}" srcOrd="0" destOrd="0" presId="urn:microsoft.com/office/officeart/2005/8/layout/process5"/>
    <dgm:cxn modelId="{9262BD04-7038-4512-9295-6D737CA3E5BB}" type="presParOf" srcId="{BE9FE68E-D887-D14F-BB19-188DF1294C8D}" destId="{D48CB016-7068-1249-9370-9B1351325194}" srcOrd="2" destOrd="0" presId="urn:microsoft.com/office/officeart/2005/8/layout/process5"/>
    <dgm:cxn modelId="{5B69115D-B442-4721-A934-BC9780FFC922}" type="presParOf" srcId="{BE9FE68E-D887-D14F-BB19-188DF1294C8D}" destId="{0839527D-2E11-B74B-944F-96095242ACDA}" srcOrd="3" destOrd="0" presId="urn:microsoft.com/office/officeart/2005/8/layout/process5"/>
    <dgm:cxn modelId="{C0622CDD-95E8-40A1-B1D2-4BAEA8E24315}" type="presParOf" srcId="{0839527D-2E11-B74B-944F-96095242ACDA}" destId="{8FEC465B-C605-7E46-9C4D-22CDE79C13B8}" srcOrd="0" destOrd="0" presId="urn:microsoft.com/office/officeart/2005/8/layout/process5"/>
    <dgm:cxn modelId="{7D1345A0-CBCD-42C1-8951-B0626E3C4082}" type="presParOf" srcId="{BE9FE68E-D887-D14F-BB19-188DF1294C8D}" destId="{43FF1EC7-6D78-5E4C-8B7F-E7C7D23D87C6}" srcOrd="4" destOrd="0" presId="urn:microsoft.com/office/officeart/2005/8/layout/process5"/>
    <dgm:cxn modelId="{EE15403B-C8C9-497B-8595-E5AD6C515DE5}" type="presParOf" srcId="{BE9FE68E-D887-D14F-BB19-188DF1294C8D}" destId="{9EA57FA6-1935-D449-B83F-15E48E90D3C3}" srcOrd="5" destOrd="0" presId="urn:microsoft.com/office/officeart/2005/8/layout/process5"/>
    <dgm:cxn modelId="{92FA1FF8-4060-410D-BE7F-7AA4850C4DD4}" type="presParOf" srcId="{9EA57FA6-1935-D449-B83F-15E48E90D3C3}" destId="{5FA4884E-7EF4-5C43-B4A2-3940B49431ED}" srcOrd="0" destOrd="0" presId="urn:microsoft.com/office/officeart/2005/8/layout/process5"/>
    <dgm:cxn modelId="{B383AEB2-A7AA-4747-89F4-CC242473E6FD}" type="presParOf" srcId="{BE9FE68E-D887-D14F-BB19-188DF1294C8D}" destId="{2CD98B1B-4EAD-B149-891A-473B705DACCF}" srcOrd="6" destOrd="0" presId="urn:microsoft.com/office/officeart/2005/8/layout/process5"/>
    <dgm:cxn modelId="{71D8CC04-AB4D-4CF7-A810-D9B026EC8132}" type="presParOf" srcId="{BE9FE68E-D887-D14F-BB19-188DF1294C8D}" destId="{A8EBAC3E-A565-BF44-8D4B-F1B6E9CBB34D}" srcOrd="7" destOrd="0" presId="urn:microsoft.com/office/officeart/2005/8/layout/process5"/>
    <dgm:cxn modelId="{FB14CBEC-C4D2-4468-8B95-C9023B32F16F}" type="presParOf" srcId="{A8EBAC3E-A565-BF44-8D4B-F1B6E9CBB34D}" destId="{FAA8420F-9854-A742-A62E-A8CD621E15FC}" srcOrd="0" destOrd="0" presId="urn:microsoft.com/office/officeart/2005/8/layout/process5"/>
    <dgm:cxn modelId="{2601805D-69EE-4ED4-A235-711D1B605FE9}" type="presParOf" srcId="{BE9FE68E-D887-D14F-BB19-188DF1294C8D}" destId="{93A11BC4-6289-7E4D-BBFB-C6830ADAF1AD}" srcOrd="8" destOrd="0" presId="urn:microsoft.com/office/officeart/2005/8/layout/process5"/>
    <dgm:cxn modelId="{F40F9B78-0561-475F-A19A-7BF7E0EDBC2A}" type="presParOf" srcId="{BE9FE68E-D887-D14F-BB19-188DF1294C8D}" destId="{3B3D7CFA-1D11-CB41-BA6D-9A674B278FF1}" srcOrd="9" destOrd="0" presId="urn:microsoft.com/office/officeart/2005/8/layout/process5"/>
    <dgm:cxn modelId="{5DFF0828-4F1F-47A4-8EF0-E4A27EA9D557}" type="presParOf" srcId="{3B3D7CFA-1D11-CB41-BA6D-9A674B278FF1}" destId="{8B32D8C4-E65D-0C4E-AC1C-034D3D7EEAF5}" srcOrd="0" destOrd="0" presId="urn:microsoft.com/office/officeart/2005/8/layout/process5"/>
    <dgm:cxn modelId="{85257A91-C368-4ECE-9291-32AFA57BA6B6}" type="presParOf" srcId="{BE9FE68E-D887-D14F-BB19-188DF1294C8D}" destId="{64A1E20A-5946-B648-ABD8-8A5D3A0F1E4F}" srcOrd="10" destOrd="0" presId="urn:microsoft.com/office/officeart/2005/8/layout/process5"/>
    <dgm:cxn modelId="{A948F657-BA2C-4B3F-8967-3F4C826489A5}" type="presParOf" srcId="{BE9FE68E-D887-D14F-BB19-188DF1294C8D}" destId="{580B9A15-6BEA-C541-BA95-45C1D38760E5}" srcOrd="11" destOrd="0" presId="urn:microsoft.com/office/officeart/2005/8/layout/process5"/>
    <dgm:cxn modelId="{687D2A5F-DA0B-4933-ABD6-ABBCF90CD340}" type="presParOf" srcId="{580B9A15-6BEA-C541-BA95-45C1D38760E5}" destId="{1ACF6E06-684E-094E-B915-CAF8C9C3E9C4}" srcOrd="0" destOrd="0" presId="urn:microsoft.com/office/officeart/2005/8/layout/process5"/>
    <dgm:cxn modelId="{12D72944-3724-4E41-A6A8-D8DA251409DC}" type="presParOf" srcId="{BE9FE68E-D887-D14F-BB19-188DF1294C8D}" destId="{572003A4-2EC7-2146-BECF-2AD0481BAA91}" srcOrd="12" destOrd="0" presId="urn:microsoft.com/office/officeart/2005/8/layout/process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713D8E-1D64-B147-9854-2A15994707BC}" type="doc">
      <dgm:prSet loTypeId="urn:microsoft.com/office/officeart/2005/8/layout/process5" loCatId="" qsTypeId="urn:microsoft.com/office/officeart/2005/8/quickstyle/simple1" qsCatId="simple" csTypeId="urn:microsoft.com/office/officeart/2005/8/colors/accent4_2" csCatId="accent4" phldr="1"/>
      <dgm:spPr/>
      <dgm:t>
        <a:bodyPr/>
        <a:lstStyle/>
        <a:p>
          <a:endParaRPr lang="en-US"/>
        </a:p>
      </dgm:t>
    </dgm:pt>
    <dgm:pt modelId="{2CC4C6CF-CF83-DA49-8D84-89CDCA0CD035}">
      <dgm:prSet phldrT="[Text]"/>
      <dgm:spPr/>
      <dgm:t>
        <a:bodyPr/>
        <a:lstStyle/>
        <a:p>
          <a:r>
            <a:rPr lang="en-US"/>
            <a:t>As per PrEP initiation visit PLUS </a:t>
          </a:r>
        </a:p>
      </dgm:t>
    </dgm:pt>
    <dgm:pt modelId="{249CD2A1-8E4C-F748-8091-F3F1F670ECCB}" type="parTrans" cxnId="{D82330B7-36CB-054B-9BA2-730B58D37BF2}">
      <dgm:prSet/>
      <dgm:spPr/>
      <dgm:t>
        <a:bodyPr/>
        <a:lstStyle/>
        <a:p>
          <a:endParaRPr lang="en-US"/>
        </a:p>
      </dgm:t>
    </dgm:pt>
    <dgm:pt modelId="{0EE4558E-CB91-5943-B63A-29B8ACD4FB64}" type="sibTrans" cxnId="{D82330B7-36CB-054B-9BA2-730B58D37BF2}">
      <dgm:prSet/>
      <dgm:spPr/>
      <dgm:t>
        <a:bodyPr/>
        <a:lstStyle/>
        <a:p>
          <a:endParaRPr lang="en-US"/>
        </a:p>
      </dgm:t>
    </dgm:pt>
    <dgm:pt modelId="{545D42BE-BFD4-EB43-B0DA-4F305B01D805}">
      <dgm:prSet phldrT="[Text]"/>
      <dgm:spPr/>
      <dgm:t>
        <a:bodyPr/>
        <a:lstStyle/>
        <a:p>
          <a:r>
            <a:rPr lang="en-US"/>
            <a:t>Tolerability</a:t>
          </a:r>
          <a:r>
            <a:rPr lang="en-US" baseline="0"/>
            <a:t>/side effects</a:t>
          </a:r>
        </a:p>
        <a:p>
          <a:r>
            <a:rPr lang="en-US" baseline="0"/>
            <a:t>Effective use</a:t>
          </a:r>
          <a:endParaRPr lang="en-US"/>
        </a:p>
      </dgm:t>
    </dgm:pt>
    <dgm:pt modelId="{2DD85B36-F290-6E49-8BD5-F1A806260BD0}" type="parTrans" cxnId="{02B4136B-811E-5448-8955-20F93E9BD575}">
      <dgm:prSet/>
      <dgm:spPr/>
      <dgm:t>
        <a:bodyPr/>
        <a:lstStyle/>
        <a:p>
          <a:endParaRPr lang="en-US"/>
        </a:p>
      </dgm:t>
    </dgm:pt>
    <dgm:pt modelId="{00C5A029-D42D-A94F-94E0-D144D09848C5}" type="sibTrans" cxnId="{02B4136B-811E-5448-8955-20F93E9BD575}">
      <dgm:prSet/>
      <dgm:spPr/>
      <dgm:t>
        <a:bodyPr/>
        <a:lstStyle/>
        <a:p>
          <a:endParaRPr lang="en-US"/>
        </a:p>
      </dgm:t>
    </dgm:pt>
    <dgm:pt modelId="{27B05E61-2748-9A46-AB0B-03C0676D4CD9}">
      <dgm:prSet phldrT="[Text]"/>
      <dgm:spPr/>
      <dgm:t>
        <a:bodyPr/>
        <a:lstStyle/>
        <a:p>
          <a:r>
            <a:rPr lang="en-US"/>
            <a:t>Management of side effects</a:t>
          </a:r>
        </a:p>
      </dgm:t>
    </dgm:pt>
    <dgm:pt modelId="{F8B2D88B-2834-D742-AA79-C8DB40366C86}" type="parTrans" cxnId="{6FE3C3F1-79B0-3F4E-9BC0-0EC3FE108E38}">
      <dgm:prSet/>
      <dgm:spPr/>
      <dgm:t>
        <a:bodyPr/>
        <a:lstStyle/>
        <a:p>
          <a:endParaRPr lang="en-US"/>
        </a:p>
      </dgm:t>
    </dgm:pt>
    <dgm:pt modelId="{8A4E4C0F-28B7-8448-A666-1C2A01C85C30}" type="sibTrans" cxnId="{6FE3C3F1-79B0-3F4E-9BC0-0EC3FE108E38}">
      <dgm:prSet/>
      <dgm:spPr/>
      <dgm:t>
        <a:bodyPr/>
        <a:lstStyle/>
        <a:p>
          <a:endParaRPr lang="en-US"/>
        </a:p>
      </dgm:t>
    </dgm:pt>
    <dgm:pt modelId="{489FC81E-414C-0E40-8A1B-652E3BD9AA46}">
      <dgm:prSet phldrT="[Text]"/>
      <dgm:spPr/>
      <dgm:t>
        <a:bodyPr/>
        <a:lstStyle/>
        <a:p>
          <a:r>
            <a:rPr lang="en-US"/>
            <a:t>Creatinine clearance</a:t>
          </a:r>
        </a:p>
      </dgm:t>
    </dgm:pt>
    <dgm:pt modelId="{44205B64-C3D0-8F4A-BEFC-A0175D3289C1}" type="parTrans" cxnId="{BA6F6834-643D-F44B-914B-65B323179A09}">
      <dgm:prSet/>
      <dgm:spPr/>
      <dgm:t>
        <a:bodyPr/>
        <a:lstStyle/>
        <a:p>
          <a:endParaRPr lang="en-US"/>
        </a:p>
      </dgm:t>
    </dgm:pt>
    <dgm:pt modelId="{246E3EF7-48D5-D04C-98E9-D989289F588E}" type="sibTrans" cxnId="{BA6F6834-643D-F44B-914B-65B323179A09}">
      <dgm:prSet/>
      <dgm:spPr/>
      <dgm:t>
        <a:bodyPr/>
        <a:lstStyle/>
        <a:p>
          <a:endParaRPr lang="en-US"/>
        </a:p>
      </dgm:t>
    </dgm:pt>
    <dgm:pt modelId="{890CD882-6E37-B345-BEAB-F8C3013CBBB6}">
      <dgm:prSet phldrT="[Text]"/>
      <dgm:spPr/>
      <dgm:t>
        <a:bodyPr/>
        <a:lstStyle/>
        <a:p>
          <a:r>
            <a:rPr lang="en-US"/>
            <a:t>Contraception/ condoms/ lubricant</a:t>
          </a:r>
        </a:p>
      </dgm:t>
    </dgm:pt>
    <dgm:pt modelId="{CE496BDE-50A1-3045-89C7-792255E08B0A}" type="parTrans" cxnId="{09DB824F-E940-0747-BF56-117C80515C55}">
      <dgm:prSet/>
      <dgm:spPr/>
      <dgm:t>
        <a:bodyPr/>
        <a:lstStyle/>
        <a:p>
          <a:endParaRPr lang="en-US"/>
        </a:p>
      </dgm:t>
    </dgm:pt>
    <dgm:pt modelId="{5569148F-768F-E54C-8639-3E9BA7341298}" type="sibTrans" cxnId="{09DB824F-E940-0747-BF56-117C80515C55}">
      <dgm:prSet/>
      <dgm:spPr/>
      <dgm:t>
        <a:bodyPr/>
        <a:lstStyle/>
        <a:p>
          <a:endParaRPr lang="en-US"/>
        </a:p>
      </dgm:t>
    </dgm:pt>
    <dgm:pt modelId="{F9F608E5-0D0D-424B-BC59-5897DDA92F2D}">
      <dgm:prSet/>
      <dgm:spPr/>
      <dgm:t>
        <a:bodyPr/>
        <a:lstStyle/>
        <a:p>
          <a:r>
            <a:rPr lang="en-US"/>
            <a:t>3 months of TDF/FTC</a:t>
          </a:r>
        </a:p>
        <a:p>
          <a:r>
            <a:rPr lang="en-US"/>
            <a:t>Follow-up</a:t>
          </a:r>
        </a:p>
      </dgm:t>
    </dgm:pt>
    <dgm:pt modelId="{9A3F021F-BEDA-C546-ABE8-3F1782E26131}" type="parTrans" cxnId="{8DF139DF-D749-8947-92F8-3FED805EE00C}">
      <dgm:prSet/>
      <dgm:spPr/>
      <dgm:t>
        <a:bodyPr/>
        <a:lstStyle/>
        <a:p>
          <a:endParaRPr lang="en-GB"/>
        </a:p>
      </dgm:t>
    </dgm:pt>
    <dgm:pt modelId="{78491630-B4B3-A54D-A94F-54C071F08DCF}" type="sibTrans" cxnId="{8DF139DF-D749-8947-92F8-3FED805EE00C}">
      <dgm:prSet/>
      <dgm:spPr/>
      <dgm:t>
        <a:bodyPr/>
        <a:lstStyle/>
        <a:p>
          <a:endParaRPr lang="en-US"/>
        </a:p>
      </dgm:t>
    </dgm:pt>
    <dgm:pt modelId="{553A0E80-E94C-1345-A2A7-62B7F5E6F7C6}" type="pres">
      <dgm:prSet presAssocID="{A1713D8E-1D64-B147-9854-2A15994707BC}" presName="diagram" presStyleCnt="0">
        <dgm:presLayoutVars>
          <dgm:dir/>
          <dgm:resizeHandles val="exact"/>
        </dgm:presLayoutVars>
      </dgm:prSet>
      <dgm:spPr/>
    </dgm:pt>
    <dgm:pt modelId="{E3FA3A22-1E9E-8D41-B0E6-B05FDCABFDDC}" type="pres">
      <dgm:prSet presAssocID="{2CC4C6CF-CF83-DA49-8D84-89CDCA0CD035}" presName="node" presStyleLbl="node1" presStyleIdx="0" presStyleCnt="6">
        <dgm:presLayoutVars>
          <dgm:bulletEnabled val="1"/>
        </dgm:presLayoutVars>
      </dgm:prSet>
      <dgm:spPr/>
    </dgm:pt>
    <dgm:pt modelId="{F34493C9-2600-D34A-BC57-D94CC4C36475}" type="pres">
      <dgm:prSet presAssocID="{0EE4558E-CB91-5943-B63A-29B8ACD4FB64}" presName="sibTrans" presStyleLbl="sibTrans2D1" presStyleIdx="0" presStyleCnt="5"/>
      <dgm:spPr/>
    </dgm:pt>
    <dgm:pt modelId="{66B62FC2-5A8A-B743-9B62-3A042D93F4A9}" type="pres">
      <dgm:prSet presAssocID="{0EE4558E-CB91-5943-B63A-29B8ACD4FB64}" presName="connectorText" presStyleLbl="sibTrans2D1" presStyleIdx="0" presStyleCnt="5"/>
      <dgm:spPr/>
    </dgm:pt>
    <dgm:pt modelId="{9FCDF834-6ADE-2D45-A002-D47B443A17D3}" type="pres">
      <dgm:prSet presAssocID="{545D42BE-BFD4-EB43-B0DA-4F305B01D805}" presName="node" presStyleLbl="node1" presStyleIdx="1" presStyleCnt="6">
        <dgm:presLayoutVars>
          <dgm:bulletEnabled val="1"/>
        </dgm:presLayoutVars>
      </dgm:prSet>
      <dgm:spPr/>
    </dgm:pt>
    <dgm:pt modelId="{C94D4AC3-AC6A-2144-BF03-2B1D7232715F}" type="pres">
      <dgm:prSet presAssocID="{00C5A029-D42D-A94F-94E0-D144D09848C5}" presName="sibTrans" presStyleLbl="sibTrans2D1" presStyleIdx="1" presStyleCnt="5"/>
      <dgm:spPr/>
    </dgm:pt>
    <dgm:pt modelId="{252700FD-019F-594E-BFC2-472DF5AFA39A}" type="pres">
      <dgm:prSet presAssocID="{00C5A029-D42D-A94F-94E0-D144D09848C5}" presName="connectorText" presStyleLbl="sibTrans2D1" presStyleIdx="1" presStyleCnt="5"/>
      <dgm:spPr/>
    </dgm:pt>
    <dgm:pt modelId="{FFF9A332-EA08-0243-B89A-2E87BA818F8C}" type="pres">
      <dgm:prSet presAssocID="{27B05E61-2748-9A46-AB0B-03C0676D4CD9}" presName="node" presStyleLbl="node1" presStyleIdx="2" presStyleCnt="6">
        <dgm:presLayoutVars>
          <dgm:bulletEnabled val="1"/>
        </dgm:presLayoutVars>
      </dgm:prSet>
      <dgm:spPr/>
    </dgm:pt>
    <dgm:pt modelId="{6E894F13-5E08-5E48-9D4C-80E1EE8A3026}" type="pres">
      <dgm:prSet presAssocID="{8A4E4C0F-28B7-8448-A666-1C2A01C85C30}" presName="sibTrans" presStyleLbl="sibTrans2D1" presStyleIdx="2" presStyleCnt="5"/>
      <dgm:spPr/>
    </dgm:pt>
    <dgm:pt modelId="{7BD21293-4A69-3E44-9B7C-61979EE61EE1}" type="pres">
      <dgm:prSet presAssocID="{8A4E4C0F-28B7-8448-A666-1C2A01C85C30}" presName="connectorText" presStyleLbl="sibTrans2D1" presStyleIdx="2" presStyleCnt="5"/>
      <dgm:spPr/>
    </dgm:pt>
    <dgm:pt modelId="{90F40C53-6A5B-EE46-BFED-4FBA372C1A5D}" type="pres">
      <dgm:prSet presAssocID="{489FC81E-414C-0E40-8A1B-652E3BD9AA46}" presName="node" presStyleLbl="node1" presStyleIdx="3" presStyleCnt="6">
        <dgm:presLayoutVars>
          <dgm:bulletEnabled val="1"/>
        </dgm:presLayoutVars>
      </dgm:prSet>
      <dgm:spPr/>
    </dgm:pt>
    <dgm:pt modelId="{964A07F6-1E84-2145-86DB-A394512784B2}" type="pres">
      <dgm:prSet presAssocID="{246E3EF7-48D5-D04C-98E9-D989289F588E}" presName="sibTrans" presStyleLbl="sibTrans2D1" presStyleIdx="3" presStyleCnt="5"/>
      <dgm:spPr/>
    </dgm:pt>
    <dgm:pt modelId="{2BE581CA-ACAA-6947-8DC4-238D61359A68}" type="pres">
      <dgm:prSet presAssocID="{246E3EF7-48D5-D04C-98E9-D989289F588E}" presName="connectorText" presStyleLbl="sibTrans2D1" presStyleIdx="3" presStyleCnt="5"/>
      <dgm:spPr/>
    </dgm:pt>
    <dgm:pt modelId="{260D4759-BCC3-FA4A-9424-24230A2B4F09}" type="pres">
      <dgm:prSet presAssocID="{890CD882-6E37-B345-BEAB-F8C3013CBBB6}" presName="node" presStyleLbl="node1" presStyleIdx="4" presStyleCnt="6">
        <dgm:presLayoutVars>
          <dgm:bulletEnabled val="1"/>
        </dgm:presLayoutVars>
      </dgm:prSet>
      <dgm:spPr/>
    </dgm:pt>
    <dgm:pt modelId="{876F8962-AC58-4C4E-9BD8-E319734417DB}" type="pres">
      <dgm:prSet presAssocID="{5569148F-768F-E54C-8639-3E9BA7341298}" presName="sibTrans" presStyleLbl="sibTrans2D1" presStyleIdx="4" presStyleCnt="5"/>
      <dgm:spPr/>
    </dgm:pt>
    <dgm:pt modelId="{5E621998-1D5D-3343-B2B6-7DC8BCFEEDCF}" type="pres">
      <dgm:prSet presAssocID="{5569148F-768F-E54C-8639-3E9BA7341298}" presName="connectorText" presStyleLbl="sibTrans2D1" presStyleIdx="4" presStyleCnt="5"/>
      <dgm:spPr/>
    </dgm:pt>
    <dgm:pt modelId="{0B920549-8824-574A-900E-1331171E4BE8}" type="pres">
      <dgm:prSet presAssocID="{F9F608E5-0D0D-424B-BC59-5897DDA92F2D}" presName="node" presStyleLbl="node1" presStyleIdx="5" presStyleCnt="6">
        <dgm:presLayoutVars>
          <dgm:bulletEnabled val="1"/>
        </dgm:presLayoutVars>
      </dgm:prSet>
      <dgm:spPr/>
    </dgm:pt>
  </dgm:ptLst>
  <dgm:cxnLst>
    <dgm:cxn modelId="{5E859929-8629-4F96-A92A-8408805AD502}" type="presOf" srcId="{545D42BE-BFD4-EB43-B0DA-4F305B01D805}" destId="{9FCDF834-6ADE-2D45-A002-D47B443A17D3}" srcOrd="0" destOrd="0" presId="urn:microsoft.com/office/officeart/2005/8/layout/process5"/>
    <dgm:cxn modelId="{41837B31-821C-4151-9AEB-036AB9C1457E}" type="presOf" srcId="{246E3EF7-48D5-D04C-98E9-D989289F588E}" destId="{964A07F6-1E84-2145-86DB-A394512784B2}" srcOrd="0" destOrd="0" presId="urn:microsoft.com/office/officeart/2005/8/layout/process5"/>
    <dgm:cxn modelId="{BA6F6834-643D-F44B-914B-65B323179A09}" srcId="{A1713D8E-1D64-B147-9854-2A15994707BC}" destId="{489FC81E-414C-0E40-8A1B-652E3BD9AA46}" srcOrd="3" destOrd="0" parTransId="{44205B64-C3D0-8F4A-BEFC-A0175D3289C1}" sibTransId="{246E3EF7-48D5-D04C-98E9-D989289F588E}"/>
    <dgm:cxn modelId="{4E9E803F-C18E-40E3-90A8-5BE43B0E2B34}" type="presOf" srcId="{246E3EF7-48D5-D04C-98E9-D989289F588E}" destId="{2BE581CA-ACAA-6947-8DC4-238D61359A68}" srcOrd="1" destOrd="0" presId="urn:microsoft.com/office/officeart/2005/8/layout/process5"/>
    <dgm:cxn modelId="{97DCD266-1D7B-4BE3-BFC6-74807CFD6639}" type="presOf" srcId="{A1713D8E-1D64-B147-9854-2A15994707BC}" destId="{553A0E80-E94C-1345-A2A7-62B7F5E6F7C6}" srcOrd="0" destOrd="0" presId="urn:microsoft.com/office/officeart/2005/8/layout/process5"/>
    <dgm:cxn modelId="{AFA82B68-84ED-4E49-B246-3ACCD33DB90B}" type="presOf" srcId="{890CD882-6E37-B345-BEAB-F8C3013CBBB6}" destId="{260D4759-BCC3-FA4A-9424-24230A2B4F09}" srcOrd="0" destOrd="0" presId="urn:microsoft.com/office/officeart/2005/8/layout/process5"/>
    <dgm:cxn modelId="{02B4136B-811E-5448-8955-20F93E9BD575}" srcId="{A1713D8E-1D64-B147-9854-2A15994707BC}" destId="{545D42BE-BFD4-EB43-B0DA-4F305B01D805}" srcOrd="1" destOrd="0" parTransId="{2DD85B36-F290-6E49-8BD5-F1A806260BD0}" sibTransId="{00C5A029-D42D-A94F-94E0-D144D09848C5}"/>
    <dgm:cxn modelId="{09DB824F-E940-0747-BF56-117C80515C55}" srcId="{A1713D8E-1D64-B147-9854-2A15994707BC}" destId="{890CD882-6E37-B345-BEAB-F8C3013CBBB6}" srcOrd="4" destOrd="0" parTransId="{CE496BDE-50A1-3045-89C7-792255E08B0A}" sibTransId="{5569148F-768F-E54C-8639-3E9BA7341298}"/>
    <dgm:cxn modelId="{39C05E51-FE79-46E7-9DA8-2BD01F49FFB4}" type="presOf" srcId="{0EE4558E-CB91-5943-B63A-29B8ACD4FB64}" destId="{F34493C9-2600-D34A-BC57-D94CC4C36475}" srcOrd="0" destOrd="0" presId="urn:microsoft.com/office/officeart/2005/8/layout/process5"/>
    <dgm:cxn modelId="{9E1F1483-E531-4A28-88E5-5903381EBE7A}" type="presOf" srcId="{5569148F-768F-E54C-8639-3E9BA7341298}" destId="{5E621998-1D5D-3343-B2B6-7DC8BCFEEDCF}" srcOrd="1" destOrd="0" presId="urn:microsoft.com/office/officeart/2005/8/layout/process5"/>
    <dgm:cxn modelId="{06606296-6F03-463D-B32E-048762822EE7}" type="presOf" srcId="{00C5A029-D42D-A94F-94E0-D144D09848C5}" destId="{252700FD-019F-594E-BFC2-472DF5AFA39A}" srcOrd="1" destOrd="0" presId="urn:microsoft.com/office/officeart/2005/8/layout/process5"/>
    <dgm:cxn modelId="{02E5C69A-3810-4150-9200-620B77236BAB}" type="presOf" srcId="{489FC81E-414C-0E40-8A1B-652E3BD9AA46}" destId="{90F40C53-6A5B-EE46-BFED-4FBA372C1A5D}" srcOrd="0" destOrd="0" presId="urn:microsoft.com/office/officeart/2005/8/layout/process5"/>
    <dgm:cxn modelId="{2AA38A9D-0E75-4D80-8FF5-53233B88ACF8}" type="presOf" srcId="{27B05E61-2748-9A46-AB0B-03C0676D4CD9}" destId="{FFF9A332-EA08-0243-B89A-2E87BA818F8C}" srcOrd="0" destOrd="0" presId="urn:microsoft.com/office/officeart/2005/8/layout/process5"/>
    <dgm:cxn modelId="{EFD2B0A5-0167-4913-9579-BFCC480BCA63}" type="presOf" srcId="{5569148F-768F-E54C-8639-3E9BA7341298}" destId="{876F8962-AC58-4C4E-9BD8-E319734417DB}" srcOrd="0" destOrd="0" presId="urn:microsoft.com/office/officeart/2005/8/layout/process5"/>
    <dgm:cxn modelId="{4A41E7AE-F3FA-4CC9-9E4F-6B7F17C34EB0}" type="presOf" srcId="{8A4E4C0F-28B7-8448-A666-1C2A01C85C30}" destId="{6E894F13-5E08-5E48-9D4C-80E1EE8A3026}" srcOrd="0" destOrd="0" presId="urn:microsoft.com/office/officeart/2005/8/layout/process5"/>
    <dgm:cxn modelId="{D82330B7-36CB-054B-9BA2-730B58D37BF2}" srcId="{A1713D8E-1D64-B147-9854-2A15994707BC}" destId="{2CC4C6CF-CF83-DA49-8D84-89CDCA0CD035}" srcOrd="0" destOrd="0" parTransId="{249CD2A1-8E4C-F748-8091-F3F1F670ECCB}" sibTransId="{0EE4558E-CB91-5943-B63A-29B8ACD4FB64}"/>
    <dgm:cxn modelId="{D0E51AB8-1B31-4497-826E-9B9E26F6A98A}" type="presOf" srcId="{00C5A029-D42D-A94F-94E0-D144D09848C5}" destId="{C94D4AC3-AC6A-2144-BF03-2B1D7232715F}" srcOrd="0" destOrd="0" presId="urn:microsoft.com/office/officeart/2005/8/layout/process5"/>
    <dgm:cxn modelId="{BBF714C2-7DD2-4C13-BE98-A883854E4F98}" type="presOf" srcId="{8A4E4C0F-28B7-8448-A666-1C2A01C85C30}" destId="{7BD21293-4A69-3E44-9B7C-61979EE61EE1}" srcOrd="1" destOrd="0" presId="urn:microsoft.com/office/officeart/2005/8/layout/process5"/>
    <dgm:cxn modelId="{474671D5-3556-4E41-B400-45F698FB8CCE}" type="presOf" srcId="{F9F608E5-0D0D-424B-BC59-5897DDA92F2D}" destId="{0B920549-8824-574A-900E-1331171E4BE8}" srcOrd="0" destOrd="0" presId="urn:microsoft.com/office/officeart/2005/8/layout/process5"/>
    <dgm:cxn modelId="{8DF139DF-D749-8947-92F8-3FED805EE00C}" srcId="{A1713D8E-1D64-B147-9854-2A15994707BC}" destId="{F9F608E5-0D0D-424B-BC59-5897DDA92F2D}" srcOrd="5" destOrd="0" parTransId="{9A3F021F-BEDA-C546-ABE8-3F1782E26131}" sibTransId="{78491630-B4B3-A54D-A94F-54C071F08DCF}"/>
    <dgm:cxn modelId="{24DB6BE4-B480-4A77-80E9-CAA0C1325C9A}" type="presOf" srcId="{2CC4C6CF-CF83-DA49-8D84-89CDCA0CD035}" destId="{E3FA3A22-1E9E-8D41-B0E6-B05FDCABFDDC}" srcOrd="0" destOrd="0" presId="urn:microsoft.com/office/officeart/2005/8/layout/process5"/>
    <dgm:cxn modelId="{6FE3C3F1-79B0-3F4E-9BC0-0EC3FE108E38}" srcId="{A1713D8E-1D64-B147-9854-2A15994707BC}" destId="{27B05E61-2748-9A46-AB0B-03C0676D4CD9}" srcOrd="2" destOrd="0" parTransId="{F8B2D88B-2834-D742-AA79-C8DB40366C86}" sibTransId="{8A4E4C0F-28B7-8448-A666-1C2A01C85C30}"/>
    <dgm:cxn modelId="{C06047FB-42FD-43B3-AA4C-5421B98D64FD}" type="presOf" srcId="{0EE4558E-CB91-5943-B63A-29B8ACD4FB64}" destId="{66B62FC2-5A8A-B743-9B62-3A042D93F4A9}" srcOrd="1" destOrd="0" presId="urn:microsoft.com/office/officeart/2005/8/layout/process5"/>
    <dgm:cxn modelId="{30A9EC1E-2954-4E2B-963E-E8F499B8855F}" type="presParOf" srcId="{553A0E80-E94C-1345-A2A7-62B7F5E6F7C6}" destId="{E3FA3A22-1E9E-8D41-B0E6-B05FDCABFDDC}" srcOrd="0" destOrd="0" presId="urn:microsoft.com/office/officeart/2005/8/layout/process5"/>
    <dgm:cxn modelId="{424FA63A-3C4E-4D99-BC11-C5DBB7B40436}" type="presParOf" srcId="{553A0E80-E94C-1345-A2A7-62B7F5E6F7C6}" destId="{F34493C9-2600-D34A-BC57-D94CC4C36475}" srcOrd="1" destOrd="0" presId="urn:microsoft.com/office/officeart/2005/8/layout/process5"/>
    <dgm:cxn modelId="{B08BE2E8-DB03-4939-8659-29C57A400565}" type="presParOf" srcId="{F34493C9-2600-D34A-BC57-D94CC4C36475}" destId="{66B62FC2-5A8A-B743-9B62-3A042D93F4A9}" srcOrd="0" destOrd="0" presId="urn:microsoft.com/office/officeart/2005/8/layout/process5"/>
    <dgm:cxn modelId="{5896B442-C0A2-4C38-8D4B-39A63C07D825}" type="presParOf" srcId="{553A0E80-E94C-1345-A2A7-62B7F5E6F7C6}" destId="{9FCDF834-6ADE-2D45-A002-D47B443A17D3}" srcOrd="2" destOrd="0" presId="urn:microsoft.com/office/officeart/2005/8/layout/process5"/>
    <dgm:cxn modelId="{6FDCFB26-04BB-4AA9-B0C2-D68F6E131483}" type="presParOf" srcId="{553A0E80-E94C-1345-A2A7-62B7F5E6F7C6}" destId="{C94D4AC3-AC6A-2144-BF03-2B1D7232715F}" srcOrd="3" destOrd="0" presId="urn:microsoft.com/office/officeart/2005/8/layout/process5"/>
    <dgm:cxn modelId="{727970FF-F167-458C-8417-F43C8F3BF7C8}" type="presParOf" srcId="{C94D4AC3-AC6A-2144-BF03-2B1D7232715F}" destId="{252700FD-019F-594E-BFC2-472DF5AFA39A}" srcOrd="0" destOrd="0" presId="urn:microsoft.com/office/officeart/2005/8/layout/process5"/>
    <dgm:cxn modelId="{1046CE15-DA40-422F-B53C-0192AF0D8010}" type="presParOf" srcId="{553A0E80-E94C-1345-A2A7-62B7F5E6F7C6}" destId="{FFF9A332-EA08-0243-B89A-2E87BA818F8C}" srcOrd="4" destOrd="0" presId="urn:microsoft.com/office/officeart/2005/8/layout/process5"/>
    <dgm:cxn modelId="{7C26005B-70F6-40FB-B0DA-3CCC0C984A8D}" type="presParOf" srcId="{553A0E80-E94C-1345-A2A7-62B7F5E6F7C6}" destId="{6E894F13-5E08-5E48-9D4C-80E1EE8A3026}" srcOrd="5" destOrd="0" presId="urn:microsoft.com/office/officeart/2005/8/layout/process5"/>
    <dgm:cxn modelId="{08BF802D-24DF-46DB-A936-5D978FCBD6F0}" type="presParOf" srcId="{6E894F13-5E08-5E48-9D4C-80E1EE8A3026}" destId="{7BD21293-4A69-3E44-9B7C-61979EE61EE1}" srcOrd="0" destOrd="0" presId="urn:microsoft.com/office/officeart/2005/8/layout/process5"/>
    <dgm:cxn modelId="{56DBE4A1-CD7C-4104-A6B4-92EB406523F9}" type="presParOf" srcId="{553A0E80-E94C-1345-A2A7-62B7F5E6F7C6}" destId="{90F40C53-6A5B-EE46-BFED-4FBA372C1A5D}" srcOrd="6" destOrd="0" presId="urn:microsoft.com/office/officeart/2005/8/layout/process5"/>
    <dgm:cxn modelId="{02EFF183-A116-4FFB-A5CB-2C8B122C8510}" type="presParOf" srcId="{553A0E80-E94C-1345-A2A7-62B7F5E6F7C6}" destId="{964A07F6-1E84-2145-86DB-A394512784B2}" srcOrd="7" destOrd="0" presId="urn:microsoft.com/office/officeart/2005/8/layout/process5"/>
    <dgm:cxn modelId="{CE60931E-C20D-4176-B13A-94B92D15A1FE}" type="presParOf" srcId="{964A07F6-1E84-2145-86DB-A394512784B2}" destId="{2BE581CA-ACAA-6947-8DC4-238D61359A68}" srcOrd="0" destOrd="0" presId="urn:microsoft.com/office/officeart/2005/8/layout/process5"/>
    <dgm:cxn modelId="{01E40D8F-FCC2-437C-B913-B4ED83FDEFCF}" type="presParOf" srcId="{553A0E80-E94C-1345-A2A7-62B7F5E6F7C6}" destId="{260D4759-BCC3-FA4A-9424-24230A2B4F09}" srcOrd="8" destOrd="0" presId="urn:microsoft.com/office/officeart/2005/8/layout/process5"/>
    <dgm:cxn modelId="{41B1EAC1-8CCF-4F24-B58B-4F272428D4C3}" type="presParOf" srcId="{553A0E80-E94C-1345-A2A7-62B7F5E6F7C6}" destId="{876F8962-AC58-4C4E-9BD8-E319734417DB}" srcOrd="9" destOrd="0" presId="urn:microsoft.com/office/officeart/2005/8/layout/process5"/>
    <dgm:cxn modelId="{EA5700DE-63D8-4EB1-8C68-BB4237973A4D}" type="presParOf" srcId="{876F8962-AC58-4C4E-9BD8-E319734417DB}" destId="{5E621998-1D5D-3343-B2B6-7DC8BCFEEDCF}" srcOrd="0" destOrd="0" presId="urn:microsoft.com/office/officeart/2005/8/layout/process5"/>
    <dgm:cxn modelId="{656C190A-AE6E-43E8-B3F3-F42D18F3BC31}" type="presParOf" srcId="{553A0E80-E94C-1345-A2A7-62B7F5E6F7C6}" destId="{0B920549-8824-574A-900E-1331171E4BE8}"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F06AD3-2ECB-994D-88F1-3144A98AE120}" type="doc">
      <dgm:prSet loTypeId="urn:microsoft.com/office/officeart/2005/8/layout/vProcess5" loCatId="" qsTypeId="urn:microsoft.com/office/officeart/2005/8/quickstyle/simple1" qsCatId="simple" csTypeId="urn:microsoft.com/office/officeart/2005/8/colors/accent5_2" csCatId="accent5" phldr="1"/>
      <dgm:spPr/>
      <dgm:t>
        <a:bodyPr/>
        <a:lstStyle/>
        <a:p>
          <a:endParaRPr lang="en-US"/>
        </a:p>
      </dgm:t>
    </dgm:pt>
    <dgm:pt modelId="{8BDBAA50-3484-D342-A1F2-21DE4FCE123F}">
      <dgm:prSet phldrT="[Text]"/>
      <dgm:spPr/>
      <dgm:t>
        <a:bodyPr/>
        <a:lstStyle/>
        <a:p>
          <a:r>
            <a:rPr lang="en-US"/>
            <a:t>Repeat procedures done at one month</a:t>
          </a:r>
        </a:p>
      </dgm:t>
    </dgm:pt>
    <dgm:pt modelId="{23AB029C-E5C9-374A-ABFD-3C4CDB6F8FEA}" type="parTrans" cxnId="{8810692E-533F-0846-8C7F-A2C837444F9C}">
      <dgm:prSet/>
      <dgm:spPr/>
      <dgm:t>
        <a:bodyPr/>
        <a:lstStyle/>
        <a:p>
          <a:endParaRPr lang="en-US"/>
        </a:p>
      </dgm:t>
    </dgm:pt>
    <dgm:pt modelId="{6FDC3240-9BBC-104E-88B1-EC4A68ABFF03}" type="sibTrans" cxnId="{8810692E-533F-0846-8C7F-A2C837444F9C}">
      <dgm:prSet/>
      <dgm:spPr/>
      <dgm:t>
        <a:bodyPr/>
        <a:lstStyle/>
        <a:p>
          <a:endParaRPr lang="en-US"/>
        </a:p>
      </dgm:t>
    </dgm:pt>
    <dgm:pt modelId="{2FE20520-BDC5-004A-8366-CD181102902A}">
      <dgm:prSet phldrT="[Text]"/>
      <dgm:spPr/>
      <dgm:t>
        <a:bodyPr/>
        <a:lstStyle/>
        <a:p>
          <a:r>
            <a:rPr lang="en-US" err="1"/>
            <a:t>CrCl</a:t>
          </a:r>
          <a:r>
            <a:rPr lang="en-US" baseline="0"/>
            <a:t> at 4-month visit, then every e</a:t>
          </a:r>
          <a:r>
            <a:rPr lang="en-ZA" baseline="0"/>
            <a:t>very 3 months for the first year  and thereafter every 12 months</a:t>
          </a:r>
          <a:r>
            <a:rPr lang="en-US" baseline="0">
              <a:solidFill>
                <a:srgbClr val="FF0000"/>
              </a:solidFill>
            </a:rPr>
            <a:t>*</a:t>
          </a:r>
          <a:endParaRPr lang="en-US">
            <a:solidFill>
              <a:srgbClr val="FF0000"/>
            </a:solidFill>
          </a:endParaRPr>
        </a:p>
      </dgm:t>
    </dgm:pt>
    <dgm:pt modelId="{EA4D8F5F-A072-0A40-8D79-9B4A63F4D859}" type="parTrans" cxnId="{C75E1859-12D3-874F-A7A4-0C1E86FA0314}">
      <dgm:prSet/>
      <dgm:spPr/>
      <dgm:t>
        <a:bodyPr/>
        <a:lstStyle/>
        <a:p>
          <a:endParaRPr lang="en-US"/>
        </a:p>
      </dgm:t>
    </dgm:pt>
    <dgm:pt modelId="{21295197-9CFF-3A4D-9075-BB8F155A54DB}" type="sibTrans" cxnId="{C75E1859-12D3-874F-A7A4-0C1E86FA0314}">
      <dgm:prSet/>
      <dgm:spPr/>
      <dgm:t>
        <a:bodyPr/>
        <a:lstStyle/>
        <a:p>
          <a:endParaRPr lang="en-US"/>
        </a:p>
      </dgm:t>
    </dgm:pt>
    <dgm:pt modelId="{F8F5CEE5-1F51-624E-84E0-50A7EDF022A1}">
      <dgm:prSet phldrT="[Text]"/>
      <dgm:spPr/>
      <dgm:t>
        <a:bodyPr/>
        <a:lstStyle/>
        <a:p>
          <a:r>
            <a:rPr lang="en-US"/>
            <a:t>6-month</a:t>
          </a:r>
          <a:r>
            <a:rPr lang="en-US" baseline="0"/>
            <a:t> STI screen including urine dipstick and rapid syphilis</a:t>
          </a:r>
          <a:endParaRPr lang="en-US"/>
        </a:p>
      </dgm:t>
    </dgm:pt>
    <dgm:pt modelId="{D9013924-9178-3448-AD08-895F1FB7E429}" type="parTrans" cxnId="{FF85C9D5-C14E-C744-85C6-8E8DCDE92A8F}">
      <dgm:prSet/>
      <dgm:spPr/>
      <dgm:t>
        <a:bodyPr/>
        <a:lstStyle/>
        <a:p>
          <a:endParaRPr lang="en-US"/>
        </a:p>
      </dgm:t>
    </dgm:pt>
    <dgm:pt modelId="{FF294FE5-88B5-4A45-897A-86C2092675FB}" type="sibTrans" cxnId="{FF85C9D5-C14E-C744-85C6-8E8DCDE92A8F}">
      <dgm:prSet/>
      <dgm:spPr/>
      <dgm:t>
        <a:bodyPr/>
        <a:lstStyle/>
        <a:p>
          <a:endParaRPr lang="en-US"/>
        </a:p>
      </dgm:t>
    </dgm:pt>
    <dgm:pt modelId="{51492EB0-529D-2D46-858B-CF463AA55C4C}">
      <dgm:prSet/>
      <dgm:spPr/>
      <dgm:t>
        <a:bodyPr/>
        <a:lstStyle/>
        <a:p>
          <a:r>
            <a:rPr lang="en-US"/>
            <a:t>Complete HBV </a:t>
          </a:r>
          <a:r>
            <a:rPr lang="en-US" err="1"/>
            <a:t>immunisation</a:t>
          </a:r>
          <a:r>
            <a:rPr lang="en-US"/>
            <a:t> at 6 months</a:t>
          </a:r>
        </a:p>
      </dgm:t>
    </dgm:pt>
    <dgm:pt modelId="{1B8D52F3-9610-D347-AA3F-86B778728D64}" type="parTrans" cxnId="{C9766223-499C-E540-8118-7D76E88EBC51}">
      <dgm:prSet/>
      <dgm:spPr/>
      <dgm:t>
        <a:bodyPr/>
        <a:lstStyle/>
        <a:p>
          <a:endParaRPr lang="en-US"/>
        </a:p>
      </dgm:t>
    </dgm:pt>
    <dgm:pt modelId="{5D2B7094-B7A5-4B4D-84B7-817F78F78318}" type="sibTrans" cxnId="{C9766223-499C-E540-8118-7D76E88EBC51}">
      <dgm:prSet/>
      <dgm:spPr/>
      <dgm:t>
        <a:bodyPr/>
        <a:lstStyle/>
        <a:p>
          <a:endParaRPr lang="en-US"/>
        </a:p>
      </dgm:t>
    </dgm:pt>
    <dgm:pt modelId="{AA284894-A4F6-EF49-8E31-5E3C8BFDA14F}" type="pres">
      <dgm:prSet presAssocID="{DCF06AD3-2ECB-994D-88F1-3144A98AE120}" presName="outerComposite" presStyleCnt="0">
        <dgm:presLayoutVars>
          <dgm:chMax val="5"/>
          <dgm:dir/>
          <dgm:resizeHandles val="exact"/>
        </dgm:presLayoutVars>
      </dgm:prSet>
      <dgm:spPr/>
    </dgm:pt>
    <dgm:pt modelId="{78AEC6BF-E311-4A49-A004-38F837D62A0B}" type="pres">
      <dgm:prSet presAssocID="{DCF06AD3-2ECB-994D-88F1-3144A98AE120}" presName="dummyMaxCanvas" presStyleCnt="0">
        <dgm:presLayoutVars/>
      </dgm:prSet>
      <dgm:spPr/>
    </dgm:pt>
    <dgm:pt modelId="{E3DEF71E-4D12-1947-8A28-404CC9CC0E9C}" type="pres">
      <dgm:prSet presAssocID="{DCF06AD3-2ECB-994D-88F1-3144A98AE120}" presName="FourNodes_1" presStyleLbl="node1" presStyleIdx="0" presStyleCnt="4">
        <dgm:presLayoutVars>
          <dgm:bulletEnabled val="1"/>
        </dgm:presLayoutVars>
      </dgm:prSet>
      <dgm:spPr/>
    </dgm:pt>
    <dgm:pt modelId="{324EB13F-4C7F-784F-A113-2109B1E17DB4}" type="pres">
      <dgm:prSet presAssocID="{DCF06AD3-2ECB-994D-88F1-3144A98AE120}" presName="FourNodes_2" presStyleLbl="node1" presStyleIdx="1" presStyleCnt="4">
        <dgm:presLayoutVars>
          <dgm:bulletEnabled val="1"/>
        </dgm:presLayoutVars>
      </dgm:prSet>
      <dgm:spPr/>
    </dgm:pt>
    <dgm:pt modelId="{9FD2D446-9078-6E43-B2F0-7243614D9315}" type="pres">
      <dgm:prSet presAssocID="{DCF06AD3-2ECB-994D-88F1-3144A98AE120}" presName="FourNodes_3" presStyleLbl="node1" presStyleIdx="2" presStyleCnt="4">
        <dgm:presLayoutVars>
          <dgm:bulletEnabled val="1"/>
        </dgm:presLayoutVars>
      </dgm:prSet>
      <dgm:spPr/>
    </dgm:pt>
    <dgm:pt modelId="{2F1A5A73-2753-9A4A-B8AB-31C3E2F32A81}" type="pres">
      <dgm:prSet presAssocID="{DCF06AD3-2ECB-994D-88F1-3144A98AE120}" presName="FourNodes_4" presStyleLbl="node1" presStyleIdx="3" presStyleCnt="4">
        <dgm:presLayoutVars>
          <dgm:bulletEnabled val="1"/>
        </dgm:presLayoutVars>
      </dgm:prSet>
      <dgm:spPr/>
    </dgm:pt>
    <dgm:pt modelId="{E00D5D98-F930-AC4D-AEEC-724559579B10}" type="pres">
      <dgm:prSet presAssocID="{DCF06AD3-2ECB-994D-88F1-3144A98AE120}" presName="FourConn_1-2" presStyleLbl="fgAccFollowNode1" presStyleIdx="0" presStyleCnt="3">
        <dgm:presLayoutVars>
          <dgm:bulletEnabled val="1"/>
        </dgm:presLayoutVars>
      </dgm:prSet>
      <dgm:spPr/>
    </dgm:pt>
    <dgm:pt modelId="{F5AFA645-1597-7141-AC69-744E29BB6D30}" type="pres">
      <dgm:prSet presAssocID="{DCF06AD3-2ECB-994D-88F1-3144A98AE120}" presName="FourConn_2-3" presStyleLbl="fgAccFollowNode1" presStyleIdx="1" presStyleCnt="3">
        <dgm:presLayoutVars>
          <dgm:bulletEnabled val="1"/>
        </dgm:presLayoutVars>
      </dgm:prSet>
      <dgm:spPr/>
    </dgm:pt>
    <dgm:pt modelId="{3CEF4D30-D1A0-8F48-A29A-87A1BC1E3BA2}" type="pres">
      <dgm:prSet presAssocID="{DCF06AD3-2ECB-994D-88F1-3144A98AE120}" presName="FourConn_3-4" presStyleLbl="fgAccFollowNode1" presStyleIdx="2" presStyleCnt="3">
        <dgm:presLayoutVars>
          <dgm:bulletEnabled val="1"/>
        </dgm:presLayoutVars>
      </dgm:prSet>
      <dgm:spPr/>
    </dgm:pt>
    <dgm:pt modelId="{F1710687-2F95-D74E-AA5A-0189563CF740}" type="pres">
      <dgm:prSet presAssocID="{DCF06AD3-2ECB-994D-88F1-3144A98AE120}" presName="FourNodes_1_text" presStyleLbl="node1" presStyleIdx="3" presStyleCnt="4">
        <dgm:presLayoutVars>
          <dgm:bulletEnabled val="1"/>
        </dgm:presLayoutVars>
      </dgm:prSet>
      <dgm:spPr/>
    </dgm:pt>
    <dgm:pt modelId="{592FDB25-5FDB-D545-B12B-11128A0AD1F7}" type="pres">
      <dgm:prSet presAssocID="{DCF06AD3-2ECB-994D-88F1-3144A98AE120}" presName="FourNodes_2_text" presStyleLbl="node1" presStyleIdx="3" presStyleCnt="4">
        <dgm:presLayoutVars>
          <dgm:bulletEnabled val="1"/>
        </dgm:presLayoutVars>
      </dgm:prSet>
      <dgm:spPr/>
    </dgm:pt>
    <dgm:pt modelId="{0F4A9AB4-C00F-5442-A24C-6D69519E154B}" type="pres">
      <dgm:prSet presAssocID="{DCF06AD3-2ECB-994D-88F1-3144A98AE120}" presName="FourNodes_3_text" presStyleLbl="node1" presStyleIdx="3" presStyleCnt="4">
        <dgm:presLayoutVars>
          <dgm:bulletEnabled val="1"/>
        </dgm:presLayoutVars>
      </dgm:prSet>
      <dgm:spPr/>
    </dgm:pt>
    <dgm:pt modelId="{B89FF739-EFC8-0F44-A012-68ECC6305EA4}" type="pres">
      <dgm:prSet presAssocID="{DCF06AD3-2ECB-994D-88F1-3144A98AE120}" presName="FourNodes_4_text" presStyleLbl="node1" presStyleIdx="3" presStyleCnt="4">
        <dgm:presLayoutVars>
          <dgm:bulletEnabled val="1"/>
        </dgm:presLayoutVars>
      </dgm:prSet>
      <dgm:spPr/>
    </dgm:pt>
  </dgm:ptLst>
  <dgm:cxnLst>
    <dgm:cxn modelId="{D757EC01-B763-484D-839B-9D0728D88020}" type="presOf" srcId="{21295197-9CFF-3A4D-9075-BB8F155A54DB}" destId="{F5AFA645-1597-7141-AC69-744E29BB6D30}" srcOrd="0" destOrd="0" presId="urn:microsoft.com/office/officeart/2005/8/layout/vProcess5"/>
    <dgm:cxn modelId="{EFF5F717-0EC6-4430-B2A1-A5DF9A7CA6EB}" type="presOf" srcId="{8BDBAA50-3484-D342-A1F2-21DE4FCE123F}" destId="{F1710687-2F95-D74E-AA5A-0189563CF740}" srcOrd="1" destOrd="0" presId="urn:microsoft.com/office/officeart/2005/8/layout/vProcess5"/>
    <dgm:cxn modelId="{C9766223-499C-E540-8118-7D76E88EBC51}" srcId="{DCF06AD3-2ECB-994D-88F1-3144A98AE120}" destId="{51492EB0-529D-2D46-858B-CF463AA55C4C}" srcOrd="3" destOrd="0" parTransId="{1B8D52F3-9610-D347-AA3F-86B778728D64}" sibTransId="{5D2B7094-B7A5-4B4D-84B7-817F78F78318}"/>
    <dgm:cxn modelId="{105AFD23-B560-4877-AC10-DB421D98C5AD}" type="presOf" srcId="{8BDBAA50-3484-D342-A1F2-21DE4FCE123F}" destId="{E3DEF71E-4D12-1947-8A28-404CC9CC0E9C}" srcOrd="0" destOrd="0" presId="urn:microsoft.com/office/officeart/2005/8/layout/vProcess5"/>
    <dgm:cxn modelId="{51CF1C29-0AAE-4D4F-A8D4-A9BE8F6EF89A}" type="presOf" srcId="{51492EB0-529D-2D46-858B-CF463AA55C4C}" destId="{B89FF739-EFC8-0F44-A012-68ECC6305EA4}" srcOrd="1" destOrd="0" presId="urn:microsoft.com/office/officeart/2005/8/layout/vProcess5"/>
    <dgm:cxn modelId="{8810692E-533F-0846-8C7F-A2C837444F9C}" srcId="{DCF06AD3-2ECB-994D-88F1-3144A98AE120}" destId="{8BDBAA50-3484-D342-A1F2-21DE4FCE123F}" srcOrd="0" destOrd="0" parTransId="{23AB029C-E5C9-374A-ABFD-3C4CDB6F8FEA}" sibTransId="{6FDC3240-9BBC-104E-88B1-EC4A68ABFF03}"/>
    <dgm:cxn modelId="{5EA77B42-A307-47D2-9338-4B6A6105E417}" type="presOf" srcId="{2FE20520-BDC5-004A-8366-CD181102902A}" destId="{592FDB25-5FDB-D545-B12B-11128A0AD1F7}" srcOrd="1" destOrd="0" presId="urn:microsoft.com/office/officeart/2005/8/layout/vProcess5"/>
    <dgm:cxn modelId="{1AFA744C-1715-485C-846A-1A8762D994DC}" type="presOf" srcId="{DCF06AD3-2ECB-994D-88F1-3144A98AE120}" destId="{AA284894-A4F6-EF49-8E31-5E3C8BFDA14F}" srcOrd="0" destOrd="0" presId="urn:microsoft.com/office/officeart/2005/8/layout/vProcess5"/>
    <dgm:cxn modelId="{C75E1859-12D3-874F-A7A4-0C1E86FA0314}" srcId="{DCF06AD3-2ECB-994D-88F1-3144A98AE120}" destId="{2FE20520-BDC5-004A-8366-CD181102902A}" srcOrd="1" destOrd="0" parTransId="{EA4D8F5F-A072-0A40-8D79-9B4A63F4D859}" sibTransId="{21295197-9CFF-3A4D-9075-BB8F155A54DB}"/>
    <dgm:cxn modelId="{1E525091-2606-4FF1-9E9E-C1FCAC59896B}" type="presOf" srcId="{51492EB0-529D-2D46-858B-CF463AA55C4C}" destId="{2F1A5A73-2753-9A4A-B8AB-31C3E2F32A81}" srcOrd="0" destOrd="0" presId="urn:microsoft.com/office/officeart/2005/8/layout/vProcess5"/>
    <dgm:cxn modelId="{A14D9597-2BB1-4A69-9EBD-212F52AB6D76}" type="presOf" srcId="{F8F5CEE5-1F51-624E-84E0-50A7EDF022A1}" destId="{0F4A9AB4-C00F-5442-A24C-6D69519E154B}" srcOrd="1" destOrd="0" presId="urn:microsoft.com/office/officeart/2005/8/layout/vProcess5"/>
    <dgm:cxn modelId="{F2FB4A9B-FBFF-41AE-A12F-73BB661125A5}" type="presOf" srcId="{2FE20520-BDC5-004A-8366-CD181102902A}" destId="{324EB13F-4C7F-784F-A113-2109B1E17DB4}" srcOrd="0" destOrd="0" presId="urn:microsoft.com/office/officeart/2005/8/layout/vProcess5"/>
    <dgm:cxn modelId="{309D15A6-C18C-41E1-B057-3CB724D2F749}" type="presOf" srcId="{FF294FE5-88B5-4A45-897A-86C2092675FB}" destId="{3CEF4D30-D1A0-8F48-A29A-87A1BC1E3BA2}" srcOrd="0" destOrd="0" presId="urn:microsoft.com/office/officeart/2005/8/layout/vProcess5"/>
    <dgm:cxn modelId="{FF85C9D5-C14E-C744-85C6-8E8DCDE92A8F}" srcId="{DCF06AD3-2ECB-994D-88F1-3144A98AE120}" destId="{F8F5CEE5-1F51-624E-84E0-50A7EDF022A1}" srcOrd="2" destOrd="0" parTransId="{D9013924-9178-3448-AD08-895F1FB7E429}" sibTransId="{FF294FE5-88B5-4A45-897A-86C2092675FB}"/>
    <dgm:cxn modelId="{452555E2-718D-4255-9406-6A5445BAC78B}" type="presOf" srcId="{F8F5CEE5-1F51-624E-84E0-50A7EDF022A1}" destId="{9FD2D446-9078-6E43-B2F0-7243614D9315}" srcOrd="0" destOrd="0" presId="urn:microsoft.com/office/officeart/2005/8/layout/vProcess5"/>
    <dgm:cxn modelId="{7E79AFE3-8744-41FF-AB25-CC39CC1892E8}" type="presOf" srcId="{6FDC3240-9BBC-104E-88B1-EC4A68ABFF03}" destId="{E00D5D98-F930-AC4D-AEEC-724559579B10}" srcOrd="0" destOrd="0" presId="urn:microsoft.com/office/officeart/2005/8/layout/vProcess5"/>
    <dgm:cxn modelId="{57BF6A8C-93B3-4A9D-82FC-3A9306C220B3}" type="presParOf" srcId="{AA284894-A4F6-EF49-8E31-5E3C8BFDA14F}" destId="{78AEC6BF-E311-4A49-A004-38F837D62A0B}" srcOrd="0" destOrd="0" presId="urn:microsoft.com/office/officeart/2005/8/layout/vProcess5"/>
    <dgm:cxn modelId="{E1FD9C99-BBE9-4DFD-AB84-5AF4210B15FD}" type="presParOf" srcId="{AA284894-A4F6-EF49-8E31-5E3C8BFDA14F}" destId="{E3DEF71E-4D12-1947-8A28-404CC9CC0E9C}" srcOrd="1" destOrd="0" presId="urn:microsoft.com/office/officeart/2005/8/layout/vProcess5"/>
    <dgm:cxn modelId="{5664CCDB-D242-4C08-899D-A1B6D7530A89}" type="presParOf" srcId="{AA284894-A4F6-EF49-8E31-5E3C8BFDA14F}" destId="{324EB13F-4C7F-784F-A113-2109B1E17DB4}" srcOrd="2" destOrd="0" presId="urn:microsoft.com/office/officeart/2005/8/layout/vProcess5"/>
    <dgm:cxn modelId="{A45FC751-A585-45DC-BDEB-0D1C4B776CB6}" type="presParOf" srcId="{AA284894-A4F6-EF49-8E31-5E3C8BFDA14F}" destId="{9FD2D446-9078-6E43-B2F0-7243614D9315}" srcOrd="3" destOrd="0" presId="urn:microsoft.com/office/officeart/2005/8/layout/vProcess5"/>
    <dgm:cxn modelId="{770FE1B5-D8F3-4E62-BABA-3CB58F343CA5}" type="presParOf" srcId="{AA284894-A4F6-EF49-8E31-5E3C8BFDA14F}" destId="{2F1A5A73-2753-9A4A-B8AB-31C3E2F32A81}" srcOrd="4" destOrd="0" presId="urn:microsoft.com/office/officeart/2005/8/layout/vProcess5"/>
    <dgm:cxn modelId="{9C36ED69-D0D4-4895-8985-D64E1C08AF5A}" type="presParOf" srcId="{AA284894-A4F6-EF49-8E31-5E3C8BFDA14F}" destId="{E00D5D98-F930-AC4D-AEEC-724559579B10}" srcOrd="5" destOrd="0" presId="urn:microsoft.com/office/officeart/2005/8/layout/vProcess5"/>
    <dgm:cxn modelId="{9E7E49E2-BDAD-44CC-949D-57C494F6860F}" type="presParOf" srcId="{AA284894-A4F6-EF49-8E31-5E3C8BFDA14F}" destId="{F5AFA645-1597-7141-AC69-744E29BB6D30}" srcOrd="6" destOrd="0" presId="urn:microsoft.com/office/officeart/2005/8/layout/vProcess5"/>
    <dgm:cxn modelId="{81446BA0-DFDA-47C5-A889-BE3B2E4C045E}" type="presParOf" srcId="{AA284894-A4F6-EF49-8E31-5E3C8BFDA14F}" destId="{3CEF4D30-D1A0-8F48-A29A-87A1BC1E3BA2}" srcOrd="7" destOrd="0" presId="urn:microsoft.com/office/officeart/2005/8/layout/vProcess5"/>
    <dgm:cxn modelId="{66674C88-0689-499D-95C9-46FD322CEE2F}" type="presParOf" srcId="{AA284894-A4F6-EF49-8E31-5E3C8BFDA14F}" destId="{F1710687-2F95-D74E-AA5A-0189563CF740}" srcOrd="8" destOrd="0" presId="urn:microsoft.com/office/officeart/2005/8/layout/vProcess5"/>
    <dgm:cxn modelId="{DF877B24-A14C-49C1-84FA-DB228B2480E4}" type="presParOf" srcId="{AA284894-A4F6-EF49-8E31-5E3C8BFDA14F}" destId="{592FDB25-5FDB-D545-B12B-11128A0AD1F7}" srcOrd="9" destOrd="0" presId="urn:microsoft.com/office/officeart/2005/8/layout/vProcess5"/>
    <dgm:cxn modelId="{D5CB336E-5020-4745-893E-6C6D0BB9F70D}" type="presParOf" srcId="{AA284894-A4F6-EF49-8E31-5E3C8BFDA14F}" destId="{0F4A9AB4-C00F-5442-A24C-6D69519E154B}" srcOrd="10" destOrd="0" presId="urn:microsoft.com/office/officeart/2005/8/layout/vProcess5"/>
    <dgm:cxn modelId="{1DE97C93-57B2-4434-909C-B76C146D8D35}" type="presParOf" srcId="{AA284894-A4F6-EF49-8E31-5E3C8BFDA14F}" destId="{B89FF739-EFC8-0F44-A012-68ECC6305EA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8F2AB-200F-4845-BAA4-498DFE0E0F19}">
      <dsp:nvSpPr>
        <dsp:cNvPr id="0" name=""/>
        <dsp:cNvSpPr/>
      </dsp:nvSpPr>
      <dsp:spPr>
        <a:xfrm>
          <a:off x="0" y="0"/>
          <a:ext cx="8097012" cy="783240"/>
        </a:xfrm>
        <a:prstGeom prst="roundRect">
          <a:avLst>
            <a:gd name="adj" fmla="val 10000"/>
          </a:avLst>
        </a:prstGeom>
        <a:solidFill>
          <a:srgbClr val="357D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Educate on risks and benefits of oral PrEP</a:t>
          </a:r>
        </a:p>
      </dsp:txBody>
      <dsp:txXfrm>
        <a:off x="22940" y="22940"/>
        <a:ext cx="7160195" cy="737360"/>
      </dsp:txXfrm>
    </dsp:sp>
    <dsp:sp modelId="{F1ECDE63-EC16-E148-B187-7156DA04D5B4}">
      <dsp:nvSpPr>
        <dsp:cNvPr id="0" name=""/>
        <dsp:cNvSpPr/>
      </dsp:nvSpPr>
      <dsp:spPr>
        <a:xfrm>
          <a:off x="604647" y="892024"/>
          <a:ext cx="8097012" cy="783240"/>
        </a:xfrm>
        <a:prstGeom prst="roundRect">
          <a:avLst>
            <a:gd name="adj" fmla="val 10000"/>
          </a:avLst>
        </a:prstGeom>
        <a:solidFill>
          <a:srgbClr val="357D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Assess risk and eligibility</a:t>
          </a:r>
        </a:p>
      </dsp:txBody>
      <dsp:txXfrm>
        <a:off x="627587" y="914964"/>
        <a:ext cx="6937378" cy="737360"/>
      </dsp:txXfrm>
    </dsp:sp>
    <dsp:sp modelId="{F50EF394-D8D5-0C41-9019-3A4DCF288247}">
      <dsp:nvSpPr>
        <dsp:cNvPr id="0" name=""/>
        <dsp:cNvSpPr/>
      </dsp:nvSpPr>
      <dsp:spPr>
        <a:xfrm>
          <a:off x="1243544" y="1825568"/>
          <a:ext cx="8097012" cy="783240"/>
        </a:xfrm>
        <a:prstGeom prst="roundRect">
          <a:avLst>
            <a:gd name="adj" fmla="val 10000"/>
          </a:avLst>
        </a:prstGeom>
        <a:solidFill>
          <a:srgbClr val="357D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Screen for HCT/creatinine/HBV/STIs/pregnancy</a:t>
          </a:r>
        </a:p>
      </dsp:txBody>
      <dsp:txXfrm>
        <a:off x="1266484" y="1848508"/>
        <a:ext cx="6937378" cy="737360"/>
      </dsp:txXfrm>
    </dsp:sp>
    <dsp:sp modelId="{E5CA7C15-D7C6-064B-A6A3-5078C64A631A}">
      <dsp:nvSpPr>
        <dsp:cNvPr id="0" name=""/>
        <dsp:cNvSpPr/>
      </dsp:nvSpPr>
      <dsp:spPr>
        <a:xfrm>
          <a:off x="1813940" y="2676072"/>
          <a:ext cx="8097012" cy="783240"/>
        </a:xfrm>
        <a:prstGeom prst="roundRect">
          <a:avLst>
            <a:gd name="adj" fmla="val 10000"/>
          </a:avLst>
        </a:prstGeom>
        <a:solidFill>
          <a:srgbClr val="357D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Provide additional SRH services with a focus on contraception/condoms/lubrication</a:t>
          </a:r>
        </a:p>
      </dsp:txBody>
      <dsp:txXfrm>
        <a:off x="1836880" y="2699012"/>
        <a:ext cx="6937378" cy="737360"/>
      </dsp:txXfrm>
    </dsp:sp>
    <dsp:sp modelId="{0D88A83B-CA09-9C4D-95F8-4B6080EAB831}">
      <dsp:nvSpPr>
        <dsp:cNvPr id="0" name=""/>
        <dsp:cNvSpPr/>
      </dsp:nvSpPr>
      <dsp:spPr>
        <a:xfrm>
          <a:off x="2418587" y="3568097"/>
          <a:ext cx="8097012" cy="783240"/>
        </a:xfrm>
        <a:prstGeom prst="roundRect">
          <a:avLst>
            <a:gd name="adj" fmla="val 10000"/>
          </a:avLst>
        </a:prstGeom>
        <a:solidFill>
          <a:srgbClr val="357D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Arrange follow-up</a:t>
          </a:r>
        </a:p>
      </dsp:txBody>
      <dsp:txXfrm>
        <a:off x="2441527" y="3591037"/>
        <a:ext cx="6937378" cy="737360"/>
      </dsp:txXfrm>
    </dsp:sp>
    <dsp:sp modelId="{D394C696-4604-2848-B080-7451BC3600ED}">
      <dsp:nvSpPr>
        <dsp:cNvPr id="0" name=""/>
        <dsp:cNvSpPr/>
      </dsp:nvSpPr>
      <dsp:spPr>
        <a:xfrm>
          <a:off x="7587905" y="572200"/>
          <a:ext cx="509106" cy="509106"/>
        </a:xfrm>
        <a:prstGeom prst="downArrow">
          <a:avLst>
            <a:gd name="adj1" fmla="val 55000"/>
            <a:gd name="adj2" fmla="val 45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33EDF1A3-7890-DE44-AD4C-3E7EA121B397}">
      <dsp:nvSpPr>
        <dsp:cNvPr id="0" name=""/>
        <dsp:cNvSpPr/>
      </dsp:nvSpPr>
      <dsp:spPr>
        <a:xfrm>
          <a:off x="8192552" y="1464225"/>
          <a:ext cx="509106" cy="509106"/>
        </a:xfrm>
        <a:prstGeom prst="downArrow">
          <a:avLst>
            <a:gd name="adj1" fmla="val 55000"/>
            <a:gd name="adj2" fmla="val 45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A18A726C-8105-6346-9D8E-716B59C541ED}">
      <dsp:nvSpPr>
        <dsp:cNvPr id="0" name=""/>
        <dsp:cNvSpPr/>
      </dsp:nvSpPr>
      <dsp:spPr>
        <a:xfrm>
          <a:off x="8797199" y="2343195"/>
          <a:ext cx="509106" cy="509106"/>
        </a:xfrm>
        <a:prstGeom prst="downArrow">
          <a:avLst>
            <a:gd name="adj1" fmla="val 55000"/>
            <a:gd name="adj2" fmla="val 45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61E469C7-2915-3940-9BA9-24A387DFF10B}">
      <dsp:nvSpPr>
        <dsp:cNvPr id="0" name=""/>
        <dsp:cNvSpPr/>
      </dsp:nvSpPr>
      <dsp:spPr>
        <a:xfrm>
          <a:off x="9401846" y="3243922"/>
          <a:ext cx="509106" cy="509106"/>
        </a:xfrm>
        <a:prstGeom prst="downArrow">
          <a:avLst>
            <a:gd name="adj1" fmla="val 55000"/>
            <a:gd name="adj2" fmla="val 45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64FCB-7CA2-E843-9783-F6CBA3448598}">
      <dsp:nvSpPr>
        <dsp:cNvPr id="0" name=""/>
        <dsp:cNvSpPr/>
      </dsp:nvSpPr>
      <dsp:spPr>
        <a:xfrm>
          <a:off x="4668" y="560969"/>
          <a:ext cx="2041194" cy="1224716"/>
        </a:xfrm>
        <a:prstGeom prst="roundRect">
          <a:avLst>
            <a:gd name="adj" fmla="val 10000"/>
          </a:avLst>
        </a:prstGeom>
        <a:solidFill>
          <a:srgbClr val="0888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HCT</a:t>
          </a:r>
        </a:p>
      </dsp:txBody>
      <dsp:txXfrm>
        <a:off x="40539" y="596840"/>
        <a:ext cx="1969452" cy="1152974"/>
      </dsp:txXfrm>
    </dsp:sp>
    <dsp:sp modelId="{B27062BE-F77E-A14C-9026-03F43AF6C585}">
      <dsp:nvSpPr>
        <dsp:cNvPr id="0" name=""/>
        <dsp:cNvSpPr/>
      </dsp:nvSpPr>
      <dsp:spPr>
        <a:xfrm>
          <a:off x="2225488" y="920219"/>
          <a:ext cx="432733" cy="506216"/>
        </a:xfrm>
        <a:prstGeom prst="rightArrow">
          <a:avLst>
            <a:gd name="adj1" fmla="val 60000"/>
            <a:gd name="adj2" fmla="val 50000"/>
          </a:avLst>
        </a:prstGeom>
        <a:solidFill>
          <a:srgbClr val="0BC78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25488" y="1021462"/>
        <a:ext cx="302913" cy="303730"/>
      </dsp:txXfrm>
    </dsp:sp>
    <dsp:sp modelId="{D48CB016-7068-1249-9370-9B1351325194}">
      <dsp:nvSpPr>
        <dsp:cNvPr id="0" name=""/>
        <dsp:cNvSpPr/>
      </dsp:nvSpPr>
      <dsp:spPr>
        <a:xfrm>
          <a:off x="2862341" y="560969"/>
          <a:ext cx="2041194" cy="1224716"/>
        </a:xfrm>
        <a:prstGeom prst="roundRect">
          <a:avLst>
            <a:gd name="adj" fmla="val 10000"/>
          </a:avLst>
        </a:prstGeom>
        <a:solidFill>
          <a:srgbClr val="0888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Eligibility (e.g., labs and </a:t>
          </a:r>
          <a:r>
            <a:rPr lang="en-US" sz="2100" kern="1200" err="1"/>
            <a:t>CrCl</a:t>
          </a:r>
          <a:r>
            <a:rPr lang="en-US" sz="2100" kern="1200"/>
            <a:t>)</a:t>
          </a:r>
          <a:r>
            <a:rPr lang="en-US" sz="2100" kern="1200">
              <a:solidFill>
                <a:srgbClr val="FF0000"/>
              </a:solidFill>
            </a:rPr>
            <a:t>*</a:t>
          </a:r>
        </a:p>
      </dsp:txBody>
      <dsp:txXfrm>
        <a:off x="2898212" y="596840"/>
        <a:ext cx="1969452" cy="1152974"/>
      </dsp:txXfrm>
    </dsp:sp>
    <dsp:sp modelId="{0839527D-2E11-B74B-944F-96095242ACDA}">
      <dsp:nvSpPr>
        <dsp:cNvPr id="0" name=""/>
        <dsp:cNvSpPr/>
      </dsp:nvSpPr>
      <dsp:spPr>
        <a:xfrm>
          <a:off x="5083161" y="920219"/>
          <a:ext cx="432733" cy="506216"/>
        </a:xfrm>
        <a:prstGeom prst="rightArrow">
          <a:avLst>
            <a:gd name="adj1" fmla="val 60000"/>
            <a:gd name="adj2" fmla="val 50000"/>
          </a:avLst>
        </a:prstGeom>
        <a:solidFill>
          <a:srgbClr val="0BC78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083161" y="1021462"/>
        <a:ext cx="302913" cy="303730"/>
      </dsp:txXfrm>
    </dsp:sp>
    <dsp:sp modelId="{43FF1EC7-6D78-5E4C-8B7F-E7C7D23D87C6}">
      <dsp:nvSpPr>
        <dsp:cNvPr id="0" name=""/>
        <dsp:cNvSpPr/>
      </dsp:nvSpPr>
      <dsp:spPr>
        <a:xfrm>
          <a:off x="5720013" y="560969"/>
          <a:ext cx="2041194" cy="1224716"/>
        </a:xfrm>
        <a:prstGeom prst="roundRect">
          <a:avLst>
            <a:gd name="adj" fmla="val 10000"/>
          </a:avLst>
        </a:prstGeom>
        <a:solidFill>
          <a:srgbClr val="0888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HBV vaccination</a:t>
          </a:r>
        </a:p>
        <a:p>
          <a:pPr marL="0" lvl="0" indent="0" algn="ctr" defTabSz="933450">
            <a:lnSpc>
              <a:spcPct val="90000"/>
            </a:lnSpc>
            <a:spcBef>
              <a:spcPct val="0"/>
            </a:spcBef>
            <a:spcAft>
              <a:spcPct val="35000"/>
            </a:spcAft>
            <a:buNone/>
          </a:pPr>
          <a:r>
            <a:rPr lang="en-US" sz="2100" kern="1200"/>
            <a:t>STI treatment</a:t>
          </a:r>
        </a:p>
      </dsp:txBody>
      <dsp:txXfrm>
        <a:off x="5755884" y="596840"/>
        <a:ext cx="1969452" cy="1152974"/>
      </dsp:txXfrm>
    </dsp:sp>
    <dsp:sp modelId="{9EA57FA6-1935-D449-B83F-15E48E90D3C3}">
      <dsp:nvSpPr>
        <dsp:cNvPr id="0" name=""/>
        <dsp:cNvSpPr/>
      </dsp:nvSpPr>
      <dsp:spPr>
        <a:xfrm>
          <a:off x="7940833" y="920219"/>
          <a:ext cx="432733" cy="506216"/>
        </a:xfrm>
        <a:prstGeom prst="rightArrow">
          <a:avLst>
            <a:gd name="adj1" fmla="val 60000"/>
            <a:gd name="adj2" fmla="val 50000"/>
          </a:avLst>
        </a:prstGeom>
        <a:solidFill>
          <a:srgbClr val="0BC78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940833" y="1021462"/>
        <a:ext cx="302913" cy="303730"/>
      </dsp:txXfrm>
    </dsp:sp>
    <dsp:sp modelId="{2CD98B1B-4EAD-B149-891A-473B705DACCF}">
      <dsp:nvSpPr>
        <dsp:cNvPr id="0" name=""/>
        <dsp:cNvSpPr/>
      </dsp:nvSpPr>
      <dsp:spPr>
        <a:xfrm>
          <a:off x="8577686" y="560969"/>
          <a:ext cx="2041194" cy="1224716"/>
        </a:xfrm>
        <a:prstGeom prst="roundRect">
          <a:avLst>
            <a:gd name="adj" fmla="val 10000"/>
          </a:avLst>
        </a:prstGeom>
        <a:solidFill>
          <a:srgbClr val="0888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Education</a:t>
          </a:r>
        </a:p>
      </dsp:txBody>
      <dsp:txXfrm>
        <a:off x="8613557" y="596840"/>
        <a:ext cx="1969452" cy="1152974"/>
      </dsp:txXfrm>
    </dsp:sp>
    <dsp:sp modelId="{A8EBAC3E-A565-BF44-8D4B-F1B6E9CBB34D}">
      <dsp:nvSpPr>
        <dsp:cNvPr id="0" name=""/>
        <dsp:cNvSpPr/>
      </dsp:nvSpPr>
      <dsp:spPr>
        <a:xfrm rot="5400000">
          <a:off x="9381917" y="1928569"/>
          <a:ext cx="432733" cy="506216"/>
        </a:xfrm>
        <a:prstGeom prst="rightArrow">
          <a:avLst>
            <a:gd name="adj1" fmla="val 60000"/>
            <a:gd name="adj2" fmla="val 50000"/>
          </a:avLst>
        </a:prstGeom>
        <a:solidFill>
          <a:srgbClr val="0BC78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9446419" y="1965310"/>
        <a:ext cx="303730" cy="302913"/>
      </dsp:txXfrm>
    </dsp:sp>
    <dsp:sp modelId="{93A11BC4-6289-7E4D-BBFB-C6830ADAF1AD}">
      <dsp:nvSpPr>
        <dsp:cNvPr id="0" name=""/>
        <dsp:cNvSpPr/>
      </dsp:nvSpPr>
      <dsp:spPr>
        <a:xfrm>
          <a:off x="8577686" y="2602163"/>
          <a:ext cx="2041194" cy="1224716"/>
        </a:xfrm>
        <a:prstGeom prst="roundRect">
          <a:avLst>
            <a:gd name="adj" fmla="val 10000"/>
          </a:avLst>
        </a:prstGeom>
        <a:solidFill>
          <a:srgbClr val="0888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Contraception / condoms/ lubricant</a:t>
          </a:r>
        </a:p>
      </dsp:txBody>
      <dsp:txXfrm>
        <a:off x="8613557" y="2638034"/>
        <a:ext cx="1969452" cy="1152974"/>
      </dsp:txXfrm>
    </dsp:sp>
    <dsp:sp modelId="{3B3D7CFA-1D11-CB41-BA6D-9A674B278FF1}">
      <dsp:nvSpPr>
        <dsp:cNvPr id="0" name=""/>
        <dsp:cNvSpPr/>
      </dsp:nvSpPr>
      <dsp:spPr>
        <a:xfrm rot="10800000">
          <a:off x="7965328" y="2961414"/>
          <a:ext cx="432733" cy="506216"/>
        </a:xfrm>
        <a:prstGeom prst="rightArrow">
          <a:avLst>
            <a:gd name="adj1" fmla="val 60000"/>
            <a:gd name="adj2" fmla="val 50000"/>
          </a:avLst>
        </a:prstGeom>
        <a:solidFill>
          <a:srgbClr val="0BC78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8095148" y="3062657"/>
        <a:ext cx="302913" cy="303730"/>
      </dsp:txXfrm>
    </dsp:sp>
    <dsp:sp modelId="{64A1E20A-5946-B648-ABD8-8A5D3A0F1E4F}">
      <dsp:nvSpPr>
        <dsp:cNvPr id="0" name=""/>
        <dsp:cNvSpPr/>
      </dsp:nvSpPr>
      <dsp:spPr>
        <a:xfrm>
          <a:off x="5720013" y="2602163"/>
          <a:ext cx="2041194" cy="1224716"/>
        </a:xfrm>
        <a:prstGeom prst="roundRect">
          <a:avLst>
            <a:gd name="adj" fmla="val 10000"/>
          </a:avLst>
        </a:prstGeom>
        <a:solidFill>
          <a:srgbClr val="0888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TDF/FTC for one month</a:t>
          </a:r>
        </a:p>
      </dsp:txBody>
      <dsp:txXfrm>
        <a:off x="5755884" y="2638034"/>
        <a:ext cx="1969452" cy="1152974"/>
      </dsp:txXfrm>
    </dsp:sp>
    <dsp:sp modelId="{580B9A15-6BEA-C541-BA95-45C1D38760E5}">
      <dsp:nvSpPr>
        <dsp:cNvPr id="0" name=""/>
        <dsp:cNvSpPr/>
      </dsp:nvSpPr>
      <dsp:spPr>
        <a:xfrm rot="10800000">
          <a:off x="5107655" y="2961414"/>
          <a:ext cx="432733" cy="506216"/>
        </a:xfrm>
        <a:prstGeom prst="rightArrow">
          <a:avLst>
            <a:gd name="adj1" fmla="val 60000"/>
            <a:gd name="adj2" fmla="val 50000"/>
          </a:avLst>
        </a:prstGeom>
        <a:solidFill>
          <a:srgbClr val="0BC78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5237475" y="3062657"/>
        <a:ext cx="302913" cy="303730"/>
      </dsp:txXfrm>
    </dsp:sp>
    <dsp:sp modelId="{572003A4-2EC7-2146-BECF-2AD0481BAA91}">
      <dsp:nvSpPr>
        <dsp:cNvPr id="0" name=""/>
        <dsp:cNvSpPr/>
      </dsp:nvSpPr>
      <dsp:spPr>
        <a:xfrm>
          <a:off x="2862341" y="2602163"/>
          <a:ext cx="2041194" cy="1224716"/>
        </a:xfrm>
        <a:prstGeom prst="roundRect">
          <a:avLst>
            <a:gd name="adj" fmla="val 10000"/>
          </a:avLst>
        </a:prstGeom>
        <a:solidFill>
          <a:srgbClr val="0888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Follow-up date</a:t>
          </a:r>
        </a:p>
      </dsp:txBody>
      <dsp:txXfrm>
        <a:off x="2898212" y="2638034"/>
        <a:ext cx="1969452" cy="1152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A3A22-1E9E-8D41-B0E6-B05FDCABFDDC}">
      <dsp:nvSpPr>
        <dsp:cNvPr id="0" name=""/>
        <dsp:cNvSpPr/>
      </dsp:nvSpPr>
      <dsp:spPr>
        <a:xfrm>
          <a:off x="7233" y="294560"/>
          <a:ext cx="2161877" cy="12971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As per PrEP initiation visit PLUS </a:t>
          </a:r>
        </a:p>
      </dsp:txBody>
      <dsp:txXfrm>
        <a:off x="45225" y="332552"/>
        <a:ext cx="2085893" cy="1221142"/>
      </dsp:txXfrm>
    </dsp:sp>
    <dsp:sp modelId="{F34493C9-2600-D34A-BC57-D94CC4C36475}">
      <dsp:nvSpPr>
        <dsp:cNvPr id="0" name=""/>
        <dsp:cNvSpPr/>
      </dsp:nvSpPr>
      <dsp:spPr>
        <a:xfrm>
          <a:off x="2359355" y="675051"/>
          <a:ext cx="458317" cy="5361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59355" y="782280"/>
        <a:ext cx="320822" cy="321687"/>
      </dsp:txXfrm>
    </dsp:sp>
    <dsp:sp modelId="{9FCDF834-6ADE-2D45-A002-D47B443A17D3}">
      <dsp:nvSpPr>
        <dsp:cNvPr id="0" name=""/>
        <dsp:cNvSpPr/>
      </dsp:nvSpPr>
      <dsp:spPr>
        <a:xfrm>
          <a:off x="3033861" y="294560"/>
          <a:ext cx="2161877" cy="12971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Tolerability</a:t>
          </a:r>
          <a:r>
            <a:rPr lang="en-US" sz="2200" kern="1200" baseline="0"/>
            <a:t>/side effects</a:t>
          </a:r>
        </a:p>
        <a:p>
          <a:pPr marL="0" lvl="0" indent="0" algn="ctr" defTabSz="977900">
            <a:lnSpc>
              <a:spcPct val="90000"/>
            </a:lnSpc>
            <a:spcBef>
              <a:spcPct val="0"/>
            </a:spcBef>
            <a:spcAft>
              <a:spcPct val="35000"/>
            </a:spcAft>
            <a:buNone/>
          </a:pPr>
          <a:r>
            <a:rPr lang="en-US" sz="2200" kern="1200" baseline="0"/>
            <a:t>Effective use</a:t>
          </a:r>
          <a:endParaRPr lang="en-US" sz="2200" kern="1200"/>
        </a:p>
      </dsp:txBody>
      <dsp:txXfrm>
        <a:off x="3071853" y="332552"/>
        <a:ext cx="2085893" cy="1221142"/>
      </dsp:txXfrm>
    </dsp:sp>
    <dsp:sp modelId="{C94D4AC3-AC6A-2144-BF03-2B1D7232715F}">
      <dsp:nvSpPr>
        <dsp:cNvPr id="0" name=""/>
        <dsp:cNvSpPr/>
      </dsp:nvSpPr>
      <dsp:spPr>
        <a:xfrm>
          <a:off x="5385983" y="675051"/>
          <a:ext cx="458317" cy="5361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85983" y="782280"/>
        <a:ext cx="320822" cy="321687"/>
      </dsp:txXfrm>
    </dsp:sp>
    <dsp:sp modelId="{FFF9A332-EA08-0243-B89A-2E87BA818F8C}">
      <dsp:nvSpPr>
        <dsp:cNvPr id="0" name=""/>
        <dsp:cNvSpPr/>
      </dsp:nvSpPr>
      <dsp:spPr>
        <a:xfrm>
          <a:off x="6060489" y="294560"/>
          <a:ext cx="2161877" cy="12971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Management of side effects</a:t>
          </a:r>
        </a:p>
      </dsp:txBody>
      <dsp:txXfrm>
        <a:off x="6098481" y="332552"/>
        <a:ext cx="2085893" cy="1221142"/>
      </dsp:txXfrm>
    </dsp:sp>
    <dsp:sp modelId="{6E894F13-5E08-5E48-9D4C-80E1EE8A3026}">
      <dsp:nvSpPr>
        <dsp:cNvPr id="0" name=""/>
        <dsp:cNvSpPr/>
      </dsp:nvSpPr>
      <dsp:spPr>
        <a:xfrm rot="5400000">
          <a:off x="6912269" y="1743018"/>
          <a:ext cx="458317" cy="5361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6980585" y="1781932"/>
        <a:ext cx="321687" cy="320822"/>
      </dsp:txXfrm>
    </dsp:sp>
    <dsp:sp modelId="{90F40C53-6A5B-EE46-BFED-4FBA372C1A5D}">
      <dsp:nvSpPr>
        <dsp:cNvPr id="0" name=""/>
        <dsp:cNvSpPr/>
      </dsp:nvSpPr>
      <dsp:spPr>
        <a:xfrm>
          <a:off x="6060489" y="2456437"/>
          <a:ext cx="2161877" cy="12971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Creatinine clearance</a:t>
          </a:r>
        </a:p>
      </dsp:txBody>
      <dsp:txXfrm>
        <a:off x="6098481" y="2494429"/>
        <a:ext cx="2085893" cy="1221142"/>
      </dsp:txXfrm>
    </dsp:sp>
    <dsp:sp modelId="{964A07F6-1E84-2145-86DB-A394512784B2}">
      <dsp:nvSpPr>
        <dsp:cNvPr id="0" name=""/>
        <dsp:cNvSpPr/>
      </dsp:nvSpPr>
      <dsp:spPr>
        <a:xfrm rot="10800000">
          <a:off x="5411926" y="2836928"/>
          <a:ext cx="458317" cy="5361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549421" y="2944157"/>
        <a:ext cx="320822" cy="321687"/>
      </dsp:txXfrm>
    </dsp:sp>
    <dsp:sp modelId="{260D4759-BCC3-FA4A-9424-24230A2B4F09}">
      <dsp:nvSpPr>
        <dsp:cNvPr id="0" name=""/>
        <dsp:cNvSpPr/>
      </dsp:nvSpPr>
      <dsp:spPr>
        <a:xfrm>
          <a:off x="3033861" y="2456437"/>
          <a:ext cx="2161877" cy="12971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Contraception/ condoms/ lubricant</a:t>
          </a:r>
        </a:p>
      </dsp:txBody>
      <dsp:txXfrm>
        <a:off x="3071853" y="2494429"/>
        <a:ext cx="2085893" cy="1221142"/>
      </dsp:txXfrm>
    </dsp:sp>
    <dsp:sp modelId="{876F8962-AC58-4C4E-9BD8-E319734417DB}">
      <dsp:nvSpPr>
        <dsp:cNvPr id="0" name=""/>
        <dsp:cNvSpPr/>
      </dsp:nvSpPr>
      <dsp:spPr>
        <a:xfrm rot="10800000">
          <a:off x="2385298" y="2836928"/>
          <a:ext cx="458317" cy="53614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522793" y="2944157"/>
        <a:ext cx="320822" cy="321687"/>
      </dsp:txXfrm>
    </dsp:sp>
    <dsp:sp modelId="{0B920549-8824-574A-900E-1331171E4BE8}">
      <dsp:nvSpPr>
        <dsp:cNvPr id="0" name=""/>
        <dsp:cNvSpPr/>
      </dsp:nvSpPr>
      <dsp:spPr>
        <a:xfrm>
          <a:off x="7233" y="2456437"/>
          <a:ext cx="2161877" cy="12971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3 months of TDF/FTC</a:t>
          </a:r>
        </a:p>
        <a:p>
          <a:pPr marL="0" lvl="0" indent="0" algn="ctr" defTabSz="977900">
            <a:lnSpc>
              <a:spcPct val="90000"/>
            </a:lnSpc>
            <a:spcBef>
              <a:spcPct val="0"/>
            </a:spcBef>
            <a:spcAft>
              <a:spcPct val="35000"/>
            </a:spcAft>
            <a:buNone/>
          </a:pPr>
          <a:r>
            <a:rPr lang="en-US" sz="2200" kern="1200"/>
            <a:t>Follow-up</a:t>
          </a:r>
        </a:p>
      </dsp:txBody>
      <dsp:txXfrm>
        <a:off x="45225" y="2494429"/>
        <a:ext cx="2085893" cy="1221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EF71E-4D12-1947-8A28-404CC9CC0E9C}">
      <dsp:nvSpPr>
        <dsp:cNvPr id="0" name=""/>
        <dsp:cNvSpPr/>
      </dsp:nvSpPr>
      <dsp:spPr>
        <a:xfrm>
          <a:off x="0" y="0"/>
          <a:ext cx="6184900" cy="8975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Repeat procedures done at one month</a:t>
          </a:r>
        </a:p>
      </dsp:txBody>
      <dsp:txXfrm>
        <a:off x="26289" y="26289"/>
        <a:ext cx="5140504" cy="844994"/>
      </dsp:txXfrm>
    </dsp:sp>
    <dsp:sp modelId="{324EB13F-4C7F-784F-A113-2109B1E17DB4}">
      <dsp:nvSpPr>
        <dsp:cNvPr id="0" name=""/>
        <dsp:cNvSpPr/>
      </dsp:nvSpPr>
      <dsp:spPr>
        <a:xfrm>
          <a:off x="517985" y="1060767"/>
          <a:ext cx="6184900" cy="8975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err="1"/>
            <a:t>CrCl</a:t>
          </a:r>
          <a:r>
            <a:rPr lang="en-US" sz="1800" kern="1200" baseline="0"/>
            <a:t> at 4-month visit, then every e</a:t>
          </a:r>
          <a:r>
            <a:rPr lang="en-ZA" sz="1800" kern="1200" baseline="0"/>
            <a:t>very 3 months for the first year  and thereafter every 12 months</a:t>
          </a:r>
          <a:r>
            <a:rPr lang="en-US" sz="1800" kern="1200" baseline="0">
              <a:solidFill>
                <a:srgbClr val="FF0000"/>
              </a:solidFill>
            </a:rPr>
            <a:t>*</a:t>
          </a:r>
          <a:endParaRPr lang="en-US" sz="1800" kern="1200">
            <a:solidFill>
              <a:srgbClr val="FF0000"/>
            </a:solidFill>
          </a:endParaRPr>
        </a:p>
      </dsp:txBody>
      <dsp:txXfrm>
        <a:off x="544274" y="1087056"/>
        <a:ext cx="5030914" cy="844994"/>
      </dsp:txXfrm>
    </dsp:sp>
    <dsp:sp modelId="{9FD2D446-9078-6E43-B2F0-7243614D9315}">
      <dsp:nvSpPr>
        <dsp:cNvPr id="0" name=""/>
        <dsp:cNvSpPr/>
      </dsp:nvSpPr>
      <dsp:spPr>
        <a:xfrm>
          <a:off x="1028239" y="2121535"/>
          <a:ext cx="6184900" cy="8975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6-month</a:t>
          </a:r>
          <a:r>
            <a:rPr lang="en-US" sz="1800" kern="1200" baseline="0"/>
            <a:t> STI screen including urine dipstick and rapid syphilis</a:t>
          </a:r>
          <a:endParaRPr lang="en-US" sz="1800" kern="1200"/>
        </a:p>
      </dsp:txBody>
      <dsp:txXfrm>
        <a:off x="1054528" y="2147824"/>
        <a:ext cx="5038645" cy="844994"/>
      </dsp:txXfrm>
    </dsp:sp>
    <dsp:sp modelId="{2F1A5A73-2753-9A4A-B8AB-31C3E2F32A81}">
      <dsp:nvSpPr>
        <dsp:cNvPr id="0" name=""/>
        <dsp:cNvSpPr/>
      </dsp:nvSpPr>
      <dsp:spPr>
        <a:xfrm>
          <a:off x="1546224" y="3182302"/>
          <a:ext cx="6184900" cy="8975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Complete HBV </a:t>
          </a:r>
          <a:r>
            <a:rPr lang="en-US" sz="1800" kern="1200" err="1"/>
            <a:t>immunisation</a:t>
          </a:r>
          <a:r>
            <a:rPr lang="en-US" sz="1800" kern="1200"/>
            <a:t> at 6 months</a:t>
          </a:r>
        </a:p>
      </dsp:txBody>
      <dsp:txXfrm>
        <a:off x="1572513" y="3208591"/>
        <a:ext cx="5030914" cy="844994"/>
      </dsp:txXfrm>
    </dsp:sp>
    <dsp:sp modelId="{E00D5D98-F930-AC4D-AEEC-724559579B10}">
      <dsp:nvSpPr>
        <dsp:cNvPr id="0" name=""/>
        <dsp:cNvSpPr/>
      </dsp:nvSpPr>
      <dsp:spPr>
        <a:xfrm>
          <a:off x="5601477" y="687458"/>
          <a:ext cx="583422" cy="583422"/>
        </a:xfrm>
        <a:prstGeom prst="downArrow">
          <a:avLst>
            <a:gd name="adj1" fmla="val 55000"/>
            <a:gd name="adj2" fmla="val 45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732747" y="687458"/>
        <a:ext cx="320882" cy="439025"/>
      </dsp:txXfrm>
    </dsp:sp>
    <dsp:sp modelId="{F5AFA645-1597-7141-AC69-744E29BB6D30}">
      <dsp:nvSpPr>
        <dsp:cNvPr id="0" name=""/>
        <dsp:cNvSpPr/>
      </dsp:nvSpPr>
      <dsp:spPr>
        <a:xfrm>
          <a:off x="6119463" y="1748226"/>
          <a:ext cx="583422" cy="583422"/>
        </a:xfrm>
        <a:prstGeom prst="downArrow">
          <a:avLst>
            <a:gd name="adj1" fmla="val 55000"/>
            <a:gd name="adj2" fmla="val 45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250733" y="1748226"/>
        <a:ext cx="320882" cy="439025"/>
      </dsp:txXfrm>
    </dsp:sp>
    <dsp:sp modelId="{3CEF4D30-D1A0-8F48-A29A-87A1BC1E3BA2}">
      <dsp:nvSpPr>
        <dsp:cNvPr id="0" name=""/>
        <dsp:cNvSpPr/>
      </dsp:nvSpPr>
      <dsp:spPr>
        <a:xfrm>
          <a:off x="6629717" y="2808993"/>
          <a:ext cx="583422" cy="583422"/>
        </a:xfrm>
        <a:prstGeom prst="downArrow">
          <a:avLst>
            <a:gd name="adj1" fmla="val 55000"/>
            <a:gd name="adj2" fmla="val 45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760987" y="2808993"/>
        <a:ext cx="320882" cy="43902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ZA"/>
          </a:p>
        </p:txBody>
      </p:sp>
      <p:sp>
        <p:nvSpPr>
          <p:cNvPr id="3" name="Date Placeholder 2"/>
          <p:cNvSpPr>
            <a:spLocks noGrp="1"/>
          </p:cNvSpPr>
          <p:nvPr>
            <p:ph type="dt" sz="quarter" idx="1"/>
          </p:nvPr>
        </p:nvSpPr>
        <p:spPr>
          <a:xfrm>
            <a:off x="3978132" y="0"/>
            <a:ext cx="3043343" cy="467072"/>
          </a:xfrm>
          <a:prstGeom prst="rect">
            <a:avLst/>
          </a:prstGeom>
        </p:spPr>
        <p:txBody>
          <a:bodyPr vert="horz" lIns="94421" tIns="47210" rIns="94421" bIns="47210" rtlCol="0"/>
          <a:lstStyle>
            <a:lvl1pPr algn="r">
              <a:defRPr sz="1200"/>
            </a:lvl1pPr>
          </a:lstStyle>
          <a:p>
            <a:fld id="{92344917-6857-489D-A5CB-A1EB2EFD7B16}" type="datetimeFigureOut">
              <a:rPr lang="en-ZA" smtClean="0"/>
              <a:t>2019/06/21</a:t>
            </a:fld>
            <a:endParaRPr lang="en-ZA"/>
          </a:p>
        </p:txBody>
      </p:sp>
      <p:sp>
        <p:nvSpPr>
          <p:cNvPr id="4" name="Footer Placeholder 3"/>
          <p:cNvSpPr>
            <a:spLocks noGrp="1"/>
          </p:cNvSpPr>
          <p:nvPr>
            <p:ph type="ftr" sz="quarter" idx="2"/>
          </p:nvPr>
        </p:nvSpPr>
        <p:spPr>
          <a:xfrm>
            <a:off x="1" y="8842031"/>
            <a:ext cx="3043343" cy="467071"/>
          </a:xfrm>
          <a:prstGeom prst="rect">
            <a:avLst/>
          </a:prstGeom>
        </p:spPr>
        <p:txBody>
          <a:bodyPr vert="horz" lIns="94421" tIns="47210" rIns="94421" bIns="47210" rtlCol="0" anchor="b"/>
          <a:lstStyle>
            <a:lvl1pPr algn="l">
              <a:defRPr sz="1200"/>
            </a:lvl1pPr>
          </a:lstStyle>
          <a:p>
            <a:endParaRPr lang="en-ZA"/>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4421" tIns="47210" rIns="94421" bIns="47210" rtlCol="0" anchor="b"/>
          <a:lstStyle>
            <a:lvl1pPr algn="r">
              <a:defRPr sz="1200"/>
            </a:lvl1pPr>
          </a:lstStyle>
          <a:p>
            <a:fld id="{CE4CBDFA-1D1A-4C7B-BF0B-73DEB13179D3}" type="slidenum">
              <a:rPr lang="en-ZA" smtClean="0"/>
              <a:t>‹#›</a:t>
            </a:fld>
            <a:endParaRPr lang="en-ZA"/>
          </a:p>
        </p:txBody>
      </p:sp>
    </p:spTree>
    <p:extLst>
      <p:ext uri="{BB962C8B-B14F-4D97-AF65-F5344CB8AC3E}">
        <p14:creationId xmlns:p14="http://schemas.microsoft.com/office/powerpoint/2010/main" val="17848074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4421" tIns="47210" rIns="94421" bIns="47210" rtlCol="0"/>
          <a:lstStyle>
            <a:lvl1pPr algn="r">
              <a:defRPr sz="1200"/>
            </a:lvl1pPr>
          </a:lstStyle>
          <a:p>
            <a:fld id="{1859D869-83F6-49BA-A003-0FE01D28D110}" type="datetimeFigureOut">
              <a:rPr lang="en-US" smtClean="0"/>
              <a:t>6/21/2019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4421" tIns="47210" rIns="94421" bIns="4721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421" tIns="47210" rIns="94421" bIns="47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4421" tIns="47210" rIns="94421" bIns="4721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4421" tIns="47210" rIns="94421" bIns="47210" rtlCol="0" anchor="b"/>
          <a:lstStyle>
            <a:lvl1pPr algn="r">
              <a:defRPr sz="1200"/>
            </a:lvl1pPr>
          </a:lstStyle>
          <a:p>
            <a:fld id="{4B63DB93-7071-44A3-AC7D-052F57AD4B0C}" type="slidenum">
              <a:rPr lang="en-US" smtClean="0"/>
              <a:t>‹#›</a:t>
            </a:fld>
            <a:endParaRPr lang="en-US"/>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63DB93-7071-44A3-AC7D-052F57AD4B0C}" type="slidenum">
              <a:rPr lang="en-US" smtClean="0">
                <a:solidFill>
                  <a:prstClr val="black"/>
                </a:solidFill>
              </a:rPr>
              <a:pPr/>
              <a:t>1</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70329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per country specific national guidelines</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4B63DB93-7071-44A3-AC7D-052F57AD4B0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1488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4B63DB93-7071-44A3-AC7D-052F57AD4B0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90361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Country specific information should be inserted here. </a:t>
            </a:r>
          </a:p>
          <a:p>
            <a:r>
              <a:rPr lang="en-US" dirty="0"/>
              <a:t>South Africa changed guidelines for lead in time from 20 days to 7 days in Nov 2018, as recommended by WHO </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4B63DB93-7071-44A3-AC7D-052F57AD4B0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5004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209">
              <a:defRPr/>
            </a:pPr>
            <a:r>
              <a:rPr lang="en-US"/>
              <a:t>*Update per country specific national guidelines – i.e. South Africa requires creatinine clearance as a baseline investigation, </a:t>
            </a:r>
            <a:r>
              <a:rPr lang="en-US" err="1"/>
              <a:t>Zimbabawe</a:t>
            </a:r>
            <a:r>
              <a:rPr lang="en-US"/>
              <a:t> and Kenya do not</a:t>
            </a:r>
          </a:p>
          <a:p>
            <a:endParaRPr lang="en-US"/>
          </a:p>
          <a:p>
            <a:r>
              <a:rPr lang="en-US" err="1"/>
              <a:t>PrEP</a:t>
            </a:r>
            <a:r>
              <a:rPr lang="en-US"/>
              <a:t> users require an initial one-month follow-up to assess ongoing eligibility, tolerance, safety and effective use. Hepatitis B vaccination and STI treatment (as appropriate), condoms and condom-compatible lubricant, contraceptive services, risk reduction counselling, effective use support, a 3-month prescription for TDF/FTC FDC and a follow-up date should be provided at this visit. Thereafter, 3-monthly visits are recommended </a:t>
            </a:r>
          </a:p>
          <a:p>
            <a:endParaRPr lang="en-US"/>
          </a:p>
          <a:p>
            <a:r>
              <a:rPr lang="en-US"/>
              <a:t>Each visit should be viewed as an opportunity for counselling and risk assessment. Discuss with the user at each visit whether PrEP is still needed. Emphasise the importance of effective use of PrEP to gain maximum ongoing benefit from oral </a:t>
            </a:r>
            <a:r>
              <a:rPr lang="en-US" err="1"/>
              <a:t>PrEP.</a:t>
            </a:r>
            <a:r>
              <a:rPr lang="en-US"/>
              <a:t> </a:t>
            </a:r>
          </a:p>
        </p:txBody>
      </p:sp>
      <p:sp>
        <p:nvSpPr>
          <p:cNvPr id="4" name="Slide Number Placeholder 3"/>
          <p:cNvSpPr>
            <a:spLocks noGrp="1"/>
          </p:cNvSpPr>
          <p:nvPr>
            <p:ph type="sldNum" sz="quarter" idx="10"/>
          </p:nvPr>
        </p:nvSpPr>
        <p:spPr>
          <a:xfrm>
            <a:off x="5304176" y="6631522"/>
            <a:ext cx="4057791" cy="349092"/>
          </a:xfrm>
          <a:prstGeom prst="rect">
            <a:avLst/>
          </a:prstGeom>
        </p:spPr>
        <p:txBody>
          <a:bodyPr/>
          <a:lstStyle/>
          <a:p>
            <a:fld id="{B98F71F1-8734-A44E-B023-B8C826FFAF04}" type="slidenum">
              <a:rPr lang="en-US" smtClean="0">
                <a:solidFill>
                  <a:prstClr val="black"/>
                </a:solidFill>
              </a:rPr>
              <a:pPr/>
              <a:t>14</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779216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209">
              <a:defRPr/>
            </a:pPr>
            <a:r>
              <a:rPr lang="en-US"/>
              <a:t>*Update per country specific national guidelines </a:t>
            </a:r>
            <a:endParaRPr lang="en-GB"/>
          </a:p>
        </p:txBody>
      </p:sp>
      <p:sp>
        <p:nvSpPr>
          <p:cNvPr id="4" name="Slide Number Placeholder 3"/>
          <p:cNvSpPr>
            <a:spLocks noGrp="1"/>
          </p:cNvSpPr>
          <p:nvPr>
            <p:ph type="sldNum" sz="quarter" idx="10"/>
          </p:nvPr>
        </p:nvSpPr>
        <p:spPr/>
        <p:txBody>
          <a:bodyPr/>
          <a:lstStyle/>
          <a:p>
            <a:fld id="{4B63DB93-7071-44A3-AC7D-052F57AD4B0C}" type="slidenum">
              <a:rPr lang="en-US" smtClean="0">
                <a:solidFill>
                  <a:prstClr val="black"/>
                </a:solidFill>
              </a:rPr>
              <a:pPr/>
              <a:t>15</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71283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209">
              <a:defRPr/>
            </a:pPr>
            <a:r>
              <a:rPr lang="en-US"/>
              <a:t>*Update per country specific national guidelines </a:t>
            </a:r>
            <a:endParaRPr lang="en-GB"/>
          </a:p>
          <a:p>
            <a:endParaRPr lang="en-GB"/>
          </a:p>
        </p:txBody>
      </p:sp>
      <p:sp>
        <p:nvSpPr>
          <p:cNvPr id="4" name="Slide Number Placeholder 3"/>
          <p:cNvSpPr>
            <a:spLocks noGrp="1"/>
          </p:cNvSpPr>
          <p:nvPr>
            <p:ph type="sldNum" sz="quarter" idx="10"/>
          </p:nvPr>
        </p:nvSpPr>
        <p:spPr/>
        <p:txBody>
          <a:bodyPr/>
          <a:lstStyle/>
          <a:p>
            <a:fld id="{4B63DB93-7071-44A3-AC7D-052F57AD4B0C}" type="slidenum">
              <a:rPr lang="en-US" smtClean="0">
                <a:solidFill>
                  <a:prstClr val="black"/>
                </a:solidFill>
              </a:rPr>
              <a:pPr/>
              <a:t>16</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77795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209">
              <a:defRPr/>
            </a:pPr>
            <a:r>
              <a:rPr lang="en-US"/>
              <a:t>*Update per country specific national guidelines These refer to SA current guidelines</a:t>
            </a:r>
          </a:p>
          <a:p>
            <a:pPr marL="177039" indent="-177039">
              <a:buFont typeface="Arial" charset="0"/>
              <a:buChar char="•"/>
            </a:pPr>
            <a:endParaRPr lang="en-US"/>
          </a:p>
          <a:p>
            <a:pPr marL="177039" indent="-177039">
              <a:buFont typeface="Arial" charset="0"/>
              <a:buChar char="•"/>
            </a:pPr>
            <a:r>
              <a:rPr lang="en-US"/>
              <a:t>Oral PrEP should be stopped if estimated creatinine clearance &lt;60 mL/min. Repeat creatinine clearance should be rechecked after 2 weeks; if renal function returns to normal and other PrEP criteria are met, oral PrEP may be restarted. STIs should be treated syndromically (refer to latest national guidelines). 	</a:t>
            </a:r>
          </a:p>
          <a:p>
            <a:endParaRPr lang="en-US"/>
          </a:p>
          <a:p>
            <a:r>
              <a:rPr lang="en-US"/>
              <a:t>Note: </a:t>
            </a:r>
            <a:r>
              <a:rPr lang="en-ZA" sz="1200" b="0" i="0" u="none" strike="noStrike" kern="1200" baseline="0">
                <a:solidFill>
                  <a:schemeClr val="tx1"/>
                </a:solidFill>
                <a:latin typeface="+mn-lt"/>
                <a:ea typeface="+mn-ea"/>
                <a:cs typeface="+mn-cs"/>
              </a:rPr>
              <a:t>Blood creatinine measured before beginning PrEP and every six months after the start of PrEP was sufficient to assure renal safety in an African demonstration project </a:t>
            </a:r>
            <a:r>
              <a:rPr lang="en-ZA" sz="1200" b="0" i="1" u="none" strike="noStrike" kern="1200" baseline="0">
                <a:solidFill>
                  <a:schemeClr val="tx1"/>
                </a:solidFill>
                <a:latin typeface="+mn-lt"/>
                <a:ea typeface="+mn-ea"/>
                <a:cs typeface="+mn-cs"/>
              </a:rPr>
              <a:t>(10)</a:t>
            </a:r>
            <a:r>
              <a:rPr lang="en-ZA" sz="1200" b="0" i="0" u="none" strike="noStrike" kern="1200" baseline="0">
                <a:solidFill>
                  <a:schemeClr val="tx1"/>
                </a:solidFill>
                <a:latin typeface="+mn-lt"/>
                <a:ea typeface="+mn-ea"/>
                <a:cs typeface="+mn-cs"/>
              </a:rPr>
              <a:t>; more frequent creatinine monitoring may be warranted if there are co-morbid conditions that can affect renal function, such as diabetes mellitus and uncontrolled hypertension. Clinically significant creatinine elevations were extremely rare in people less than 45 years of age who had a baseline estimated creatinine clearance more than 90 ml/min and who weighed more than 55 kg </a:t>
            </a:r>
            <a:r>
              <a:rPr lang="en-ZA" sz="1200" b="0" i="1" u="none" strike="noStrike" kern="1200" baseline="0">
                <a:solidFill>
                  <a:schemeClr val="tx1"/>
                </a:solidFill>
                <a:latin typeface="+mn-lt"/>
                <a:ea typeface="+mn-ea"/>
                <a:cs typeface="+mn-cs"/>
              </a:rPr>
              <a:t>(10, 11)</a:t>
            </a:r>
            <a:r>
              <a:rPr lang="en-ZA" sz="1200" b="0" i="0" u="none" strike="noStrike" kern="1200" baseline="0">
                <a:solidFill>
                  <a:schemeClr val="tx1"/>
                </a:solidFill>
                <a:latin typeface="+mn-lt"/>
                <a:ea typeface="+mn-ea"/>
                <a:cs typeface="+mn-cs"/>
              </a:rPr>
              <a:t>. Whether monitoring renal function is essential to assure safe use of PrEP is not yet known. Most PrEP studies monitored renal function with blood creatinine every three to six months </a:t>
            </a:r>
            <a:r>
              <a:rPr lang="en-ZA" sz="1200" b="0" i="1" u="none" strike="noStrike" kern="1200" baseline="0">
                <a:solidFill>
                  <a:schemeClr val="tx1"/>
                </a:solidFill>
                <a:latin typeface="+mn-lt"/>
                <a:ea typeface="+mn-ea"/>
                <a:cs typeface="+mn-cs"/>
              </a:rPr>
              <a:t>(10, 12–14)</a:t>
            </a:r>
            <a:r>
              <a:rPr lang="en-ZA" sz="1200" b="0" i="0" u="none" strike="noStrike" kern="1200" baseline="0">
                <a:solidFill>
                  <a:schemeClr val="tx1"/>
                </a:solidFill>
                <a:latin typeface="+mn-lt"/>
                <a:ea typeface="+mn-ea"/>
                <a:cs typeface="+mn-cs"/>
              </a:rPr>
              <a:t>; creatinine elevations were mild, mostly self-limited, and reversible </a:t>
            </a:r>
            <a:r>
              <a:rPr lang="en-ZA" sz="1200" b="0" i="1" u="none" strike="noStrike" kern="1200" baseline="0">
                <a:solidFill>
                  <a:schemeClr val="tx1"/>
                </a:solidFill>
                <a:latin typeface="+mn-lt"/>
                <a:ea typeface="+mn-ea"/>
                <a:cs typeface="+mn-cs"/>
              </a:rPr>
              <a:t>(15)</a:t>
            </a:r>
            <a:r>
              <a:rPr lang="en-ZA" sz="1200" b="0" i="0" u="none" strike="noStrike" kern="1200" baseline="0">
                <a:solidFill>
                  <a:schemeClr val="tx1"/>
                </a:solidFill>
                <a:latin typeface="+mn-lt"/>
                <a:ea typeface="+mn-ea"/>
                <a:cs typeface="+mn-cs"/>
              </a:rPr>
              <a:t>. References to be found in document </a:t>
            </a:r>
          </a:p>
          <a:p>
            <a:r>
              <a:rPr lang="en-ZA" sz="1200" b="0" i="0" u="none" strike="noStrike" kern="1200" baseline="0">
                <a:solidFill>
                  <a:schemeClr val="tx1"/>
                </a:solidFill>
                <a:latin typeface="+mn-lt"/>
                <a:ea typeface="+mn-ea"/>
                <a:cs typeface="+mn-cs"/>
              </a:rPr>
              <a:t>Source: WHO Implementation tool for pre-exposure prophylaxis (PrEP) of HIV infection. Module 1: Clinical. Geneva: World Health Organization; 2017 (WHO/HIV/2017.17). </a:t>
            </a:r>
            <a:endParaRPr lang="en-US"/>
          </a:p>
        </p:txBody>
      </p:sp>
      <p:sp>
        <p:nvSpPr>
          <p:cNvPr id="4" name="Slide Number Placeholder 3"/>
          <p:cNvSpPr>
            <a:spLocks noGrp="1"/>
          </p:cNvSpPr>
          <p:nvPr>
            <p:ph type="sldNum" sz="quarter" idx="10"/>
          </p:nvPr>
        </p:nvSpPr>
        <p:spPr>
          <a:xfrm>
            <a:off x="5304176" y="6631522"/>
            <a:ext cx="4057791" cy="349092"/>
          </a:xfrm>
          <a:prstGeom prst="rect">
            <a:avLst/>
          </a:prstGeom>
        </p:spPr>
        <p:txBody>
          <a:bodyPr/>
          <a:lstStyle/>
          <a:p>
            <a:fld id="{B98F71F1-8734-A44E-B023-B8C826FFAF04}" type="slidenum">
              <a:rPr lang="en-US" smtClean="0">
                <a:solidFill>
                  <a:prstClr val="black"/>
                </a:solidFill>
              </a:rPr>
              <a:pPr/>
              <a:t>18</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034352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time of writing the guideline, the only HIV resistance documented to date amongst oral PrEP users has been amongst clients who initiated PrEP when they were already HIV infected (during acute HIV infection). Predictably, the FTC resistance mutation M184V was the first to occur. To prevent the risks of developing ARV resistance, clinicians must focus on not commencing, or reinitiating oral PrEP after a break, during acute HIV infection. </a:t>
            </a:r>
          </a:p>
          <a:p>
            <a:endParaRPr lang="en-US"/>
          </a:p>
          <a:p>
            <a:r>
              <a:rPr lang="en-US"/>
              <a:t>HIV testing should be done 3-monthly, and should be accompanied by an HIV exposure assessment, symptom screen and a targeted examination to exclude acute HIV infection. HIV testing should also be repeated whenever symptoms of a viral illness are present. Clinicians should advise clients on the need for an HIV test before resuming oral PrEP if it was stopped, particularly if they have potentially been exposed to HIV during this period. </a:t>
            </a:r>
          </a:p>
        </p:txBody>
      </p:sp>
      <p:sp>
        <p:nvSpPr>
          <p:cNvPr id="4" name="Slide Number Placeholder 3"/>
          <p:cNvSpPr>
            <a:spLocks noGrp="1"/>
          </p:cNvSpPr>
          <p:nvPr>
            <p:ph type="sldNum" sz="quarter" idx="10"/>
          </p:nvPr>
        </p:nvSpPr>
        <p:spPr>
          <a:xfrm>
            <a:off x="5304176" y="6631522"/>
            <a:ext cx="4057791" cy="349092"/>
          </a:xfrm>
          <a:prstGeom prst="rect">
            <a:avLst/>
          </a:prstGeom>
        </p:spPr>
        <p:txBody>
          <a:bodyPr/>
          <a:lstStyle/>
          <a:p>
            <a:fld id="{B98F71F1-8734-A44E-B023-B8C826FFAF04}" type="slidenum">
              <a:rPr lang="en-US" smtClean="0">
                <a:solidFill>
                  <a:prstClr val="black"/>
                </a:solidFill>
              </a:rPr>
              <a:pPr/>
              <a:t>19</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89500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Hepatitis B management </a:t>
            </a:r>
            <a:endParaRPr lang="en-US"/>
          </a:p>
          <a:p>
            <a:r>
              <a:rPr lang="en-US"/>
              <a:t>TDF and FTC both have hepatitis B antiviral activity. The potential risk exists that exposure to these antivirals may treat unidentified chronic hepatitis B infection, with a consequent viral (rebound) upon drug withdrawal that can result in severe liver injury. This phenomenon has not been described with PrEP use to date. However, it is recommended that screening for hepatitis B surface antigen and antibodies occurs prior to PrEP commencement. </a:t>
            </a:r>
          </a:p>
          <a:p>
            <a:endParaRPr lang="en-US"/>
          </a:p>
          <a:p>
            <a:pPr defTabSz="472105">
              <a:defRPr/>
            </a:pPr>
            <a:r>
              <a:rPr lang="en-US"/>
              <a:t>It is recommended that, if hepatitis B surface antigen (HBsAg) is positive, the client be investigated prior to commencement of short-term PrEP (Table 3). PrEP is not contra-indicated in those with HBV but we recommend that additional liver function monitoring should be performed. PrEP users with persistently elevated or abnormal liver function tests should be referred for assessment. A possible approach to those with chronic hepatitis B infection may be to prescribe long-term TDF/FTC FDC. Liver function tests should be checked after stopping PrEP in those with chronic hepatitis B infection. Users who are negative for both HBsAg and hepatitis B surface antibody (HBsAb) should commence a hepatitis B vaccine schedule. People with chronic hepatitis B infection may choose to continue using TDF and FTC to control their hepatitis, even if they do not require these drugs any longer for the indication of PrEP. Users with a history of injecting drug use should be screened for hepatitis C and, if positive, referred for further care. </a:t>
            </a:r>
          </a:p>
          <a:p>
            <a:endParaRPr lang="en-US"/>
          </a:p>
          <a:p>
            <a:endParaRPr lang="en-US"/>
          </a:p>
        </p:txBody>
      </p:sp>
      <p:sp>
        <p:nvSpPr>
          <p:cNvPr id="4" name="Slide Number Placeholder 3"/>
          <p:cNvSpPr>
            <a:spLocks noGrp="1"/>
          </p:cNvSpPr>
          <p:nvPr>
            <p:ph type="sldNum" sz="quarter" idx="10"/>
          </p:nvPr>
        </p:nvSpPr>
        <p:spPr>
          <a:xfrm>
            <a:off x="5304176" y="6631522"/>
            <a:ext cx="4057791" cy="349092"/>
          </a:xfrm>
          <a:prstGeom prst="rect">
            <a:avLst/>
          </a:prstGeom>
        </p:spPr>
        <p:txBody>
          <a:bodyPr/>
          <a:lstStyle/>
          <a:p>
            <a:fld id="{B98F71F1-8734-A44E-B023-B8C826FFAF04}" type="slidenum">
              <a:rPr lang="en-US" smtClean="0">
                <a:solidFill>
                  <a:prstClr val="black"/>
                </a:solidFill>
              </a:rPr>
              <a:pPr/>
              <a:t>24</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91638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209">
              <a:defRPr/>
            </a:pPr>
            <a:r>
              <a:rPr lang="en-US" dirty="0"/>
              <a:t>* Lead in times should be country specific – South Africa:</a:t>
            </a:r>
            <a:r>
              <a:rPr lang="en-US" baseline="0" dirty="0"/>
              <a:t> 7 days </a:t>
            </a:r>
            <a:r>
              <a:rPr lang="en-US" dirty="0"/>
              <a:t>lead in time and 28 days after last exposure to HIV (this was changed from 20days to 7 days in Nov 2018)</a:t>
            </a:r>
          </a:p>
          <a:p>
            <a:pPr defTabSz="944209">
              <a:defRPr/>
            </a:pPr>
            <a:r>
              <a:rPr lang="en-US" dirty="0"/>
              <a:t>Oral </a:t>
            </a:r>
            <a:r>
              <a:rPr lang="en-US" dirty="0" err="1"/>
              <a:t>PrEP</a:t>
            </a:r>
            <a:r>
              <a:rPr lang="en-US" dirty="0"/>
              <a:t> provides high levels of protection in people who take their </a:t>
            </a:r>
            <a:r>
              <a:rPr lang="en-US" dirty="0" err="1"/>
              <a:t>PrEP</a:t>
            </a:r>
            <a:r>
              <a:rPr lang="en-US" dirty="0"/>
              <a:t> medicines regularly. Time is needed to build up protective levels of the drug in the blood and other tissues. Ways to lower risk during this period include: adopting safer sexual practices, such as not having vaginal or anal intercourse, or using condoms for all vaginal and anal intercourse.</a:t>
            </a:r>
          </a:p>
          <a:p>
            <a:pPr defTabSz="944209">
              <a:defRPr/>
            </a:pPr>
            <a:endParaRPr lang="en-ZA" dirty="0"/>
          </a:p>
          <a:p>
            <a:r>
              <a:rPr lang="en-ZA" dirty="0"/>
              <a:t>Oral </a:t>
            </a:r>
            <a:r>
              <a:rPr lang="en-ZA" dirty="0" err="1"/>
              <a:t>PrEP</a:t>
            </a:r>
            <a:r>
              <a:rPr lang="en-ZA" dirty="0"/>
              <a:t> can be stopped 28 days after the last possible exposure to HIV. People can consider stopping </a:t>
            </a:r>
            <a:r>
              <a:rPr lang="en-ZA" dirty="0" err="1"/>
              <a:t>PrEP</a:t>
            </a:r>
            <a:r>
              <a:rPr lang="en-ZA" dirty="0"/>
              <a:t> if they are no longer at substantial risk of acquiring HIV infection. Ways to lower risk include: adopting safer sexual practices, such as not having vaginal or anal intercourse, or using condoms for all vaginal and anal intercourse; changing circumstances such as leaving sex work or stopping injecting drug use; or, moving to a place that has a low prevalence of HIV infection. For people in a </a:t>
            </a:r>
            <a:r>
              <a:rPr lang="en-ZA" dirty="0" err="1"/>
              <a:t>serodiscordant</a:t>
            </a:r>
            <a:r>
              <a:rPr lang="en-ZA" dirty="0"/>
              <a:t> relationship, HIV transmission risk is very low when the HIV-positive partner is virally supressed on ART. </a:t>
            </a:r>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solidFill>
                  <a:prstClr val="black"/>
                </a:solidFill>
              </a:rPr>
              <a:pPr/>
              <a:t>25</a:t>
            </a:fld>
            <a:endParaRPr lang="en-GB">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13503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PrEP</a:t>
            </a:r>
            <a:r>
              <a:rPr lang="en-US" baseline="0"/>
              <a:t> -</a:t>
            </a:r>
            <a:r>
              <a:rPr lang="en-US"/>
              <a:t> pre-exposure prophylaxis for HIV prevention</a:t>
            </a:r>
          </a:p>
          <a:p>
            <a:r>
              <a:rPr lang="en-US"/>
              <a:t>AGYW -</a:t>
            </a:r>
            <a:r>
              <a:rPr lang="en-US" baseline="0"/>
              <a:t> </a:t>
            </a:r>
            <a:r>
              <a:rPr lang="en-US"/>
              <a:t>adolescent girls and young women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a:t>
            </a:fld>
            <a:endParaRPr lang="en-US"/>
          </a:p>
        </p:txBody>
      </p:sp>
    </p:spTree>
    <p:extLst>
      <p:ext uri="{BB962C8B-B14F-4D97-AF65-F5344CB8AC3E}">
        <p14:creationId xmlns:p14="http://schemas.microsoft.com/office/powerpoint/2010/main" val="3380223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Oral </a:t>
            </a:r>
            <a:r>
              <a:rPr lang="en-US" dirty="0" err="1"/>
              <a:t>PrEP</a:t>
            </a:r>
            <a:r>
              <a:rPr lang="en-US" dirty="0"/>
              <a:t> should be stopped: (1) whenever an HIV test is positive, (2) at client request, (3) for safety concerns (particularly if creatinine clearance &lt; 60 mL/min) and (4) if the risks of oral </a:t>
            </a:r>
            <a:r>
              <a:rPr lang="en-US" dirty="0" err="1"/>
              <a:t>PrEP</a:t>
            </a:r>
            <a:r>
              <a:rPr lang="en-US" dirty="0"/>
              <a:t> outweigh the potential benefits. Ongoing linkage to appropriate HIV prevention services and contraceptive services should be encouraged, as well as the use of other HIV prevention strategies, as needed. </a:t>
            </a:r>
          </a:p>
          <a:p>
            <a:endParaRPr lang="en-US" dirty="0"/>
          </a:p>
          <a:p>
            <a:pPr defTabSz="944209">
              <a:defRPr/>
            </a:pPr>
            <a:r>
              <a:rPr lang="en-ZA" dirty="0"/>
              <a:t>Taking</a:t>
            </a:r>
            <a:r>
              <a:rPr lang="en-ZA" baseline="0" dirty="0"/>
              <a:t> oral </a:t>
            </a:r>
            <a:r>
              <a:rPr lang="en-ZA" baseline="0" dirty="0" err="1"/>
              <a:t>PrEP</a:t>
            </a:r>
            <a:r>
              <a:rPr lang="en-ZA" baseline="0" dirty="0"/>
              <a:t> for 28 days after the decision to stop (and after last exposure to HIV) is based on a WHO recommendation. There is not enough evidence to know exactly how long oral </a:t>
            </a:r>
            <a:r>
              <a:rPr lang="en-ZA" baseline="0" dirty="0" err="1"/>
              <a:t>PrEP</a:t>
            </a:r>
            <a:r>
              <a:rPr lang="en-ZA" baseline="0" dirty="0"/>
              <a:t> is actually effective after stopping.</a:t>
            </a:r>
            <a:endParaRPr lang="en-ZA" dirty="0"/>
          </a:p>
          <a:p>
            <a:endParaRPr lang="en-US" dirty="0"/>
          </a:p>
          <a:p>
            <a:r>
              <a:rPr lang="en-US" dirty="0"/>
              <a:t>The duration of </a:t>
            </a:r>
            <a:r>
              <a:rPr lang="en-US" dirty="0" err="1"/>
              <a:t>PrEP</a:t>
            </a:r>
            <a:r>
              <a:rPr lang="en-US" dirty="0"/>
              <a:t> use may vary and individuals are likely to start and stop oral </a:t>
            </a:r>
            <a:r>
              <a:rPr lang="en-US" dirty="0" err="1"/>
              <a:t>PrEP</a:t>
            </a:r>
            <a:r>
              <a:rPr lang="en-US" dirty="0"/>
              <a:t> depending on their risk assessment at different periods in their lives – including changes in relationship status, </a:t>
            </a:r>
            <a:r>
              <a:rPr lang="en-US" dirty="0" err="1"/>
              <a:t>behaviours</a:t>
            </a:r>
            <a:r>
              <a:rPr lang="en-US" dirty="0"/>
              <a:t> and ability to adhere to a </a:t>
            </a:r>
            <a:r>
              <a:rPr lang="en-US" dirty="0" err="1"/>
              <a:t>PrEP</a:t>
            </a:r>
            <a:r>
              <a:rPr lang="en-US" dirty="0"/>
              <a:t> maintenance </a:t>
            </a:r>
            <a:r>
              <a:rPr lang="en-US" dirty="0" err="1"/>
              <a:t>programme</a:t>
            </a:r>
            <a:r>
              <a:rPr lang="en-US" dirty="0"/>
              <a:t>. Clients should be advised that an HIV test at minimum should be done before </a:t>
            </a:r>
            <a:r>
              <a:rPr lang="en-US" dirty="0" err="1"/>
              <a:t>PrEP</a:t>
            </a:r>
            <a:r>
              <a:rPr lang="en-US" dirty="0"/>
              <a:t> is recommenced. Clinicians may want to discuss the options of when to discontinue </a:t>
            </a:r>
            <a:r>
              <a:rPr lang="en-US" dirty="0" err="1"/>
              <a:t>PrEP</a:t>
            </a:r>
            <a:r>
              <a:rPr lang="en-US" dirty="0"/>
              <a:t> with their clients. </a:t>
            </a:r>
          </a:p>
        </p:txBody>
      </p:sp>
      <p:sp>
        <p:nvSpPr>
          <p:cNvPr id="4" name="Slide Number Placeholder 3"/>
          <p:cNvSpPr>
            <a:spLocks noGrp="1"/>
          </p:cNvSpPr>
          <p:nvPr>
            <p:ph type="sldNum" sz="quarter" idx="10"/>
          </p:nvPr>
        </p:nvSpPr>
        <p:spPr>
          <a:xfrm>
            <a:off x="5304176" y="6631522"/>
            <a:ext cx="4057791" cy="349092"/>
          </a:xfrm>
          <a:prstGeom prst="rect">
            <a:avLst/>
          </a:prstGeom>
        </p:spPr>
        <p:txBody>
          <a:bodyPr/>
          <a:lstStyle/>
          <a:p>
            <a:fld id="{E59EF7FC-41CE-CE46-BC2A-4EFDA710DEF6}" type="slidenum">
              <a:rPr lang="en-US" smtClean="0">
                <a:solidFill>
                  <a:prstClr val="black"/>
                </a:solidFill>
              </a:rPr>
              <a:pPr/>
              <a:t>26</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496639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HIV-negative women in serodiscordant relationships are at risk of acquiring HIV infection whilst trying to conceive through unprotected sex. Pregnancy itself is also associated with an increased risk of becoming infected with HIV. The use of oral PrEP around the time of conception and during pregnancy offers a means of protection to the uninfected partner. Unfortunately, data relating to the safety of oral PrEP specifically with regard to the developing </a:t>
            </a:r>
            <a:r>
              <a:rPr lang="en-US" dirty="0" err="1"/>
              <a:t>foetus</a:t>
            </a:r>
            <a:r>
              <a:rPr lang="en-US" dirty="0"/>
              <a:t> are limited, and consequently the onus is on the clinician to discuss potential risks and benefits of oral PrEP initiation or maintenance during pregnancy with the client.</a:t>
            </a:r>
          </a:p>
          <a:p>
            <a:endParaRPr lang="en-US" dirty="0"/>
          </a:p>
          <a:p>
            <a:r>
              <a:rPr lang="en-US" dirty="0"/>
              <a:t>Oral PrEP trials involving heterosexual women excluded pregnant women from enrollment, and those who fell pregnant during the conduct of the study were discontinued from oral </a:t>
            </a:r>
            <a:r>
              <a:rPr lang="en-US" dirty="0" err="1"/>
              <a:t>PrEP.</a:t>
            </a:r>
            <a:r>
              <a:rPr lang="en-US" dirty="0"/>
              <a:t> One study of 46 uninfected women in </a:t>
            </a:r>
            <a:r>
              <a:rPr lang="en-US" dirty="0" err="1"/>
              <a:t>serodiscordant</a:t>
            </a:r>
            <a:r>
              <a:rPr lang="en-US" dirty="0"/>
              <a:t> relationships demonstrated no adverse effects on the pregnancy or cases of HIV transmission when TDF was used around the time of conception. There are several ongoing demonstration projects that will allow women to continue oral PrEP if they fall pregnant, which will provide some data to inform future recommendations. In addition, the Antiretroviral Pregnancy Registry shows no evidence of adverse outcomes amongst infants exposed to these medications when used as antiretroviral therapy </a:t>
            </a:r>
            <a:r>
              <a:rPr lang="en-US" i="1" dirty="0"/>
              <a:t>in utero</a:t>
            </a:r>
            <a:r>
              <a:rPr lang="en-US" dirty="0"/>
              <a:t>. </a:t>
            </a:r>
          </a:p>
          <a:p>
            <a:endParaRPr lang="en-US" dirty="0"/>
          </a:p>
          <a:p>
            <a:r>
              <a:rPr lang="en-US" dirty="0"/>
              <a:t>In </a:t>
            </a:r>
            <a:r>
              <a:rPr lang="en-US" dirty="0" err="1"/>
              <a:t>serodiscordant</a:t>
            </a:r>
            <a:r>
              <a:rPr lang="en-US" dirty="0"/>
              <a:t> couples, the infected partner should be initiated on ART and </a:t>
            </a:r>
            <a:r>
              <a:rPr lang="en-US" dirty="0" err="1"/>
              <a:t>virologically</a:t>
            </a:r>
            <a:r>
              <a:rPr lang="en-US" dirty="0"/>
              <a:t> suppressed, ideally for 6 months, before any attempts to conceive. </a:t>
            </a:r>
          </a:p>
          <a:p>
            <a:endParaRPr lang="en-US" dirty="0"/>
          </a:p>
          <a:p>
            <a:r>
              <a:rPr lang="en-US" dirty="0"/>
              <a:t>Exposure to oral PrEP via breast milk has not been extensively studied. However, HIV-negative babies born to HIV-positive mothers on PMTCT B+ </a:t>
            </a:r>
            <a:r>
              <a:rPr lang="en-US" dirty="0" err="1"/>
              <a:t>programmes</a:t>
            </a:r>
            <a:r>
              <a:rPr lang="en-US" dirty="0"/>
              <a:t> and lifelong ART are exposed to TDF/FTC. The risk of HIV infection against the risk of ARV exposure to the infant should frame a discussion with a potential </a:t>
            </a:r>
            <a:r>
              <a:rPr lang="en-US" dirty="0" err="1"/>
              <a:t>PrEP</a:t>
            </a:r>
            <a:r>
              <a:rPr lang="en-US" dirty="0"/>
              <a:t> user who is pregnant or is planning conception.   </a:t>
            </a:r>
          </a:p>
          <a:p>
            <a:endParaRPr lang="en-US" dirty="0"/>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27</a:t>
            </a:fld>
            <a:endParaRPr lang="en-GB"/>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236553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date South Africa is not yet providing oral PrEP in pregnancy, whereas in other Sub-Saharan African countries they are i.e. Kenya, Namibia, Zimbabwe</a:t>
            </a:r>
          </a:p>
          <a:p>
            <a:endParaRPr lang="en-US" dirty="0"/>
          </a:p>
          <a:p>
            <a:r>
              <a:rPr lang="en-US" dirty="0"/>
              <a:t>HIV-negative women in </a:t>
            </a:r>
            <a:r>
              <a:rPr lang="en-US" dirty="0" err="1"/>
              <a:t>serodiscordant</a:t>
            </a:r>
            <a:r>
              <a:rPr lang="en-US" dirty="0"/>
              <a:t> relationships are at risk of acquiring HIV infection whilst trying to conceive through unprotected sex. Pregnancy itself is also associated with an increased risk of becoming infected with HIV. The use of oral PrEP around the time of conception and during pregnancy offers a means of protection to the uninfected partner. Unfortunately, data relating to the safety of oral PrEP specifically with regard to the developing </a:t>
            </a:r>
            <a:r>
              <a:rPr lang="en-US" dirty="0" err="1"/>
              <a:t>foetus</a:t>
            </a:r>
            <a:r>
              <a:rPr lang="en-US" dirty="0"/>
              <a:t> are limited, and consequently the onus is on the clinician to discuss potential risks and benefits of oral PrEP initiation or maintenance during pregnancy with the client.</a:t>
            </a:r>
          </a:p>
          <a:p>
            <a:endParaRPr lang="en-US" dirty="0"/>
          </a:p>
          <a:p>
            <a:r>
              <a:rPr lang="en-US" dirty="0"/>
              <a:t>Oral PrEP trials involving heterosexual women excluded pregnant women from enrollment, and those who fell pregnant during the conduct of the study were discontinued from oral </a:t>
            </a:r>
            <a:r>
              <a:rPr lang="en-US" dirty="0" err="1"/>
              <a:t>PrEP.</a:t>
            </a:r>
            <a:r>
              <a:rPr lang="en-US" dirty="0"/>
              <a:t> One study of 46 uninfected women in </a:t>
            </a:r>
            <a:r>
              <a:rPr lang="en-US" dirty="0" err="1"/>
              <a:t>serodiscordant</a:t>
            </a:r>
            <a:r>
              <a:rPr lang="en-US" dirty="0"/>
              <a:t> relationships demonstrated no adverse effects on the pregnancy or cases of HIV transmission when TDF was used around the time of conception. There are several ongoing demonstration projects that will allow women to continue oral PrEP if they fall pregnant, which will provide some data to inform future recommendations. In addition, the Antiretroviral Pregnancy Registry shows no evidence of adverse outcomes amongst infants exposed to these medications when used as antiretroviral therapy </a:t>
            </a:r>
            <a:r>
              <a:rPr lang="en-US" i="1" dirty="0"/>
              <a:t>in utero</a:t>
            </a:r>
            <a:r>
              <a:rPr lang="en-US" dirty="0"/>
              <a:t>. </a:t>
            </a:r>
          </a:p>
          <a:p>
            <a:endParaRPr lang="en-US" dirty="0"/>
          </a:p>
          <a:p>
            <a:r>
              <a:rPr lang="en-US" dirty="0"/>
              <a:t>In </a:t>
            </a:r>
            <a:r>
              <a:rPr lang="en-US" dirty="0" err="1"/>
              <a:t>serodiscordant</a:t>
            </a:r>
            <a:r>
              <a:rPr lang="en-US" dirty="0"/>
              <a:t> couples, the infected partner should be initiated on ART and </a:t>
            </a:r>
            <a:r>
              <a:rPr lang="en-US" dirty="0" err="1"/>
              <a:t>virologically</a:t>
            </a:r>
            <a:r>
              <a:rPr lang="en-US" dirty="0"/>
              <a:t> suppressed, ideally for 6 months, before any attempts to conceive. </a:t>
            </a:r>
          </a:p>
          <a:p>
            <a:endParaRPr lang="en-US" dirty="0"/>
          </a:p>
          <a:p>
            <a:r>
              <a:rPr lang="en-US" dirty="0"/>
              <a:t>Exposure to oral PrEP via breast milk has not been extensively studied. However, HIV-negative babies born to HIV-positive mothers on PMTCT B+ </a:t>
            </a:r>
            <a:r>
              <a:rPr lang="en-US" dirty="0" err="1"/>
              <a:t>programmes</a:t>
            </a:r>
            <a:r>
              <a:rPr lang="en-US" dirty="0"/>
              <a:t> and lifelong ART are exposed to TDF/FTC. The risk of HIV infection against the risk of ARV exposure to the infant should frame a discussion with a potential </a:t>
            </a:r>
            <a:r>
              <a:rPr lang="en-US" dirty="0" err="1"/>
              <a:t>PrEP</a:t>
            </a:r>
            <a:r>
              <a:rPr lang="en-US" dirty="0"/>
              <a:t> user who is pregnant or is planning conception.   </a:t>
            </a:r>
          </a:p>
          <a:p>
            <a:endParaRPr lang="en-US" dirty="0"/>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28</a:t>
            </a:fld>
            <a:endParaRPr lang="en-GB"/>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45483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Update per country</a:t>
            </a:r>
            <a:r>
              <a:rPr lang="en-GB" baseline="0"/>
              <a:t> specific national guidelines</a:t>
            </a:r>
            <a:endParaRPr lang="en-GB"/>
          </a:p>
        </p:txBody>
      </p:sp>
      <p:sp>
        <p:nvSpPr>
          <p:cNvPr id="4" name="Slide Number Placeholder 3"/>
          <p:cNvSpPr>
            <a:spLocks noGrp="1"/>
          </p:cNvSpPr>
          <p:nvPr>
            <p:ph type="sldNum" sz="quarter" idx="10"/>
          </p:nvPr>
        </p:nvSpPr>
        <p:spPr/>
        <p:txBody>
          <a:bodyPr/>
          <a:lstStyle/>
          <a:p>
            <a:fld id="{4B63DB93-7071-44A3-AC7D-052F57AD4B0C}"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3131626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per country specific national guidelines – i.e. South Africa requires creatinine clearance as a baseline investigation, Zimbabwe and Kenya do not</a:t>
            </a:r>
          </a:p>
          <a:p>
            <a:endParaRPr lang="en-US"/>
          </a:p>
          <a:p>
            <a:r>
              <a:rPr lang="en-US"/>
              <a:t>Clients with abnormal renal function (estimated creatinine clearance &lt;60 mL/min) should not be placed on oral </a:t>
            </a:r>
            <a:r>
              <a:rPr lang="en-US" err="1"/>
              <a:t>PrEP.</a:t>
            </a:r>
            <a:r>
              <a:rPr lang="en-US"/>
              <a:t> An abnormal estimated creatinine clearance result could be rechecked after 2 weeks and, if renal function returns to normal and other PrEP eligibility criteria are met, then oral PrEP may be initiated. </a:t>
            </a:r>
          </a:p>
          <a:p>
            <a:endParaRPr lang="en-US"/>
          </a:p>
          <a:p>
            <a:r>
              <a:rPr lang="en-US"/>
              <a:t>Those who are susceptible to hepatitis B should be </a:t>
            </a:r>
            <a:r>
              <a:rPr lang="en-US" err="1"/>
              <a:t>immunised</a:t>
            </a:r>
            <a:r>
              <a:rPr lang="en-US"/>
              <a:t>. Clients with acute or chronic hepatitis B can be safely initiated onto oral PrEP but may require LFT monitoring. </a:t>
            </a:r>
          </a:p>
          <a:p>
            <a:endParaRPr lang="en-US"/>
          </a:p>
          <a:p>
            <a:r>
              <a:rPr lang="en-US"/>
              <a:t>Clients with a history of pathological bone fracture, a family history of osteoporosis, or decreased bone mineral density on DEXA scanning, should be educated on ways to improve bone health, such as weight-bearing exercise and avoiding alcohol, tobacco and recreational drugs. </a:t>
            </a:r>
          </a:p>
          <a:p>
            <a:r>
              <a:rPr lang="en-US"/>
              <a:t>Clients who are ineligible for oral </a:t>
            </a:r>
            <a:r>
              <a:rPr lang="en-US" err="1"/>
              <a:t>PrEP</a:t>
            </a:r>
            <a:r>
              <a:rPr lang="en-US"/>
              <a:t> require support to access other prevention options (see HIV Prevention text box). </a:t>
            </a:r>
          </a:p>
          <a:p>
            <a:endParaRPr lang="en-US"/>
          </a:p>
          <a:p>
            <a:r>
              <a:rPr lang="en-US"/>
              <a:t>Treat STIs </a:t>
            </a:r>
            <a:r>
              <a:rPr lang="en-US" err="1"/>
              <a:t>syndromically</a:t>
            </a:r>
            <a:r>
              <a:rPr lang="en-US"/>
              <a:t> as per national guidelines</a:t>
            </a:r>
            <a:r>
              <a:rPr lang="en-US" i="1"/>
              <a:t>.</a:t>
            </a:r>
            <a:r>
              <a:rPr lang="en-US"/>
              <a:t> Consider empiric </a:t>
            </a:r>
            <a:r>
              <a:rPr lang="en-US" err="1"/>
              <a:t>gonorrhoea</a:t>
            </a:r>
            <a:r>
              <a:rPr lang="en-US"/>
              <a:t> and chlamydia treatment for MSM who are highly sexually active, even in the absence of symptoms (especially where STI laboratory screening is not feasible). Most MSM with </a:t>
            </a:r>
            <a:r>
              <a:rPr lang="en-US" err="1"/>
              <a:t>gonorrhoea</a:t>
            </a:r>
            <a:r>
              <a:rPr lang="en-US"/>
              <a:t> and chlamydia infection are more likely to be asymptomatic than symptomatic and can be managed in line with STI treatment guidelines (refer to latest national guidelines). </a:t>
            </a:r>
          </a:p>
          <a:p>
            <a:endParaRPr lang="en-US"/>
          </a:p>
        </p:txBody>
      </p:sp>
      <p:sp>
        <p:nvSpPr>
          <p:cNvPr id="4" name="Slide Number Placeholder 3"/>
          <p:cNvSpPr>
            <a:spLocks noGrp="1"/>
          </p:cNvSpPr>
          <p:nvPr>
            <p:ph type="sldNum" sz="quarter" idx="10"/>
          </p:nvPr>
        </p:nvSpPr>
        <p:spPr>
          <a:xfrm>
            <a:off x="5304176" y="6631522"/>
            <a:ext cx="4057791" cy="349092"/>
          </a:xfrm>
          <a:prstGeom prst="rect">
            <a:avLst/>
          </a:prstGeom>
        </p:spPr>
        <p:txBody>
          <a:bodyPr/>
          <a:lstStyle/>
          <a:p>
            <a:fld id="{B98F71F1-8734-A44E-B023-B8C826FFAF04}" type="slidenum">
              <a:rPr lang="en-US" smtClean="0">
                <a:solidFill>
                  <a:prstClr val="black"/>
                </a:solidFill>
              </a:rPr>
              <a:pPr/>
              <a:t>5</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282825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209">
              <a:defRPr/>
            </a:pPr>
            <a:r>
              <a:rPr lang="en-US"/>
              <a:t>*Update per country specific national guidelines – i.e. South Africa requires creatinine clearance as a baseline investigation, Zimbabwe and Kenya do not</a:t>
            </a:r>
          </a:p>
          <a:p>
            <a:endParaRPr lang="en-US"/>
          </a:p>
          <a:p>
            <a:pPr marL="177039" indent="-177039">
              <a:buFont typeface="Arial" charset="0"/>
              <a:buChar char="•"/>
            </a:pPr>
            <a:r>
              <a:rPr lang="en-US"/>
              <a:t>conducting antibody HIV testing before commencing or re-prescribing oral PrEP </a:t>
            </a:r>
          </a:p>
          <a:p>
            <a:pPr marL="177039" indent="-177039">
              <a:buFont typeface="Arial" charset="0"/>
              <a:buChar char="•"/>
            </a:pPr>
            <a:r>
              <a:rPr lang="en-US"/>
              <a:t>among persons with a negative HIV antibody test, conducting a clinical screen to detect signs and symptoms of acute HIV infection – history of fever, sore throat, rash, joint pain, cough in the past month and a targeted examination (temperature, ENT and skin exam)  </a:t>
            </a:r>
          </a:p>
          <a:p>
            <a:pPr marL="177039" indent="-177039">
              <a:buFont typeface="Arial" charset="0"/>
              <a:buChar char="•"/>
            </a:pPr>
            <a:r>
              <a:rPr lang="en-US"/>
              <a:t>considering time period between last potential HIV exposure and window period of tests being used </a:t>
            </a:r>
          </a:p>
          <a:p>
            <a:pPr marL="177039" indent="-177039">
              <a:buFont typeface="Arial" charset="0"/>
              <a:buChar char="•"/>
            </a:pPr>
            <a:endParaRPr lang="en-US"/>
          </a:p>
          <a:p>
            <a:pPr marL="177039" indent="-177039">
              <a:buFont typeface="Arial" charset="0"/>
              <a:buChar char="•"/>
            </a:pPr>
            <a:r>
              <a:rPr lang="en-US"/>
              <a:t>If symptoms or signs of acute HIV infection found: </a:t>
            </a:r>
          </a:p>
          <a:p>
            <a:pPr marL="649144" lvl="1" indent="-177039">
              <a:buFont typeface="Arial" charset="0"/>
              <a:buChar char="•"/>
            </a:pPr>
            <a:r>
              <a:rPr lang="en-US"/>
              <a:t>At screening: postpone oral PrEP until symptoms subside and rapid antibody test remains negative at 2–4 weeks’ follow-up </a:t>
            </a:r>
          </a:p>
          <a:p>
            <a:pPr marL="649144" lvl="1" indent="-177039">
              <a:buFont typeface="Arial" charset="0"/>
              <a:buChar char="•"/>
            </a:pPr>
            <a:r>
              <a:rPr lang="en-US"/>
              <a:t>At screening: do not initiate oral PrEP until follow-up HIV antigen/antibody testing (2–4 weeks) complete </a:t>
            </a:r>
          </a:p>
          <a:p>
            <a:pPr marL="649144" lvl="1" indent="-177039">
              <a:buFont typeface="Arial" charset="0"/>
              <a:buChar char="•"/>
            </a:pPr>
            <a:r>
              <a:rPr lang="en-US"/>
              <a:t>At follow-up: may elect to continue oral PrEP while awaiting results of follow-up HIV antigen/antibody testing (2–4 weeks) or may decide to withhold oral PrEP until follow-up tests available </a:t>
            </a:r>
          </a:p>
          <a:p>
            <a:pPr marL="649144" lvl="1" indent="-177039">
              <a:buFont typeface="Arial" charset="0"/>
              <a:buChar char="•"/>
            </a:pPr>
            <a:r>
              <a:rPr lang="en-US"/>
              <a:t>Note that, if oral PrEP has been taken consistently, breakthrough infection is unlikely. Withholding oral PrEP may put an effective user at greater risk for HIV acquisition </a:t>
            </a:r>
          </a:p>
          <a:p>
            <a:endParaRPr lang="en-GB"/>
          </a:p>
        </p:txBody>
      </p:sp>
      <p:sp>
        <p:nvSpPr>
          <p:cNvPr id="4" name="Slide Number Placeholder 3"/>
          <p:cNvSpPr>
            <a:spLocks noGrp="1"/>
          </p:cNvSpPr>
          <p:nvPr>
            <p:ph type="sldNum" sz="quarter" idx="10"/>
          </p:nvPr>
        </p:nvSpPr>
        <p:spPr/>
        <p:txBody>
          <a:bodyPr/>
          <a:lstStyle/>
          <a:p>
            <a:fld id="{4B63DB93-7071-44A3-AC7D-052F57AD4B0C}" type="slidenum">
              <a:rPr lang="en-US" smtClean="0">
                <a:solidFill>
                  <a:prstClr val="black"/>
                </a:solidFill>
              </a:rPr>
              <a:pPr/>
              <a:t>6</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373165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209">
              <a:defRPr/>
            </a:pPr>
            <a:r>
              <a:rPr lang="en-US"/>
              <a:t>*Update per country specific national guidelines – i.e. South Africa requires creatinine clearance as a baseline investigation, Zimbabwe and Kenya do not</a:t>
            </a:r>
          </a:p>
          <a:p>
            <a:pPr marL="177039" indent="-177039">
              <a:buFont typeface="Arial" charset="0"/>
              <a:buChar char="•"/>
            </a:pPr>
            <a:endParaRPr lang="en-US"/>
          </a:p>
          <a:p>
            <a:pPr marL="177039" indent="-177039">
              <a:buFont typeface="Arial" charset="0"/>
              <a:buChar char="•"/>
            </a:pPr>
            <a:r>
              <a:rPr lang="en-US"/>
              <a:t>assessment of HIV status: Preferably use laboratory ELISA. If not available, use a fourth generation rapid test. Always repeat a positive test with a confirmatory test. If a fourth generation test is not available, defer oral PrEP commencement, use rapid test available in facility and repeat in 2–4 weeks whilst counselling client on risk reduction. If this subsequent test is negative and there is no reported recent risk and no symptoms, then oral PrEP may be initiated </a:t>
            </a:r>
          </a:p>
          <a:p>
            <a:pPr marL="177039" indent="-177039">
              <a:buFont typeface="Arial" charset="0"/>
              <a:buChar char="•"/>
            </a:pPr>
            <a:r>
              <a:rPr lang="en-US"/>
              <a:t>where history of recent exposure, consider PEP per guidelines before initiating oral PrEP </a:t>
            </a:r>
          </a:p>
          <a:p>
            <a:pPr marL="177039" indent="-177039">
              <a:buFont typeface="Arial" charset="0"/>
              <a:buChar char="•"/>
            </a:pPr>
            <a:r>
              <a:rPr lang="en-US"/>
              <a:t>check creatinine and calculate creatinine clearance </a:t>
            </a:r>
          </a:p>
          <a:p>
            <a:pPr marL="177039" indent="-177039">
              <a:buFont typeface="Arial" charset="0"/>
              <a:buChar char="•"/>
            </a:pPr>
            <a:r>
              <a:rPr lang="en-US"/>
              <a:t>syndromic STI screen or, if resources allow, a full STI panel regardless of symptoms. Treat any STIs detected as appropriate, according to the relevant local guidelines </a:t>
            </a:r>
          </a:p>
          <a:p>
            <a:pPr marL="177039" indent="-177039">
              <a:buFont typeface="Arial" charset="0"/>
              <a:buChar char="•"/>
            </a:pPr>
            <a:r>
              <a:rPr lang="en-US"/>
              <a:t>hepatitis B surface antigen and antibody – if both negative, vaccinate against hepatitis B virus (HBV). Acute or chronic HBV is not a contraindication to oral PrEP but monitoring of LFTs is advised, especially if considering cycling off oral PrEP </a:t>
            </a:r>
          </a:p>
          <a:p>
            <a:pPr marL="177039" indent="-177039">
              <a:buFont typeface="Arial" charset="0"/>
              <a:buChar char="•"/>
            </a:pPr>
            <a:r>
              <a:rPr lang="en-US"/>
              <a:t>pregnancy screen. </a:t>
            </a:r>
          </a:p>
          <a:p>
            <a:pPr marL="177039" indent="-177039">
              <a:buFont typeface="Arial" charset="0"/>
              <a:buChar char="•"/>
            </a:pPr>
            <a:endParaRPr lang="en-US"/>
          </a:p>
          <a:p>
            <a:endParaRPr lang="en-GB"/>
          </a:p>
        </p:txBody>
      </p:sp>
      <p:sp>
        <p:nvSpPr>
          <p:cNvPr id="4" name="Slide Number Placeholder 3"/>
          <p:cNvSpPr>
            <a:spLocks noGrp="1"/>
          </p:cNvSpPr>
          <p:nvPr>
            <p:ph type="sldNum" sz="quarter" idx="10"/>
          </p:nvPr>
        </p:nvSpPr>
        <p:spPr/>
        <p:txBody>
          <a:bodyPr/>
          <a:lstStyle/>
          <a:p>
            <a:fld id="{4B63DB93-7071-44A3-AC7D-052F57AD4B0C}" type="slidenum">
              <a:rPr lang="en-US" smtClean="0">
                <a:solidFill>
                  <a:prstClr val="black"/>
                </a:solidFill>
              </a:rPr>
              <a:pPr/>
              <a:t>7</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3538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209">
              <a:defRPr/>
            </a:pPr>
            <a:r>
              <a:rPr lang="en-US" dirty="0" err="1"/>
              <a:t>CrCl</a:t>
            </a:r>
            <a:r>
              <a:rPr lang="en-US" dirty="0"/>
              <a:t> = creatinine clearance test</a:t>
            </a:r>
          </a:p>
          <a:p>
            <a:pPr defTabSz="944209">
              <a:defRPr/>
            </a:pPr>
            <a:r>
              <a:rPr lang="en-US" dirty="0"/>
              <a:t>*Update per country specific national guidelines – i.e. South Africa requires creatinine clearance as a baseline investigation, Zimbabwe and Kenya do not</a:t>
            </a:r>
          </a:p>
          <a:p>
            <a:endParaRPr lang="en-US" dirty="0"/>
          </a:p>
          <a:p>
            <a:r>
              <a:rPr lang="en-US" dirty="0"/>
              <a:t>The oral </a:t>
            </a:r>
            <a:r>
              <a:rPr lang="en-US" dirty="0" err="1"/>
              <a:t>PrEP</a:t>
            </a:r>
            <a:r>
              <a:rPr lang="en-US" dirty="0"/>
              <a:t> initiation visit should take place no longer than one month after the screening/baseline visit. At this visit, review lab ELISA results, repeat the rapid HIV test and do a review for acute viral symptoms. Review results from baseline investigations and confirm that estimated creatinine clearance is &gt;60 mL/min. Commence HBV vaccination if susceptible and provide STI treatment as required (refer to latest national guidelines). Educate the user about potential oral </a:t>
            </a:r>
            <a:r>
              <a:rPr lang="en-US" dirty="0" err="1"/>
              <a:t>PrEP</a:t>
            </a:r>
            <a:r>
              <a:rPr lang="en-US" dirty="0"/>
              <a:t> side-effects and their management, as well as signs and symptoms of acute HIV infection (and the need to return for urgent HIV testing). HIV testing should be repeated every 3 months. </a:t>
            </a:r>
          </a:p>
          <a:p>
            <a:endParaRPr lang="en-US" dirty="0"/>
          </a:p>
          <a:p>
            <a:r>
              <a:rPr lang="en-US" dirty="0"/>
              <a:t>Initiate an effective oral </a:t>
            </a:r>
            <a:r>
              <a:rPr lang="en-US" dirty="0" err="1"/>
              <a:t>PrEP</a:t>
            </a:r>
            <a:r>
              <a:rPr lang="en-US" dirty="0"/>
              <a:t> use plan and provide a one-month TDF/FTC 300/200 mg (FDC) prescription (one tablet orally daily) together with a one-month follow-up date. Those individuals with a recent high-risk exposure (e.g. a sex worker) can transition from PEP to oral </a:t>
            </a:r>
            <a:r>
              <a:rPr lang="en-US" dirty="0" err="1"/>
              <a:t>PrEP.</a:t>
            </a:r>
            <a:r>
              <a:rPr lang="en-US" dirty="0"/>
              <a:t> </a:t>
            </a:r>
          </a:p>
          <a:p>
            <a:r>
              <a:rPr lang="en-US" dirty="0"/>
              <a:t>It is important to bear in mind that MSM initiating oral </a:t>
            </a:r>
            <a:r>
              <a:rPr lang="en-US" dirty="0" err="1"/>
              <a:t>PrEP</a:t>
            </a:r>
            <a:r>
              <a:rPr lang="en-US" dirty="0"/>
              <a:t> need 7 days of daily dosing to reach adequate anal/rectal tissue levels, whilst women need up to 20 days of daily dosing to achieve protective vaginal tissue levels of oral </a:t>
            </a:r>
            <a:r>
              <a:rPr lang="en-US" dirty="0" err="1"/>
              <a:t>PrEP</a:t>
            </a:r>
            <a:r>
              <a:rPr lang="en-US" dirty="0"/>
              <a:t> drugs. During this period, other protective precautions must be used, such as abstinence or condoms. This should also be borne in mind for users who stop and start oral </a:t>
            </a:r>
            <a:r>
              <a:rPr lang="en-US" dirty="0" err="1"/>
              <a:t>PrEP</a:t>
            </a:r>
            <a:r>
              <a:rPr lang="en-US" dirty="0"/>
              <a:t> according to their periods of risk. Oral </a:t>
            </a:r>
            <a:r>
              <a:rPr lang="en-US" dirty="0" err="1"/>
              <a:t>PrEP</a:t>
            </a:r>
            <a:r>
              <a:rPr lang="en-US" dirty="0"/>
              <a:t> medications should be continued for 28 days after the last potential HIV exposure in those wanting to cycle off </a:t>
            </a:r>
            <a:r>
              <a:rPr lang="en-US" dirty="0" err="1"/>
              <a:t>PrEP.</a:t>
            </a:r>
            <a:r>
              <a:rPr lang="en-US" dirty="0"/>
              <a:t> </a:t>
            </a:r>
          </a:p>
        </p:txBody>
      </p:sp>
      <p:sp>
        <p:nvSpPr>
          <p:cNvPr id="4" name="Slide Number Placeholder 3"/>
          <p:cNvSpPr>
            <a:spLocks noGrp="1"/>
          </p:cNvSpPr>
          <p:nvPr>
            <p:ph type="sldNum" sz="quarter" idx="10"/>
          </p:nvPr>
        </p:nvSpPr>
        <p:spPr>
          <a:xfrm>
            <a:off x="5304176" y="6631522"/>
            <a:ext cx="4057791" cy="349092"/>
          </a:xfrm>
          <a:prstGeom prst="rect">
            <a:avLst/>
          </a:prstGeom>
        </p:spPr>
        <p:txBody>
          <a:bodyPr/>
          <a:lstStyle/>
          <a:p>
            <a:fld id="{B98F71F1-8734-A44E-B023-B8C826FFAF04}" type="slidenum">
              <a:rPr lang="en-US" smtClean="0">
                <a:solidFill>
                  <a:prstClr val="black"/>
                </a:solidFill>
              </a:rPr>
              <a:pPr/>
              <a:t>8</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57547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4B63DB93-7071-44A3-AC7D-052F57AD4B0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0801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4B63DB93-7071-44A3-AC7D-052F57AD4B0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18327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pic>
        <p:nvPicPr>
          <p:cNvPr id="12" name="Picture 11"/>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760135" y="1626922"/>
            <a:ext cx="4501662" cy="616657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2"/>
            <a:ext cx="2635184" cy="1025087"/>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3" y="5963020"/>
            <a:ext cx="1396133" cy="821668"/>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450568" cy="884017"/>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a:solidFill>
                <a:schemeClr val="bg1"/>
              </a:solidFill>
            </a:endParaRPr>
          </a:p>
        </p:txBody>
      </p:sp>
      <p:sp>
        <p:nvSpPr>
          <p:cNvPr id="2" name="Title 1"/>
          <p:cNvSpPr>
            <a:spLocks noGrp="1"/>
          </p:cNvSpPr>
          <p:nvPr>
            <p:ph type="title"/>
          </p:nvPr>
        </p:nvSpPr>
        <p:spPr>
          <a:xfrm>
            <a:off x="1910861" y="445197"/>
            <a:ext cx="9671539"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593482" y="498822"/>
            <a:ext cx="851391" cy="86518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a:solidFill>
                <a:schemeClr val="bg1"/>
              </a:solidFill>
            </a:endParaRPr>
          </a:p>
        </p:txBody>
      </p:sp>
      <p:sp>
        <p:nvSpPr>
          <p:cNvPr id="2"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885748"/>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9170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505074"/>
            <a:ext cx="5157787" cy="38403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39921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3" y="2505075"/>
            <a:ext cx="5183188" cy="38403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8" name="Rectangle 7"/>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0368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69" y="312539"/>
            <a:ext cx="10406063" cy="1518047"/>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92969" y="1830586"/>
            <a:ext cx="10406063" cy="442019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1351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287868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67" r:id="rId4"/>
    <p:sldLayoutId id="2147483666" r:id="rId5"/>
    <p:sldLayoutId id="2147483671" r:id="rId6"/>
    <p:sldLayoutId id="2147483687" r:id="rId7"/>
    <p:sldLayoutId id="2147483688" r:id="rId8"/>
    <p:sldLayoutId id="2147483689" r:id="rId9"/>
  </p:sldLayoutIdLst>
  <p:hf hdr="0" ftr="0" dt="0"/>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5.tiff"/></Relationships>
</file>

<file path=ppt/slides/_rels/slide2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hyperlink" Target="https://www.prepwatch.org/resource/effective-delivery-oral-prep-agyw/" TargetMode="External"/><Relationship Id="rId5" Type="http://schemas.openxmlformats.org/officeDocument/2006/relationships/image" Target="../media/image20.jpeg"/><Relationship Id="rId10" Type="http://schemas.openxmlformats.org/officeDocument/2006/relationships/image" Target="../media/image25.jpg"/><Relationship Id="rId4" Type="http://schemas.openxmlformats.org/officeDocument/2006/relationships/image" Target="../media/image19.jpeg"/><Relationship Id="rId9"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3023" y="2385794"/>
            <a:ext cx="8934137" cy="2836674"/>
          </a:xfrm>
          <a:prstGeom prst="rect">
            <a:avLst/>
          </a:prstGeom>
          <a:noFill/>
        </p:spPr>
        <p:txBody>
          <a:bodyPr wrap="square" rtlCol="0">
            <a:spAutoFit/>
          </a:bodyPr>
          <a:lstStyle/>
          <a:p>
            <a:pPr>
              <a:spcAft>
                <a:spcPts val="1800"/>
              </a:spcAft>
            </a:pPr>
            <a:r>
              <a:rPr lang="en-US" sz="4000" dirty="0">
                <a:solidFill>
                  <a:prstClr val="white"/>
                </a:solidFill>
              </a:rPr>
              <a:t>Addendum:  </a:t>
            </a:r>
          </a:p>
          <a:p>
            <a:pPr>
              <a:lnSpc>
                <a:spcPts val="4380"/>
              </a:lnSpc>
            </a:pPr>
            <a:r>
              <a:rPr lang="en-US" sz="4000" dirty="0">
                <a:solidFill>
                  <a:prstClr val="white"/>
                </a:solidFill>
              </a:rPr>
              <a:t>INITIATION AND CLINICAL MANAGEMENT OF ORAL </a:t>
            </a:r>
            <a:r>
              <a:rPr lang="en-US" sz="4000" dirty="0" err="1">
                <a:solidFill>
                  <a:prstClr val="white"/>
                </a:solidFill>
              </a:rPr>
              <a:t>PrEP</a:t>
            </a:r>
            <a:endParaRPr lang="en-US" sz="4000">
              <a:solidFill>
                <a:prstClr val="white"/>
              </a:solidFill>
            </a:endParaRPr>
          </a:p>
          <a:p>
            <a:endParaRPr lang="en-US" sz="1000"/>
          </a:p>
          <a:p>
            <a:r>
              <a:rPr lang="en-US" sz="2000"/>
              <a:t>Note: </a:t>
            </a:r>
            <a:r>
              <a:rPr lang="en-ZA" sz="2000"/>
              <a:t>AGYW should follow the same procedures for initiation, follow-up, and maintenance as adults. This has been provided as an optional module.</a:t>
            </a:r>
            <a:endParaRPr lang="en-US" sz="2000"/>
          </a:p>
        </p:txBody>
      </p:sp>
      <p:sp>
        <p:nvSpPr>
          <p:cNvPr id="3" name="TextBox 2">
            <a:extLst>
              <a:ext uri="{FF2B5EF4-FFF2-40B4-BE49-F238E27FC236}">
                <a16:creationId xmlns:a16="http://schemas.microsoft.com/office/drawing/2014/main" id="{67F492A0-5A10-4FBB-BBED-F81C15A4F80A}"/>
              </a:ext>
            </a:extLst>
          </p:cNvPr>
          <p:cNvSpPr txBox="1"/>
          <p:nvPr/>
        </p:nvSpPr>
        <p:spPr>
          <a:xfrm>
            <a:off x="6417912" y="5474004"/>
            <a:ext cx="5662993" cy="338554"/>
          </a:xfrm>
          <a:prstGeom prst="rect">
            <a:avLst/>
          </a:prstGeom>
          <a:noFill/>
        </p:spPr>
        <p:txBody>
          <a:bodyPr wrap="square" rtlCol="0">
            <a:spAutoFit/>
          </a:bodyPr>
          <a:lstStyle/>
          <a:p>
            <a:pPr lvl="0" algn="r"/>
            <a:r>
              <a:rPr lang="en-US" sz="1600" b="1" spc="150" dirty="0">
                <a:solidFill>
                  <a:schemeClr val="bg1"/>
                </a:solidFill>
                <a:latin typeface="Calibri"/>
                <a:cs typeface="Calibri"/>
              </a:rPr>
              <a:t> Version: June 2019</a:t>
            </a:r>
          </a:p>
        </p:txBody>
      </p:sp>
    </p:spTree>
    <p:extLst>
      <p:ext uri="{BB962C8B-B14F-4D97-AF65-F5344CB8AC3E}">
        <p14:creationId xmlns:p14="http://schemas.microsoft.com/office/powerpoint/2010/main" val="3987511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solidFill>
                  <a:srgbClr val="10394B"/>
                </a:solidFill>
              </a:rPr>
              <a:t>Creatinine and Hepatitis B</a:t>
            </a:r>
          </a:p>
        </p:txBody>
      </p:sp>
      <p:sp>
        <p:nvSpPr>
          <p:cNvPr id="3" name="Text Placeholder 2"/>
          <p:cNvSpPr>
            <a:spLocks noGrp="1"/>
          </p:cNvSpPr>
          <p:nvPr>
            <p:ph type="body" sz="quarter" idx="10"/>
          </p:nvPr>
        </p:nvSpPr>
        <p:spPr>
          <a:xfrm>
            <a:off x="663416" y="1343025"/>
            <a:ext cx="5320789" cy="4885748"/>
          </a:xfrm>
        </p:spPr>
        <p:txBody>
          <a:bodyPr>
            <a:normAutofit/>
          </a:bodyPr>
          <a:lstStyle/>
          <a:p>
            <a:pPr marL="0" indent="0">
              <a:buClr>
                <a:srgbClr val="178793"/>
              </a:buClr>
              <a:buNone/>
            </a:pPr>
            <a:r>
              <a:rPr lang="en-ZA" sz="2400" u="sng" dirty="0"/>
              <a:t>Creatinine:</a:t>
            </a:r>
          </a:p>
          <a:p>
            <a:pPr>
              <a:buClr>
                <a:srgbClr val="178793"/>
              </a:buClr>
            </a:pPr>
            <a:r>
              <a:rPr lang="en-ZA" sz="2000" dirty="0"/>
              <a:t>Excretion via glomerular filtration and active tubular secretion.</a:t>
            </a:r>
          </a:p>
          <a:p>
            <a:pPr>
              <a:buClr>
                <a:srgbClr val="178793"/>
              </a:buClr>
            </a:pPr>
            <a:r>
              <a:rPr lang="en-ZA" sz="2000" dirty="0"/>
              <a:t>Creatinine clearance &gt;60mL/min (</a:t>
            </a:r>
            <a:r>
              <a:rPr lang="en-ZA" sz="2000" dirty="0" err="1"/>
              <a:t>Cockroft</a:t>
            </a:r>
            <a:r>
              <a:rPr lang="en-ZA" sz="2000" dirty="0"/>
              <a:t>- Gault).</a:t>
            </a:r>
          </a:p>
          <a:p>
            <a:pPr>
              <a:buClr>
                <a:srgbClr val="178793"/>
              </a:buClr>
            </a:pPr>
            <a:r>
              <a:rPr lang="en-ZA" sz="2000" dirty="0"/>
              <a:t>If </a:t>
            </a:r>
            <a:r>
              <a:rPr lang="en-ZA" sz="2000" dirty="0" err="1"/>
              <a:t>CrCl</a:t>
            </a:r>
            <a:r>
              <a:rPr lang="en-ZA" sz="2000" dirty="0"/>
              <a:t> &lt;60 mL/min</a:t>
            </a:r>
          </a:p>
          <a:p>
            <a:pPr marL="0" lvl="2" indent="0">
              <a:buClr>
                <a:srgbClr val="178793"/>
              </a:buClr>
              <a:buSzPct val="100000"/>
              <a:buNone/>
            </a:pPr>
            <a:endParaRPr lang="en-ZA" sz="1600" dirty="0"/>
          </a:p>
          <a:p>
            <a:pPr marL="0" lvl="2" indent="0">
              <a:buClr>
                <a:srgbClr val="178793"/>
              </a:buClr>
              <a:buSzPct val="100000"/>
              <a:buNone/>
            </a:pPr>
            <a:r>
              <a:rPr lang="en-ZA" sz="1600" dirty="0"/>
              <a:t>                         </a:t>
            </a:r>
          </a:p>
          <a:p>
            <a:pPr marL="0" lvl="2" indent="0">
              <a:buClr>
                <a:srgbClr val="178793"/>
              </a:buClr>
              <a:buSzPct val="100000"/>
              <a:buNone/>
            </a:pPr>
            <a:r>
              <a:rPr lang="en-ZA" sz="1600" dirty="0"/>
              <a:t>		   No oral </a:t>
            </a:r>
            <a:r>
              <a:rPr lang="en-ZA" sz="1600" dirty="0" err="1"/>
              <a:t>PrEP</a:t>
            </a:r>
            <a:endParaRPr lang="en-ZA" sz="1600" dirty="0"/>
          </a:p>
          <a:p>
            <a:pPr marL="0" lvl="2" indent="0">
              <a:buClr>
                <a:srgbClr val="178793"/>
              </a:buClr>
              <a:buSzPct val="100000"/>
              <a:buNone/>
            </a:pPr>
            <a:endParaRPr lang="en-ZA" sz="2000" dirty="0"/>
          </a:p>
          <a:p>
            <a:pPr>
              <a:buClr>
                <a:srgbClr val="178793"/>
              </a:buClr>
            </a:pPr>
            <a:r>
              <a:rPr lang="en-ZA" sz="2000" dirty="0"/>
              <a:t>Repeat in 2 weeks; if normal, start </a:t>
            </a:r>
            <a:r>
              <a:rPr lang="en-ZA" sz="2000" dirty="0" err="1"/>
              <a:t>PrEP</a:t>
            </a:r>
            <a:endParaRPr lang="en-ZA" sz="2000" dirty="0"/>
          </a:p>
          <a:p>
            <a:pPr marL="457200" lvl="1" indent="0">
              <a:buNone/>
            </a:pPr>
            <a:r>
              <a:rPr lang="en-ZA" sz="2000" dirty="0"/>
              <a:t> </a:t>
            </a:r>
          </a:p>
          <a:p>
            <a:pPr marL="457200" lvl="1" indent="0">
              <a:buNone/>
            </a:pPr>
            <a:r>
              <a:rPr lang="en-ZA" sz="2400" dirty="0"/>
              <a:t>       </a:t>
            </a:r>
            <a:r>
              <a:rPr lang="en-ZA" sz="1600" dirty="0"/>
              <a:t>If abnormal, refer </a:t>
            </a:r>
          </a:p>
          <a:p>
            <a:pPr marL="457200" lvl="1" indent="0">
              <a:buNone/>
            </a:pPr>
            <a:endParaRPr lang="en-ZA" dirty="0"/>
          </a:p>
          <a:p>
            <a:pPr lvl="1"/>
            <a:endParaRPr lang="en-ZA" dirty="0"/>
          </a:p>
          <a:p>
            <a:pPr lvl="1"/>
            <a:endParaRPr lang="en-ZA" dirty="0"/>
          </a:p>
        </p:txBody>
      </p:sp>
      <p:cxnSp>
        <p:nvCxnSpPr>
          <p:cNvPr id="4" name="Straight Arrow Connector 3"/>
          <p:cNvCxnSpPr>
            <a:cxnSpLocks/>
          </p:cNvCxnSpPr>
          <p:nvPr/>
        </p:nvCxnSpPr>
        <p:spPr>
          <a:xfrm>
            <a:off x="2249675" y="5234438"/>
            <a:ext cx="0" cy="318520"/>
          </a:xfrm>
          <a:prstGeom prst="straightConnector1">
            <a:avLst/>
          </a:prstGeom>
          <a:ln>
            <a:solidFill>
              <a:srgbClr val="10394B"/>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11575" y="3604769"/>
            <a:ext cx="0" cy="309093"/>
          </a:xfrm>
          <a:prstGeom prst="straightConnector1">
            <a:avLst/>
          </a:prstGeom>
          <a:ln>
            <a:solidFill>
              <a:srgbClr val="10394B"/>
            </a:solidFill>
            <a:tailEnd type="triangle"/>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6409029" y="1436510"/>
            <a:ext cx="4460920" cy="328765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008080"/>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Clr>
                <a:srgbClr val="008080"/>
              </a:buClr>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Clr>
                <a:srgbClr val="008080"/>
              </a:buClr>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178793"/>
              </a:buClr>
              <a:buNone/>
            </a:pPr>
            <a:r>
              <a:rPr lang="en-ZA" sz="2400" u="sng" dirty="0"/>
              <a:t>Hepatitis B:</a:t>
            </a:r>
            <a:endParaRPr lang="en-ZA" sz="2400" dirty="0"/>
          </a:p>
          <a:p>
            <a:pPr>
              <a:buClr>
                <a:srgbClr val="178793"/>
              </a:buClr>
            </a:pPr>
            <a:r>
              <a:rPr lang="en-US" sz="2000" dirty="0"/>
              <a:t>Oral </a:t>
            </a:r>
            <a:r>
              <a:rPr lang="en-US" sz="2000" dirty="0" err="1"/>
              <a:t>PrEP</a:t>
            </a:r>
            <a:r>
              <a:rPr lang="en-US" sz="2000" dirty="0"/>
              <a:t> is not contraindicated, but viral rebound may occur when </a:t>
            </a:r>
            <a:r>
              <a:rPr lang="en-US" sz="2000" dirty="0" err="1"/>
              <a:t>PrEP</a:t>
            </a:r>
            <a:r>
              <a:rPr lang="en-US" sz="2000" dirty="0"/>
              <a:t> is stopped.</a:t>
            </a:r>
            <a:endParaRPr lang="en-ZA" sz="2000" dirty="0"/>
          </a:p>
          <a:p>
            <a:pPr>
              <a:buClr>
                <a:srgbClr val="178793"/>
              </a:buClr>
            </a:pPr>
            <a:r>
              <a:rPr lang="en-US" sz="2000" dirty="0"/>
              <a:t>Test for HBsAg and </a:t>
            </a:r>
            <a:r>
              <a:rPr lang="en-US" sz="2000" dirty="0" err="1"/>
              <a:t>HBsAb</a:t>
            </a:r>
            <a:r>
              <a:rPr lang="en-US" sz="2000" dirty="0"/>
              <a:t>.</a:t>
            </a:r>
            <a:endParaRPr lang="en-ZA" sz="2000" dirty="0"/>
          </a:p>
          <a:p>
            <a:pPr>
              <a:buClr>
                <a:srgbClr val="178793"/>
              </a:buClr>
            </a:pPr>
            <a:r>
              <a:rPr lang="en-US" sz="2000" dirty="0"/>
              <a:t>Provide HBV vaccine if HBsAg -/</a:t>
            </a:r>
            <a:r>
              <a:rPr lang="en-US" sz="2000" dirty="0" err="1"/>
              <a:t>HBsAb</a:t>
            </a:r>
            <a:r>
              <a:rPr lang="en-US" sz="2000" dirty="0"/>
              <a:t>. </a:t>
            </a:r>
            <a:endParaRPr lang="en-ZA" sz="2000" dirty="0"/>
          </a:p>
          <a:p>
            <a:pPr>
              <a:buClr>
                <a:srgbClr val="178793"/>
              </a:buClr>
            </a:pPr>
            <a:r>
              <a:rPr lang="en-US" sz="2000" dirty="0"/>
              <a:t>If Hep B+ and on oral </a:t>
            </a:r>
            <a:r>
              <a:rPr lang="en-US" sz="2000" dirty="0" err="1"/>
              <a:t>PrEP</a:t>
            </a:r>
            <a:r>
              <a:rPr lang="en-US" sz="2000" dirty="0"/>
              <a:t>, offer LFT monitoring and referrals.</a:t>
            </a:r>
            <a:endParaRPr lang="en-ZA" sz="20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3815" y="4623207"/>
            <a:ext cx="4725347" cy="1643666"/>
          </a:xfrm>
          <a:prstGeom prst="rect">
            <a:avLst/>
          </a:prstGeom>
          <a:ln>
            <a:solidFill>
              <a:srgbClr val="10394B"/>
            </a:solidFill>
          </a:ln>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4420" y="5123279"/>
            <a:ext cx="731385" cy="1113152"/>
          </a:xfrm>
          <a:prstGeom prst="rect">
            <a:avLst/>
          </a:prstGeom>
        </p:spPr>
      </p:pic>
    </p:spTree>
    <p:extLst>
      <p:ext uri="{BB962C8B-B14F-4D97-AF65-F5344CB8AC3E}">
        <p14:creationId xmlns:p14="http://schemas.microsoft.com/office/powerpoint/2010/main" val="407080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solidFill>
                  <a:srgbClr val="10394B"/>
                </a:solidFill>
              </a:rPr>
              <a:t>STI screening and pregnancy </a:t>
            </a:r>
          </a:p>
        </p:txBody>
      </p:sp>
      <p:sp>
        <p:nvSpPr>
          <p:cNvPr id="3" name="Text Placeholder 2"/>
          <p:cNvSpPr>
            <a:spLocks noGrp="1"/>
          </p:cNvSpPr>
          <p:nvPr>
            <p:ph type="body" sz="quarter" idx="10"/>
          </p:nvPr>
        </p:nvSpPr>
        <p:spPr>
          <a:xfrm>
            <a:off x="609600" y="1180407"/>
            <a:ext cx="10972800" cy="5149966"/>
          </a:xfrm>
        </p:spPr>
        <p:txBody>
          <a:bodyPr>
            <a:normAutofit lnSpcReduction="10000"/>
          </a:bodyPr>
          <a:lstStyle/>
          <a:p>
            <a:pPr marL="0" indent="0">
              <a:buNone/>
            </a:pPr>
            <a:r>
              <a:rPr lang="en-ZA" sz="2625" b="1" u="sng" dirty="0"/>
              <a:t>STI screening </a:t>
            </a:r>
          </a:p>
          <a:p>
            <a:r>
              <a:rPr lang="en-ZA" sz="2400" dirty="0"/>
              <a:t>History</a:t>
            </a:r>
          </a:p>
          <a:p>
            <a:r>
              <a:rPr lang="en-ZA" sz="2400" dirty="0"/>
              <a:t>Clinical examination if indicated</a:t>
            </a:r>
          </a:p>
          <a:p>
            <a:r>
              <a:rPr lang="en-ZA" sz="2400" dirty="0"/>
              <a:t>Treat </a:t>
            </a:r>
            <a:r>
              <a:rPr lang="en-ZA" sz="2400" dirty="0" err="1"/>
              <a:t>syndromically</a:t>
            </a:r>
            <a:r>
              <a:rPr lang="en-ZA" sz="2400" dirty="0"/>
              <a:t> according to national guidelines</a:t>
            </a:r>
          </a:p>
          <a:p>
            <a:r>
              <a:rPr lang="en-ZA" sz="2400" dirty="0"/>
              <a:t>Rapid plasma </a:t>
            </a:r>
            <a:r>
              <a:rPr lang="en-ZA" sz="2400" dirty="0" err="1"/>
              <a:t>reagin</a:t>
            </a:r>
            <a:r>
              <a:rPr lang="en-ZA" sz="2400" dirty="0"/>
              <a:t> test (RPR)</a:t>
            </a:r>
          </a:p>
          <a:p>
            <a:r>
              <a:rPr lang="en-ZA" sz="2400" dirty="0"/>
              <a:t>Chlamydia trachomatis (CT) and Neisseria </a:t>
            </a:r>
            <a:r>
              <a:rPr lang="en-ZA" sz="2400" dirty="0" err="1"/>
              <a:t>gonorrhoeae</a:t>
            </a:r>
            <a:r>
              <a:rPr lang="en-ZA" sz="2400" dirty="0"/>
              <a:t> (NG) if resources permit </a:t>
            </a:r>
          </a:p>
          <a:p>
            <a:pPr marL="0" indent="0">
              <a:buNone/>
            </a:pPr>
            <a:r>
              <a:rPr lang="en-ZA" sz="2625" b="1" u="sng" dirty="0"/>
              <a:t>Pregnancy</a:t>
            </a:r>
          </a:p>
          <a:p>
            <a:r>
              <a:rPr lang="en-ZA" sz="2400" dirty="0">
                <a:solidFill>
                  <a:schemeClr val="tx1">
                    <a:lumMod val="65000"/>
                    <a:lumOff val="35000"/>
                  </a:schemeClr>
                </a:solidFill>
              </a:rPr>
              <a:t>Urine pregnancy or beta-</a:t>
            </a:r>
            <a:r>
              <a:rPr lang="en-ZA" sz="2400" dirty="0" err="1">
                <a:solidFill>
                  <a:schemeClr val="tx1">
                    <a:lumMod val="65000"/>
                    <a:lumOff val="35000"/>
                  </a:schemeClr>
                </a:solidFill>
              </a:rPr>
              <a:t>hCG</a:t>
            </a:r>
            <a:r>
              <a:rPr lang="en-ZA" sz="2400" dirty="0">
                <a:solidFill>
                  <a:schemeClr val="tx1">
                    <a:lumMod val="65000"/>
                    <a:lumOff val="35000"/>
                  </a:schemeClr>
                </a:solidFill>
              </a:rPr>
              <a:t> blood test must be negative to initiate </a:t>
            </a:r>
            <a:r>
              <a:rPr lang="en-ZA" sz="2400" dirty="0" err="1">
                <a:solidFill>
                  <a:schemeClr val="tx1">
                    <a:lumMod val="65000"/>
                    <a:lumOff val="35000"/>
                  </a:schemeClr>
                </a:solidFill>
              </a:rPr>
              <a:t>PrEP</a:t>
            </a:r>
            <a:endParaRPr lang="en-ZA" sz="2400" dirty="0">
              <a:solidFill>
                <a:schemeClr val="tx1">
                  <a:lumMod val="65000"/>
                  <a:lumOff val="35000"/>
                </a:schemeClr>
              </a:solidFill>
            </a:endParaRPr>
          </a:p>
          <a:p>
            <a:pPr lvl="1"/>
            <a:r>
              <a:rPr lang="en-ZA" sz="2400" dirty="0">
                <a:solidFill>
                  <a:schemeClr val="tx1">
                    <a:lumMod val="65000"/>
                    <a:lumOff val="35000"/>
                  </a:schemeClr>
                </a:solidFill>
              </a:rPr>
              <a:t>No associated increase in overall birth defects</a:t>
            </a:r>
          </a:p>
          <a:p>
            <a:pPr lvl="1"/>
            <a:r>
              <a:rPr lang="en-ZA" sz="2400" dirty="0">
                <a:solidFill>
                  <a:schemeClr val="tx1">
                    <a:lumMod val="65000"/>
                    <a:lumOff val="35000"/>
                  </a:schemeClr>
                </a:solidFill>
              </a:rPr>
              <a:t>Limited data available for oral </a:t>
            </a:r>
            <a:r>
              <a:rPr lang="en-ZA" sz="2400" dirty="0" err="1">
                <a:solidFill>
                  <a:schemeClr val="tx1">
                    <a:lumMod val="65000"/>
                    <a:lumOff val="35000"/>
                  </a:schemeClr>
                </a:solidFill>
              </a:rPr>
              <a:t>PrEP</a:t>
            </a:r>
            <a:r>
              <a:rPr lang="en-ZA" sz="2400" dirty="0">
                <a:solidFill>
                  <a:schemeClr val="tx1">
                    <a:lumMod val="65000"/>
                    <a:lumOff val="35000"/>
                  </a:schemeClr>
                </a:solidFill>
              </a:rPr>
              <a:t> in pregnancy</a:t>
            </a:r>
          </a:p>
          <a:p>
            <a:r>
              <a:rPr lang="en-US" sz="2400" b="1" dirty="0">
                <a:solidFill>
                  <a:schemeClr val="tx1">
                    <a:lumMod val="65000"/>
                    <a:lumOff val="35000"/>
                  </a:schemeClr>
                </a:solidFill>
              </a:rPr>
              <a:t>WHO recommends continuing oral </a:t>
            </a:r>
            <a:r>
              <a:rPr lang="en-US" sz="2400" b="1" dirty="0" err="1">
                <a:solidFill>
                  <a:schemeClr val="tx1">
                    <a:lumMod val="65000"/>
                    <a:lumOff val="35000"/>
                  </a:schemeClr>
                </a:solidFill>
              </a:rPr>
              <a:t>PrEP</a:t>
            </a:r>
            <a:r>
              <a:rPr lang="en-US" sz="2400" b="1" dirty="0">
                <a:solidFill>
                  <a:schemeClr val="tx1">
                    <a:lumMod val="65000"/>
                    <a:lumOff val="35000"/>
                  </a:schemeClr>
                </a:solidFill>
              </a:rPr>
              <a:t> during pregnancy for women at substantial risk of HIV</a:t>
            </a:r>
            <a:r>
              <a:rPr lang="en-US" sz="2400" b="1" dirty="0">
                <a:solidFill>
                  <a:srgbClr val="FF0000"/>
                </a:solidFill>
              </a:rPr>
              <a:t>*</a:t>
            </a:r>
          </a:p>
          <a:p>
            <a:pPr marL="0" indent="0">
              <a:buNone/>
            </a:pPr>
            <a:endParaRPr lang="en-US" sz="2400" dirty="0"/>
          </a:p>
          <a:p>
            <a:pPr marL="0" indent="0">
              <a:buNone/>
            </a:pPr>
            <a:endParaRPr lang="en-ZA" sz="2400" dirty="0">
              <a:solidFill>
                <a:srgbClr val="FF0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1001" y="445197"/>
            <a:ext cx="2041400" cy="2818608"/>
          </a:xfrm>
          <a:prstGeom prst="rect">
            <a:avLst/>
          </a:prstGeom>
          <a:ln>
            <a:solidFill>
              <a:schemeClr val="tx1"/>
            </a:solidFill>
          </a:ln>
        </p:spPr>
      </p:pic>
    </p:spTree>
    <p:extLst>
      <p:ext uri="{BB962C8B-B14F-4D97-AF65-F5344CB8AC3E}">
        <p14:creationId xmlns:p14="http://schemas.microsoft.com/office/powerpoint/2010/main" val="41242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45197"/>
            <a:ext cx="10972800" cy="615507"/>
          </a:xfrm>
        </p:spPr>
        <p:txBody>
          <a:bodyPr/>
          <a:lstStyle/>
          <a:p>
            <a:r>
              <a:rPr lang="en-GB">
                <a:solidFill>
                  <a:srgbClr val="10394B"/>
                </a:solidFill>
              </a:rPr>
              <a:t>Initial oral PrEP counselling</a:t>
            </a:r>
          </a:p>
        </p:txBody>
      </p:sp>
      <p:sp>
        <p:nvSpPr>
          <p:cNvPr id="3" name="Text Placeholder 2"/>
          <p:cNvSpPr>
            <a:spLocks noGrp="1"/>
          </p:cNvSpPr>
          <p:nvPr>
            <p:ph type="body" sz="quarter" idx="10"/>
          </p:nvPr>
        </p:nvSpPr>
        <p:spPr>
          <a:xfrm>
            <a:off x="609600" y="1202106"/>
            <a:ext cx="10972800" cy="5287904"/>
          </a:xfrm>
        </p:spPr>
        <p:txBody>
          <a:bodyPr>
            <a:normAutofit fontScale="47500" lnSpcReduction="20000"/>
          </a:bodyPr>
          <a:lstStyle/>
          <a:p>
            <a:pPr marL="0" indent="0">
              <a:lnSpc>
                <a:spcPct val="120000"/>
              </a:lnSpc>
              <a:buNone/>
            </a:pPr>
            <a:r>
              <a:rPr lang="en-US" sz="3600" dirty="0"/>
              <a:t>Initial counseling should focus on:</a:t>
            </a:r>
          </a:p>
          <a:p>
            <a:pPr>
              <a:lnSpc>
                <a:spcPct val="120000"/>
              </a:lnSpc>
              <a:buClr>
                <a:srgbClr val="178793"/>
              </a:buClr>
              <a:buFont typeface="Wingdings" panose="05000000000000000000" pitchFamily="2" charset="2"/>
              <a:buChar char="q"/>
            </a:pPr>
            <a:r>
              <a:rPr lang="en-US" sz="3600" b="1" dirty="0">
                <a:solidFill>
                  <a:srgbClr val="178793"/>
                </a:solidFill>
              </a:rPr>
              <a:t>Increasing awareness </a:t>
            </a:r>
            <a:r>
              <a:rPr lang="en-US" sz="3600" dirty="0"/>
              <a:t>of PrEP as a choice</a:t>
            </a:r>
          </a:p>
          <a:p>
            <a:pPr>
              <a:lnSpc>
                <a:spcPct val="120000"/>
              </a:lnSpc>
              <a:buClr>
                <a:srgbClr val="178793"/>
              </a:buClr>
              <a:buFont typeface="Wingdings" panose="05000000000000000000" pitchFamily="2" charset="2"/>
              <a:buChar char="q"/>
            </a:pPr>
            <a:r>
              <a:rPr lang="en-US" sz="3600" b="1" dirty="0">
                <a:solidFill>
                  <a:srgbClr val="178793"/>
                </a:solidFill>
              </a:rPr>
              <a:t>Helping the client decide </a:t>
            </a:r>
            <a:r>
              <a:rPr lang="en-US" sz="3600" dirty="0"/>
              <a:t>whether oral PrEP is right for her</a:t>
            </a:r>
          </a:p>
          <a:p>
            <a:pPr>
              <a:lnSpc>
                <a:spcPct val="120000"/>
              </a:lnSpc>
              <a:buClr>
                <a:srgbClr val="178793"/>
              </a:buClr>
              <a:buFont typeface="Wingdings" panose="05000000000000000000" pitchFamily="2" charset="2"/>
              <a:buChar char="q"/>
            </a:pPr>
            <a:r>
              <a:rPr lang="en-US" sz="3600" b="1" dirty="0">
                <a:solidFill>
                  <a:srgbClr val="178793"/>
                </a:solidFill>
              </a:rPr>
              <a:t>Preparing individuals </a:t>
            </a:r>
            <a:r>
              <a:rPr lang="en-US" sz="3600" dirty="0"/>
              <a:t>for starting oral PrEP</a:t>
            </a:r>
          </a:p>
          <a:p>
            <a:pPr>
              <a:lnSpc>
                <a:spcPct val="120000"/>
              </a:lnSpc>
              <a:buClr>
                <a:srgbClr val="178793"/>
              </a:buClr>
              <a:buFont typeface="Wingdings" panose="05000000000000000000" pitchFamily="2" charset="2"/>
              <a:buChar char="q"/>
            </a:pPr>
            <a:r>
              <a:rPr lang="en-US" sz="3600" b="1" dirty="0">
                <a:solidFill>
                  <a:srgbClr val="178793"/>
                </a:solidFill>
              </a:rPr>
              <a:t>Explaining</a:t>
            </a:r>
            <a:r>
              <a:rPr lang="en-US" sz="3600" b="1" dirty="0"/>
              <a:t> </a:t>
            </a:r>
            <a:r>
              <a:rPr lang="en-US" sz="3600" dirty="0"/>
              <a:t>how oral PrEP works</a:t>
            </a:r>
          </a:p>
          <a:p>
            <a:pPr>
              <a:lnSpc>
                <a:spcPct val="120000"/>
              </a:lnSpc>
              <a:buClr>
                <a:srgbClr val="178793"/>
              </a:buClr>
              <a:buFont typeface="Wingdings" panose="05000000000000000000" pitchFamily="2" charset="2"/>
              <a:buChar char="q"/>
            </a:pPr>
            <a:r>
              <a:rPr lang="en-US" sz="3600" b="1" dirty="0">
                <a:solidFill>
                  <a:srgbClr val="178793"/>
                </a:solidFill>
              </a:rPr>
              <a:t>Providing basic recommendations</a:t>
            </a:r>
            <a:endParaRPr lang="en-US" sz="3600" dirty="0">
              <a:solidFill>
                <a:srgbClr val="178793"/>
              </a:solidFill>
            </a:endParaRPr>
          </a:p>
          <a:p>
            <a:pPr>
              <a:lnSpc>
                <a:spcPct val="120000"/>
              </a:lnSpc>
              <a:buClr>
                <a:srgbClr val="178793"/>
              </a:buClr>
              <a:buFont typeface="Wingdings" panose="05000000000000000000" pitchFamily="2" charset="2"/>
              <a:buChar char="q"/>
            </a:pPr>
            <a:r>
              <a:rPr lang="en-US" sz="3600" dirty="0"/>
              <a:t>Discussing the importance of </a:t>
            </a:r>
            <a:r>
              <a:rPr lang="en-US" sz="3600" b="1" dirty="0">
                <a:solidFill>
                  <a:srgbClr val="178793"/>
                </a:solidFill>
              </a:rPr>
              <a:t>adherence</a:t>
            </a:r>
            <a:r>
              <a:rPr lang="en-US" sz="3600" b="1" dirty="0"/>
              <a:t> </a:t>
            </a:r>
            <a:r>
              <a:rPr lang="en-US" sz="3600" dirty="0"/>
              <a:t>and </a:t>
            </a:r>
            <a:r>
              <a:rPr lang="en-US" sz="3600" b="1" dirty="0">
                <a:solidFill>
                  <a:srgbClr val="178793"/>
                </a:solidFill>
              </a:rPr>
              <a:t>follow-up visits </a:t>
            </a:r>
          </a:p>
          <a:p>
            <a:pPr>
              <a:lnSpc>
                <a:spcPct val="120000"/>
              </a:lnSpc>
              <a:buClr>
                <a:srgbClr val="178793"/>
              </a:buClr>
              <a:buFont typeface="Wingdings" panose="05000000000000000000" pitchFamily="2" charset="2"/>
              <a:buChar char="q"/>
            </a:pPr>
            <a:r>
              <a:rPr lang="en-US" sz="3600" dirty="0"/>
              <a:t>Exploring potential barriers to oral PrEP adherence and ways to overcome these</a:t>
            </a:r>
          </a:p>
          <a:p>
            <a:pPr>
              <a:lnSpc>
                <a:spcPct val="120000"/>
              </a:lnSpc>
              <a:buClr>
                <a:srgbClr val="178793"/>
              </a:buClr>
              <a:buFont typeface="Wingdings" panose="05000000000000000000" pitchFamily="2" charset="2"/>
              <a:buChar char="q"/>
            </a:pPr>
            <a:r>
              <a:rPr lang="en-US" sz="3600" dirty="0">
                <a:solidFill>
                  <a:schemeClr val="tx1">
                    <a:lumMod val="65000"/>
                    <a:lumOff val="35000"/>
                  </a:schemeClr>
                </a:solidFill>
              </a:rPr>
              <a:t>Discussing</a:t>
            </a:r>
            <a:r>
              <a:rPr lang="en-US" sz="3600" dirty="0">
                <a:solidFill>
                  <a:schemeClr val="accent4"/>
                </a:solidFill>
              </a:rPr>
              <a:t> </a:t>
            </a:r>
            <a:r>
              <a:rPr lang="en-US" sz="3600" b="1" dirty="0">
                <a:solidFill>
                  <a:srgbClr val="178793"/>
                </a:solidFill>
              </a:rPr>
              <a:t>whether and how to tell her parents </a:t>
            </a:r>
            <a:r>
              <a:rPr lang="en-US" sz="3600" dirty="0">
                <a:solidFill>
                  <a:schemeClr val="tx1">
                    <a:lumMod val="65000"/>
                    <a:lumOff val="35000"/>
                  </a:schemeClr>
                </a:solidFill>
              </a:rPr>
              <a:t>and/or partner that she is using oral </a:t>
            </a:r>
            <a:r>
              <a:rPr lang="en-US" sz="3600" dirty="0" err="1">
                <a:solidFill>
                  <a:schemeClr val="tx1">
                    <a:lumMod val="65000"/>
                    <a:lumOff val="35000"/>
                  </a:schemeClr>
                </a:solidFill>
              </a:rPr>
              <a:t>PrEP</a:t>
            </a:r>
            <a:endParaRPr lang="en-US" sz="3600" dirty="0">
              <a:solidFill>
                <a:schemeClr val="tx1">
                  <a:lumMod val="65000"/>
                  <a:lumOff val="35000"/>
                </a:schemeClr>
              </a:solidFill>
            </a:endParaRPr>
          </a:p>
          <a:p>
            <a:pPr>
              <a:lnSpc>
                <a:spcPct val="120000"/>
              </a:lnSpc>
              <a:buClr>
                <a:srgbClr val="178793"/>
              </a:buClr>
              <a:buFont typeface="Wingdings" panose="05000000000000000000" pitchFamily="2" charset="2"/>
              <a:buChar char="q"/>
            </a:pPr>
            <a:r>
              <a:rPr lang="en-US" sz="3600" dirty="0">
                <a:solidFill>
                  <a:srgbClr val="595959"/>
                </a:solidFill>
              </a:rPr>
              <a:t>Describing </a:t>
            </a:r>
            <a:r>
              <a:rPr lang="en-US" sz="3600" b="1" dirty="0">
                <a:solidFill>
                  <a:srgbClr val="178793"/>
                </a:solidFill>
              </a:rPr>
              <a:t>potential oral PrEP side effects </a:t>
            </a:r>
            <a:r>
              <a:rPr lang="en-US" sz="3600" dirty="0">
                <a:solidFill>
                  <a:schemeClr val="tx1">
                    <a:lumMod val="65000"/>
                    <a:lumOff val="35000"/>
                  </a:schemeClr>
                </a:solidFill>
              </a:rPr>
              <a:t>and how to get in touch should she have any side effects</a:t>
            </a:r>
          </a:p>
          <a:p>
            <a:pPr>
              <a:lnSpc>
                <a:spcPct val="120000"/>
              </a:lnSpc>
              <a:buClr>
                <a:srgbClr val="178793"/>
              </a:buClr>
              <a:buFont typeface="Wingdings" panose="05000000000000000000" pitchFamily="2" charset="2"/>
              <a:buChar char="q"/>
            </a:pPr>
            <a:r>
              <a:rPr lang="en-US" sz="3600" dirty="0" err="1"/>
              <a:t>Recognising</a:t>
            </a:r>
            <a:r>
              <a:rPr lang="en-US" sz="3600" dirty="0"/>
              <a:t> symptoms of </a:t>
            </a:r>
            <a:r>
              <a:rPr lang="en-US" sz="3600" b="1" dirty="0">
                <a:solidFill>
                  <a:srgbClr val="178793"/>
                </a:solidFill>
              </a:rPr>
              <a:t>acute HIV infection</a:t>
            </a:r>
            <a:endParaRPr lang="en-US" sz="3600" dirty="0">
              <a:solidFill>
                <a:srgbClr val="178793"/>
              </a:solidFill>
            </a:endParaRPr>
          </a:p>
          <a:p>
            <a:pPr>
              <a:lnSpc>
                <a:spcPct val="120000"/>
              </a:lnSpc>
              <a:buClr>
                <a:srgbClr val="178793"/>
              </a:buClr>
              <a:buFont typeface="Wingdings" panose="05000000000000000000" pitchFamily="2" charset="2"/>
              <a:buChar char="q"/>
            </a:pPr>
            <a:r>
              <a:rPr lang="en-US" sz="3600" dirty="0"/>
              <a:t>Building a </a:t>
            </a:r>
            <a:r>
              <a:rPr lang="en-US" sz="3600" b="1" dirty="0">
                <a:solidFill>
                  <a:srgbClr val="178793"/>
                </a:solidFill>
              </a:rPr>
              <a:t>specific plan </a:t>
            </a:r>
            <a:r>
              <a:rPr lang="en-US" sz="3600" dirty="0"/>
              <a:t>for oral PrEP</a:t>
            </a:r>
          </a:p>
          <a:p>
            <a:pPr>
              <a:lnSpc>
                <a:spcPct val="120000"/>
              </a:lnSpc>
              <a:buClr>
                <a:srgbClr val="178793"/>
              </a:buClr>
              <a:buFont typeface="Wingdings" panose="05000000000000000000" pitchFamily="2" charset="2"/>
              <a:buChar char="q"/>
            </a:pPr>
            <a:r>
              <a:rPr lang="en-US" sz="3600" dirty="0"/>
              <a:t>Discussing </a:t>
            </a:r>
            <a:r>
              <a:rPr lang="en-US" sz="3600" b="1" dirty="0">
                <a:solidFill>
                  <a:srgbClr val="178793"/>
                </a:solidFill>
              </a:rPr>
              <a:t>sexual health and harm-reduction measures</a:t>
            </a:r>
          </a:p>
          <a:p>
            <a:pPr>
              <a:lnSpc>
                <a:spcPct val="120000"/>
              </a:lnSpc>
              <a:buClr>
                <a:srgbClr val="178793"/>
              </a:buClr>
              <a:buFont typeface="Wingdings" panose="05000000000000000000" pitchFamily="2" charset="2"/>
              <a:buChar char="q"/>
            </a:pPr>
            <a:r>
              <a:rPr lang="en-US" sz="3600" dirty="0"/>
              <a:t>Explaining the need for </a:t>
            </a:r>
            <a:r>
              <a:rPr lang="en-US" sz="3600" b="1" dirty="0">
                <a:solidFill>
                  <a:srgbClr val="178793"/>
                </a:solidFill>
              </a:rPr>
              <a:t>repeat clinic visits and repeat blood tests</a:t>
            </a:r>
          </a:p>
          <a:p>
            <a:pPr>
              <a:lnSpc>
                <a:spcPct val="120000"/>
              </a:lnSpc>
              <a:buClr>
                <a:srgbClr val="178793"/>
              </a:buClr>
              <a:buFont typeface="Wingdings" panose="05000000000000000000" pitchFamily="2" charset="2"/>
              <a:buChar char="q"/>
            </a:pPr>
            <a:r>
              <a:rPr lang="en-US" sz="3600" dirty="0"/>
              <a:t>Where available, discussing advantages and linking clients to </a:t>
            </a:r>
            <a:r>
              <a:rPr lang="en-US" sz="3600" b="1" dirty="0">
                <a:solidFill>
                  <a:srgbClr val="178793"/>
                </a:solidFill>
              </a:rPr>
              <a:t>support groups </a:t>
            </a:r>
            <a:r>
              <a:rPr lang="en-US" sz="3600" dirty="0"/>
              <a:t>and “pill buddies”</a:t>
            </a:r>
          </a:p>
          <a:p>
            <a:endParaRPr lang="en-US" sz="2400" dirty="0"/>
          </a:p>
        </p:txBody>
      </p:sp>
    </p:spTree>
    <p:extLst>
      <p:ext uri="{BB962C8B-B14F-4D97-AF65-F5344CB8AC3E}">
        <p14:creationId xmlns:p14="http://schemas.microsoft.com/office/powerpoint/2010/main" val="1824442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10394B"/>
                </a:solidFill>
              </a:rPr>
              <a:t>Oral PrEP effectiveness and counselling</a:t>
            </a:r>
          </a:p>
        </p:txBody>
      </p:sp>
      <p:sp>
        <p:nvSpPr>
          <p:cNvPr id="3" name="Text Placeholder 2"/>
          <p:cNvSpPr>
            <a:spLocks noGrp="1"/>
          </p:cNvSpPr>
          <p:nvPr>
            <p:ph type="body" sz="quarter" idx="10"/>
          </p:nvPr>
        </p:nvSpPr>
        <p:spPr>
          <a:xfrm>
            <a:off x="609600" y="1368425"/>
            <a:ext cx="10972800" cy="4885748"/>
          </a:xfrm>
        </p:spPr>
        <p:txBody>
          <a:bodyPr/>
          <a:lstStyle/>
          <a:p>
            <a:r>
              <a:rPr lang="en-US" sz="2200" dirty="0"/>
              <a:t>During the counseling session, assess client understanding that </a:t>
            </a:r>
            <a:r>
              <a:rPr lang="en-US" sz="2200" b="1" dirty="0">
                <a:solidFill>
                  <a:srgbClr val="178793"/>
                </a:solidFill>
              </a:rPr>
              <a:t>the protection provided by </a:t>
            </a:r>
            <a:r>
              <a:rPr lang="en-US" sz="2200" b="1" dirty="0" err="1">
                <a:solidFill>
                  <a:srgbClr val="178793"/>
                </a:solidFill>
              </a:rPr>
              <a:t>PrEP</a:t>
            </a:r>
            <a:r>
              <a:rPr lang="en-US" sz="2200" b="1" dirty="0">
                <a:solidFill>
                  <a:srgbClr val="178793"/>
                </a:solidFill>
              </a:rPr>
              <a:t> is not complete</a:t>
            </a:r>
            <a:r>
              <a:rPr lang="en-US" sz="2200" dirty="0">
                <a:solidFill>
                  <a:srgbClr val="178793"/>
                </a:solidFill>
              </a:rPr>
              <a:t>, </a:t>
            </a:r>
            <a:r>
              <a:rPr lang="en-US" sz="2200" dirty="0"/>
              <a:t>and </a:t>
            </a:r>
            <a:r>
              <a:rPr lang="en-US" sz="2200" b="1" dirty="0">
                <a:solidFill>
                  <a:srgbClr val="178793"/>
                </a:solidFill>
              </a:rPr>
              <a:t>does not prevent other STIs or unwanted pregnancies</a:t>
            </a:r>
            <a:r>
              <a:rPr lang="en-US" sz="2200" dirty="0">
                <a:solidFill>
                  <a:srgbClr val="178793"/>
                </a:solidFill>
              </a:rPr>
              <a:t>,</a:t>
            </a:r>
            <a:r>
              <a:rPr lang="en-US" sz="2200" dirty="0"/>
              <a:t> and therefore </a:t>
            </a:r>
            <a:r>
              <a:rPr lang="en-US" sz="2200" b="1" dirty="0" err="1">
                <a:solidFill>
                  <a:srgbClr val="178793"/>
                </a:solidFill>
              </a:rPr>
              <a:t>PrEP</a:t>
            </a:r>
            <a:r>
              <a:rPr lang="en-US" sz="2200" b="1" dirty="0">
                <a:solidFill>
                  <a:srgbClr val="178793"/>
                </a:solidFill>
              </a:rPr>
              <a:t> should be used as part of a package of HIV prevention services </a:t>
            </a:r>
            <a:r>
              <a:rPr lang="en-US" sz="2200" dirty="0"/>
              <a:t>(inclusive of condoms, lubrication, contraception, risk-reduction counselling, and STI management).</a:t>
            </a:r>
          </a:p>
          <a:p>
            <a:pPr defTabSz="944209">
              <a:defRPr/>
            </a:pPr>
            <a:r>
              <a:rPr lang="en-US" sz="2200" dirty="0"/>
              <a:t>Oral </a:t>
            </a:r>
            <a:r>
              <a:rPr lang="en-US" sz="2200" dirty="0" err="1"/>
              <a:t>PrEP</a:t>
            </a:r>
            <a:r>
              <a:rPr lang="en-US" sz="2200" dirty="0"/>
              <a:t> provides high levels of protection in people who take their </a:t>
            </a:r>
            <a:r>
              <a:rPr lang="en-US" sz="2200" dirty="0" err="1"/>
              <a:t>PrEP</a:t>
            </a:r>
            <a:r>
              <a:rPr lang="en-US" sz="2200" dirty="0"/>
              <a:t> medicines regularly. Time is needed to build up protective levels of the drug in the blood and other tissues. Ways to lower risk during this period include adopting safer sexual practices, such as not having vaginal or anal intercourse, or using condoms for all vaginal and anal intercourse.</a:t>
            </a:r>
          </a:p>
          <a:p>
            <a:pPr defTabSz="944209">
              <a:defRPr/>
            </a:pPr>
            <a:r>
              <a:rPr lang="en-US" sz="2200" dirty="0"/>
              <a:t>Discuss whether and how she wants to tell her parents/partner that she is using oral PrEP.  Offer to role play with her if she wants to practice what to say.</a:t>
            </a:r>
          </a:p>
          <a:p>
            <a:pPr defTabSz="944209">
              <a:defRPr/>
            </a:pPr>
            <a:r>
              <a:rPr lang="en-US" sz="2200" dirty="0"/>
              <a:t>Lead-in and stopping times for oral </a:t>
            </a:r>
            <a:r>
              <a:rPr lang="en-US" sz="2200" dirty="0" err="1"/>
              <a:t>PrEP</a:t>
            </a:r>
            <a:r>
              <a:rPr lang="en-US" sz="2200" dirty="0"/>
              <a:t> should be country-specific.</a:t>
            </a:r>
            <a:r>
              <a:rPr lang="en-US" sz="2200" dirty="0">
                <a:solidFill>
                  <a:srgbClr val="FF0000"/>
                </a:solidFill>
              </a:rPr>
              <a:t>*</a:t>
            </a:r>
            <a:r>
              <a:rPr lang="en-US" sz="2200" dirty="0"/>
              <a:t>  </a:t>
            </a:r>
          </a:p>
          <a:p>
            <a:pPr lvl="1" defTabSz="944209">
              <a:defRPr/>
            </a:pPr>
            <a:r>
              <a:rPr lang="en-US" sz="2200" dirty="0"/>
              <a:t>Lead-in time = 7 days </a:t>
            </a:r>
          </a:p>
          <a:p>
            <a:pPr lvl="1" defTabSz="944209">
              <a:defRPr/>
            </a:pPr>
            <a:r>
              <a:rPr lang="en-US" sz="2200" dirty="0"/>
              <a:t>Oral </a:t>
            </a:r>
            <a:r>
              <a:rPr lang="en-US" sz="2200" dirty="0" err="1"/>
              <a:t>PrEP</a:t>
            </a:r>
            <a:r>
              <a:rPr lang="en-US" sz="2200" dirty="0"/>
              <a:t> should not be stopped until 28 days after last exposure to HIV.</a:t>
            </a:r>
            <a:endParaRPr lang="en-ZA" sz="2200" dirty="0"/>
          </a:p>
          <a:p>
            <a:pPr marL="0" indent="0">
              <a:buNone/>
            </a:pPr>
            <a:endParaRPr lang="en-GB" sz="3600" dirty="0"/>
          </a:p>
        </p:txBody>
      </p:sp>
    </p:spTree>
    <p:extLst>
      <p:ext uri="{BB962C8B-B14F-4D97-AF65-F5344CB8AC3E}">
        <p14:creationId xmlns:p14="http://schemas.microsoft.com/office/powerpoint/2010/main" val="126646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p:txBody>
          <a:bodyPr vert="horz" lIns="91440" tIns="45720" rIns="91440" bIns="45720" rtlCol="0" anchor="t">
            <a:normAutofit/>
          </a:bodyPr>
          <a:lstStyle/>
          <a:p>
            <a:r>
              <a:rPr lang="en-US">
                <a:solidFill>
                  <a:srgbClr val="10394B"/>
                </a:solidFill>
              </a:rPr>
              <a:t>One-month follow-up</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934079250"/>
              </p:ext>
            </p:extLst>
          </p:nvPr>
        </p:nvGraphicFramePr>
        <p:xfrm>
          <a:off x="1981201" y="2047875"/>
          <a:ext cx="8229600" cy="4048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680067" y="1259499"/>
            <a:ext cx="8551422" cy="646331"/>
          </a:xfrm>
          <a:prstGeom prst="rect">
            <a:avLst/>
          </a:prstGeom>
        </p:spPr>
        <p:txBody>
          <a:bodyPr wrap="square">
            <a:spAutoFit/>
          </a:bodyPr>
          <a:lstStyle/>
          <a:p>
            <a:r>
              <a:rPr lang="en-ZA">
                <a:solidFill>
                  <a:prstClr val="white">
                    <a:lumMod val="50000"/>
                  </a:prstClr>
                </a:solidFill>
              </a:rPr>
              <a:t>Screening</a:t>
            </a:r>
            <a:r>
              <a:rPr lang="en-ZA">
                <a:solidFill>
                  <a:srgbClr val="8064A2"/>
                </a:solidFill>
              </a:rPr>
              <a:t> </a:t>
            </a:r>
            <a:r>
              <a:rPr lang="en-ZA">
                <a:solidFill>
                  <a:prstClr val="black"/>
                </a:solidFill>
                <a:sym typeface="Wingdings" panose="05000000000000000000" pitchFamily="2" charset="2"/>
              </a:rPr>
              <a:t> </a:t>
            </a:r>
            <a:r>
              <a:rPr lang="en-ZA">
                <a:solidFill>
                  <a:prstClr val="white">
                    <a:lumMod val="50000"/>
                  </a:prstClr>
                </a:solidFill>
                <a:sym typeface="Wingdings" panose="05000000000000000000" pitchFamily="2" charset="2"/>
              </a:rPr>
              <a:t>Oral PrEP initiation  </a:t>
            </a:r>
            <a:r>
              <a:rPr lang="en-ZA" b="1">
                <a:solidFill>
                  <a:srgbClr val="8064A2"/>
                </a:solidFill>
                <a:sym typeface="Wingdings" panose="05000000000000000000" pitchFamily="2" charset="2"/>
              </a:rPr>
              <a:t>One-month follow-up </a:t>
            </a:r>
            <a:r>
              <a:rPr lang="en-ZA">
                <a:solidFill>
                  <a:prstClr val="white">
                    <a:lumMod val="50000"/>
                  </a:prstClr>
                </a:solidFill>
                <a:sym typeface="Wingdings" panose="05000000000000000000" pitchFamily="2" charset="2"/>
              </a:rPr>
              <a:t> Ma</a:t>
            </a:r>
            <a:r>
              <a:rPr lang="en-US">
                <a:solidFill>
                  <a:prstClr val="white">
                    <a:lumMod val="50000"/>
                  </a:prstClr>
                </a:solidFill>
              </a:rPr>
              <a:t>intenance visits</a:t>
            </a:r>
            <a:br>
              <a:rPr lang="en-US">
                <a:solidFill>
                  <a:prstClr val="black"/>
                </a:solidFill>
              </a:rPr>
            </a:br>
            <a:endParaRPr lang="en-GB">
              <a:solidFill>
                <a:prstClr val="black"/>
              </a:solidFill>
            </a:endParaRPr>
          </a:p>
        </p:txBody>
      </p:sp>
      <p:sp>
        <p:nvSpPr>
          <p:cNvPr id="6" name="TextBox 5"/>
          <p:cNvSpPr txBox="1"/>
          <p:nvPr/>
        </p:nvSpPr>
        <p:spPr>
          <a:xfrm>
            <a:off x="10146084" y="4242043"/>
            <a:ext cx="364202" cy="523220"/>
          </a:xfrm>
          <a:prstGeom prst="rect">
            <a:avLst/>
          </a:prstGeom>
          <a:noFill/>
        </p:spPr>
        <p:txBody>
          <a:bodyPr wrap="none" rtlCol="0">
            <a:spAutoFit/>
          </a:bodyPr>
          <a:lstStyle/>
          <a:p>
            <a:r>
              <a:rPr lang="en-GB" sz="2800">
                <a:solidFill>
                  <a:srgbClr val="FF0000"/>
                </a:solidFill>
              </a:rPr>
              <a:t>*</a:t>
            </a:r>
          </a:p>
        </p:txBody>
      </p:sp>
    </p:spTree>
    <p:extLst>
      <p:ext uri="{BB962C8B-B14F-4D97-AF65-F5344CB8AC3E}">
        <p14:creationId xmlns:p14="http://schemas.microsoft.com/office/powerpoint/2010/main" val="99124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10394B"/>
                </a:solidFill>
              </a:rPr>
              <a:t>Oral PrEP follow-up visits</a:t>
            </a:r>
          </a:p>
        </p:txBody>
      </p:sp>
      <p:sp>
        <p:nvSpPr>
          <p:cNvPr id="3" name="Text Placeholder 2"/>
          <p:cNvSpPr>
            <a:spLocks noGrp="1"/>
          </p:cNvSpPr>
          <p:nvPr>
            <p:ph type="body" sz="quarter" idx="10"/>
          </p:nvPr>
        </p:nvSpPr>
        <p:spPr/>
        <p:txBody>
          <a:bodyPr/>
          <a:lstStyle/>
          <a:p>
            <a:r>
              <a:rPr lang="en-US"/>
              <a:t>Clients on oral PrEP require regular visits with the health care provider.</a:t>
            </a:r>
          </a:p>
          <a:p>
            <a:r>
              <a:rPr lang="en-US"/>
              <a:t>Programs should decide on the optimal frequency of visits for monitoring oral </a:t>
            </a:r>
            <a:r>
              <a:rPr lang="en-US" err="1"/>
              <a:t>PrEP</a:t>
            </a:r>
            <a:r>
              <a:rPr lang="en-US"/>
              <a:t> use.</a:t>
            </a:r>
          </a:p>
          <a:p>
            <a:r>
              <a:rPr lang="en-US"/>
              <a:t>It is suggested to have a follow-up visit:</a:t>
            </a:r>
          </a:p>
          <a:p>
            <a:pPr lvl="1"/>
            <a:r>
              <a:rPr lang="en-US"/>
              <a:t>one month after initiating oral </a:t>
            </a:r>
            <a:r>
              <a:rPr lang="en-US" err="1"/>
              <a:t>PrEP.</a:t>
            </a:r>
            <a:endParaRPr lang="en-US"/>
          </a:p>
          <a:p>
            <a:pPr lvl="1"/>
            <a:r>
              <a:rPr lang="en-US"/>
              <a:t>thereafter every 3 months.</a:t>
            </a:r>
          </a:p>
          <a:p>
            <a:r>
              <a:rPr lang="en-US"/>
              <a:t>Outside regular monitoring visits, clients should also consult if they have severe adverse events.</a:t>
            </a:r>
          </a:p>
          <a:p>
            <a:endParaRPr lang="en-GB"/>
          </a:p>
        </p:txBody>
      </p:sp>
      <p:sp>
        <p:nvSpPr>
          <p:cNvPr id="4" name="TextBox 3"/>
          <p:cNvSpPr txBox="1"/>
          <p:nvPr/>
        </p:nvSpPr>
        <p:spPr>
          <a:xfrm>
            <a:off x="6665461" y="2913820"/>
            <a:ext cx="364202" cy="523220"/>
          </a:xfrm>
          <a:prstGeom prst="rect">
            <a:avLst/>
          </a:prstGeom>
          <a:noFill/>
        </p:spPr>
        <p:txBody>
          <a:bodyPr wrap="none" rtlCol="0">
            <a:spAutoFit/>
          </a:bodyPr>
          <a:lstStyle/>
          <a:p>
            <a:r>
              <a:rPr lang="en-GB" sz="2800">
                <a:solidFill>
                  <a:srgbClr val="FF0000"/>
                </a:solidFill>
              </a:rPr>
              <a:t>*</a:t>
            </a:r>
          </a:p>
        </p:txBody>
      </p:sp>
    </p:spTree>
    <p:extLst>
      <p:ext uri="{BB962C8B-B14F-4D97-AF65-F5344CB8AC3E}">
        <p14:creationId xmlns:p14="http://schemas.microsoft.com/office/powerpoint/2010/main" val="11077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45197"/>
            <a:ext cx="10972800" cy="972441"/>
          </a:xfrm>
        </p:spPr>
        <p:txBody>
          <a:bodyPr/>
          <a:lstStyle/>
          <a:p>
            <a:r>
              <a:rPr lang="en-GB">
                <a:solidFill>
                  <a:srgbClr val="10394B"/>
                </a:solidFill>
              </a:rPr>
              <a:t>Follow-up visit procedures</a:t>
            </a:r>
          </a:p>
        </p:txBody>
      </p:sp>
      <p:graphicFrame>
        <p:nvGraphicFramePr>
          <p:cNvPr id="4" name="Table 3"/>
          <p:cNvGraphicFramePr>
            <a:graphicFrameLocks noGrp="1"/>
          </p:cNvGraphicFramePr>
          <p:nvPr>
            <p:extLst>
              <p:ext uri="{D42A27DB-BD31-4B8C-83A1-F6EECF244321}">
                <p14:modId xmlns:p14="http://schemas.microsoft.com/office/powerpoint/2010/main" val="2811190892"/>
              </p:ext>
            </p:extLst>
          </p:nvPr>
        </p:nvGraphicFramePr>
        <p:xfrm>
          <a:off x="609601" y="1382396"/>
          <a:ext cx="10896600" cy="5056250"/>
        </p:xfrm>
        <a:graphic>
          <a:graphicData uri="http://schemas.openxmlformats.org/drawingml/2006/table">
            <a:tbl>
              <a:tblPr firstRow="1" bandRow="1">
                <a:tableStyleId>{7DF18680-E054-41AD-8BC1-D1AEF772440D}</a:tableStyleId>
              </a:tblPr>
              <a:tblGrid>
                <a:gridCol w="3724002">
                  <a:extLst>
                    <a:ext uri="{9D8B030D-6E8A-4147-A177-3AD203B41FA5}">
                      <a16:colId xmlns:a16="http://schemas.microsoft.com/office/drawing/2014/main" val="20000"/>
                    </a:ext>
                  </a:extLst>
                </a:gridCol>
                <a:gridCol w="7172598">
                  <a:extLst>
                    <a:ext uri="{9D8B030D-6E8A-4147-A177-3AD203B41FA5}">
                      <a16:colId xmlns:a16="http://schemas.microsoft.com/office/drawing/2014/main" val="20001"/>
                    </a:ext>
                  </a:extLst>
                </a:gridCol>
              </a:tblGrid>
              <a:tr h="880808">
                <a:tc>
                  <a:txBody>
                    <a:bodyPr/>
                    <a:lstStyle/>
                    <a:p>
                      <a:r>
                        <a:rPr lang="en-GB" sz="2400"/>
                        <a:t>Intervention</a:t>
                      </a:r>
                      <a:endParaRPr lang="en-GB" sz="2400">
                        <a:latin typeface="+mn-lt"/>
                      </a:endParaRPr>
                    </a:p>
                  </a:txBody>
                  <a:tcPr/>
                </a:tc>
                <a:tc>
                  <a:txBody>
                    <a:bodyPr/>
                    <a:lstStyle/>
                    <a:p>
                      <a:r>
                        <a:rPr lang="en-GB" sz="2400"/>
                        <a:t>Schedule following oral PrEP initiation</a:t>
                      </a:r>
                      <a:endParaRPr lang="en-GB" sz="2400">
                        <a:latin typeface="+mn-lt"/>
                      </a:endParaRPr>
                    </a:p>
                  </a:txBody>
                  <a:tcPr/>
                </a:tc>
                <a:extLst>
                  <a:ext uri="{0D108BD9-81ED-4DB2-BD59-A6C34878D82A}">
                    <a16:rowId xmlns:a16="http://schemas.microsoft.com/office/drawing/2014/main" val="10000"/>
                  </a:ext>
                </a:extLst>
              </a:tr>
              <a:tr h="880808">
                <a:tc>
                  <a:txBody>
                    <a:bodyPr/>
                    <a:lstStyle/>
                    <a:p>
                      <a:r>
                        <a:rPr lang="en-US" sz="2400">
                          <a:effectLst/>
                        </a:rPr>
                        <a:t>Confirm HIV-negative status</a:t>
                      </a:r>
                      <a:endParaRPr lang="en-US" sz="2400">
                        <a:effectLst/>
                        <a:latin typeface="+mn-lt"/>
                      </a:endParaRPr>
                    </a:p>
                  </a:txBody>
                  <a:tcPr marL="31750" marR="31750" marT="0" marB="0"/>
                </a:tc>
                <a:tc>
                  <a:txBody>
                    <a:bodyPr/>
                    <a:lstStyle/>
                    <a:p>
                      <a:r>
                        <a:rPr lang="en-US" sz="2400">
                          <a:effectLst/>
                        </a:rPr>
                        <a:t>Every 3 months</a:t>
                      </a:r>
                      <a:endParaRPr lang="en-US" sz="2400">
                        <a:effectLst/>
                        <a:latin typeface="+mn-lt"/>
                      </a:endParaRPr>
                    </a:p>
                  </a:txBody>
                  <a:tcPr marL="31750" marR="31750" marT="0" marB="0"/>
                </a:tc>
                <a:extLst>
                  <a:ext uri="{0D108BD9-81ED-4DB2-BD59-A6C34878D82A}">
                    <a16:rowId xmlns:a16="http://schemas.microsoft.com/office/drawing/2014/main" val="10001"/>
                  </a:ext>
                </a:extLst>
              </a:tr>
              <a:tr h="368554">
                <a:tc>
                  <a:txBody>
                    <a:bodyPr/>
                    <a:lstStyle/>
                    <a:p>
                      <a:r>
                        <a:rPr lang="en-US" sz="2400">
                          <a:effectLst/>
                        </a:rPr>
                        <a:t>Address side effects</a:t>
                      </a:r>
                      <a:endParaRPr lang="en-US" sz="2400">
                        <a:effectLst/>
                        <a:latin typeface="+mn-lt"/>
                      </a:endParaRPr>
                    </a:p>
                  </a:txBody>
                  <a:tcPr marL="31750" marR="31750" marT="0" marB="0"/>
                </a:tc>
                <a:tc>
                  <a:txBody>
                    <a:bodyPr/>
                    <a:lstStyle/>
                    <a:p>
                      <a:r>
                        <a:rPr lang="en-US" sz="2400">
                          <a:effectLst/>
                        </a:rPr>
                        <a:t>Every visit</a:t>
                      </a:r>
                      <a:endParaRPr lang="en-US" sz="2400">
                        <a:effectLst/>
                        <a:latin typeface="+mn-lt"/>
                      </a:endParaRPr>
                    </a:p>
                  </a:txBody>
                  <a:tcPr marL="31750" marR="31750" marT="0" marB="0"/>
                </a:tc>
                <a:extLst>
                  <a:ext uri="{0D108BD9-81ED-4DB2-BD59-A6C34878D82A}">
                    <a16:rowId xmlns:a16="http://schemas.microsoft.com/office/drawing/2014/main" val="10002"/>
                  </a:ext>
                </a:extLst>
              </a:tr>
              <a:tr h="381000">
                <a:tc>
                  <a:txBody>
                    <a:bodyPr/>
                    <a:lstStyle/>
                    <a:p>
                      <a:r>
                        <a:rPr lang="en-US" sz="2400">
                          <a:effectLst/>
                        </a:rPr>
                        <a:t>Provide</a:t>
                      </a:r>
                      <a:r>
                        <a:rPr lang="en-US" sz="2400" baseline="0">
                          <a:effectLst/>
                        </a:rPr>
                        <a:t> b</a:t>
                      </a:r>
                      <a:r>
                        <a:rPr lang="en-US" sz="2400">
                          <a:effectLst/>
                        </a:rPr>
                        <a:t>rief adherence counselling</a:t>
                      </a:r>
                      <a:endParaRPr lang="en-US" sz="2400">
                        <a:effectLst/>
                        <a:latin typeface="+mn-lt"/>
                      </a:endParaRPr>
                    </a:p>
                  </a:txBody>
                  <a:tcPr marL="31750" marR="31750" marT="0" marB="0"/>
                </a:tc>
                <a:tc>
                  <a:txBody>
                    <a:bodyPr/>
                    <a:lstStyle/>
                    <a:p>
                      <a:r>
                        <a:rPr lang="en-US" sz="2400">
                          <a:effectLst/>
                        </a:rPr>
                        <a:t>Every visit</a:t>
                      </a:r>
                      <a:endParaRPr lang="en-US" sz="2400">
                        <a:effectLst/>
                        <a:latin typeface="+mn-lt"/>
                      </a:endParaRPr>
                    </a:p>
                  </a:txBody>
                  <a:tcPr marL="31750" marR="31750" marT="0" marB="0"/>
                </a:tc>
                <a:extLst>
                  <a:ext uri="{0D108BD9-81ED-4DB2-BD59-A6C34878D82A}">
                    <a16:rowId xmlns:a16="http://schemas.microsoft.com/office/drawing/2014/main" val="10003"/>
                  </a:ext>
                </a:extLst>
              </a:tr>
              <a:tr h="880808">
                <a:tc>
                  <a:txBody>
                    <a:bodyPr/>
                    <a:lstStyle/>
                    <a:p>
                      <a:r>
                        <a:rPr lang="en-US" sz="2400">
                          <a:effectLst/>
                        </a:rPr>
                        <a:t>Estimate creatinine </a:t>
                      </a:r>
                      <a:endParaRPr lang="en-US" sz="2400">
                        <a:effectLst/>
                        <a:latin typeface="+mn-lt"/>
                      </a:endParaRPr>
                    </a:p>
                  </a:txBody>
                  <a:tcPr marL="31750" marR="31750" marT="0" marB="0"/>
                </a:tc>
                <a:tc>
                  <a:txBody>
                    <a:bodyPr/>
                    <a:lstStyle/>
                    <a:p>
                      <a:r>
                        <a:rPr lang="en-US" sz="2400">
                          <a:effectLst/>
                        </a:rPr>
                        <a:t>At least every 6 months, or more frequently if there is a history of conditions affecting the kidney, such as diabetes or hypertension</a:t>
                      </a:r>
                      <a:endParaRPr lang="en-US" sz="2400">
                        <a:effectLst/>
                        <a:latin typeface="+mn-lt"/>
                      </a:endParaRPr>
                    </a:p>
                  </a:txBody>
                  <a:tcPr marL="31750" marR="31750" marT="0" marB="0"/>
                </a:tc>
                <a:extLst>
                  <a:ext uri="{0D108BD9-81ED-4DB2-BD59-A6C34878D82A}">
                    <a16:rowId xmlns:a16="http://schemas.microsoft.com/office/drawing/2014/main" val="10004"/>
                  </a:ext>
                </a:extLst>
              </a:tr>
              <a:tr h="880808">
                <a:tc gridSpan="2">
                  <a:txBody>
                    <a:bodyPr/>
                    <a:lstStyle/>
                    <a:p>
                      <a:pPr marL="285750" indent="-285750">
                        <a:buFont typeface="Arial" charset="0"/>
                        <a:buChar char="•"/>
                      </a:pPr>
                      <a:r>
                        <a:rPr lang="en-US" sz="2400">
                          <a:effectLst/>
                        </a:rPr>
                        <a:t>Provide STI screening, condoms, and contraception as needed</a:t>
                      </a:r>
                    </a:p>
                    <a:p>
                      <a:pPr marL="285750" indent="-285750">
                        <a:buFont typeface="Arial" charset="0"/>
                        <a:buChar char="•"/>
                      </a:pPr>
                      <a:r>
                        <a:rPr lang="en-US" sz="2400">
                          <a:effectLst/>
                        </a:rPr>
                        <a:t>Counsel clients regarding symptoms of acute HIV infection, and ask them to come back as soon as possible for evaluation if these symptoms occur</a:t>
                      </a:r>
                      <a:endParaRPr lang="en-US" sz="2400">
                        <a:effectLst/>
                        <a:latin typeface="+mn-lt"/>
                      </a:endParaRPr>
                    </a:p>
                  </a:txBody>
                  <a:tcPr marL="31750" marR="31750" marT="0" marB="0"/>
                </a:tc>
                <a:tc hMerge="1">
                  <a:txBody>
                    <a:bodyPr/>
                    <a:lstStyle/>
                    <a:p>
                      <a:endParaRPr lang="en-US" dirty="0">
                        <a:effectLst/>
                        <a:latin typeface="Garamond" charset="0"/>
                      </a:endParaRPr>
                    </a:p>
                  </a:txBody>
                  <a:tcPr marL="31750" marR="31750" marT="0" marB="0"/>
                </a:tc>
                <a:extLst>
                  <a:ext uri="{0D108BD9-81ED-4DB2-BD59-A6C34878D82A}">
                    <a16:rowId xmlns:a16="http://schemas.microsoft.com/office/drawing/2014/main" val="10005"/>
                  </a:ext>
                </a:extLst>
              </a:tr>
            </a:tbl>
          </a:graphicData>
        </a:graphic>
      </p:graphicFrame>
      <p:sp>
        <p:nvSpPr>
          <p:cNvPr id="5" name="TextBox 4"/>
          <p:cNvSpPr txBox="1"/>
          <p:nvPr/>
        </p:nvSpPr>
        <p:spPr>
          <a:xfrm>
            <a:off x="1996782" y="3786061"/>
            <a:ext cx="364202" cy="523220"/>
          </a:xfrm>
          <a:prstGeom prst="rect">
            <a:avLst/>
          </a:prstGeom>
          <a:noFill/>
        </p:spPr>
        <p:txBody>
          <a:bodyPr wrap="none" rtlCol="0">
            <a:spAutoFit/>
          </a:bodyPr>
          <a:lstStyle/>
          <a:p>
            <a:r>
              <a:rPr lang="en-GB" sz="2800">
                <a:solidFill>
                  <a:srgbClr val="FF0000"/>
                </a:solidFill>
              </a:rPr>
              <a:t>*</a:t>
            </a:r>
          </a:p>
        </p:txBody>
      </p:sp>
    </p:spTree>
    <p:extLst>
      <p:ext uri="{BB962C8B-B14F-4D97-AF65-F5344CB8AC3E}">
        <p14:creationId xmlns:p14="http://schemas.microsoft.com/office/powerpoint/2010/main" val="2684095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10394B"/>
                </a:solidFill>
              </a:rPr>
              <a:t>Follow-up oral PrEP counselling</a:t>
            </a:r>
          </a:p>
        </p:txBody>
      </p:sp>
      <p:sp>
        <p:nvSpPr>
          <p:cNvPr id="3" name="Text Placeholder 2"/>
          <p:cNvSpPr>
            <a:spLocks noGrp="1"/>
          </p:cNvSpPr>
          <p:nvPr>
            <p:ph type="body" sz="quarter" idx="10"/>
          </p:nvPr>
        </p:nvSpPr>
        <p:spPr>
          <a:xfrm>
            <a:off x="609600" y="1457325"/>
            <a:ext cx="10972800" cy="4885748"/>
          </a:xfrm>
        </p:spPr>
        <p:txBody>
          <a:bodyPr/>
          <a:lstStyle/>
          <a:p>
            <a:pPr marL="0" indent="0">
              <a:buNone/>
            </a:pPr>
            <a:r>
              <a:rPr lang="en-US" sz="2000"/>
              <a:t>Follow-up counseling should focus on:</a:t>
            </a:r>
          </a:p>
          <a:p>
            <a:pPr>
              <a:buClr>
                <a:srgbClr val="178793"/>
              </a:buClr>
              <a:buFont typeface="Wingdings" panose="05000000000000000000" pitchFamily="2" charset="2"/>
              <a:buChar char="q"/>
            </a:pPr>
            <a:r>
              <a:rPr lang="en-US" sz="2000"/>
              <a:t>Checking in on the client’s </a:t>
            </a:r>
            <a:r>
              <a:rPr lang="en-US" sz="2000" b="1">
                <a:solidFill>
                  <a:srgbClr val="178793"/>
                </a:solidFill>
              </a:rPr>
              <a:t>current context </a:t>
            </a:r>
            <a:r>
              <a:rPr lang="en-US" sz="2000"/>
              <a:t>of sexual health</a:t>
            </a:r>
          </a:p>
          <a:p>
            <a:pPr>
              <a:buClr>
                <a:srgbClr val="178793"/>
              </a:buClr>
              <a:buFont typeface="Wingdings" panose="05000000000000000000" pitchFamily="2" charset="2"/>
              <a:buChar char="q"/>
            </a:pPr>
            <a:r>
              <a:rPr lang="en-US" sz="2000"/>
              <a:t>The client’s </a:t>
            </a:r>
            <a:r>
              <a:rPr lang="en-US" sz="2000" b="1">
                <a:solidFill>
                  <a:srgbClr val="178793"/>
                </a:solidFill>
              </a:rPr>
              <a:t>desire to remain on oral </a:t>
            </a:r>
            <a:r>
              <a:rPr lang="en-US" sz="2000" b="1" err="1">
                <a:solidFill>
                  <a:srgbClr val="178793"/>
                </a:solidFill>
              </a:rPr>
              <a:t>PrEP</a:t>
            </a:r>
            <a:r>
              <a:rPr lang="en-US" sz="2000" b="1">
                <a:solidFill>
                  <a:srgbClr val="178793"/>
                </a:solidFill>
              </a:rPr>
              <a:t> and assessment of continued risk</a:t>
            </a:r>
            <a:endParaRPr lang="en-US" sz="2000"/>
          </a:p>
          <a:p>
            <a:pPr>
              <a:buClr>
                <a:srgbClr val="178793"/>
              </a:buClr>
              <a:buFont typeface="Wingdings" panose="05000000000000000000" pitchFamily="2" charset="2"/>
              <a:buChar char="q"/>
            </a:pPr>
            <a:r>
              <a:rPr lang="en-US" sz="2000" b="1">
                <a:solidFill>
                  <a:srgbClr val="178793"/>
                </a:solidFill>
              </a:rPr>
              <a:t>Facilitators</a:t>
            </a:r>
            <a:r>
              <a:rPr lang="en-US" sz="2000" b="1"/>
              <a:t> </a:t>
            </a:r>
            <a:r>
              <a:rPr lang="en-US" sz="2000"/>
              <a:t>and </a:t>
            </a:r>
            <a:r>
              <a:rPr lang="en-US" sz="2000" b="1">
                <a:solidFill>
                  <a:srgbClr val="178793"/>
                </a:solidFill>
              </a:rPr>
              <a:t>barriers</a:t>
            </a:r>
            <a:r>
              <a:rPr lang="en-US" sz="2000" b="1"/>
              <a:t> </a:t>
            </a:r>
            <a:r>
              <a:rPr lang="en-US" sz="2000"/>
              <a:t>to </a:t>
            </a:r>
            <a:r>
              <a:rPr lang="en-US" sz="2000" err="1"/>
              <a:t>PrEP</a:t>
            </a:r>
            <a:r>
              <a:rPr lang="en-US" sz="2000"/>
              <a:t> use</a:t>
            </a:r>
          </a:p>
          <a:p>
            <a:pPr>
              <a:buClr>
                <a:srgbClr val="178793"/>
              </a:buClr>
              <a:buFont typeface="Wingdings" panose="05000000000000000000" pitchFamily="2" charset="2"/>
              <a:buChar char="q"/>
            </a:pPr>
            <a:r>
              <a:rPr lang="en-US" sz="2000"/>
              <a:t>Additional </a:t>
            </a:r>
            <a:r>
              <a:rPr lang="en-US" sz="2000" b="1">
                <a:solidFill>
                  <a:srgbClr val="178793"/>
                </a:solidFill>
              </a:rPr>
              <a:t>non-</a:t>
            </a:r>
            <a:r>
              <a:rPr lang="en-US" sz="2000" b="1" err="1">
                <a:solidFill>
                  <a:srgbClr val="178793"/>
                </a:solidFill>
              </a:rPr>
              <a:t>PrEP</a:t>
            </a:r>
            <a:r>
              <a:rPr lang="en-US" sz="2000" b="1">
                <a:solidFill>
                  <a:srgbClr val="178793"/>
                </a:solidFill>
              </a:rPr>
              <a:t>-related sexual health protection </a:t>
            </a:r>
            <a:r>
              <a:rPr lang="en-US" sz="2000"/>
              <a:t>strategies (e.g., condoms)</a:t>
            </a:r>
          </a:p>
          <a:p>
            <a:pPr>
              <a:buClr>
                <a:srgbClr val="178793"/>
              </a:buClr>
              <a:buFont typeface="Wingdings" panose="05000000000000000000" pitchFamily="2" charset="2"/>
              <a:buChar char="q"/>
            </a:pPr>
            <a:r>
              <a:rPr lang="en-US" sz="2000" b="1">
                <a:solidFill>
                  <a:srgbClr val="178793"/>
                </a:solidFill>
              </a:rPr>
              <a:t>Dosing requirements </a:t>
            </a:r>
            <a:r>
              <a:rPr lang="en-US" sz="2000"/>
              <a:t>for highest protection</a:t>
            </a:r>
          </a:p>
          <a:p>
            <a:pPr>
              <a:buClr>
                <a:srgbClr val="178793"/>
              </a:buClr>
              <a:buFont typeface="Wingdings" panose="05000000000000000000" pitchFamily="2" charset="2"/>
              <a:buChar char="q"/>
            </a:pPr>
            <a:r>
              <a:rPr lang="en-US" sz="2000"/>
              <a:t>What to do </a:t>
            </a:r>
            <a:r>
              <a:rPr lang="en-US" sz="2000" b="1">
                <a:solidFill>
                  <a:srgbClr val="178793"/>
                </a:solidFill>
              </a:rPr>
              <a:t>if a dose is missed</a:t>
            </a:r>
            <a:endParaRPr lang="en-US" sz="2000">
              <a:solidFill>
                <a:srgbClr val="178793"/>
              </a:solidFill>
            </a:endParaRPr>
          </a:p>
          <a:p>
            <a:pPr>
              <a:buClr>
                <a:srgbClr val="178793"/>
              </a:buClr>
              <a:buFont typeface="Wingdings" panose="05000000000000000000" pitchFamily="2" charset="2"/>
              <a:buChar char="q"/>
            </a:pPr>
            <a:r>
              <a:rPr lang="en-US" sz="2000"/>
              <a:t>Common </a:t>
            </a:r>
            <a:r>
              <a:rPr lang="en-US" sz="2000" b="1">
                <a:solidFill>
                  <a:srgbClr val="178793"/>
                </a:solidFill>
              </a:rPr>
              <a:t>adherence strategies</a:t>
            </a:r>
            <a:endParaRPr lang="en-US" sz="2000">
              <a:solidFill>
                <a:srgbClr val="178793"/>
              </a:solidFill>
            </a:endParaRPr>
          </a:p>
          <a:p>
            <a:pPr>
              <a:buClr>
                <a:srgbClr val="178793"/>
              </a:buClr>
              <a:buFont typeface="Wingdings" panose="05000000000000000000" pitchFamily="2" charset="2"/>
              <a:buChar char="q"/>
            </a:pPr>
            <a:r>
              <a:rPr lang="en-US" sz="2000"/>
              <a:t>Reasons for </a:t>
            </a:r>
            <a:r>
              <a:rPr lang="en-US" sz="2000" b="1">
                <a:solidFill>
                  <a:srgbClr val="178793"/>
                </a:solidFill>
              </a:rPr>
              <a:t>ongoing monitoring </a:t>
            </a:r>
            <a:r>
              <a:rPr lang="en-US" sz="2000"/>
              <a:t>while on oral PrEP</a:t>
            </a:r>
          </a:p>
          <a:p>
            <a:pPr>
              <a:buClr>
                <a:srgbClr val="178793"/>
              </a:buClr>
              <a:buFont typeface="Wingdings" panose="05000000000000000000" pitchFamily="2" charset="2"/>
              <a:buChar char="q"/>
            </a:pPr>
            <a:r>
              <a:rPr lang="en-US" sz="2000"/>
              <a:t>How to </a:t>
            </a:r>
            <a:r>
              <a:rPr lang="en-US" sz="2000" err="1"/>
              <a:t>recognise</a:t>
            </a:r>
            <a:r>
              <a:rPr lang="en-US" sz="2000"/>
              <a:t> symptoms of </a:t>
            </a:r>
            <a:r>
              <a:rPr lang="en-US" sz="2000" b="1">
                <a:solidFill>
                  <a:srgbClr val="178793"/>
                </a:solidFill>
              </a:rPr>
              <a:t>acute HIV infection</a:t>
            </a:r>
            <a:endParaRPr lang="en-US" sz="2000">
              <a:solidFill>
                <a:srgbClr val="178793"/>
              </a:solidFill>
            </a:endParaRPr>
          </a:p>
          <a:p>
            <a:pPr>
              <a:buClr>
                <a:srgbClr val="178793"/>
              </a:buClr>
              <a:buFont typeface="Wingdings" panose="05000000000000000000" pitchFamily="2" charset="2"/>
              <a:buChar char="q"/>
            </a:pPr>
            <a:r>
              <a:rPr lang="en-US" sz="2000" b="1">
                <a:solidFill>
                  <a:srgbClr val="178793"/>
                </a:solidFill>
              </a:rPr>
              <a:t>Side effects</a:t>
            </a:r>
            <a:r>
              <a:rPr lang="en-US" sz="2000" b="1"/>
              <a:t> </a:t>
            </a:r>
            <a:r>
              <a:rPr lang="en-US" sz="2000"/>
              <a:t>and </a:t>
            </a:r>
            <a:r>
              <a:rPr lang="en-US" sz="2000" b="1">
                <a:solidFill>
                  <a:srgbClr val="178793"/>
                </a:solidFill>
              </a:rPr>
              <a:t>management of side effects </a:t>
            </a:r>
          </a:p>
          <a:p>
            <a:pPr>
              <a:buClr>
                <a:srgbClr val="178793"/>
              </a:buClr>
              <a:buFont typeface="Wingdings" panose="05000000000000000000" pitchFamily="2" charset="2"/>
              <a:buChar char="q"/>
            </a:pPr>
            <a:r>
              <a:rPr lang="en-US" sz="2000"/>
              <a:t>How to </a:t>
            </a:r>
            <a:r>
              <a:rPr lang="en-US" sz="2000" b="1">
                <a:solidFill>
                  <a:srgbClr val="178793"/>
                </a:solidFill>
              </a:rPr>
              <a:t>safely discontinue </a:t>
            </a:r>
            <a:r>
              <a:rPr lang="en-US" sz="2000"/>
              <a:t>and </a:t>
            </a:r>
            <a:r>
              <a:rPr lang="en-US" sz="2000" b="1">
                <a:solidFill>
                  <a:srgbClr val="178793"/>
                </a:solidFill>
              </a:rPr>
              <a:t>re-start</a:t>
            </a:r>
            <a:r>
              <a:rPr lang="en-US" sz="2000" b="1"/>
              <a:t> </a:t>
            </a:r>
            <a:r>
              <a:rPr lang="en-US" sz="2000"/>
              <a:t>oral PrEP as appropriate</a:t>
            </a:r>
          </a:p>
        </p:txBody>
      </p:sp>
    </p:spTree>
    <p:extLst>
      <p:ext uri="{BB962C8B-B14F-4D97-AF65-F5344CB8AC3E}">
        <p14:creationId xmlns:p14="http://schemas.microsoft.com/office/powerpoint/2010/main" val="228653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p:txBody>
          <a:bodyPr vert="horz" lIns="91440" tIns="45720" rIns="91440" bIns="45720" rtlCol="0" anchor="t">
            <a:normAutofit/>
          </a:bodyPr>
          <a:lstStyle/>
          <a:p>
            <a:r>
              <a:rPr lang="en-US">
                <a:solidFill>
                  <a:srgbClr val="10394B"/>
                </a:solidFill>
              </a:rPr>
              <a:t>Maintenance visits</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849732479"/>
              </p:ext>
            </p:extLst>
          </p:nvPr>
        </p:nvGraphicFramePr>
        <p:xfrm>
          <a:off x="2682240" y="2125028"/>
          <a:ext cx="7731125" cy="407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705467" y="1259499"/>
            <a:ext cx="8551422" cy="646331"/>
          </a:xfrm>
          <a:prstGeom prst="rect">
            <a:avLst/>
          </a:prstGeom>
        </p:spPr>
        <p:txBody>
          <a:bodyPr wrap="square">
            <a:spAutoFit/>
          </a:bodyPr>
          <a:lstStyle/>
          <a:p>
            <a:r>
              <a:rPr lang="en-ZA">
                <a:solidFill>
                  <a:prstClr val="white">
                    <a:lumMod val="50000"/>
                  </a:prstClr>
                </a:solidFill>
              </a:rPr>
              <a:t>Screening</a:t>
            </a:r>
            <a:r>
              <a:rPr lang="en-ZA">
                <a:solidFill>
                  <a:srgbClr val="8064A2"/>
                </a:solidFill>
              </a:rPr>
              <a:t> </a:t>
            </a:r>
            <a:r>
              <a:rPr lang="en-ZA">
                <a:solidFill>
                  <a:prstClr val="black"/>
                </a:solidFill>
                <a:sym typeface="Wingdings" panose="05000000000000000000" pitchFamily="2" charset="2"/>
              </a:rPr>
              <a:t> </a:t>
            </a:r>
            <a:r>
              <a:rPr lang="en-ZA">
                <a:solidFill>
                  <a:prstClr val="white">
                    <a:lumMod val="50000"/>
                  </a:prstClr>
                </a:solidFill>
                <a:sym typeface="Wingdings" panose="05000000000000000000" pitchFamily="2" charset="2"/>
              </a:rPr>
              <a:t>Oral PrEP initiation  One-month follow-up  </a:t>
            </a:r>
            <a:r>
              <a:rPr lang="en-ZA" b="1">
                <a:solidFill>
                  <a:srgbClr val="4BACC6"/>
                </a:solidFill>
                <a:sym typeface="Wingdings" panose="05000000000000000000" pitchFamily="2" charset="2"/>
              </a:rPr>
              <a:t>Mai</a:t>
            </a:r>
            <a:r>
              <a:rPr lang="en-US" b="1">
                <a:solidFill>
                  <a:srgbClr val="4BACC6"/>
                </a:solidFill>
              </a:rPr>
              <a:t>ntenance visits</a:t>
            </a:r>
            <a:br>
              <a:rPr lang="en-US">
                <a:solidFill>
                  <a:prstClr val="black"/>
                </a:solidFill>
              </a:rPr>
            </a:br>
            <a:endParaRPr lang="en-GB">
              <a:solidFill>
                <a:prstClr val="black"/>
              </a:solidFill>
            </a:endParaRPr>
          </a:p>
        </p:txBody>
      </p:sp>
    </p:spTree>
    <p:extLst>
      <p:ext uri="{BB962C8B-B14F-4D97-AF65-F5344CB8AC3E}">
        <p14:creationId xmlns:p14="http://schemas.microsoft.com/office/powerpoint/2010/main" val="96866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a:solidFill>
                  <a:srgbClr val="10394B"/>
                </a:solidFill>
              </a:rPr>
              <a:t>Drug resistance</a:t>
            </a:r>
          </a:p>
        </p:txBody>
      </p:sp>
      <p:sp>
        <p:nvSpPr>
          <p:cNvPr id="3" name="Content Placeholder 2"/>
          <p:cNvSpPr>
            <a:spLocks noGrp="1"/>
          </p:cNvSpPr>
          <p:nvPr>
            <p:ph type="body" sz="quarter" idx="10"/>
          </p:nvPr>
        </p:nvSpPr>
        <p:spPr>
          <a:xfrm>
            <a:off x="609600" y="1520825"/>
            <a:ext cx="10972800" cy="4885748"/>
          </a:xfrm>
          <a:solidFill>
            <a:schemeClr val="bg1"/>
          </a:solidFill>
        </p:spPr>
        <p:txBody>
          <a:bodyPr>
            <a:normAutofit lnSpcReduction="10000"/>
          </a:bodyPr>
          <a:lstStyle/>
          <a:p>
            <a:pPr>
              <a:lnSpc>
                <a:spcPct val="120000"/>
              </a:lnSpc>
              <a:buClr>
                <a:srgbClr val="178793"/>
              </a:buClr>
            </a:pPr>
            <a:r>
              <a:rPr lang="en-US"/>
              <a:t>HIV resistance to oral PrEP is rare and has only been seen when oral </a:t>
            </a:r>
            <a:r>
              <a:rPr lang="en-US" err="1"/>
              <a:t>PrEP</a:t>
            </a:r>
            <a:r>
              <a:rPr lang="en-US"/>
              <a:t> is initiated during </a:t>
            </a:r>
            <a:r>
              <a:rPr lang="en-US" err="1"/>
              <a:t>unrecognised</a:t>
            </a:r>
            <a:r>
              <a:rPr lang="en-US"/>
              <a:t> acute HIV infection.</a:t>
            </a:r>
          </a:p>
          <a:p>
            <a:pPr>
              <a:lnSpc>
                <a:spcPct val="120000"/>
              </a:lnSpc>
              <a:buClr>
                <a:srgbClr val="178793"/>
              </a:buClr>
            </a:pPr>
            <a:r>
              <a:rPr lang="en-US"/>
              <a:t>HIV drug resistance can be prevented by not initiating or not re-initiating clients on oral PrEP during acute HIV infection.</a:t>
            </a:r>
          </a:p>
          <a:p>
            <a:pPr>
              <a:lnSpc>
                <a:spcPct val="120000"/>
              </a:lnSpc>
              <a:buClr>
                <a:srgbClr val="178793"/>
              </a:buClr>
            </a:pPr>
            <a:r>
              <a:rPr lang="en-US"/>
              <a:t>HIV testing should be accompanied by assessment of HIV exposure, symptom screening, and targeted examination and should be done:</a:t>
            </a:r>
          </a:p>
          <a:p>
            <a:pPr lvl="1">
              <a:lnSpc>
                <a:spcPct val="120000"/>
              </a:lnSpc>
              <a:buClr>
                <a:srgbClr val="178793"/>
              </a:buClr>
            </a:pPr>
            <a:r>
              <a:rPr lang="en-US"/>
              <a:t>Every 3 months</a:t>
            </a:r>
          </a:p>
          <a:p>
            <a:pPr lvl="1">
              <a:lnSpc>
                <a:spcPct val="120000"/>
              </a:lnSpc>
              <a:buClr>
                <a:srgbClr val="178793"/>
              </a:buClr>
            </a:pPr>
            <a:r>
              <a:rPr lang="en-US"/>
              <a:t>If a client has symptoms of viral illness</a:t>
            </a:r>
          </a:p>
          <a:p>
            <a:pPr lvl="1">
              <a:lnSpc>
                <a:spcPct val="120000"/>
              </a:lnSpc>
              <a:buClr>
                <a:srgbClr val="178793"/>
              </a:buClr>
            </a:pPr>
            <a:r>
              <a:rPr lang="en-US"/>
              <a:t>Before a client resumes oral PrEP</a:t>
            </a:r>
          </a:p>
          <a:p>
            <a:endParaRPr lang="en-US"/>
          </a:p>
          <a:p>
            <a:endParaRPr lang="en-US"/>
          </a:p>
          <a:p>
            <a:pPr marL="0" indent="0">
              <a:buNone/>
            </a:pPr>
            <a:endParaRPr lang="en-US"/>
          </a:p>
        </p:txBody>
      </p:sp>
    </p:spTree>
    <p:extLst>
      <p:ext uri="{BB962C8B-B14F-4D97-AF65-F5344CB8AC3E}">
        <p14:creationId xmlns:p14="http://schemas.microsoft.com/office/powerpoint/2010/main" val="206905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768" y="99334"/>
            <a:ext cx="10972800" cy="972441"/>
          </a:xfrm>
        </p:spPr>
        <p:txBody>
          <a:bodyPr/>
          <a:lstStyle/>
          <a:p>
            <a:r>
              <a:rPr lang="en-GB">
                <a:solidFill>
                  <a:srgbClr val="10394B"/>
                </a:solidFill>
              </a:rPr>
              <a:t>Outline of training</a:t>
            </a:r>
          </a:p>
        </p:txBody>
      </p:sp>
      <p:sp>
        <p:nvSpPr>
          <p:cNvPr id="6" name="Rectangle 5"/>
          <p:cNvSpPr/>
          <p:nvPr/>
        </p:nvSpPr>
        <p:spPr>
          <a:xfrm>
            <a:off x="354768" y="816112"/>
            <a:ext cx="5551356" cy="1569660"/>
          </a:xfrm>
          <a:prstGeom prst="rect">
            <a:avLst/>
          </a:prstGeom>
          <a:solidFill>
            <a:schemeClr val="bg1">
              <a:lumMod val="95000"/>
            </a:schemeClr>
          </a:solidFill>
        </p:spPr>
        <p:txBody>
          <a:bodyPr wrap="square">
            <a:spAutoFit/>
          </a:bodyPr>
          <a:lstStyle/>
          <a:p>
            <a:r>
              <a:rPr lang="en-ZA" sz="1600" b="1"/>
              <a:t>Module 1: Introduction to oral PrEP</a:t>
            </a:r>
          </a:p>
          <a:p>
            <a:pPr marL="285750" indent="-285750">
              <a:buFont typeface="Arial" panose="020B0604020202020204" pitchFamily="34" charset="0"/>
              <a:buChar char="•"/>
            </a:pPr>
            <a:r>
              <a:rPr lang="en-ZA" sz="1600"/>
              <a:t>PrEP: the basics</a:t>
            </a:r>
          </a:p>
          <a:p>
            <a:pPr marL="285750" indent="-285750">
              <a:buFont typeface="Arial" panose="020B0604020202020204" pitchFamily="34" charset="0"/>
              <a:buChar char="•"/>
            </a:pPr>
            <a:r>
              <a:rPr lang="en-ZA" sz="1600"/>
              <a:t>What is combination prevention?</a:t>
            </a:r>
          </a:p>
          <a:p>
            <a:pPr marL="285750" indent="-285750">
              <a:buFont typeface="Arial" panose="020B0604020202020204" pitchFamily="34" charset="0"/>
              <a:buChar char="•"/>
            </a:pPr>
            <a:r>
              <a:rPr lang="en-ZA" sz="1600"/>
              <a:t>How effective is oral PrEP? </a:t>
            </a:r>
          </a:p>
          <a:p>
            <a:pPr marL="285750" indent="-285750">
              <a:buFont typeface="Arial" panose="020B0604020202020204" pitchFamily="34" charset="0"/>
              <a:buChar char="•"/>
            </a:pPr>
            <a:r>
              <a:rPr lang="en-ZA" sz="1600"/>
              <a:t>What are the differences among PrEP, PEP, and ART? </a:t>
            </a:r>
          </a:p>
          <a:p>
            <a:pPr marL="285750" indent="-285750">
              <a:buFont typeface="Arial" panose="020B0604020202020204" pitchFamily="34" charset="0"/>
              <a:buChar char="•"/>
            </a:pPr>
            <a:r>
              <a:rPr lang="en-ZA" sz="1600"/>
              <a:t>Overview of country-specific guidelines</a:t>
            </a:r>
          </a:p>
        </p:txBody>
      </p:sp>
      <p:sp>
        <p:nvSpPr>
          <p:cNvPr id="7" name="Rectangle 6"/>
          <p:cNvSpPr/>
          <p:nvPr/>
        </p:nvSpPr>
        <p:spPr>
          <a:xfrm>
            <a:off x="354767" y="2682406"/>
            <a:ext cx="5551357" cy="2062103"/>
          </a:xfrm>
          <a:prstGeom prst="rect">
            <a:avLst/>
          </a:prstGeom>
          <a:solidFill>
            <a:schemeClr val="bg1">
              <a:lumMod val="95000"/>
            </a:schemeClr>
          </a:solidFill>
        </p:spPr>
        <p:txBody>
          <a:bodyPr wrap="square">
            <a:spAutoFit/>
          </a:bodyPr>
          <a:lstStyle/>
          <a:p>
            <a:r>
              <a:rPr lang="en-ZA" sz="1600" b="1"/>
              <a:t>Module 2: The provision of oral PrEP in the context of AGYW</a:t>
            </a:r>
          </a:p>
          <a:p>
            <a:pPr marL="285750" indent="-285750">
              <a:buFont typeface="Arial" panose="020B0604020202020204" pitchFamily="34" charset="0"/>
              <a:buChar char="•"/>
            </a:pPr>
            <a:r>
              <a:rPr lang="en-ZA" sz="1600"/>
              <a:t>Why oral PrEP for AGYW? </a:t>
            </a:r>
          </a:p>
          <a:p>
            <a:pPr marL="285750" indent="-285750">
              <a:buFont typeface="Arial" panose="020B0604020202020204" pitchFamily="34" charset="0"/>
              <a:buChar char="•"/>
            </a:pPr>
            <a:r>
              <a:rPr lang="en-ZA" sz="1600"/>
              <a:t>Adolescence: a dynamic time of change and transition</a:t>
            </a:r>
          </a:p>
          <a:p>
            <a:pPr marL="285750" indent="-285750">
              <a:buFont typeface="Arial" panose="020B0604020202020204" pitchFamily="34" charset="0"/>
              <a:buChar char="•"/>
            </a:pPr>
            <a:r>
              <a:rPr lang="en-ZA" sz="1600"/>
              <a:t>Providing oral PrEP in the context of adolescent- and youth- friendly services</a:t>
            </a:r>
          </a:p>
          <a:p>
            <a:pPr marL="285750" indent="-285750">
              <a:buFont typeface="Arial" panose="020B0604020202020204" pitchFamily="34" charset="0"/>
              <a:buChar char="•"/>
            </a:pPr>
            <a:r>
              <a:rPr lang="en-ZA" sz="1600"/>
              <a:t>Checking in with ourselves: our personal views and values about AGYW and oral PrEP</a:t>
            </a:r>
          </a:p>
          <a:p>
            <a:pPr marL="285750" indent="-285750">
              <a:buFont typeface="Arial" panose="020B0604020202020204" pitchFamily="34" charset="0"/>
              <a:buChar char="•"/>
            </a:pPr>
            <a:r>
              <a:rPr lang="en-ZA" sz="1600"/>
              <a:t>Unpacking youth-friendly services</a:t>
            </a:r>
          </a:p>
        </p:txBody>
      </p:sp>
      <p:sp>
        <p:nvSpPr>
          <p:cNvPr id="8" name="Rectangle 7"/>
          <p:cNvSpPr/>
          <p:nvPr/>
        </p:nvSpPr>
        <p:spPr>
          <a:xfrm>
            <a:off x="354768" y="5041144"/>
            <a:ext cx="5551357" cy="1569660"/>
          </a:xfrm>
          <a:prstGeom prst="rect">
            <a:avLst/>
          </a:prstGeom>
          <a:solidFill>
            <a:schemeClr val="bg1">
              <a:lumMod val="95000"/>
            </a:schemeClr>
          </a:solidFill>
        </p:spPr>
        <p:txBody>
          <a:bodyPr wrap="square">
            <a:spAutoFit/>
          </a:bodyPr>
          <a:lstStyle/>
          <a:p>
            <a:r>
              <a:rPr lang="en-ZA" sz="1600" b="1"/>
              <a:t>Module 3: Important factors to consider when providing oral PrEP to AGYW</a:t>
            </a:r>
          </a:p>
          <a:p>
            <a:pPr marL="285750" indent="-285750">
              <a:buFont typeface="Arial" panose="020B0604020202020204" pitchFamily="34" charset="0"/>
              <a:buChar char="•"/>
            </a:pPr>
            <a:r>
              <a:rPr lang="en-ZA" sz="1600"/>
              <a:t>Combination prevention: related services and entry points to PrEP</a:t>
            </a:r>
          </a:p>
          <a:p>
            <a:pPr marL="285750" indent="-285750">
              <a:buFont typeface="Arial" panose="020B0604020202020204" pitchFamily="34" charset="0"/>
              <a:buChar char="•"/>
            </a:pPr>
            <a:r>
              <a:rPr lang="en-ZA" sz="1600"/>
              <a:t>Gathering the evidence: what have we learned about oral PrEP and AGYW?</a:t>
            </a:r>
          </a:p>
        </p:txBody>
      </p:sp>
      <p:sp>
        <p:nvSpPr>
          <p:cNvPr id="9" name="Rectangle 8"/>
          <p:cNvSpPr/>
          <p:nvPr/>
        </p:nvSpPr>
        <p:spPr>
          <a:xfrm>
            <a:off x="6053526" y="816112"/>
            <a:ext cx="6001063" cy="1569660"/>
          </a:xfrm>
          <a:prstGeom prst="rect">
            <a:avLst/>
          </a:prstGeom>
          <a:solidFill>
            <a:schemeClr val="bg1">
              <a:lumMod val="95000"/>
            </a:schemeClr>
          </a:solidFill>
        </p:spPr>
        <p:txBody>
          <a:bodyPr wrap="square">
            <a:spAutoFit/>
          </a:bodyPr>
          <a:lstStyle/>
          <a:p>
            <a:r>
              <a:rPr lang="en-ZA" sz="1600" b="1"/>
              <a:t>Module 4: Oral PrEP provision for AGYW: getting started</a:t>
            </a:r>
          </a:p>
          <a:p>
            <a:pPr marL="285750" indent="-285750">
              <a:buFont typeface="Arial" panose="020B0604020202020204" pitchFamily="34" charset="0"/>
              <a:buChar char="•"/>
            </a:pPr>
            <a:r>
              <a:rPr lang="en-ZA" sz="1600"/>
              <a:t>Generating demand: reaching AGYW</a:t>
            </a:r>
          </a:p>
          <a:p>
            <a:pPr marL="285750" indent="-285750">
              <a:buFont typeface="Arial" panose="020B0604020202020204" pitchFamily="34" charset="0"/>
              <a:buChar char="•"/>
            </a:pPr>
            <a:r>
              <a:rPr lang="en-ZA" sz="1600"/>
              <a:t>Risk assessments</a:t>
            </a:r>
          </a:p>
          <a:p>
            <a:pPr marL="285750" indent="-285750">
              <a:buFont typeface="Arial" panose="020B0604020202020204" pitchFamily="34" charset="0"/>
              <a:buChar char="•"/>
            </a:pPr>
            <a:r>
              <a:rPr lang="en-ZA" sz="1600"/>
              <a:t>Addressing myths, misconceptions, and fears</a:t>
            </a:r>
          </a:p>
          <a:p>
            <a:pPr marL="285750" indent="-285750">
              <a:buFont typeface="Arial" panose="020B0604020202020204" pitchFamily="34" charset="0"/>
              <a:buChar char="•"/>
            </a:pPr>
            <a:r>
              <a:rPr lang="en-ZA" sz="1600"/>
              <a:t>Factors influencing decisions to initiate or stay on oral PrEP</a:t>
            </a:r>
          </a:p>
          <a:p>
            <a:pPr marL="285750" indent="-285750">
              <a:buFont typeface="Arial" panose="020B0604020202020204" pitchFamily="34" charset="0"/>
              <a:buChar char="•"/>
            </a:pPr>
            <a:r>
              <a:rPr lang="en-ZA" sz="1600"/>
              <a:t>Key issues to discuss with AGYW in relation to PrEP</a:t>
            </a:r>
          </a:p>
        </p:txBody>
      </p:sp>
      <p:sp>
        <p:nvSpPr>
          <p:cNvPr id="11" name="Rectangle 10"/>
          <p:cNvSpPr/>
          <p:nvPr/>
        </p:nvSpPr>
        <p:spPr>
          <a:xfrm>
            <a:off x="6043054" y="5376786"/>
            <a:ext cx="6001063" cy="338554"/>
          </a:xfrm>
          <a:prstGeom prst="rect">
            <a:avLst/>
          </a:prstGeom>
          <a:solidFill>
            <a:schemeClr val="bg1">
              <a:lumMod val="95000"/>
            </a:schemeClr>
          </a:solidFill>
          <a:ln w="101600">
            <a:solidFill>
              <a:srgbClr val="FF0000"/>
            </a:solidFill>
            <a:prstDash val="sysDash"/>
          </a:ln>
        </p:spPr>
        <p:txBody>
          <a:bodyPr wrap="square">
            <a:spAutoFit/>
          </a:bodyPr>
          <a:lstStyle/>
          <a:p>
            <a:r>
              <a:rPr lang="en-US" sz="1600" b="1"/>
              <a:t>Addendum: Initiation and clinical management of oral </a:t>
            </a:r>
            <a:r>
              <a:rPr lang="en-US" sz="1600" b="1" err="1"/>
              <a:t>PrEP</a:t>
            </a:r>
            <a:endParaRPr lang="en-US" sz="1600" b="1"/>
          </a:p>
        </p:txBody>
      </p:sp>
      <p:sp>
        <p:nvSpPr>
          <p:cNvPr id="12" name="Rectangle 11"/>
          <p:cNvSpPr/>
          <p:nvPr/>
        </p:nvSpPr>
        <p:spPr>
          <a:xfrm>
            <a:off x="6043055" y="2705009"/>
            <a:ext cx="6011534" cy="1077218"/>
          </a:xfrm>
          <a:prstGeom prst="rect">
            <a:avLst/>
          </a:prstGeom>
          <a:solidFill>
            <a:schemeClr val="bg1">
              <a:lumMod val="95000"/>
            </a:schemeClr>
          </a:solidFill>
        </p:spPr>
        <p:txBody>
          <a:bodyPr wrap="square">
            <a:spAutoFit/>
          </a:bodyPr>
          <a:lstStyle/>
          <a:p>
            <a:r>
              <a:rPr lang="en-ZA" sz="1600" b="1"/>
              <a:t>Module 5: Monitoring, follow-up, and adherence support for AGYW on oral PrEP</a:t>
            </a:r>
          </a:p>
          <a:p>
            <a:pPr marL="285750" indent="-285750">
              <a:buFont typeface="Arial" panose="020B0604020202020204" pitchFamily="34" charset="0"/>
              <a:buChar char="•"/>
            </a:pPr>
            <a:r>
              <a:rPr lang="en-ZA" sz="1600"/>
              <a:t>Promoting adherence and retention for AGYW using oral PrEP</a:t>
            </a:r>
          </a:p>
          <a:p>
            <a:pPr marL="285750" indent="-285750">
              <a:buFont typeface="Arial" panose="020B0604020202020204" pitchFamily="34" charset="0"/>
              <a:buChar char="•"/>
            </a:pPr>
            <a:r>
              <a:rPr lang="en-ZA" sz="1600"/>
              <a:t>Frequently asked questions</a:t>
            </a:r>
          </a:p>
        </p:txBody>
      </p:sp>
      <p:sp>
        <p:nvSpPr>
          <p:cNvPr id="13" name="Rectangle 12"/>
          <p:cNvSpPr/>
          <p:nvPr/>
        </p:nvSpPr>
        <p:spPr>
          <a:xfrm>
            <a:off x="6043055" y="4137234"/>
            <a:ext cx="6001063" cy="830997"/>
          </a:xfrm>
          <a:prstGeom prst="rect">
            <a:avLst/>
          </a:prstGeom>
          <a:solidFill>
            <a:schemeClr val="bg1">
              <a:lumMod val="95000"/>
            </a:schemeClr>
          </a:solidFill>
          <a:ln w="101600">
            <a:noFill/>
            <a:prstDash val="sysDash"/>
          </a:ln>
        </p:spPr>
        <p:txBody>
          <a:bodyPr wrap="square">
            <a:spAutoFit/>
          </a:bodyPr>
          <a:lstStyle/>
          <a:p>
            <a:r>
              <a:rPr lang="en-ZA" sz="1600" b="1"/>
              <a:t>Module 6: Wrapping up</a:t>
            </a:r>
          </a:p>
          <a:p>
            <a:pPr marL="285750" indent="-285750">
              <a:buFont typeface="Arial" panose="020B0604020202020204" pitchFamily="34" charset="0"/>
              <a:buChar char="•"/>
            </a:pPr>
            <a:r>
              <a:rPr lang="en-ZA" sz="1600"/>
              <a:t>Key take-home messages</a:t>
            </a:r>
          </a:p>
          <a:p>
            <a:pPr marL="285750" indent="-285750">
              <a:buFont typeface="Arial" panose="020B0604020202020204" pitchFamily="34" charset="0"/>
              <a:buChar char="•"/>
            </a:pPr>
            <a:r>
              <a:rPr lang="en-ZA" sz="1600"/>
              <a:t>Resources for providing oral PrEP to AGYW</a:t>
            </a:r>
          </a:p>
        </p:txBody>
      </p:sp>
    </p:spTree>
    <p:extLst>
      <p:ext uri="{BB962C8B-B14F-4D97-AF65-F5344CB8AC3E}">
        <p14:creationId xmlns:p14="http://schemas.microsoft.com/office/powerpoint/2010/main" val="2630501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solidFill>
                  <a:srgbClr val="10394B"/>
                </a:solidFill>
              </a:rPr>
              <a:t>Side effects</a:t>
            </a:r>
          </a:p>
        </p:txBody>
      </p:sp>
      <p:sp>
        <p:nvSpPr>
          <p:cNvPr id="3" name="Text Placeholder 2"/>
          <p:cNvSpPr>
            <a:spLocks noGrp="1"/>
          </p:cNvSpPr>
          <p:nvPr>
            <p:ph type="body" sz="quarter" idx="10"/>
          </p:nvPr>
        </p:nvSpPr>
        <p:spPr>
          <a:xfrm>
            <a:off x="609600" y="1346200"/>
            <a:ext cx="10972800" cy="5327073"/>
          </a:xfrm>
        </p:spPr>
        <p:txBody>
          <a:bodyPr>
            <a:normAutofit/>
          </a:bodyPr>
          <a:lstStyle/>
          <a:p>
            <a:pPr lvl="0">
              <a:buClr>
                <a:srgbClr val="178793"/>
              </a:buClr>
            </a:pPr>
            <a:r>
              <a:rPr lang="en-US" sz="3200">
                <a:solidFill>
                  <a:schemeClr val="tx1"/>
                </a:solidFill>
              </a:rPr>
              <a:t>Most side effects are minor and self-limiting but need to be taken seriously.</a:t>
            </a:r>
            <a:endParaRPr lang="en-ZA" sz="3200">
              <a:solidFill>
                <a:schemeClr val="tx1"/>
              </a:solidFill>
            </a:endParaRPr>
          </a:p>
          <a:p>
            <a:pPr lvl="0">
              <a:buClr>
                <a:srgbClr val="178793"/>
              </a:buClr>
            </a:pPr>
            <a:r>
              <a:rPr lang="en-US" sz="3200">
                <a:solidFill>
                  <a:schemeClr val="tx1"/>
                </a:solidFill>
              </a:rPr>
              <a:t>They may include gastrointestinal symptoms, headache, and malaise, which can be managed symptomatically and through </a:t>
            </a:r>
            <a:r>
              <a:rPr lang="en-US" sz="3200" err="1">
                <a:solidFill>
                  <a:schemeClr val="tx1"/>
                </a:solidFill>
              </a:rPr>
              <a:t>counselling</a:t>
            </a:r>
            <a:r>
              <a:rPr lang="en-US" sz="3200">
                <a:solidFill>
                  <a:schemeClr val="tx1"/>
                </a:solidFill>
              </a:rPr>
              <a:t>.</a:t>
            </a:r>
            <a:endParaRPr lang="en-ZA" sz="3200">
              <a:solidFill>
                <a:schemeClr val="tx1"/>
              </a:solidFill>
            </a:endParaRPr>
          </a:p>
          <a:p>
            <a:pPr lvl="0">
              <a:buClr>
                <a:srgbClr val="178793"/>
              </a:buClr>
            </a:pPr>
            <a:r>
              <a:rPr lang="en-US" sz="3200">
                <a:solidFill>
                  <a:schemeClr val="tx1"/>
                </a:solidFill>
              </a:rPr>
              <a:t>Renal toxicity and decreased bone mineral density are rare and reversible after oral PrEP is stopped.</a:t>
            </a:r>
            <a:endParaRPr lang="en-ZA" sz="3200">
              <a:solidFill>
                <a:schemeClr val="tx1"/>
              </a:solidFill>
            </a:endParaRPr>
          </a:p>
          <a:p>
            <a:pPr marL="0" lvl="0" indent="0">
              <a:buClr>
                <a:srgbClr val="178793"/>
              </a:buClr>
              <a:buNone/>
            </a:pPr>
            <a:endParaRPr lang="en-ZA" sz="1400" b="1">
              <a:solidFill>
                <a:schemeClr val="tx1"/>
              </a:solidFill>
            </a:endParaRPr>
          </a:p>
          <a:p>
            <a:pPr marL="0" lvl="0" indent="0">
              <a:buClr>
                <a:srgbClr val="178793"/>
              </a:buClr>
              <a:buNone/>
            </a:pPr>
            <a:r>
              <a:rPr lang="en-ZA" sz="3200" b="1">
                <a:solidFill>
                  <a:schemeClr val="tx1"/>
                </a:solidFill>
              </a:rPr>
              <a:t>    </a:t>
            </a:r>
            <a:r>
              <a:rPr lang="en-US" sz="3200" b="1">
                <a:solidFill>
                  <a:schemeClr val="tx1"/>
                </a:solidFill>
              </a:rPr>
              <a:t>Reassurance, encouragement, and support are important.  </a:t>
            </a:r>
            <a:endParaRPr lang="en-ZA" sz="3200" b="1">
              <a:solidFill>
                <a:schemeClr val="tx1"/>
              </a:solidFill>
            </a:endParaRPr>
          </a:p>
          <a:p>
            <a:pPr lvl="1"/>
            <a:endParaRPr lang="en-ZA" sz="3200"/>
          </a:p>
          <a:p>
            <a:endParaRPr lang="en-ZA"/>
          </a:p>
        </p:txBody>
      </p:sp>
    </p:spTree>
    <p:extLst>
      <p:ext uri="{BB962C8B-B14F-4D97-AF65-F5344CB8AC3E}">
        <p14:creationId xmlns:p14="http://schemas.microsoft.com/office/powerpoint/2010/main" val="337714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solidFill>
                  <a:schemeClr val="tx1"/>
                </a:solidFill>
              </a:rPr>
              <a:t>Common side effects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698" y="1811915"/>
            <a:ext cx="7219950" cy="2302886"/>
          </a:xfrm>
          <a:prstGeom prst="rect">
            <a:avLst/>
          </a:prstGeom>
        </p:spPr>
      </p:pic>
      <p:sp>
        <p:nvSpPr>
          <p:cNvPr id="6" name="Rectangle 5"/>
          <p:cNvSpPr/>
          <p:nvPr/>
        </p:nvSpPr>
        <p:spPr>
          <a:xfrm>
            <a:off x="838200" y="4576324"/>
            <a:ext cx="5391219" cy="369332"/>
          </a:xfrm>
          <a:prstGeom prst="rect">
            <a:avLst/>
          </a:prstGeom>
        </p:spPr>
        <p:txBody>
          <a:bodyPr wrap="none">
            <a:spAutoFit/>
          </a:bodyPr>
          <a:lstStyle/>
          <a:p>
            <a:r>
              <a:rPr lang="en-ZA"/>
              <a:t>https://www.truvada.com/what-is-truvada/side-effects</a:t>
            </a:r>
          </a:p>
        </p:txBody>
      </p:sp>
      <p:sp>
        <p:nvSpPr>
          <p:cNvPr id="8" name="Rectangle 7"/>
          <p:cNvSpPr/>
          <p:nvPr/>
        </p:nvSpPr>
        <p:spPr>
          <a:xfrm rot="759220">
            <a:off x="8021782" y="2270188"/>
            <a:ext cx="3879273" cy="1754326"/>
          </a:xfrm>
          <a:prstGeom prst="rect">
            <a:avLst/>
          </a:prstGeom>
          <a:ln>
            <a:solidFill>
              <a:schemeClr val="accent1"/>
            </a:solidFill>
          </a:ln>
        </p:spPr>
        <p:txBody>
          <a:bodyPr wrap="square">
            <a:spAutoFit/>
          </a:bodyPr>
          <a:lstStyle/>
          <a:p>
            <a:r>
              <a:rPr lang="en-ZA" b="0" i="0" dirty="0">
                <a:solidFill>
                  <a:srgbClr val="333333"/>
                </a:solidFill>
                <a:effectLst/>
                <a:latin typeface="Arial" panose="020B0604020202020204" pitchFamily="34" charset="0"/>
              </a:rPr>
              <a:t>In studies, mild nausea, </a:t>
            </a:r>
            <a:r>
              <a:rPr lang="en-ZA" b="0" i="0" dirty="0" err="1">
                <a:solidFill>
                  <a:srgbClr val="333333"/>
                </a:solidFill>
                <a:effectLst/>
                <a:latin typeface="Arial" panose="020B0604020202020204" pitchFamily="34" charset="0"/>
              </a:rPr>
              <a:t>diarrhea</a:t>
            </a:r>
            <a:r>
              <a:rPr lang="en-ZA" b="0" i="0" dirty="0">
                <a:solidFill>
                  <a:srgbClr val="333333"/>
                </a:solidFill>
                <a:effectLst/>
                <a:latin typeface="Arial" panose="020B0604020202020204" pitchFamily="34" charset="0"/>
              </a:rPr>
              <a:t>, bloating, and headache were reported in the first month by less than 2 in 10 people. These side effects then usually stopped.</a:t>
            </a:r>
          </a:p>
          <a:p>
            <a:endParaRPr lang="en-ZA" dirty="0"/>
          </a:p>
        </p:txBody>
      </p:sp>
      <p:sp>
        <p:nvSpPr>
          <p:cNvPr id="9" name="Rectangle 8"/>
          <p:cNvSpPr/>
          <p:nvPr/>
        </p:nvSpPr>
        <p:spPr>
          <a:xfrm rot="763488">
            <a:off x="7861087" y="3740510"/>
            <a:ext cx="3758983" cy="276999"/>
          </a:xfrm>
          <a:prstGeom prst="rect">
            <a:avLst/>
          </a:prstGeom>
        </p:spPr>
        <p:txBody>
          <a:bodyPr wrap="square">
            <a:spAutoFit/>
          </a:bodyPr>
          <a:lstStyle/>
          <a:p>
            <a:r>
              <a:rPr lang="en-ZA" sz="1200" dirty="0"/>
              <a:t>http://i-base.info/guides/prep/prep-and-side-effects</a:t>
            </a:r>
          </a:p>
        </p:txBody>
      </p:sp>
    </p:spTree>
    <p:extLst>
      <p:ext uri="{BB962C8B-B14F-4D97-AF65-F5344CB8AC3E}">
        <p14:creationId xmlns:p14="http://schemas.microsoft.com/office/powerpoint/2010/main" val="105974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1" y="110197"/>
            <a:ext cx="10972800" cy="972441"/>
          </a:xfrm>
        </p:spPr>
        <p:txBody>
          <a:bodyPr/>
          <a:lstStyle/>
          <a:p>
            <a:r>
              <a:rPr lang="en-ZA" sz="3200">
                <a:cs typeface="Calibri"/>
              </a:rPr>
              <a:t>Guidance: Managing side effects</a:t>
            </a:r>
            <a:br>
              <a:rPr lang="en-ZA" sz="3200"/>
            </a:br>
            <a:r>
              <a:rPr lang="en-US" sz="2400">
                <a:cs typeface="Calibri"/>
              </a:rPr>
              <a:t>Managed symptomatically and through counselling</a:t>
            </a:r>
            <a:endParaRPr lang="en-ZA" sz="2400"/>
          </a:p>
        </p:txBody>
      </p:sp>
      <p:graphicFrame>
        <p:nvGraphicFramePr>
          <p:cNvPr id="5" name="Content Placeholder 4">
            <a:extLst>
              <a:ext uri="{FF2B5EF4-FFF2-40B4-BE49-F238E27FC236}">
                <a16:creationId xmlns:a16="http://schemas.microsoft.com/office/drawing/2014/main" id="{56F96752-CA90-430A-A2D2-21B028C7D5EA}"/>
              </a:ext>
            </a:extLst>
          </p:cNvPr>
          <p:cNvGraphicFramePr>
            <a:graphicFrameLocks noGrp="1"/>
          </p:cNvGraphicFramePr>
          <p:nvPr>
            <p:ph idx="4294967295"/>
            <p:extLst>
              <p:ext uri="{D42A27DB-BD31-4B8C-83A1-F6EECF244321}">
                <p14:modId xmlns:p14="http://schemas.microsoft.com/office/powerpoint/2010/main" val="4026057289"/>
              </p:ext>
            </p:extLst>
          </p:nvPr>
        </p:nvGraphicFramePr>
        <p:xfrm>
          <a:off x="1357746" y="1593273"/>
          <a:ext cx="9157854" cy="4800599"/>
        </p:xfrm>
        <a:graphic>
          <a:graphicData uri="http://schemas.openxmlformats.org/drawingml/2006/table">
            <a:tbl>
              <a:tblPr firstRow="1" firstCol="1" bandRow="1">
                <a:tableStyleId>{5C22544A-7EE6-4342-B048-85BDC9FD1C3A}</a:tableStyleId>
              </a:tblPr>
              <a:tblGrid>
                <a:gridCol w="2692101">
                  <a:extLst>
                    <a:ext uri="{9D8B030D-6E8A-4147-A177-3AD203B41FA5}">
                      <a16:colId xmlns:a16="http://schemas.microsoft.com/office/drawing/2014/main" val="140913448"/>
                    </a:ext>
                  </a:extLst>
                </a:gridCol>
                <a:gridCol w="2692101">
                  <a:extLst>
                    <a:ext uri="{9D8B030D-6E8A-4147-A177-3AD203B41FA5}">
                      <a16:colId xmlns:a16="http://schemas.microsoft.com/office/drawing/2014/main" val="1742950667"/>
                    </a:ext>
                  </a:extLst>
                </a:gridCol>
                <a:gridCol w="3773652">
                  <a:extLst>
                    <a:ext uri="{9D8B030D-6E8A-4147-A177-3AD203B41FA5}">
                      <a16:colId xmlns:a16="http://schemas.microsoft.com/office/drawing/2014/main" val="25427440"/>
                    </a:ext>
                  </a:extLst>
                </a:gridCol>
              </a:tblGrid>
              <a:tr h="301901">
                <a:tc>
                  <a:txBody>
                    <a:bodyPr/>
                    <a:lstStyle/>
                    <a:p>
                      <a:pPr>
                        <a:lnSpc>
                          <a:spcPct val="107000"/>
                        </a:lnSpc>
                        <a:spcAft>
                          <a:spcPts val="0"/>
                        </a:spcAft>
                      </a:pPr>
                      <a:r>
                        <a:rPr lang="en-ZA" sz="1800">
                          <a:solidFill>
                            <a:schemeClr val="tx1"/>
                          </a:solidFill>
                          <a:effectLst/>
                          <a:latin typeface="Calibri"/>
                          <a:cs typeface="Calibri"/>
                        </a:rPr>
                        <a:t>Symptom</a:t>
                      </a:r>
                      <a:endParaRPr lang="en-ZA" sz="180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1800">
                          <a:solidFill>
                            <a:schemeClr val="tx1"/>
                          </a:solidFill>
                          <a:effectLst/>
                          <a:latin typeface="Calibri"/>
                          <a:cs typeface="Calibri"/>
                        </a:rPr>
                        <a:t>Medication</a:t>
                      </a:r>
                      <a:endParaRPr lang="en-ZA" sz="180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1800">
                          <a:solidFill>
                            <a:schemeClr val="tx1"/>
                          </a:solidFill>
                          <a:effectLst/>
                          <a:latin typeface="Calibri"/>
                          <a:cs typeface="Calibri"/>
                        </a:rPr>
                        <a:t>Steps to take</a:t>
                      </a:r>
                      <a:endParaRPr lang="en-ZA" sz="180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0476224"/>
                  </a:ext>
                </a:extLst>
              </a:tr>
              <a:tr h="1577692">
                <a:tc>
                  <a:txBody>
                    <a:bodyPr/>
                    <a:lstStyle/>
                    <a:p>
                      <a:pPr>
                        <a:lnSpc>
                          <a:spcPct val="107000"/>
                        </a:lnSpc>
                        <a:spcAft>
                          <a:spcPts val="0"/>
                        </a:spcAft>
                      </a:pPr>
                      <a:r>
                        <a:rPr lang="en-ZA" sz="1800">
                          <a:solidFill>
                            <a:schemeClr val="tx1"/>
                          </a:solidFill>
                          <a:effectLst/>
                          <a:latin typeface="Calibri"/>
                          <a:cs typeface="Calibri"/>
                        </a:rPr>
                        <a:t>Nausea (feeling sick) or vomiting</a:t>
                      </a:r>
                      <a:endParaRPr lang="en-ZA" sz="180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1800">
                          <a:solidFill>
                            <a:schemeClr val="tx1"/>
                          </a:solidFill>
                          <a:effectLst/>
                          <a:latin typeface="Calibri"/>
                          <a:cs typeface="Calibri"/>
                        </a:rPr>
                        <a:t>Anti-nausea medication</a:t>
                      </a:r>
                      <a:endParaRPr lang="en-ZA" sz="180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07000"/>
                        </a:lnSpc>
                        <a:spcAft>
                          <a:spcPts val="0"/>
                        </a:spcAft>
                        <a:buFont typeface="Symbol" panose="05050102010706020507" pitchFamily="18" charset="2"/>
                        <a:buChar char=""/>
                      </a:pPr>
                      <a:r>
                        <a:rPr lang="en-ZA" sz="1600" dirty="0">
                          <a:solidFill>
                            <a:schemeClr val="tx1"/>
                          </a:solidFill>
                          <a:effectLst/>
                          <a:latin typeface="Calibri"/>
                          <a:cs typeface="Calibri"/>
                        </a:rPr>
                        <a:t>Avoid oily or spicy foods</a:t>
                      </a:r>
                    </a:p>
                    <a:p>
                      <a:pPr marL="342900" lvl="0" indent="-342900">
                        <a:lnSpc>
                          <a:spcPct val="107000"/>
                        </a:lnSpc>
                        <a:spcAft>
                          <a:spcPts val="0"/>
                        </a:spcAft>
                        <a:buFont typeface="Symbol" panose="05050102010706020507" pitchFamily="18" charset="2"/>
                        <a:buChar char=""/>
                      </a:pPr>
                      <a:r>
                        <a:rPr lang="en-ZA" sz="1600" dirty="0">
                          <a:solidFill>
                            <a:schemeClr val="tx1"/>
                          </a:solidFill>
                          <a:effectLst/>
                          <a:latin typeface="Calibri"/>
                          <a:cs typeface="Calibri"/>
                        </a:rPr>
                        <a:t>Eat dry foods like toast</a:t>
                      </a:r>
                    </a:p>
                    <a:p>
                      <a:pPr marL="342900" lvl="0" indent="-342900">
                        <a:lnSpc>
                          <a:spcPct val="107000"/>
                        </a:lnSpc>
                        <a:spcAft>
                          <a:spcPts val="0"/>
                        </a:spcAft>
                        <a:buFont typeface="Symbol" panose="05050102010706020507" pitchFamily="18" charset="2"/>
                        <a:buChar char=""/>
                      </a:pPr>
                      <a:r>
                        <a:rPr lang="en-ZA" sz="1600" dirty="0">
                          <a:solidFill>
                            <a:schemeClr val="tx1"/>
                          </a:solidFill>
                          <a:effectLst/>
                          <a:latin typeface="Calibri"/>
                          <a:cs typeface="Calibri"/>
                        </a:rPr>
                        <a:t>Sip on black tea</a:t>
                      </a:r>
                    </a:p>
                    <a:p>
                      <a:pPr marL="342900" lvl="0" indent="-342900">
                        <a:lnSpc>
                          <a:spcPct val="107000"/>
                        </a:lnSpc>
                        <a:spcAft>
                          <a:spcPts val="0"/>
                        </a:spcAft>
                        <a:buFont typeface="Symbol" panose="05050102010706020507" pitchFamily="18" charset="2"/>
                        <a:buChar char=""/>
                      </a:pPr>
                      <a:r>
                        <a:rPr lang="en-ZA" sz="1600" dirty="0">
                          <a:solidFill>
                            <a:schemeClr val="tx1"/>
                          </a:solidFill>
                          <a:effectLst/>
                          <a:latin typeface="Calibri"/>
                          <a:cs typeface="Calibri"/>
                        </a:rPr>
                        <a:t>Drink water with lemon</a:t>
                      </a:r>
                    </a:p>
                    <a:p>
                      <a:pPr marL="342900" lvl="0" indent="-342900">
                        <a:lnSpc>
                          <a:spcPct val="107000"/>
                        </a:lnSpc>
                        <a:spcAft>
                          <a:spcPts val="0"/>
                        </a:spcAft>
                        <a:buFont typeface="Symbol" panose="05050102010706020507" pitchFamily="18" charset="2"/>
                        <a:buChar char=""/>
                      </a:pPr>
                      <a:r>
                        <a:rPr lang="en-ZA" sz="1600" dirty="0">
                          <a:solidFill>
                            <a:schemeClr val="tx1"/>
                          </a:solidFill>
                          <a:effectLst/>
                          <a:latin typeface="Calibri"/>
                          <a:cs typeface="Calibri"/>
                        </a:rPr>
                        <a:t>Take oral PrEP with food</a:t>
                      </a:r>
                    </a:p>
                    <a:p>
                      <a:pPr marL="342900" lvl="0" indent="-342900">
                        <a:lnSpc>
                          <a:spcPct val="107000"/>
                        </a:lnSpc>
                        <a:spcAft>
                          <a:spcPts val="0"/>
                        </a:spcAft>
                        <a:buFont typeface="Symbol" panose="05050102010706020507" pitchFamily="18" charset="2"/>
                        <a:buChar char=""/>
                      </a:pPr>
                      <a:r>
                        <a:rPr lang="en-ZA" sz="1600">
                          <a:solidFill>
                            <a:schemeClr val="tx1"/>
                          </a:solidFill>
                          <a:effectLst/>
                          <a:latin typeface="Calibri"/>
                          <a:cs typeface="Calibri"/>
                        </a:rPr>
                        <a:t>Drink plenty of water</a:t>
                      </a:r>
                      <a:r>
                        <a:rPr lang="en-ZA" sz="1600" dirty="0">
                          <a:solidFill>
                            <a:schemeClr val="tx1"/>
                          </a:solidFill>
                          <a:effectLst/>
                          <a:latin typeface="Calibri"/>
                          <a:cs typeface="Calibri"/>
                        </a:rPr>
                        <a:t> </a:t>
                      </a:r>
                      <a:endParaRPr lang="en-ZA" sz="1600" dirty="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270867"/>
                  </a:ext>
                </a:extLst>
              </a:tr>
              <a:tr h="1258745">
                <a:tc>
                  <a:txBody>
                    <a:bodyPr/>
                    <a:lstStyle/>
                    <a:p>
                      <a:pPr>
                        <a:lnSpc>
                          <a:spcPct val="107000"/>
                        </a:lnSpc>
                        <a:spcAft>
                          <a:spcPts val="0"/>
                        </a:spcAft>
                      </a:pPr>
                      <a:r>
                        <a:rPr lang="en-ZA" sz="1800">
                          <a:solidFill>
                            <a:schemeClr val="tx1"/>
                          </a:solidFill>
                          <a:effectLst/>
                          <a:latin typeface="Calibri"/>
                          <a:cs typeface="Calibri"/>
                        </a:rPr>
                        <a:t>Diarrhoea (running stomach)</a:t>
                      </a:r>
                      <a:endParaRPr lang="en-ZA" sz="180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1800">
                          <a:solidFill>
                            <a:schemeClr val="tx1"/>
                          </a:solidFill>
                          <a:effectLst/>
                          <a:latin typeface="Calibri"/>
                          <a:cs typeface="Calibri"/>
                        </a:rPr>
                        <a:t>Antidiarrheal medication</a:t>
                      </a:r>
                      <a:endParaRPr lang="en-ZA" sz="180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07000"/>
                        </a:lnSpc>
                        <a:spcAft>
                          <a:spcPts val="0"/>
                        </a:spcAft>
                        <a:buFont typeface="Symbol" panose="05050102010706020507" pitchFamily="18" charset="2"/>
                        <a:buChar char=""/>
                      </a:pPr>
                      <a:r>
                        <a:rPr lang="en-ZA" sz="1600">
                          <a:solidFill>
                            <a:schemeClr val="tx1"/>
                          </a:solidFill>
                          <a:effectLst/>
                          <a:latin typeface="Calibri"/>
                          <a:cs typeface="Calibri"/>
                        </a:rPr>
                        <a:t>Eat very ripe bananas</a:t>
                      </a:r>
                    </a:p>
                    <a:p>
                      <a:pPr marL="342900" lvl="0" indent="-342900">
                        <a:lnSpc>
                          <a:spcPct val="107000"/>
                        </a:lnSpc>
                        <a:spcAft>
                          <a:spcPts val="0"/>
                        </a:spcAft>
                        <a:buFont typeface="Symbol" panose="05050102010706020507" pitchFamily="18" charset="2"/>
                        <a:buChar char=""/>
                      </a:pPr>
                      <a:r>
                        <a:rPr lang="en-ZA" sz="1600">
                          <a:solidFill>
                            <a:schemeClr val="tx1"/>
                          </a:solidFill>
                          <a:effectLst/>
                          <a:latin typeface="Calibri"/>
                          <a:cs typeface="Calibri"/>
                        </a:rPr>
                        <a:t>Avoid milk</a:t>
                      </a:r>
                    </a:p>
                    <a:p>
                      <a:pPr marL="342900" lvl="0" indent="-342900">
                        <a:lnSpc>
                          <a:spcPct val="107000"/>
                        </a:lnSpc>
                        <a:spcAft>
                          <a:spcPts val="0"/>
                        </a:spcAft>
                        <a:buFont typeface="Symbol" panose="05050102010706020507" pitchFamily="18" charset="2"/>
                        <a:buChar char=""/>
                      </a:pPr>
                      <a:r>
                        <a:rPr lang="en-ZA" sz="1600">
                          <a:solidFill>
                            <a:schemeClr val="tx1"/>
                          </a:solidFill>
                          <a:effectLst/>
                          <a:latin typeface="Calibri"/>
                          <a:cs typeface="Calibri"/>
                        </a:rPr>
                        <a:t>Drink water that contains salt and sugar</a:t>
                      </a:r>
                      <a:endParaRPr lang="en-ZA" sz="160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65413"/>
                  </a:ext>
                </a:extLst>
              </a:tr>
              <a:tr h="1662261">
                <a:tc>
                  <a:txBody>
                    <a:bodyPr/>
                    <a:lstStyle/>
                    <a:p>
                      <a:pPr>
                        <a:lnSpc>
                          <a:spcPct val="107000"/>
                        </a:lnSpc>
                        <a:spcAft>
                          <a:spcPts val="0"/>
                        </a:spcAft>
                      </a:pPr>
                      <a:r>
                        <a:rPr lang="en-ZA" sz="1800">
                          <a:solidFill>
                            <a:schemeClr val="tx1"/>
                          </a:solidFill>
                          <a:effectLst/>
                          <a:latin typeface="Calibri"/>
                          <a:cs typeface="Calibri"/>
                        </a:rPr>
                        <a:t>Headache</a:t>
                      </a:r>
                      <a:endParaRPr lang="en-ZA" sz="180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1800">
                          <a:solidFill>
                            <a:schemeClr val="tx1"/>
                          </a:solidFill>
                          <a:effectLst/>
                          <a:latin typeface="Calibri"/>
                          <a:cs typeface="Calibri"/>
                        </a:rPr>
                        <a:t>Pain killers</a:t>
                      </a:r>
                      <a:endParaRPr lang="en-ZA" sz="180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07000"/>
                        </a:lnSpc>
                        <a:spcAft>
                          <a:spcPts val="0"/>
                        </a:spcAft>
                        <a:buFont typeface="Symbol" panose="05050102010706020507" pitchFamily="18" charset="2"/>
                        <a:buChar char=""/>
                      </a:pPr>
                      <a:r>
                        <a:rPr lang="en-ZA" sz="1600" dirty="0">
                          <a:solidFill>
                            <a:schemeClr val="tx1"/>
                          </a:solidFill>
                          <a:effectLst/>
                          <a:latin typeface="Calibri"/>
                          <a:cs typeface="Calibri"/>
                        </a:rPr>
                        <a:t>Drink lots of water</a:t>
                      </a:r>
                    </a:p>
                    <a:p>
                      <a:pPr marL="342900" lvl="0" indent="-342900">
                        <a:lnSpc>
                          <a:spcPct val="107000"/>
                        </a:lnSpc>
                        <a:spcAft>
                          <a:spcPts val="0"/>
                        </a:spcAft>
                        <a:buFont typeface="Symbol" panose="05050102010706020507" pitchFamily="18" charset="2"/>
                        <a:buChar char=""/>
                      </a:pPr>
                      <a:r>
                        <a:rPr lang="en-ZA" sz="1600" dirty="0">
                          <a:solidFill>
                            <a:schemeClr val="tx1"/>
                          </a:solidFill>
                          <a:effectLst/>
                          <a:latin typeface="Calibri"/>
                          <a:cs typeface="Calibri"/>
                        </a:rPr>
                        <a:t>Lie down and put a cold wash rag over your face</a:t>
                      </a:r>
                    </a:p>
                    <a:p>
                      <a:pPr marL="342900" lvl="0" indent="-342900">
                        <a:lnSpc>
                          <a:spcPct val="107000"/>
                        </a:lnSpc>
                        <a:spcAft>
                          <a:spcPts val="0"/>
                        </a:spcAft>
                        <a:buFont typeface="Symbol" panose="05050102010706020507" pitchFamily="18" charset="2"/>
                        <a:buChar char=""/>
                      </a:pPr>
                      <a:r>
                        <a:rPr lang="en-ZA" sz="1600" dirty="0">
                          <a:solidFill>
                            <a:schemeClr val="tx1"/>
                          </a:solidFill>
                          <a:effectLst/>
                          <a:latin typeface="Calibri"/>
                          <a:cs typeface="Calibri"/>
                        </a:rPr>
                        <a:t>Massage the base of your skull with your thumbs</a:t>
                      </a:r>
                      <a:endParaRPr lang="en-ZA" sz="1400" dirty="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7841723"/>
                  </a:ext>
                </a:extLst>
              </a:tr>
            </a:tbl>
          </a:graphicData>
        </a:graphic>
      </p:graphicFrame>
    </p:spTree>
    <p:extLst>
      <p:ext uri="{BB962C8B-B14F-4D97-AF65-F5344CB8AC3E}">
        <p14:creationId xmlns:p14="http://schemas.microsoft.com/office/powerpoint/2010/main" val="347385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1452D20-9835-4BC5-807F-0CC47F5612FC}"/>
              </a:ext>
            </a:extLst>
          </p:cNvPr>
          <p:cNvGraphicFramePr>
            <a:graphicFrameLocks noGrp="1"/>
          </p:cNvGraphicFramePr>
          <p:nvPr>
            <p:ph idx="1"/>
            <p:extLst>
              <p:ext uri="{D42A27DB-BD31-4B8C-83A1-F6EECF244321}">
                <p14:modId xmlns:p14="http://schemas.microsoft.com/office/powerpoint/2010/main" val="1049269572"/>
              </p:ext>
            </p:extLst>
          </p:nvPr>
        </p:nvGraphicFramePr>
        <p:xfrm>
          <a:off x="2119747" y="1830586"/>
          <a:ext cx="8534401" cy="4834209"/>
        </p:xfrm>
        <a:graphic>
          <a:graphicData uri="http://schemas.openxmlformats.org/drawingml/2006/table">
            <a:tbl>
              <a:tblPr firstRow="1" firstCol="1" bandRow="1">
                <a:tableStyleId>{5C22544A-7EE6-4342-B048-85BDC9FD1C3A}</a:tableStyleId>
              </a:tblPr>
              <a:tblGrid>
                <a:gridCol w="1654245">
                  <a:extLst>
                    <a:ext uri="{9D8B030D-6E8A-4147-A177-3AD203B41FA5}">
                      <a16:colId xmlns:a16="http://schemas.microsoft.com/office/drawing/2014/main" val="347082287"/>
                    </a:ext>
                  </a:extLst>
                </a:gridCol>
                <a:gridCol w="1729439">
                  <a:extLst>
                    <a:ext uri="{9D8B030D-6E8A-4147-A177-3AD203B41FA5}">
                      <a16:colId xmlns:a16="http://schemas.microsoft.com/office/drawing/2014/main" val="3511115511"/>
                    </a:ext>
                  </a:extLst>
                </a:gridCol>
                <a:gridCol w="5150717">
                  <a:extLst>
                    <a:ext uri="{9D8B030D-6E8A-4147-A177-3AD203B41FA5}">
                      <a16:colId xmlns:a16="http://schemas.microsoft.com/office/drawing/2014/main" val="1819968342"/>
                    </a:ext>
                  </a:extLst>
                </a:gridCol>
              </a:tblGrid>
              <a:tr h="369149">
                <a:tc>
                  <a:txBody>
                    <a:bodyPr/>
                    <a:lstStyle/>
                    <a:p>
                      <a:pPr>
                        <a:lnSpc>
                          <a:spcPct val="107000"/>
                        </a:lnSpc>
                        <a:spcAft>
                          <a:spcPts val="0"/>
                        </a:spcAft>
                      </a:pPr>
                      <a:r>
                        <a:rPr lang="en-ZA" sz="2400" dirty="0">
                          <a:solidFill>
                            <a:schemeClr val="tx1"/>
                          </a:solidFill>
                          <a:effectLst/>
                          <a:latin typeface="Calibri"/>
                          <a:ea typeface="Calibri" panose="020F0502020204030204" pitchFamily="34" charset="0"/>
                          <a:cs typeface="Calibri"/>
                        </a:rPr>
                        <a:t>Symptom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2400">
                          <a:solidFill>
                            <a:schemeClr val="tx1"/>
                          </a:solidFill>
                          <a:effectLst/>
                          <a:latin typeface="Calibri"/>
                          <a:ea typeface="Calibri" panose="020F0502020204030204" pitchFamily="34" charset="0"/>
                          <a:cs typeface="Calibri"/>
                        </a:rPr>
                        <a:t>Medication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2400">
                          <a:solidFill>
                            <a:schemeClr val="tx1"/>
                          </a:solidFill>
                          <a:effectLst/>
                          <a:latin typeface="Calibri"/>
                          <a:ea typeface="Calibri" panose="020F0502020204030204" pitchFamily="34" charset="0"/>
                          <a:cs typeface="Calibri"/>
                        </a:rPr>
                        <a:t>Steps to take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1941771"/>
                  </a:ext>
                </a:extLst>
              </a:tr>
              <a:tr h="545235">
                <a:tc>
                  <a:txBody>
                    <a:bodyPr/>
                    <a:lstStyle/>
                    <a:p>
                      <a:pPr>
                        <a:lnSpc>
                          <a:spcPct val="107000"/>
                        </a:lnSpc>
                        <a:spcAft>
                          <a:spcPts val="0"/>
                        </a:spcAft>
                      </a:pPr>
                      <a:r>
                        <a:rPr lang="en-ZA" sz="1800" b="1">
                          <a:solidFill>
                            <a:schemeClr val="tx1"/>
                          </a:solidFill>
                          <a:effectLst/>
                          <a:latin typeface="Calibri"/>
                          <a:cs typeface="Calibri"/>
                        </a:rPr>
                        <a:t>Skin rash</a:t>
                      </a:r>
                      <a:endParaRPr lang="en-ZA" sz="1800" b="1">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1800" b="0">
                          <a:solidFill>
                            <a:schemeClr val="tx1"/>
                          </a:solidFill>
                          <a:effectLst/>
                          <a:latin typeface="Calibri"/>
                          <a:cs typeface="Calibri"/>
                        </a:rPr>
                        <a:t>Anti-histamines</a:t>
                      </a:r>
                      <a:endParaRPr lang="en-ZA" sz="1800" b="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07000"/>
                        </a:lnSpc>
                        <a:spcAft>
                          <a:spcPts val="0"/>
                        </a:spcAft>
                        <a:buFont typeface="Symbol" panose="05050102010706020507" pitchFamily="18" charset="2"/>
                        <a:buChar char=""/>
                      </a:pPr>
                      <a:r>
                        <a:rPr lang="en-ZA" sz="1800" b="0">
                          <a:solidFill>
                            <a:schemeClr val="tx1"/>
                          </a:solidFill>
                          <a:effectLst/>
                          <a:latin typeface="Calibri"/>
                          <a:cs typeface="Calibri"/>
                        </a:rPr>
                        <a:t>Use a natural soothing cream, calamine lotion or castor oil</a:t>
                      </a:r>
                      <a:endParaRPr lang="en-ZA" sz="1800" b="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484749"/>
                  </a:ext>
                </a:extLst>
              </a:tr>
              <a:tr h="1295406">
                <a:tc>
                  <a:txBody>
                    <a:bodyPr/>
                    <a:lstStyle/>
                    <a:p>
                      <a:pPr>
                        <a:lnSpc>
                          <a:spcPct val="107000"/>
                        </a:lnSpc>
                        <a:spcAft>
                          <a:spcPts val="0"/>
                        </a:spcAft>
                      </a:pPr>
                      <a:r>
                        <a:rPr lang="en-ZA" sz="1800" b="1">
                          <a:solidFill>
                            <a:schemeClr val="tx1"/>
                          </a:solidFill>
                          <a:effectLst/>
                          <a:latin typeface="Calibri"/>
                          <a:cs typeface="Calibri"/>
                        </a:rPr>
                        <a:t>Loss of appetite</a:t>
                      </a:r>
                      <a:endParaRPr lang="en-ZA" sz="1800" b="1">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1800" b="0">
                          <a:solidFill>
                            <a:schemeClr val="tx1"/>
                          </a:solidFill>
                          <a:effectLst/>
                          <a:latin typeface="Calibri"/>
                          <a:cs typeface="Calibri"/>
                        </a:rPr>
                        <a:t> </a:t>
                      </a:r>
                      <a:endParaRPr lang="en-ZA" sz="1800" b="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07000"/>
                        </a:lnSpc>
                        <a:spcAft>
                          <a:spcPts val="0"/>
                        </a:spcAft>
                        <a:buFont typeface="Symbol" panose="05050102010706020507" pitchFamily="18" charset="2"/>
                        <a:buChar char=""/>
                      </a:pPr>
                      <a:r>
                        <a:rPr lang="en-ZA" sz="1800" b="0">
                          <a:solidFill>
                            <a:schemeClr val="tx1"/>
                          </a:solidFill>
                          <a:effectLst/>
                          <a:latin typeface="Calibri"/>
                          <a:cs typeface="Calibri"/>
                        </a:rPr>
                        <a:t>Eat small meals regularly</a:t>
                      </a:r>
                    </a:p>
                    <a:p>
                      <a:pPr marL="342900" lvl="0" indent="-342900">
                        <a:lnSpc>
                          <a:spcPct val="107000"/>
                        </a:lnSpc>
                        <a:spcAft>
                          <a:spcPts val="0"/>
                        </a:spcAft>
                        <a:buFont typeface="Symbol" panose="05050102010706020507" pitchFamily="18" charset="2"/>
                        <a:buChar char=""/>
                      </a:pPr>
                      <a:r>
                        <a:rPr lang="en-ZA" sz="1800" b="0">
                          <a:solidFill>
                            <a:schemeClr val="tx1"/>
                          </a:solidFill>
                          <a:effectLst/>
                          <a:latin typeface="Calibri"/>
                          <a:cs typeface="Calibri"/>
                        </a:rPr>
                        <a:t>Eat foods you like even if you are not hungry</a:t>
                      </a:r>
                    </a:p>
                    <a:p>
                      <a:pPr marL="342900" lvl="0" indent="-342900">
                        <a:lnSpc>
                          <a:spcPct val="107000"/>
                        </a:lnSpc>
                        <a:spcAft>
                          <a:spcPts val="0"/>
                        </a:spcAft>
                        <a:buFont typeface="Symbol" panose="05050102010706020507" pitchFamily="18" charset="2"/>
                        <a:buChar char=""/>
                      </a:pPr>
                      <a:r>
                        <a:rPr lang="en-ZA" sz="1800" b="0">
                          <a:solidFill>
                            <a:schemeClr val="tx1"/>
                          </a:solidFill>
                          <a:effectLst/>
                          <a:latin typeface="Calibri"/>
                          <a:cs typeface="Calibri"/>
                        </a:rPr>
                        <a:t>Avoid foods that do not have any nutritional value</a:t>
                      </a:r>
                      <a:endParaRPr lang="en-ZA" sz="1800" b="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8645582"/>
                  </a:ext>
                </a:extLst>
              </a:tr>
              <a:tr h="1554487">
                <a:tc>
                  <a:txBody>
                    <a:bodyPr/>
                    <a:lstStyle/>
                    <a:p>
                      <a:pPr>
                        <a:lnSpc>
                          <a:spcPct val="107000"/>
                        </a:lnSpc>
                        <a:spcAft>
                          <a:spcPts val="0"/>
                        </a:spcAft>
                      </a:pPr>
                      <a:r>
                        <a:rPr lang="en-ZA" sz="1800" b="1">
                          <a:solidFill>
                            <a:schemeClr val="tx1"/>
                          </a:solidFill>
                          <a:effectLst/>
                          <a:latin typeface="Calibri"/>
                          <a:cs typeface="Calibri"/>
                        </a:rPr>
                        <a:t>Dizziness</a:t>
                      </a:r>
                      <a:endParaRPr lang="en-ZA" sz="1800" b="1">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1800" b="0">
                          <a:solidFill>
                            <a:schemeClr val="tx1"/>
                          </a:solidFill>
                          <a:effectLst/>
                          <a:latin typeface="Calibri"/>
                          <a:cs typeface="Calibri"/>
                        </a:rPr>
                        <a:t> </a:t>
                      </a:r>
                      <a:endParaRPr lang="en-ZA" sz="1800" b="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07000"/>
                        </a:lnSpc>
                        <a:spcAft>
                          <a:spcPts val="0"/>
                        </a:spcAft>
                        <a:buFont typeface="Symbol" panose="05050102010706020507" pitchFamily="18" charset="2"/>
                        <a:buChar char=""/>
                      </a:pPr>
                      <a:r>
                        <a:rPr lang="en-ZA" sz="1800" b="0">
                          <a:solidFill>
                            <a:schemeClr val="tx1"/>
                          </a:solidFill>
                          <a:effectLst/>
                          <a:latin typeface="Calibri"/>
                          <a:cs typeface="Calibri"/>
                        </a:rPr>
                        <a:t>Take your pills before you go to sleep and are lying down. Some people who have nightmares prefer to take their pills in the morning, so their sleep isn’t interrupted. Either way you need to talk to your doctor about this</a:t>
                      </a:r>
                      <a:endParaRPr lang="en-ZA" sz="1800" b="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668989"/>
                  </a:ext>
                </a:extLst>
              </a:tr>
              <a:tr h="1036324">
                <a:tc>
                  <a:txBody>
                    <a:bodyPr/>
                    <a:lstStyle/>
                    <a:p>
                      <a:pPr>
                        <a:lnSpc>
                          <a:spcPct val="107000"/>
                        </a:lnSpc>
                        <a:spcAft>
                          <a:spcPts val="0"/>
                        </a:spcAft>
                      </a:pPr>
                      <a:r>
                        <a:rPr lang="en-ZA" sz="1800" b="1">
                          <a:solidFill>
                            <a:schemeClr val="tx1"/>
                          </a:solidFill>
                          <a:effectLst/>
                          <a:latin typeface="Calibri"/>
                          <a:cs typeface="Calibri"/>
                        </a:rPr>
                        <a:t>Tiredness</a:t>
                      </a:r>
                      <a:endParaRPr lang="en-ZA" sz="1800" b="1">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ZA" sz="1800" b="0">
                          <a:solidFill>
                            <a:schemeClr val="tx1"/>
                          </a:solidFill>
                          <a:effectLst/>
                          <a:latin typeface="Calibri"/>
                          <a:cs typeface="Calibri"/>
                        </a:rPr>
                        <a:t> </a:t>
                      </a:r>
                      <a:endParaRPr lang="en-ZA" sz="1800" b="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07000"/>
                        </a:lnSpc>
                        <a:spcAft>
                          <a:spcPts val="0"/>
                        </a:spcAft>
                        <a:buFont typeface="Symbol" panose="05050102010706020507" pitchFamily="18" charset="2"/>
                        <a:buChar char=""/>
                      </a:pPr>
                      <a:r>
                        <a:rPr lang="en-ZA" sz="1800" b="0" dirty="0">
                          <a:solidFill>
                            <a:schemeClr val="tx1"/>
                          </a:solidFill>
                          <a:effectLst/>
                          <a:latin typeface="Calibri"/>
                          <a:cs typeface="Calibri"/>
                        </a:rPr>
                        <a:t>See if there is something else causing tiredness, e.g. lack of sleep, too much alcohol </a:t>
                      </a:r>
                    </a:p>
                    <a:p>
                      <a:pPr marL="342900" lvl="0" indent="-342900">
                        <a:lnSpc>
                          <a:spcPct val="107000"/>
                        </a:lnSpc>
                        <a:spcAft>
                          <a:spcPts val="0"/>
                        </a:spcAft>
                        <a:buFont typeface="Symbol" panose="05050102010706020507" pitchFamily="18" charset="2"/>
                        <a:buChar char=""/>
                      </a:pPr>
                      <a:r>
                        <a:rPr lang="en-ZA" sz="1800" b="0" dirty="0">
                          <a:solidFill>
                            <a:schemeClr val="tx1"/>
                          </a:solidFill>
                          <a:effectLst/>
                          <a:latin typeface="Calibri"/>
                          <a:ea typeface="Calibri" panose="020F0502020204030204" pitchFamily="34" charset="0"/>
                          <a:cs typeface="Calibri"/>
                        </a:rPr>
                        <a:t>Try taking </a:t>
                      </a:r>
                      <a:r>
                        <a:rPr lang="en-ZA" sz="1800" b="0" baseline="0" dirty="0">
                          <a:solidFill>
                            <a:schemeClr val="tx1"/>
                          </a:solidFill>
                          <a:effectLst/>
                          <a:latin typeface="Calibri"/>
                          <a:ea typeface="Calibri" panose="020F0502020204030204" pitchFamily="34" charset="0"/>
                          <a:cs typeface="Calibri"/>
                        </a:rPr>
                        <a:t> your pills before you sleep</a:t>
                      </a:r>
                      <a:endParaRPr lang="en-ZA" sz="1800" b="0" dirty="0">
                        <a:solidFill>
                          <a:schemeClr val="tx1"/>
                        </a:solidFill>
                        <a:effectLst/>
                        <a:latin typeface="Calibri"/>
                        <a:ea typeface="Calibri" panose="020F0502020204030204" pitchFamily="34" charset="0"/>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279834"/>
                  </a:ext>
                </a:extLst>
              </a:tr>
            </a:tbl>
          </a:graphicData>
        </a:graphic>
      </p:graphicFrame>
      <p:sp>
        <p:nvSpPr>
          <p:cNvPr id="3" name="Title 2"/>
          <p:cNvSpPr>
            <a:spLocks noGrp="1"/>
          </p:cNvSpPr>
          <p:nvPr>
            <p:ph type="title"/>
          </p:nvPr>
        </p:nvSpPr>
        <p:spPr/>
        <p:txBody>
          <a:bodyPr/>
          <a:lstStyle/>
          <a:p>
            <a:r>
              <a:rPr lang="en-ZA" sz="3200">
                <a:solidFill>
                  <a:srgbClr val="595959"/>
                </a:solidFill>
                <a:cs typeface="Calibri"/>
              </a:rPr>
              <a:t>Guidance: managing side effects</a:t>
            </a:r>
            <a:br>
              <a:rPr lang="en-ZA" sz="3200">
                <a:solidFill>
                  <a:srgbClr val="595959"/>
                </a:solidFill>
              </a:rPr>
            </a:br>
            <a:r>
              <a:rPr lang="en-US" sz="2400">
                <a:solidFill>
                  <a:srgbClr val="595959"/>
                </a:solidFill>
                <a:cs typeface="Calibri"/>
              </a:rPr>
              <a:t>Managed symptomatically and through counselling</a:t>
            </a:r>
            <a:endParaRPr lang="en-ZA"/>
          </a:p>
        </p:txBody>
      </p:sp>
    </p:spTree>
    <p:extLst>
      <p:ext uri="{BB962C8B-B14F-4D97-AF65-F5344CB8AC3E}">
        <p14:creationId xmlns:p14="http://schemas.microsoft.com/office/powerpoint/2010/main" val="2242169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a:solidFill>
                  <a:srgbClr val="10394B"/>
                </a:solidFill>
                <a:latin typeface="+mn-lt"/>
              </a:rPr>
              <a:t>HBV management</a:t>
            </a:r>
          </a:p>
        </p:txBody>
      </p:sp>
      <p:sp>
        <p:nvSpPr>
          <p:cNvPr id="3" name="Content Placeholder 2"/>
          <p:cNvSpPr>
            <a:spLocks noGrp="1"/>
          </p:cNvSpPr>
          <p:nvPr>
            <p:ph type="body" sz="quarter" idx="10"/>
          </p:nvPr>
        </p:nvSpPr>
        <p:spPr/>
        <p:txBody>
          <a:bodyPr/>
          <a:lstStyle/>
          <a:p>
            <a:pPr>
              <a:buClr>
                <a:srgbClr val="178793"/>
              </a:buClr>
            </a:pPr>
            <a:r>
              <a:rPr lang="en-US" dirty="0"/>
              <a:t>Risk of viral rebound in undiagnosed chronic HBV if oral </a:t>
            </a:r>
            <a:r>
              <a:rPr lang="en-US" dirty="0" err="1"/>
              <a:t>PrEP</a:t>
            </a:r>
            <a:r>
              <a:rPr lang="en-US" dirty="0"/>
              <a:t> stopped. </a:t>
            </a:r>
          </a:p>
          <a:p>
            <a:pPr>
              <a:buClr>
                <a:srgbClr val="178793"/>
              </a:buClr>
            </a:pPr>
            <a:r>
              <a:rPr lang="en-US" dirty="0"/>
              <a:t>Screen for HBsAg and </a:t>
            </a:r>
            <a:r>
              <a:rPr lang="en-US" dirty="0" err="1"/>
              <a:t>HBsAb</a:t>
            </a:r>
            <a:r>
              <a:rPr lang="en-US" dirty="0"/>
              <a:t>.</a:t>
            </a:r>
          </a:p>
          <a:p>
            <a:pPr>
              <a:buClr>
                <a:srgbClr val="178793"/>
              </a:buClr>
            </a:pPr>
            <a:r>
              <a:rPr lang="en-US" dirty="0"/>
              <a:t>HBV vaccination if HBsAg-/</a:t>
            </a:r>
            <a:r>
              <a:rPr lang="en-US" dirty="0" err="1"/>
              <a:t>HBsAb</a:t>
            </a:r>
            <a:r>
              <a:rPr lang="en-US" dirty="0"/>
              <a:t>-.</a:t>
            </a:r>
          </a:p>
          <a:p>
            <a:pPr>
              <a:buClr>
                <a:srgbClr val="178793"/>
              </a:buClr>
            </a:pPr>
            <a:r>
              <a:rPr lang="en-US" dirty="0"/>
              <a:t>Oral </a:t>
            </a:r>
            <a:r>
              <a:rPr lang="en-US" dirty="0" err="1"/>
              <a:t>PrEP</a:t>
            </a:r>
            <a:r>
              <a:rPr lang="en-US" dirty="0"/>
              <a:t> not contraindicated in HBV infection; requires additional LFT monitoring.</a:t>
            </a:r>
          </a:p>
          <a:p>
            <a:pPr>
              <a:buClr>
                <a:srgbClr val="178793"/>
              </a:buClr>
            </a:pPr>
            <a:r>
              <a:rPr lang="en-US" dirty="0"/>
              <a:t>Check LFT after stopping oral </a:t>
            </a:r>
            <a:r>
              <a:rPr lang="en-US" dirty="0" err="1"/>
              <a:t>PrEP</a:t>
            </a:r>
            <a:r>
              <a:rPr lang="en-US" dirty="0"/>
              <a:t> in chronic HBV.</a:t>
            </a:r>
          </a:p>
        </p:txBody>
      </p:sp>
    </p:spTree>
    <p:extLst>
      <p:ext uri="{BB962C8B-B14F-4D97-AF65-F5344CB8AC3E}">
        <p14:creationId xmlns:p14="http://schemas.microsoft.com/office/powerpoint/2010/main" val="2249050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a:solidFill>
                  <a:srgbClr val="10394B"/>
                </a:solidFill>
              </a:rPr>
              <a:t>Cycling on and off </a:t>
            </a:r>
            <a:r>
              <a:rPr lang="en-US" err="1">
                <a:solidFill>
                  <a:srgbClr val="10394B"/>
                </a:solidFill>
              </a:rPr>
              <a:t>PrEP</a:t>
            </a:r>
            <a:r>
              <a:rPr lang="en-US">
                <a:solidFill>
                  <a:srgbClr val="FF0000"/>
                </a:solidFill>
              </a:rPr>
              <a:t>*</a:t>
            </a:r>
          </a:p>
        </p:txBody>
      </p:sp>
      <p:sp>
        <p:nvSpPr>
          <p:cNvPr id="3" name="Content Placeholder 2"/>
          <p:cNvSpPr>
            <a:spLocks noGrp="1"/>
          </p:cNvSpPr>
          <p:nvPr>
            <p:ph type="body" sz="quarter" idx="10"/>
          </p:nvPr>
        </p:nvSpPr>
        <p:spPr>
          <a:xfrm>
            <a:off x="609601" y="1435445"/>
            <a:ext cx="5303520" cy="4733604"/>
          </a:xfrm>
        </p:spPr>
        <p:txBody>
          <a:bodyPr wrap="square">
            <a:spAutoFit/>
          </a:bodyPr>
          <a:lstStyle/>
          <a:p>
            <a:pPr marL="285750" indent="-285750">
              <a:buClr>
                <a:srgbClr val="178793"/>
              </a:buClr>
              <a:buFont typeface="Arial" charset="0"/>
            </a:pPr>
            <a:r>
              <a:rPr lang="en-US" sz="2600" dirty="0" err="1"/>
              <a:t>PrEP</a:t>
            </a:r>
            <a:r>
              <a:rPr lang="en-US" sz="2600" dirty="0"/>
              <a:t> is not a lifelong drug-taking intervention.</a:t>
            </a:r>
          </a:p>
          <a:p>
            <a:pPr marL="285750" indent="-285750">
              <a:buClr>
                <a:srgbClr val="178793"/>
              </a:buClr>
              <a:buFont typeface="Arial" charset="0"/>
              <a:buChar char="•"/>
            </a:pPr>
            <a:r>
              <a:rPr lang="en-US" sz="2600" dirty="0"/>
              <a:t>People can cycle off </a:t>
            </a:r>
            <a:r>
              <a:rPr lang="en-US" sz="2600" dirty="0" err="1"/>
              <a:t>PrEP.</a:t>
            </a:r>
            <a:r>
              <a:rPr lang="en-US" sz="2600" dirty="0"/>
              <a:t> This is NOT non-adherence.</a:t>
            </a:r>
          </a:p>
          <a:p>
            <a:pPr marL="285750" indent="-285750">
              <a:buClr>
                <a:srgbClr val="178793"/>
              </a:buClr>
              <a:buFont typeface="Arial" charset="0"/>
              <a:buChar char="•"/>
            </a:pPr>
            <a:r>
              <a:rPr lang="en-US" sz="2600" dirty="0"/>
              <a:t>This needs to be taken into account in </a:t>
            </a:r>
            <a:r>
              <a:rPr lang="en-US" sz="2600" b="1" dirty="0">
                <a:solidFill>
                  <a:srgbClr val="178793"/>
                </a:solidFill>
              </a:rPr>
              <a:t>users who stop and start </a:t>
            </a:r>
            <a:r>
              <a:rPr lang="en-US" sz="2600" b="1" dirty="0" err="1">
                <a:solidFill>
                  <a:srgbClr val="178793"/>
                </a:solidFill>
              </a:rPr>
              <a:t>PrEP</a:t>
            </a:r>
            <a:r>
              <a:rPr lang="en-US" sz="2600" b="1" dirty="0">
                <a:solidFill>
                  <a:srgbClr val="178793"/>
                </a:solidFill>
              </a:rPr>
              <a:t> </a:t>
            </a:r>
            <a:r>
              <a:rPr lang="en-US" sz="2600" dirty="0"/>
              <a:t>according to their periods of risk. </a:t>
            </a:r>
          </a:p>
          <a:p>
            <a:pPr marL="285750" indent="-285750">
              <a:buClr>
                <a:srgbClr val="178793"/>
              </a:buClr>
              <a:buFont typeface="Arial" charset="0"/>
              <a:buChar char="•"/>
            </a:pPr>
            <a:r>
              <a:rPr lang="en-US" sz="2600" dirty="0"/>
              <a:t>It is helpful to encourage </a:t>
            </a:r>
            <a:r>
              <a:rPr lang="en-US" sz="2600" dirty="0" err="1"/>
              <a:t>PrEP</a:t>
            </a:r>
            <a:r>
              <a:rPr lang="en-US" sz="2600" dirty="0"/>
              <a:t> clients discuss stopping with their health provider to ensure they are doing it correctly.</a:t>
            </a:r>
          </a:p>
        </p:txBody>
      </p:sp>
      <p:sp>
        <p:nvSpPr>
          <p:cNvPr id="5" name="Rectangle 4"/>
          <p:cNvSpPr/>
          <p:nvPr/>
        </p:nvSpPr>
        <p:spPr>
          <a:xfrm>
            <a:off x="6278881" y="1435445"/>
            <a:ext cx="5303520" cy="4832092"/>
          </a:xfrm>
          <a:prstGeom prst="rect">
            <a:avLst/>
          </a:prstGeom>
        </p:spPr>
        <p:txBody>
          <a:bodyPr vert="horz" wrap="square">
            <a:spAutoFit/>
          </a:bodyPr>
          <a:lstStyle/>
          <a:p>
            <a:pPr>
              <a:spcBef>
                <a:spcPct val="20000"/>
              </a:spcBef>
              <a:buClr>
                <a:srgbClr val="008080"/>
              </a:buClr>
              <a:buSzPct val="100000"/>
            </a:pPr>
            <a:r>
              <a:rPr lang="en-US" sz="2600" dirty="0">
                <a:solidFill>
                  <a:srgbClr val="535352"/>
                </a:solidFill>
                <a:cs typeface="Calibri"/>
              </a:rPr>
              <a:t>Times for lead-in:</a:t>
            </a:r>
          </a:p>
          <a:p>
            <a:pPr marL="285750" indent="-285750">
              <a:spcBef>
                <a:spcPct val="20000"/>
              </a:spcBef>
              <a:buClr>
                <a:srgbClr val="178793"/>
              </a:buClr>
              <a:buSzPct val="100000"/>
              <a:buFont typeface="Arial" charset="0"/>
              <a:buChar char="•"/>
            </a:pPr>
            <a:r>
              <a:rPr lang="en-ZA" sz="2600" dirty="0">
                <a:solidFill>
                  <a:srgbClr val="535352"/>
                </a:solidFill>
                <a:latin typeface="Calibri"/>
                <a:cs typeface="Calibri"/>
              </a:rPr>
              <a:t>Need </a:t>
            </a:r>
            <a:r>
              <a:rPr lang="en-ZA" sz="2600" b="1" dirty="0">
                <a:solidFill>
                  <a:srgbClr val="178793"/>
                </a:solidFill>
                <a:latin typeface="Calibri"/>
                <a:cs typeface="Calibri"/>
              </a:rPr>
              <a:t>7 days of daily dosing </a:t>
            </a:r>
            <a:r>
              <a:rPr lang="en-ZA" sz="2600" dirty="0">
                <a:solidFill>
                  <a:srgbClr val="535352"/>
                </a:solidFill>
                <a:latin typeface="Calibri"/>
                <a:cs typeface="Calibri"/>
              </a:rPr>
              <a:t>with oral PrEP to reach adequate protective levels</a:t>
            </a:r>
          </a:p>
          <a:p>
            <a:pPr marL="285750" indent="-285750">
              <a:spcBef>
                <a:spcPct val="20000"/>
              </a:spcBef>
              <a:buClr>
                <a:srgbClr val="178793"/>
              </a:buClr>
              <a:buSzPct val="100000"/>
              <a:buFont typeface="Arial" charset="0"/>
              <a:buChar char="•"/>
            </a:pPr>
            <a:r>
              <a:rPr lang="en-US" sz="2600" dirty="0">
                <a:solidFill>
                  <a:srgbClr val="535352"/>
                </a:solidFill>
                <a:cs typeface="Calibri"/>
              </a:rPr>
              <a:t>During this period, other protective precautions, such as abstinence or condoms, must be used.</a:t>
            </a:r>
          </a:p>
          <a:p>
            <a:pPr marL="285750" indent="-285750">
              <a:spcBef>
                <a:spcPct val="20000"/>
              </a:spcBef>
              <a:buClr>
                <a:srgbClr val="178793"/>
              </a:buClr>
              <a:buSzPct val="100000"/>
              <a:buFont typeface="Arial" charset="0"/>
              <a:buChar char="•"/>
            </a:pPr>
            <a:r>
              <a:rPr lang="en-US" sz="2600" dirty="0">
                <a:solidFill>
                  <a:srgbClr val="535352"/>
                </a:solidFill>
                <a:cs typeface="Calibri"/>
              </a:rPr>
              <a:t>Oral </a:t>
            </a:r>
            <a:r>
              <a:rPr lang="en-US" sz="2600" dirty="0" err="1">
                <a:solidFill>
                  <a:srgbClr val="535352"/>
                </a:solidFill>
                <a:cs typeface="Calibri"/>
              </a:rPr>
              <a:t>PrEP</a:t>
            </a:r>
            <a:r>
              <a:rPr lang="en-US" sz="2600" dirty="0">
                <a:solidFill>
                  <a:srgbClr val="535352"/>
                </a:solidFill>
                <a:cs typeface="Calibri"/>
              </a:rPr>
              <a:t> medications should be continued </a:t>
            </a:r>
            <a:r>
              <a:rPr lang="en-US" sz="2600" b="1" dirty="0">
                <a:solidFill>
                  <a:srgbClr val="178793"/>
                </a:solidFill>
              </a:rPr>
              <a:t>for 28 days after </a:t>
            </a:r>
            <a:r>
              <a:rPr lang="en-US" sz="2600" dirty="0">
                <a:solidFill>
                  <a:srgbClr val="535352"/>
                </a:solidFill>
                <a:cs typeface="Calibri"/>
              </a:rPr>
              <a:t>the last potential HIV exposure in those wanting to cycle off oral </a:t>
            </a:r>
            <a:r>
              <a:rPr lang="en-US" sz="2600" dirty="0" err="1">
                <a:solidFill>
                  <a:srgbClr val="535352"/>
                </a:solidFill>
                <a:cs typeface="Calibri"/>
              </a:rPr>
              <a:t>PrEP.</a:t>
            </a:r>
            <a:endParaRPr lang="en-US" sz="2600" dirty="0">
              <a:solidFill>
                <a:srgbClr val="535352"/>
              </a:solidFill>
              <a:cs typeface="Calibri"/>
            </a:endParaRPr>
          </a:p>
        </p:txBody>
      </p:sp>
      <p:sp>
        <p:nvSpPr>
          <p:cNvPr id="7" name="Oval Callout 6"/>
          <p:cNvSpPr/>
          <p:nvPr/>
        </p:nvSpPr>
        <p:spPr>
          <a:xfrm>
            <a:off x="8129589" y="0"/>
            <a:ext cx="3100330" cy="1809837"/>
          </a:xfrm>
          <a:prstGeom prst="wedgeEllipseCallout">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solidFill>
                  <a:prstClr val="white"/>
                </a:solidFill>
              </a:rPr>
              <a:t>What do we need to consider for AGYW and cycling on and off? </a:t>
            </a:r>
            <a:endParaRPr lang="en-GB" sz="2000" b="1">
              <a:solidFill>
                <a:prstClr val="white"/>
              </a:solidFill>
            </a:endParaRPr>
          </a:p>
        </p:txBody>
      </p:sp>
    </p:spTree>
    <p:extLst>
      <p:ext uri="{BB962C8B-B14F-4D97-AF65-F5344CB8AC3E}">
        <p14:creationId xmlns:p14="http://schemas.microsoft.com/office/powerpoint/2010/main" val="247652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1" y="1636714"/>
            <a:ext cx="5157787" cy="3153650"/>
          </a:xfrm>
        </p:spPr>
        <p:txBody>
          <a:bodyPr/>
          <a:lstStyle/>
          <a:p>
            <a:pPr marL="0" indent="0">
              <a:lnSpc>
                <a:spcPct val="110000"/>
              </a:lnSpc>
              <a:buClr>
                <a:srgbClr val="178793"/>
              </a:buClr>
            </a:pPr>
            <a:r>
              <a:rPr lang="en-US" sz="2600" b="0" spc="0" dirty="0">
                <a:solidFill>
                  <a:srgbClr val="535352"/>
                </a:solidFill>
              </a:rPr>
              <a:t>Reasons to stop oral </a:t>
            </a:r>
            <a:r>
              <a:rPr lang="en-US" sz="2600" b="0" spc="0" dirty="0" err="1">
                <a:solidFill>
                  <a:srgbClr val="535352"/>
                </a:solidFill>
              </a:rPr>
              <a:t>PrEP</a:t>
            </a:r>
            <a:r>
              <a:rPr lang="en-US" sz="2600" b="0" spc="0" dirty="0">
                <a:solidFill>
                  <a:srgbClr val="535352"/>
                </a:solidFill>
              </a:rPr>
              <a:t>:</a:t>
            </a:r>
          </a:p>
          <a:p>
            <a:pPr>
              <a:lnSpc>
                <a:spcPct val="110000"/>
              </a:lnSpc>
              <a:buClr>
                <a:srgbClr val="178793"/>
              </a:buClr>
              <a:buFont typeface="Arial"/>
              <a:buChar char="•"/>
            </a:pPr>
            <a:r>
              <a:rPr lang="en-US" sz="2600" b="0" spc="0" dirty="0">
                <a:solidFill>
                  <a:srgbClr val="535352"/>
                </a:solidFill>
              </a:rPr>
              <a:t>Positive HIV test</a:t>
            </a:r>
          </a:p>
          <a:p>
            <a:pPr>
              <a:lnSpc>
                <a:spcPct val="110000"/>
              </a:lnSpc>
              <a:buClr>
                <a:srgbClr val="178793"/>
              </a:buClr>
              <a:buFont typeface="Arial"/>
              <a:buChar char="•"/>
            </a:pPr>
            <a:r>
              <a:rPr lang="en-US" sz="2600" b="0" spc="0" dirty="0">
                <a:solidFill>
                  <a:srgbClr val="535352"/>
                </a:solidFill>
              </a:rPr>
              <a:t>Request of user</a:t>
            </a:r>
          </a:p>
          <a:p>
            <a:pPr>
              <a:lnSpc>
                <a:spcPct val="110000"/>
              </a:lnSpc>
              <a:buClr>
                <a:srgbClr val="178793"/>
              </a:buClr>
              <a:buFont typeface="Arial"/>
              <a:buChar char="•"/>
            </a:pPr>
            <a:r>
              <a:rPr lang="en-US" sz="2600" b="0" spc="0" dirty="0">
                <a:solidFill>
                  <a:srgbClr val="535352"/>
                </a:solidFill>
              </a:rPr>
              <a:t>Safety concerns (e.g., c</a:t>
            </a:r>
            <a:r>
              <a:rPr lang="en-US" sz="2600" b="0" dirty="0">
                <a:solidFill>
                  <a:srgbClr val="535352"/>
                </a:solidFill>
              </a:rPr>
              <a:t>reatinine clearance &lt;60 mL/min)</a:t>
            </a:r>
          </a:p>
          <a:p>
            <a:pPr>
              <a:lnSpc>
                <a:spcPct val="110000"/>
              </a:lnSpc>
              <a:buClr>
                <a:srgbClr val="178793"/>
              </a:buClr>
              <a:buFont typeface="Arial"/>
              <a:buChar char="•"/>
            </a:pPr>
            <a:r>
              <a:rPr lang="en-US" sz="2600" b="0" spc="0" dirty="0">
                <a:solidFill>
                  <a:srgbClr val="535352"/>
                </a:solidFill>
              </a:rPr>
              <a:t>Risks outweigh benefits</a:t>
            </a:r>
          </a:p>
          <a:p>
            <a:endParaRPr lang="en-GB" dirty="0"/>
          </a:p>
        </p:txBody>
      </p:sp>
      <p:sp>
        <p:nvSpPr>
          <p:cNvPr id="9" name="Content Placeholder 8"/>
          <p:cNvSpPr>
            <a:spLocks noGrp="1"/>
          </p:cNvSpPr>
          <p:nvPr>
            <p:ph sz="quarter" idx="4"/>
          </p:nvPr>
        </p:nvSpPr>
        <p:spPr>
          <a:xfrm>
            <a:off x="6399212" y="1636714"/>
            <a:ext cx="5322887" cy="4530867"/>
          </a:xfrm>
        </p:spPr>
        <p:txBody>
          <a:bodyPr/>
          <a:lstStyle/>
          <a:p>
            <a:pPr marL="0" indent="0">
              <a:lnSpc>
                <a:spcPct val="110000"/>
              </a:lnSpc>
              <a:buClr>
                <a:srgbClr val="178793"/>
              </a:buClr>
            </a:pPr>
            <a:r>
              <a:rPr lang="en-US" sz="2600" b="0" spc="0" dirty="0">
                <a:solidFill>
                  <a:srgbClr val="535352"/>
                </a:solidFill>
              </a:rPr>
              <a:t>If a client decides to stop oral </a:t>
            </a:r>
            <a:r>
              <a:rPr lang="en-US" sz="2600" b="0" spc="0" dirty="0" err="1">
                <a:solidFill>
                  <a:srgbClr val="535352"/>
                </a:solidFill>
              </a:rPr>
              <a:t>PrEP</a:t>
            </a:r>
            <a:r>
              <a:rPr lang="en-US" sz="2600" b="0" spc="0" dirty="0">
                <a:solidFill>
                  <a:srgbClr val="535352"/>
                </a:solidFill>
              </a:rPr>
              <a:t>:</a:t>
            </a:r>
          </a:p>
          <a:p>
            <a:pPr marL="347472" indent="-347472">
              <a:lnSpc>
                <a:spcPct val="110000"/>
              </a:lnSpc>
              <a:buClr>
                <a:srgbClr val="178793"/>
              </a:buClr>
              <a:buFont typeface="Arial"/>
              <a:buChar char="•"/>
            </a:pPr>
            <a:r>
              <a:rPr lang="en-US" sz="2600" b="0" dirty="0">
                <a:solidFill>
                  <a:srgbClr val="535352"/>
                </a:solidFill>
                <a:latin typeface="Calibri"/>
                <a:cs typeface="Calibri"/>
              </a:rPr>
              <a:t>Explore risk and alternative prevention/risk-reduction strategies with </a:t>
            </a:r>
            <a:r>
              <a:rPr lang="en-US" sz="2600" b="0" dirty="0">
                <a:solidFill>
                  <a:srgbClr val="535352"/>
                </a:solidFill>
              </a:rPr>
              <a:t>h</a:t>
            </a:r>
            <a:r>
              <a:rPr lang="en-US" sz="2600" b="0" dirty="0">
                <a:solidFill>
                  <a:srgbClr val="535352"/>
                </a:solidFill>
                <a:latin typeface="Calibri"/>
                <a:cs typeface="Calibri"/>
              </a:rPr>
              <a:t>er</a:t>
            </a:r>
            <a:r>
              <a:rPr lang="en-US" sz="2600" b="0" dirty="0">
                <a:solidFill>
                  <a:srgbClr val="535352"/>
                </a:solidFill>
              </a:rPr>
              <a:t>.</a:t>
            </a:r>
          </a:p>
          <a:p>
            <a:pPr marL="347472" indent="-347472">
              <a:lnSpc>
                <a:spcPct val="110000"/>
              </a:lnSpc>
              <a:buClr>
                <a:srgbClr val="178793"/>
              </a:buClr>
              <a:buFont typeface="Arial"/>
              <a:buChar char="•"/>
            </a:pPr>
            <a:r>
              <a:rPr lang="en-US" sz="2600" b="0" dirty="0">
                <a:solidFill>
                  <a:srgbClr val="535352"/>
                </a:solidFill>
                <a:latin typeface="Calibri"/>
                <a:cs typeface="Calibri"/>
              </a:rPr>
              <a:t>Advise the client that an HIV test will be required to re-initiate oral </a:t>
            </a:r>
            <a:r>
              <a:rPr lang="en-US" sz="2600" b="0" dirty="0" err="1">
                <a:solidFill>
                  <a:srgbClr val="535352"/>
                </a:solidFill>
                <a:latin typeface="Calibri"/>
                <a:cs typeface="Calibri"/>
              </a:rPr>
              <a:t>PrEP.</a:t>
            </a:r>
            <a:endParaRPr lang="en-US" sz="2600" b="0" dirty="0">
              <a:solidFill>
                <a:srgbClr val="535352"/>
              </a:solidFill>
              <a:latin typeface="Calibri"/>
              <a:cs typeface="Calibri"/>
            </a:endParaRPr>
          </a:p>
          <a:p>
            <a:pPr>
              <a:lnSpc>
                <a:spcPct val="110000"/>
              </a:lnSpc>
              <a:buClr>
                <a:srgbClr val="178793"/>
              </a:buClr>
              <a:buFont typeface="Arial"/>
              <a:buChar char="•"/>
            </a:pPr>
            <a:r>
              <a:rPr lang="en-US" sz="2600" b="0" spc="0" dirty="0">
                <a:solidFill>
                  <a:srgbClr val="535352"/>
                </a:solidFill>
              </a:rPr>
              <a:t>Oral </a:t>
            </a:r>
            <a:r>
              <a:rPr lang="en-US" sz="2600" b="0" spc="0" dirty="0" err="1">
                <a:solidFill>
                  <a:srgbClr val="535352"/>
                </a:solidFill>
              </a:rPr>
              <a:t>PrEP</a:t>
            </a:r>
            <a:r>
              <a:rPr lang="en-US" sz="2600" b="0" spc="0" dirty="0">
                <a:solidFill>
                  <a:srgbClr val="535352"/>
                </a:solidFill>
              </a:rPr>
              <a:t> needs to be used for 28 days after last exposure to HIV .</a:t>
            </a:r>
          </a:p>
          <a:p>
            <a:pPr>
              <a:lnSpc>
                <a:spcPct val="110000"/>
              </a:lnSpc>
              <a:buClr>
                <a:srgbClr val="008080"/>
              </a:buClr>
              <a:buFont typeface="Arial"/>
              <a:buChar char="•"/>
            </a:pPr>
            <a:endParaRPr lang="en-GB" sz="2600" b="0" spc="0" dirty="0">
              <a:solidFill>
                <a:srgbClr val="535352"/>
              </a:solidFill>
            </a:endParaRPr>
          </a:p>
        </p:txBody>
      </p:sp>
      <p:sp>
        <p:nvSpPr>
          <p:cNvPr id="2" name="Title 1"/>
          <p:cNvSpPr>
            <a:spLocks noGrp="1"/>
          </p:cNvSpPr>
          <p:nvPr>
            <p:ph type="title"/>
          </p:nvPr>
        </p:nvSpPr>
        <p:spPr/>
        <p:txBody>
          <a:bodyPr vert="horz" lIns="91440" tIns="45720" rIns="91440" bIns="45720" rtlCol="0" anchor="t">
            <a:normAutofit/>
          </a:bodyPr>
          <a:lstStyle/>
          <a:p>
            <a:r>
              <a:rPr lang="en-US">
                <a:solidFill>
                  <a:srgbClr val="10394B"/>
                </a:solidFill>
                <a:latin typeface="+mn-lt"/>
              </a:rPr>
              <a:t>Reasons and processes for stopping oral PrEP</a:t>
            </a:r>
          </a:p>
        </p:txBody>
      </p:sp>
    </p:spTree>
    <p:extLst>
      <p:ext uri="{BB962C8B-B14F-4D97-AF65-F5344CB8AC3E}">
        <p14:creationId xmlns:p14="http://schemas.microsoft.com/office/powerpoint/2010/main" val="2737885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a:solidFill>
                  <a:srgbClr val="10394B"/>
                </a:solidFill>
              </a:rPr>
              <a:t>Oral PrEP in pregnancy:</a:t>
            </a:r>
            <a:endParaRPr lang="en-GB" dirty="0">
              <a:solidFill>
                <a:srgbClr val="FF0000"/>
              </a:solidFill>
            </a:endParaRPr>
          </a:p>
        </p:txBody>
      </p:sp>
      <p:sp>
        <p:nvSpPr>
          <p:cNvPr id="3" name="Content Placeholder 2"/>
          <p:cNvSpPr>
            <a:spLocks noGrp="1"/>
          </p:cNvSpPr>
          <p:nvPr>
            <p:ph idx="1"/>
          </p:nvPr>
        </p:nvSpPr>
        <p:spPr>
          <a:xfrm>
            <a:off x="892967" y="1530444"/>
            <a:ext cx="10406063" cy="3134154"/>
          </a:xfrm>
        </p:spPr>
        <p:txBody>
          <a:bodyPr>
            <a:noAutofit/>
          </a:bodyPr>
          <a:lstStyle/>
          <a:p>
            <a:pPr lvl="0">
              <a:buClr>
                <a:srgbClr val="178793"/>
              </a:buClr>
              <a:buSzPct val="100000"/>
              <a:buFont typeface="Arial"/>
              <a:buChar char="•"/>
            </a:pPr>
            <a:r>
              <a:rPr lang="en-GB" sz="2400" b="0" spc="0" dirty="0">
                <a:solidFill>
                  <a:schemeClr val="tx1">
                    <a:lumMod val="65000"/>
                    <a:lumOff val="35000"/>
                  </a:schemeClr>
                </a:solidFill>
              </a:rPr>
              <a:t>Based on available safety data, WHO considers that </a:t>
            </a:r>
            <a:r>
              <a:rPr lang="en-GB" sz="2400" b="0" spc="0" dirty="0" err="1">
                <a:solidFill>
                  <a:schemeClr val="tx1">
                    <a:lumMod val="65000"/>
                    <a:lumOff val="35000"/>
                  </a:schemeClr>
                </a:solidFill>
              </a:rPr>
              <a:t>PrEP</a:t>
            </a:r>
            <a:r>
              <a:rPr lang="en-GB" sz="2400" b="0" spc="0" dirty="0">
                <a:solidFill>
                  <a:schemeClr val="tx1">
                    <a:lumMod val="65000"/>
                    <a:lumOff val="35000"/>
                  </a:schemeClr>
                </a:solidFill>
              </a:rPr>
              <a:t> should not be discontinued during pregnancy and breastfeeding for women at substantial risk of HIV infection</a:t>
            </a:r>
          </a:p>
          <a:p>
            <a:pPr lvl="0">
              <a:buClr>
                <a:srgbClr val="178793"/>
              </a:buClr>
              <a:buSzPct val="100000"/>
              <a:buFont typeface="Arial"/>
              <a:buChar char="•"/>
            </a:pPr>
            <a:r>
              <a:rPr lang="en-GB" sz="2400" b="0" spc="0" dirty="0" err="1">
                <a:solidFill>
                  <a:schemeClr val="tx1">
                    <a:lumMod val="65000"/>
                    <a:lumOff val="35000"/>
                  </a:schemeClr>
                </a:solidFill>
              </a:rPr>
              <a:t>PrEP</a:t>
            </a:r>
            <a:r>
              <a:rPr lang="en-GB" sz="2400" b="0" spc="0" dirty="0">
                <a:solidFill>
                  <a:schemeClr val="tx1">
                    <a:lumMod val="65000"/>
                    <a:lumOff val="35000"/>
                  </a:schemeClr>
                </a:solidFill>
              </a:rPr>
              <a:t> can be considered as an additional prevention choice for HIV-negative pregnant women as part of comprehensive PMTCT.</a:t>
            </a:r>
          </a:p>
          <a:p>
            <a:pPr lvl="0">
              <a:buClr>
                <a:srgbClr val="178793"/>
              </a:buClr>
              <a:buSzPct val="100000"/>
              <a:buFont typeface="Arial"/>
              <a:buChar char="•"/>
            </a:pPr>
            <a:r>
              <a:rPr lang="en-GB" sz="2400" b="0" spc="0" dirty="0" err="1">
                <a:solidFill>
                  <a:srgbClr val="535352"/>
                </a:solidFill>
              </a:rPr>
              <a:t>PrEP</a:t>
            </a:r>
            <a:r>
              <a:rPr lang="en-GB" sz="2400" b="0" spc="0" dirty="0">
                <a:solidFill>
                  <a:srgbClr val="535352"/>
                </a:solidFill>
              </a:rPr>
              <a:t> benefits for women at high risk of HIV acquisition appear to outweigh any risks observed to date.</a:t>
            </a:r>
          </a:p>
          <a:p>
            <a:pPr lvl="0">
              <a:buClr>
                <a:srgbClr val="178793"/>
              </a:buClr>
              <a:buSzPct val="100000"/>
              <a:buFont typeface="Arial"/>
              <a:buChar char="•"/>
            </a:pPr>
            <a:r>
              <a:rPr lang="en-GB" sz="2400" b="0" spc="0" dirty="0">
                <a:solidFill>
                  <a:srgbClr val="535352"/>
                </a:solidFill>
              </a:rPr>
              <a:t>Continued surveillance is needed for this population group.</a:t>
            </a:r>
          </a:p>
          <a:p>
            <a:pPr marL="0" indent="0">
              <a:buNone/>
            </a:pPr>
            <a:endParaRPr lang="en-GB" dirty="0"/>
          </a:p>
          <a:p>
            <a:pPr marL="0" indent="0">
              <a:lnSpc>
                <a:spcPct val="100000"/>
              </a:lnSpc>
              <a:spcBef>
                <a:spcPts val="0"/>
              </a:spcBef>
              <a:buNone/>
            </a:pP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238654" y="76934"/>
            <a:ext cx="1762333" cy="1217904"/>
          </a:xfrm>
          <a:prstGeom prst="rect">
            <a:avLst/>
          </a:prstGeom>
        </p:spPr>
      </p:pic>
    </p:spTree>
    <p:extLst>
      <p:ext uri="{BB962C8B-B14F-4D97-AF65-F5344CB8AC3E}">
        <p14:creationId xmlns:p14="http://schemas.microsoft.com/office/powerpoint/2010/main" val="1691527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stretch>
            <a:fillRect/>
          </a:stretch>
        </p:blipFill>
        <p:spPr>
          <a:xfrm>
            <a:off x="858924" y="1416041"/>
            <a:ext cx="3467100" cy="4429125"/>
          </a:xfrm>
          <a:prstGeom prst="rect">
            <a:avLst/>
          </a:prstGeom>
        </p:spPr>
      </p:pic>
      <p:sp>
        <p:nvSpPr>
          <p:cNvPr id="3" name="Content Placeholder 2"/>
          <p:cNvSpPr>
            <a:spLocks noGrp="1"/>
          </p:cNvSpPr>
          <p:nvPr>
            <p:ph sz="half" idx="1"/>
          </p:nvPr>
        </p:nvSpPr>
        <p:spPr>
          <a:xfrm>
            <a:off x="4606977" y="1436715"/>
            <a:ext cx="7585023" cy="4795948"/>
          </a:xfrm>
        </p:spPr>
        <p:txBody>
          <a:bodyPr>
            <a:noAutofit/>
          </a:bodyPr>
          <a:lstStyle/>
          <a:p>
            <a:pPr marL="0" indent="0">
              <a:buNone/>
            </a:pPr>
            <a:endParaRPr lang="en-GB" dirty="0"/>
          </a:p>
          <a:p>
            <a:pPr marL="0" indent="0">
              <a:lnSpc>
                <a:spcPct val="100000"/>
              </a:lnSpc>
              <a:spcBef>
                <a:spcPts val="0"/>
              </a:spcBef>
              <a:buNone/>
            </a:pPr>
            <a:endParaRPr lang="en-US" b="1" dirty="0"/>
          </a:p>
        </p:txBody>
      </p:sp>
      <p:sp>
        <p:nvSpPr>
          <p:cNvPr id="2" name="Title 1"/>
          <p:cNvSpPr>
            <a:spLocks noGrp="1"/>
          </p:cNvSpPr>
          <p:nvPr>
            <p:ph type="title"/>
          </p:nvPr>
        </p:nvSpPr>
        <p:spPr>
          <a:xfrm>
            <a:off x="609600" y="415977"/>
            <a:ext cx="10972800" cy="878861"/>
          </a:xfrm>
        </p:spPr>
        <p:txBody>
          <a:bodyPr anchor="t"/>
          <a:lstStyle/>
          <a:p>
            <a:r>
              <a:rPr lang="en-GB" dirty="0">
                <a:solidFill>
                  <a:srgbClr val="10394B"/>
                </a:solidFill>
              </a:rPr>
              <a:t>Oral PrEP in pregnancy: </a:t>
            </a:r>
            <a:r>
              <a:rPr lang="en-GB" dirty="0">
                <a:solidFill>
                  <a:srgbClr val="FF0000"/>
                </a:solidFill>
              </a:rPr>
              <a:t>*</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238654" y="76934"/>
            <a:ext cx="1762333" cy="1217904"/>
          </a:xfrm>
          <a:prstGeom prst="rect">
            <a:avLst/>
          </a:prstGeom>
        </p:spPr>
      </p:pic>
      <p:sp>
        <p:nvSpPr>
          <p:cNvPr id="5" name="Rectangle 4"/>
          <p:cNvSpPr/>
          <p:nvPr/>
        </p:nvSpPr>
        <p:spPr>
          <a:xfrm>
            <a:off x="5351488" y="1695642"/>
            <a:ext cx="6096000" cy="4278094"/>
          </a:xfrm>
          <a:prstGeom prst="rect">
            <a:avLst/>
          </a:prstGeom>
          <a:solidFill>
            <a:schemeClr val="bg1">
              <a:lumMod val="95000"/>
            </a:schemeClr>
          </a:solidFill>
        </p:spPr>
        <p:txBody>
          <a:bodyPr>
            <a:spAutoFit/>
          </a:bodyPr>
          <a:lstStyle/>
          <a:p>
            <a:r>
              <a:rPr lang="en-ZA" sz="2800" dirty="0"/>
              <a:t>“</a:t>
            </a:r>
            <a:r>
              <a:rPr lang="en-ZA" sz="2800" dirty="0" err="1"/>
              <a:t>PrEP</a:t>
            </a:r>
            <a:r>
              <a:rPr lang="en-ZA" sz="2800" dirty="0"/>
              <a:t> services are being developed for adolescent girls and women in many high incidence settings. For those who desire pregnancy or become pregnant while taking </a:t>
            </a:r>
            <a:r>
              <a:rPr lang="en-ZA" sz="2800" dirty="0" err="1"/>
              <a:t>PrEP</a:t>
            </a:r>
            <a:r>
              <a:rPr lang="en-ZA" sz="2800" dirty="0"/>
              <a:t>, continuing </a:t>
            </a:r>
            <a:r>
              <a:rPr lang="en-ZA" sz="2800" dirty="0" err="1"/>
              <a:t>PrEP</a:t>
            </a:r>
            <a:r>
              <a:rPr lang="en-ZA" sz="2800" dirty="0"/>
              <a:t> during pregnancy and breastfeeding should be considered if they continue to be at substantial risk1 of HIV infection”</a:t>
            </a:r>
          </a:p>
          <a:p>
            <a:pPr algn="r"/>
            <a:r>
              <a:rPr lang="en-ZA" sz="1600" dirty="0"/>
              <a:t>WHO Technical brief: Preventing HIV during pregnancy and breastfeeding in the context of pre-exposure prophylaxis (</a:t>
            </a:r>
            <a:r>
              <a:rPr lang="en-ZA" sz="1600" dirty="0" err="1"/>
              <a:t>PrEP</a:t>
            </a:r>
            <a:r>
              <a:rPr lang="en-ZA" sz="1600" dirty="0"/>
              <a:t>). Geneva: World Health Organization; 2017</a:t>
            </a:r>
          </a:p>
        </p:txBody>
      </p:sp>
    </p:spTree>
    <p:extLst>
      <p:ext uri="{BB962C8B-B14F-4D97-AF65-F5344CB8AC3E}">
        <p14:creationId xmlns:p14="http://schemas.microsoft.com/office/powerpoint/2010/main" val="105961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0"/>
          <p:cNvSpPr txBox="1"/>
          <p:nvPr/>
        </p:nvSpPr>
        <p:spPr>
          <a:xfrm>
            <a:off x="342143" y="4242495"/>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a:solidFill>
                <a:srgbClr val="10394B"/>
              </a:solidFill>
              <a:latin typeface="Gill Sans MT" panose="020B0502020104020203" pitchFamily="34" charset="0"/>
            </a:endParaRPr>
          </a:p>
        </p:txBody>
      </p:sp>
      <p:grpSp>
        <p:nvGrpSpPr>
          <p:cNvPr id="20" name="Group 19"/>
          <p:cNvGrpSpPr/>
          <p:nvPr/>
        </p:nvGrpSpPr>
        <p:grpSpPr>
          <a:xfrm>
            <a:off x="6188283" y="4023663"/>
            <a:ext cx="4963604" cy="1608835"/>
            <a:chOff x="3506572" y="3563859"/>
            <a:chExt cx="4963604" cy="1608835"/>
          </a:xfrm>
        </p:grpSpPr>
        <p:pic>
          <p:nvPicPr>
            <p:cNvPr id="37" name="Picture 36" descr="AVAC3677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9"/>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0"/>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a:solidFill>
                    <a:srgbClr val="178793"/>
                  </a:solidFill>
                  <a:latin typeface="Gill Sans MT" panose="020B0502020104020203" pitchFamily="34" charset="0"/>
                </a:rPr>
                <a:t>OPTIONS Consortium Partners</a:t>
              </a:r>
            </a:p>
          </p:txBody>
        </p:sp>
      </p:grpSp>
      <p:sp>
        <p:nvSpPr>
          <p:cNvPr id="2" name="Rectangle 1">
            <a:extLst>
              <a:ext uri="{FF2B5EF4-FFF2-40B4-BE49-F238E27FC236}">
                <a16:creationId xmlns:a16="http://schemas.microsoft.com/office/drawing/2014/main" id="{4A5BFAF4-5B29-4A33-8F7E-5B27AA2AC6DD}"/>
              </a:ext>
            </a:extLst>
          </p:cNvPr>
          <p:cNvSpPr/>
          <p:nvPr/>
        </p:nvSpPr>
        <p:spPr>
          <a:xfrm>
            <a:off x="543614" y="1174635"/>
            <a:ext cx="11038787" cy="2677656"/>
          </a:xfrm>
          <a:prstGeom prst="rect">
            <a:avLst/>
          </a:prstGeom>
        </p:spPr>
        <p:txBody>
          <a:bodyPr wrap="square">
            <a:spAutoFit/>
          </a:bodyPr>
          <a:lstStyle/>
          <a:p>
            <a:r>
              <a:rPr lang="en-ZA" sz="2400" dirty="0"/>
              <a:t>This training package was developed by the OPTIONS Consortium.  </a:t>
            </a:r>
          </a:p>
          <a:p>
            <a:r>
              <a:rPr lang="en-ZA" sz="2400" dirty="0"/>
              <a:t>If you adapt the slides, please </a:t>
            </a:r>
            <a:r>
              <a:rPr lang="en-ZA" sz="2400" u="sng" dirty="0"/>
              <a:t>acknowledge the source</a:t>
            </a:r>
            <a:r>
              <a:rPr lang="en-ZA" sz="2400" dirty="0"/>
              <a:t>:  </a:t>
            </a:r>
          </a:p>
          <a:p>
            <a:endParaRPr lang="en-US" sz="2400" b="1" dirty="0"/>
          </a:p>
          <a:p>
            <a:r>
              <a:rPr lang="en-US" sz="2400" b="1" dirty="0"/>
              <a:t>Suggested citation:</a:t>
            </a:r>
            <a:r>
              <a:rPr lang="en-US" sz="2400" dirty="0"/>
              <a:t> “OPTIONS Provider Training Package: Effective Delivery of Oral Pre-exposure Prophylaxis for Adolescent Girls and Young Women ”. OPTIONS Consortium, June 2019. </a:t>
            </a:r>
            <a:r>
              <a:rPr lang="en-US" sz="2400" u="sng" dirty="0">
                <a:hlinkClick r:id="rId11"/>
              </a:rPr>
              <a:t>https://www.prepwatch.org/resource/effective-delivery-oral-prep-agyw/</a:t>
            </a:r>
            <a:r>
              <a:rPr lang="en-US" sz="2400" u="sng" dirty="0"/>
              <a:t> </a:t>
            </a:r>
            <a:r>
              <a:rPr lang="en-US" sz="2400" dirty="0"/>
              <a:t>(download date)</a:t>
            </a:r>
          </a:p>
        </p:txBody>
      </p:sp>
      <p:sp>
        <p:nvSpPr>
          <p:cNvPr id="22" name="Title 2">
            <a:extLst>
              <a:ext uri="{FF2B5EF4-FFF2-40B4-BE49-F238E27FC236}">
                <a16:creationId xmlns:a16="http://schemas.microsoft.com/office/drawing/2014/main" id="{0190CECC-E688-4210-AB5C-170BAFB533F4}"/>
              </a:ext>
            </a:extLst>
          </p:cNvPr>
          <p:cNvSpPr txBox="1">
            <a:spLocks/>
          </p:cNvSpPr>
          <p:nvPr/>
        </p:nvSpPr>
        <p:spPr>
          <a:xfrm>
            <a:off x="609601" y="445197"/>
            <a:ext cx="10972800" cy="97244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a:solidFill>
                  <a:srgbClr val="10394B"/>
                </a:solidFill>
              </a:rPr>
              <a:t>Acknowledgements</a:t>
            </a:r>
            <a:endParaRPr lang="en-GB">
              <a:solidFill>
                <a:srgbClr val="10394B"/>
              </a:solidFill>
            </a:endParaRPr>
          </a:p>
        </p:txBody>
      </p:sp>
    </p:spTree>
    <p:extLst>
      <p:ext uri="{BB962C8B-B14F-4D97-AF65-F5344CB8AC3E}">
        <p14:creationId xmlns:p14="http://schemas.microsoft.com/office/powerpoint/2010/main" val="233138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solidFill>
                  <a:srgbClr val="10394B"/>
                </a:solidFill>
              </a:rPr>
              <a:t>Overview of oral </a:t>
            </a:r>
            <a:r>
              <a:rPr lang="en-GB" err="1">
                <a:solidFill>
                  <a:srgbClr val="10394B"/>
                </a:solidFill>
              </a:rPr>
              <a:t>PrEP</a:t>
            </a:r>
            <a:r>
              <a:rPr lang="en-GB">
                <a:solidFill>
                  <a:srgbClr val="10394B"/>
                </a:solidFill>
              </a:rPr>
              <a:t> initiation pathway</a:t>
            </a:r>
          </a:p>
        </p:txBody>
      </p:sp>
      <p:sp>
        <p:nvSpPr>
          <p:cNvPr id="5" name="Text Placeholder 4"/>
          <p:cNvSpPr>
            <a:spLocks noGrp="1"/>
          </p:cNvSpPr>
          <p:nvPr>
            <p:ph type="body" sz="quarter" idx="10"/>
          </p:nvPr>
        </p:nvSpPr>
        <p:spPr>
          <a:xfrm>
            <a:off x="8772863" y="3641203"/>
            <a:ext cx="3263966" cy="2664472"/>
          </a:xfrm>
        </p:spPr>
        <p:txBody>
          <a:bodyPr/>
          <a:lstStyle/>
          <a:p>
            <a:pPr marL="514350" indent="-514350">
              <a:buClr>
                <a:srgbClr val="178793"/>
              </a:buClr>
              <a:buFont typeface="+mj-lt"/>
              <a:buAutoNum type="arabicPeriod"/>
            </a:pPr>
            <a:r>
              <a:rPr lang="en-GB" sz="3200" dirty="0">
                <a:latin typeface="Gill Sans" charset="0"/>
                <a:ea typeface="Gill Sans" charset="0"/>
                <a:cs typeface="Gill Sans" charset="0"/>
              </a:rPr>
              <a:t>Screening</a:t>
            </a:r>
          </a:p>
          <a:p>
            <a:pPr marL="514350" indent="-514350">
              <a:buClr>
                <a:srgbClr val="178793"/>
              </a:buClr>
              <a:buFont typeface="+mj-lt"/>
              <a:buAutoNum type="arabicPeriod"/>
            </a:pPr>
            <a:r>
              <a:rPr lang="en-GB" sz="3200" dirty="0">
                <a:latin typeface="Gill Sans" charset="0"/>
                <a:ea typeface="Gill Sans" charset="0"/>
                <a:cs typeface="Gill Sans" charset="0"/>
              </a:rPr>
              <a:t>Initiation</a:t>
            </a:r>
          </a:p>
          <a:p>
            <a:pPr marL="514350" indent="-514350">
              <a:buClr>
                <a:srgbClr val="178793"/>
              </a:buClr>
              <a:buFont typeface="+mj-lt"/>
              <a:buAutoNum type="arabicPeriod"/>
            </a:pPr>
            <a:r>
              <a:rPr lang="en-GB" sz="3200" dirty="0">
                <a:latin typeface="Gill Sans" charset="0"/>
                <a:ea typeface="Gill Sans" charset="0"/>
                <a:cs typeface="Gill Sans" charset="0"/>
              </a:rPr>
              <a:t>Follow-up</a:t>
            </a:r>
          </a:p>
          <a:p>
            <a:pPr marL="514350" indent="-514350">
              <a:buClr>
                <a:srgbClr val="178793"/>
              </a:buClr>
              <a:buFont typeface="+mj-lt"/>
              <a:buAutoNum type="arabicPeriod"/>
            </a:pPr>
            <a:r>
              <a:rPr lang="en-GB" sz="3200" dirty="0">
                <a:latin typeface="Gill Sans" charset="0"/>
                <a:ea typeface="Gill Sans" charset="0"/>
                <a:cs typeface="Gill Sans" charset="0"/>
              </a:rPr>
              <a:t>Maintenance</a:t>
            </a:r>
          </a:p>
        </p:txBody>
      </p:sp>
      <p:sp>
        <p:nvSpPr>
          <p:cNvPr id="39" name="TextBox 38"/>
          <p:cNvSpPr txBox="1"/>
          <p:nvPr/>
        </p:nvSpPr>
        <p:spPr>
          <a:xfrm>
            <a:off x="1470989" y="1417638"/>
            <a:ext cx="3931525" cy="369332"/>
          </a:xfrm>
          <a:prstGeom prst="rect">
            <a:avLst/>
          </a:prstGeom>
          <a:noFill/>
        </p:spPr>
        <p:txBody>
          <a:bodyPr wrap="none" rtlCol="0">
            <a:spAutoFit/>
          </a:bodyPr>
          <a:lstStyle>
            <a:defPPr>
              <a:defRPr lang="en-US"/>
            </a:defPPr>
            <a:lvl1pPr>
              <a:defRPr sz="1200">
                <a:solidFill>
                  <a:schemeClr val="accent5">
                    <a:lumMod val="50000"/>
                  </a:schemeClr>
                </a:solidFill>
                <a:latin typeface="Gill Sans" charset="0"/>
                <a:ea typeface="Gill Sans" charset="0"/>
                <a:cs typeface="Gill Sans" charset="0"/>
              </a:defRPr>
            </a:lvl1pPr>
          </a:lstStyle>
          <a:p>
            <a:pPr algn="ctr"/>
            <a:r>
              <a:rPr lang="en-GB" sz="1800" b="1">
                <a:solidFill>
                  <a:srgbClr val="002060"/>
                </a:solidFill>
              </a:rPr>
              <a:t>National HIV Testing Algorithm</a:t>
            </a:r>
          </a:p>
        </p:txBody>
      </p:sp>
      <p:sp>
        <p:nvSpPr>
          <p:cNvPr id="40" name="TextBox 39"/>
          <p:cNvSpPr txBox="1"/>
          <p:nvPr/>
        </p:nvSpPr>
        <p:spPr>
          <a:xfrm>
            <a:off x="2311123" y="2187011"/>
            <a:ext cx="2251256" cy="338554"/>
          </a:xfrm>
          <a:prstGeom prst="rect">
            <a:avLst/>
          </a:prstGeom>
          <a:noFill/>
        </p:spPr>
        <p:txBody>
          <a:bodyPr wrap="none" rtlCol="0">
            <a:spAutoFit/>
          </a:bodyPr>
          <a:lstStyle/>
          <a:p>
            <a:pPr algn="ctr"/>
            <a:r>
              <a:rPr lang="en-GB" sz="1600">
                <a:solidFill>
                  <a:srgbClr val="002060"/>
                </a:solidFill>
                <a:latin typeface="Gill Sans" charset="0"/>
                <a:ea typeface="Gill Sans" charset="0"/>
                <a:cs typeface="Gill Sans" charset="0"/>
              </a:rPr>
              <a:t>Rapid HIV Screening Test</a:t>
            </a:r>
          </a:p>
        </p:txBody>
      </p:sp>
      <p:sp>
        <p:nvSpPr>
          <p:cNvPr id="41" name="TextBox 40"/>
          <p:cNvSpPr txBox="1"/>
          <p:nvPr/>
        </p:nvSpPr>
        <p:spPr>
          <a:xfrm>
            <a:off x="1679584" y="3005915"/>
            <a:ext cx="1262590" cy="338554"/>
          </a:xfrm>
          <a:prstGeom prst="rect">
            <a:avLst/>
          </a:prstGeom>
          <a:noFill/>
        </p:spPr>
        <p:txBody>
          <a:bodyPr wrap="none" rtlCol="0">
            <a:spAutoFit/>
          </a:bodyPr>
          <a:lstStyle/>
          <a:p>
            <a:pPr algn="ctr"/>
            <a:r>
              <a:rPr lang="en-GB" sz="1600">
                <a:solidFill>
                  <a:srgbClr val="941100"/>
                </a:solidFill>
                <a:latin typeface="Gill Sans" charset="0"/>
                <a:ea typeface="Gill Sans" charset="0"/>
                <a:cs typeface="Gill Sans" charset="0"/>
              </a:rPr>
              <a:t>HIV Reactive</a:t>
            </a:r>
          </a:p>
        </p:txBody>
      </p:sp>
      <p:sp>
        <p:nvSpPr>
          <p:cNvPr id="42" name="TextBox 41"/>
          <p:cNvSpPr txBox="1"/>
          <p:nvPr/>
        </p:nvSpPr>
        <p:spPr>
          <a:xfrm>
            <a:off x="3690950" y="3005915"/>
            <a:ext cx="1705019" cy="338554"/>
          </a:xfrm>
          <a:prstGeom prst="rect">
            <a:avLst/>
          </a:prstGeom>
          <a:noFill/>
        </p:spPr>
        <p:txBody>
          <a:bodyPr wrap="none" rtlCol="0">
            <a:spAutoFit/>
          </a:bodyPr>
          <a:lstStyle/>
          <a:p>
            <a:pPr algn="ctr"/>
            <a:r>
              <a:rPr lang="en-GB" sz="1600">
                <a:solidFill>
                  <a:srgbClr val="41904C"/>
                </a:solidFill>
                <a:latin typeface="Gill Sans" charset="0"/>
                <a:ea typeface="Gill Sans" charset="0"/>
                <a:cs typeface="Gill Sans" charset="0"/>
              </a:rPr>
              <a:t>HIV Non-Reactive</a:t>
            </a:r>
          </a:p>
        </p:txBody>
      </p:sp>
      <p:sp>
        <p:nvSpPr>
          <p:cNvPr id="43" name="TextBox 42"/>
          <p:cNvSpPr txBox="1"/>
          <p:nvPr/>
        </p:nvSpPr>
        <p:spPr>
          <a:xfrm>
            <a:off x="1474816" y="3693897"/>
            <a:ext cx="1672125" cy="584775"/>
          </a:xfrm>
          <a:prstGeom prst="rect">
            <a:avLst/>
          </a:prstGeom>
          <a:noFill/>
        </p:spPr>
        <p:txBody>
          <a:bodyPr wrap="none" rtlCol="0">
            <a:spAutoFit/>
          </a:bodyPr>
          <a:lstStyle/>
          <a:p>
            <a:pPr algn="ctr"/>
            <a:r>
              <a:rPr lang="en-GB" sz="1600">
                <a:solidFill>
                  <a:srgbClr val="002060"/>
                </a:solidFill>
                <a:latin typeface="Gill Sans" charset="0"/>
                <a:ea typeface="Gill Sans" charset="0"/>
                <a:cs typeface="Gill Sans" charset="0"/>
              </a:rPr>
              <a:t>Rapid HIV </a:t>
            </a:r>
          </a:p>
          <a:p>
            <a:pPr algn="ctr"/>
            <a:r>
              <a:rPr lang="en-GB" sz="1600">
                <a:solidFill>
                  <a:srgbClr val="002060"/>
                </a:solidFill>
                <a:latin typeface="Gill Sans" charset="0"/>
                <a:ea typeface="Gill Sans" charset="0"/>
                <a:cs typeface="Gill Sans" charset="0"/>
              </a:rPr>
              <a:t>Confirmation Test</a:t>
            </a:r>
          </a:p>
        </p:txBody>
      </p:sp>
      <p:sp>
        <p:nvSpPr>
          <p:cNvPr id="44" name="TextBox 43"/>
          <p:cNvSpPr txBox="1"/>
          <p:nvPr/>
        </p:nvSpPr>
        <p:spPr>
          <a:xfrm>
            <a:off x="4655517" y="3988158"/>
            <a:ext cx="3597221" cy="2339102"/>
          </a:xfrm>
          <a:prstGeom prst="rect">
            <a:avLst/>
          </a:prstGeom>
          <a:noFill/>
          <a:ln>
            <a:solidFill>
              <a:schemeClr val="bg1">
                <a:lumMod val="95000"/>
              </a:schemeClr>
            </a:solidFill>
          </a:ln>
        </p:spPr>
        <p:txBody>
          <a:bodyPr wrap="none" rtlCol="0">
            <a:spAutoFit/>
          </a:bodyPr>
          <a:lstStyle/>
          <a:p>
            <a:pPr algn="ctr"/>
            <a:r>
              <a:rPr lang="en-GB" b="1">
                <a:solidFill>
                  <a:srgbClr val="002060"/>
                </a:solidFill>
                <a:latin typeface="Gill Sans" charset="0"/>
                <a:ea typeface="Gill Sans" charset="0"/>
                <a:cs typeface="Gill Sans" charset="0"/>
              </a:rPr>
              <a:t>HIV Combination Prevention</a:t>
            </a:r>
          </a:p>
          <a:p>
            <a:pPr marL="171450" indent="-171450">
              <a:buFont typeface="Arial" charset="0"/>
              <a:buChar char="•"/>
            </a:pPr>
            <a:r>
              <a:rPr lang="en-GB" sz="1600">
                <a:solidFill>
                  <a:srgbClr val="002060"/>
                </a:solidFill>
                <a:latin typeface="Gill Sans" charset="0"/>
                <a:ea typeface="Gill Sans" charset="0"/>
                <a:cs typeface="Gill Sans" charset="0"/>
              </a:rPr>
              <a:t>Condoms</a:t>
            </a:r>
          </a:p>
          <a:p>
            <a:pPr marL="171450" indent="-171450">
              <a:buFont typeface="Arial" charset="0"/>
              <a:buChar char="•"/>
            </a:pPr>
            <a:r>
              <a:rPr lang="en-GB" sz="1600" b="1">
                <a:solidFill>
                  <a:srgbClr val="00B0F0"/>
                </a:solidFill>
                <a:latin typeface="Gill Sans" charset="0"/>
                <a:ea typeface="Gill Sans" charset="0"/>
                <a:cs typeface="Gill Sans" charset="0"/>
              </a:rPr>
              <a:t>Oral PrEP</a:t>
            </a:r>
          </a:p>
          <a:p>
            <a:pPr marL="171450" indent="-171450">
              <a:buFont typeface="Arial" charset="0"/>
              <a:buChar char="•"/>
            </a:pPr>
            <a:r>
              <a:rPr lang="en-GB" sz="1600">
                <a:solidFill>
                  <a:srgbClr val="002060"/>
                </a:solidFill>
                <a:latin typeface="Gill Sans" charset="0"/>
                <a:ea typeface="Gill Sans" charset="0"/>
                <a:cs typeface="Gill Sans" charset="0"/>
              </a:rPr>
              <a:t>Counselling</a:t>
            </a:r>
          </a:p>
          <a:p>
            <a:pPr marL="171450" indent="-171450">
              <a:buFont typeface="Arial" charset="0"/>
              <a:buChar char="•"/>
            </a:pPr>
            <a:r>
              <a:rPr lang="en-GB" sz="1600">
                <a:solidFill>
                  <a:srgbClr val="002060"/>
                </a:solidFill>
                <a:latin typeface="Gill Sans" charset="0"/>
                <a:ea typeface="Gill Sans" charset="0"/>
                <a:cs typeface="Gill Sans" charset="0"/>
              </a:rPr>
              <a:t>PEP</a:t>
            </a:r>
          </a:p>
          <a:p>
            <a:pPr marL="171450" indent="-171450">
              <a:buFont typeface="Arial" charset="0"/>
              <a:buChar char="•"/>
            </a:pPr>
            <a:r>
              <a:rPr lang="en-GB" sz="1600">
                <a:solidFill>
                  <a:srgbClr val="002060"/>
                </a:solidFill>
                <a:latin typeface="Gill Sans" charset="0"/>
                <a:ea typeface="Gill Sans" charset="0"/>
                <a:cs typeface="Gill Sans" charset="0"/>
              </a:rPr>
              <a:t>Healthy lifestyles</a:t>
            </a:r>
          </a:p>
          <a:p>
            <a:pPr marL="171450" indent="-171450">
              <a:buFont typeface="Arial" charset="0"/>
              <a:buChar char="•"/>
            </a:pPr>
            <a:r>
              <a:rPr lang="en-GB" sz="1600">
                <a:solidFill>
                  <a:srgbClr val="002060"/>
                </a:solidFill>
                <a:latin typeface="Gill Sans" charset="0"/>
                <a:ea typeface="Gill Sans" charset="0"/>
                <a:cs typeface="Gill Sans" charset="0"/>
              </a:rPr>
              <a:t>Treatment for STIs</a:t>
            </a:r>
          </a:p>
          <a:p>
            <a:pPr marL="171450" indent="-171450">
              <a:buFont typeface="Arial" charset="0"/>
              <a:buChar char="•"/>
            </a:pPr>
            <a:r>
              <a:rPr lang="en-GB" sz="1600">
                <a:solidFill>
                  <a:srgbClr val="002060"/>
                </a:solidFill>
                <a:latin typeface="Gill Sans" charset="0"/>
                <a:ea typeface="Gill Sans" charset="0"/>
                <a:cs typeface="Gill Sans" charset="0"/>
              </a:rPr>
              <a:t>Medical male circumcision</a:t>
            </a:r>
          </a:p>
          <a:p>
            <a:pPr marL="171450" indent="-171450">
              <a:buFont typeface="Arial" charset="0"/>
              <a:buChar char="•"/>
            </a:pPr>
            <a:r>
              <a:rPr lang="en-GB" sz="1600">
                <a:solidFill>
                  <a:srgbClr val="002060"/>
                </a:solidFill>
                <a:latin typeface="Gill Sans" charset="0"/>
                <a:ea typeface="Gill Sans" charset="0"/>
                <a:cs typeface="Gill Sans" charset="0"/>
              </a:rPr>
              <a:t>ART for partners living with HIV</a:t>
            </a:r>
          </a:p>
        </p:txBody>
      </p:sp>
      <p:cxnSp>
        <p:nvCxnSpPr>
          <p:cNvPr id="45" name="Straight Arrow Connector 44"/>
          <p:cNvCxnSpPr>
            <a:endCxn id="50" idx="0"/>
          </p:cNvCxnSpPr>
          <p:nvPr/>
        </p:nvCxnSpPr>
        <p:spPr>
          <a:xfrm flipH="1">
            <a:off x="3445428" y="1985770"/>
            <a:ext cx="1" cy="187597"/>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50" idx="2"/>
          </p:cNvCxnSpPr>
          <p:nvPr/>
        </p:nvCxnSpPr>
        <p:spPr>
          <a:xfrm rot="5400000">
            <a:off x="2638339" y="2198826"/>
            <a:ext cx="479631" cy="1134548"/>
          </a:xfrm>
          <a:prstGeom prst="bentConnector3">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50" idx="2"/>
          </p:cNvCxnSpPr>
          <p:nvPr/>
        </p:nvCxnSpPr>
        <p:spPr>
          <a:xfrm rot="16200000" flipH="1">
            <a:off x="3754628" y="2217083"/>
            <a:ext cx="479631" cy="1098032"/>
          </a:xfrm>
          <a:prstGeom prst="bentConnector3">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310879" y="3358832"/>
            <a:ext cx="1" cy="335065"/>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5400000">
            <a:off x="1530767" y="3962177"/>
            <a:ext cx="460197" cy="1100029"/>
          </a:xfrm>
          <a:prstGeom prst="bentConnector3">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2672728" y="3920243"/>
            <a:ext cx="460197" cy="1183894"/>
          </a:xfrm>
          <a:prstGeom prst="bentConnector3">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a:off x="5388256" y="3182374"/>
            <a:ext cx="928102" cy="629500"/>
          </a:xfrm>
          <a:prstGeom prst="bentConnector2">
            <a:avLst/>
          </a:prstGeom>
          <a:ln>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198992" y="5194383"/>
            <a:ext cx="1" cy="335065"/>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61794" y="5484137"/>
            <a:ext cx="1043876" cy="338554"/>
          </a:xfrm>
          <a:prstGeom prst="rect">
            <a:avLst/>
          </a:prstGeom>
          <a:noFill/>
        </p:spPr>
        <p:txBody>
          <a:bodyPr wrap="none" rtlCol="0">
            <a:spAutoFit/>
          </a:bodyPr>
          <a:lstStyle>
            <a:defPPr>
              <a:defRPr lang="en-US"/>
            </a:defPPr>
            <a:lvl1pPr algn="ctr">
              <a:defRPr sz="1200">
                <a:solidFill>
                  <a:srgbClr val="002060"/>
                </a:solidFill>
                <a:latin typeface="Gill Sans" charset="0"/>
                <a:ea typeface="Gill Sans" charset="0"/>
                <a:cs typeface="Gill Sans" charset="0"/>
              </a:defRPr>
            </a:lvl1pPr>
          </a:lstStyle>
          <a:p>
            <a:r>
              <a:rPr lang="en-GB" sz="1600"/>
              <a:t>Treatment</a:t>
            </a:r>
          </a:p>
        </p:txBody>
      </p:sp>
      <p:cxnSp>
        <p:nvCxnSpPr>
          <p:cNvPr id="57" name="Straight Arrow Connector 56"/>
          <p:cNvCxnSpPr>
            <a:cxnSpLocks/>
          </p:cNvCxnSpPr>
          <p:nvPr/>
        </p:nvCxnSpPr>
        <p:spPr>
          <a:xfrm>
            <a:off x="6002558" y="4799636"/>
            <a:ext cx="2629344" cy="0"/>
          </a:xfrm>
          <a:prstGeom prst="straightConnector1">
            <a:avLst/>
          </a:prstGeom>
          <a:ln>
            <a:solidFill>
              <a:srgbClr val="279ECE"/>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882605" y="4787941"/>
            <a:ext cx="1286229" cy="338554"/>
          </a:xfrm>
          <a:prstGeom prst="rect">
            <a:avLst/>
          </a:prstGeom>
          <a:noFill/>
        </p:spPr>
        <p:txBody>
          <a:bodyPr wrap="none" rtlCol="0">
            <a:spAutoFit/>
          </a:bodyPr>
          <a:lstStyle/>
          <a:p>
            <a:pPr algn="ctr"/>
            <a:r>
              <a:rPr lang="en-GB" sz="1600">
                <a:solidFill>
                  <a:srgbClr val="008F00"/>
                </a:solidFill>
                <a:latin typeface="Gill Sans" charset="0"/>
                <a:ea typeface="Gill Sans" charset="0"/>
                <a:cs typeface="Gill Sans" charset="0"/>
              </a:rPr>
              <a:t>HIV Negative</a:t>
            </a:r>
          </a:p>
        </p:txBody>
      </p:sp>
      <p:cxnSp>
        <p:nvCxnSpPr>
          <p:cNvPr id="66" name="Straight Arrow Connector 65"/>
          <p:cNvCxnSpPr>
            <a:stCxn id="58" idx="3"/>
          </p:cNvCxnSpPr>
          <p:nvPr/>
        </p:nvCxnSpPr>
        <p:spPr>
          <a:xfrm>
            <a:off x="4168834" y="4957218"/>
            <a:ext cx="393545" cy="15389"/>
          </a:xfrm>
          <a:prstGeom prst="straightConnector1">
            <a:avLst/>
          </a:prstGeom>
          <a:ln w="9525">
            <a:solidFill>
              <a:srgbClr val="00486D"/>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244656" y="1328738"/>
            <a:ext cx="364202" cy="523220"/>
          </a:xfrm>
          <a:prstGeom prst="rect">
            <a:avLst/>
          </a:prstGeom>
          <a:noFill/>
        </p:spPr>
        <p:txBody>
          <a:bodyPr wrap="none" rtlCol="0">
            <a:spAutoFit/>
          </a:bodyPr>
          <a:lstStyle/>
          <a:p>
            <a:r>
              <a:rPr lang="en-GB" sz="2800">
                <a:solidFill>
                  <a:srgbClr val="FF0000"/>
                </a:solidFill>
              </a:rPr>
              <a:t>*</a:t>
            </a:r>
          </a:p>
        </p:txBody>
      </p:sp>
      <p:sp>
        <p:nvSpPr>
          <p:cNvPr id="24" name="TextBox 23"/>
          <p:cNvSpPr txBox="1"/>
          <p:nvPr/>
        </p:nvSpPr>
        <p:spPr>
          <a:xfrm>
            <a:off x="614085" y="4800641"/>
            <a:ext cx="1200469" cy="338554"/>
          </a:xfrm>
          <a:prstGeom prst="rect">
            <a:avLst/>
          </a:prstGeom>
          <a:noFill/>
        </p:spPr>
        <p:txBody>
          <a:bodyPr wrap="none" rtlCol="0">
            <a:spAutoFit/>
          </a:bodyPr>
          <a:lstStyle/>
          <a:p>
            <a:pPr algn="ctr"/>
            <a:r>
              <a:rPr lang="en-GB" sz="1600">
                <a:solidFill>
                  <a:srgbClr val="FF0000"/>
                </a:solidFill>
                <a:latin typeface="Gill Sans" charset="0"/>
                <a:ea typeface="Gill Sans" charset="0"/>
                <a:cs typeface="Gill Sans" charset="0"/>
              </a:rPr>
              <a:t>HIV Positive</a:t>
            </a:r>
          </a:p>
        </p:txBody>
      </p:sp>
    </p:spTree>
    <p:extLst>
      <p:ext uri="{BB962C8B-B14F-4D97-AF65-F5344CB8AC3E}">
        <p14:creationId xmlns:p14="http://schemas.microsoft.com/office/powerpoint/2010/main" val="183214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n w="635">
                  <a:noFill/>
                </a:ln>
                <a:solidFill>
                  <a:srgbClr val="10394B"/>
                </a:solidFill>
              </a:rPr>
              <a:t>Clinical management – a holistic approach</a:t>
            </a:r>
          </a:p>
        </p:txBody>
      </p:sp>
      <p:sp>
        <p:nvSpPr>
          <p:cNvPr id="3" name="Text Placeholder 2"/>
          <p:cNvSpPr>
            <a:spLocks noGrp="1"/>
          </p:cNvSpPr>
          <p:nvPr>
            <p:ph type="body" sz="quarter" idx="10"/>
          </p:nvPr>
        </p:nvSpPr>
        <p:spPr/>
        <p:txBody>
          <a:bodyPr>
            <a:normAutofit/>
          </a:bodyPr>
          <a:lstStyle/>
          <a:p>
            <a:pPr marL="0" indent="0">
              <a:buNone/>
            </a:pPr>
            <a:r>
              <a:rPr lang="en-ZA" sz="3200" dirty="0">
                <a:solidFill>
                  <a:schemeClr val="tx1">
                    <a:lumMod val="65000"/>
                    <a:lumOff val="35000"/>
                  </a:schemeClr>
                </a:solidFill>
              </a:rPr>
              <a:t>Clinical management of oral </a:t>
            </a:r>
            <a:r>
              <a:rPr lang="en-ZA" sz="3200" dirty="0" err="1">
                <a:solidFill>
                  <a:schemeClr val="tx1">
                    <a:lumMod val="65000"/>
                    <a:lumOff val="35000"/>
                  </a:schemeClr>
                </a:solidFill>
              </a:rPr>
              <a:t>PrEP</a:t>
            </a:r>
            <a:r>
              <a:rPr lang="en-ZA" sz="3200" dirty="0">
                <a:solidFill>
                  <a:schemeClr val="tx1">
                    <a:lumMod val="65000"/>
                    <a:lumOff val="35000"/>
                  </a:schemeClr>
                </a:solidFill>
              </a:rPr>
              <a:t> needs to be combined with:</a:t>
            </a:r>
          </a:p>
          <a:p>
            <a:r>
              <a:rPr lang="en-ZA" dirty="0">
                <a:solidFill>
                  <a:schemeClr val="tx1">
                    <a:lumMod val="65000"/>
                    <a:lumOff val="35000"/>
                  </a:schemeClr>
                </a:solidFill>
              </a:rPr>
              <a:t>Clear information about effective use.</a:t>
            </a:r>
          </a:p>
          <a:p>
            <a:r>
              <a:rPr lang="en-ZA" dirty="0">
                <a:solidFill>
                  <a:schemeClr val="tx1">
                    <a:lumMod val="65000"/>
                    <a:lumOff val="35000"/>
                  </a:schemeClr>
                </a:solidFill>
              </a:rPr>
              <a:t>Counselling and ongoing, individualised support need to be provided.</a:t>
            </a:r>
          </a:p>
          <a:p>
            <a:r>
              <a:rPr lang="en-ZA" dirty="0">
                <a:solidFill>
                  <a:schemeClr val="tx1">
                    <a:lumMod val="65000"/>
                    <a:lumOff val="35000"/>
                  </a:schemeClr>
                </a:solidFill>
              </a:rPr>
              <a:t>Concerns and questions need to be addressed.</a:t>
            </a:r>
          </a:p>
          <a:p>
            <a:r>
              <a:rPr lang="en-ZA" dirty="0">
                <a:solidFill>
                  <a:schemeClr val="tx1">
                    <a:lumMod val="65000"/>
                    <a:lumOff val="35000"/>
                  </a:schemeClr>
                </a:solidFill>
              </a:rPr>
              <a:t>A balanced approach to the management of reported side effects</a:t>
            </a:r>
            <a:r>
              <a:rPr lang="en-ZA" dirty="0">
                <a:solidFill>
                  <a:schemeClr val="tx1"/>
                </a:solidFill>
              </a:rPr>
              <a:t>.</a:t>
            </a:r>
          </a:p>
        </p:txBody>
      </p:sp>
      <p:sp>
        <p:nvSpPr>
          <p:cNvPr id="4" name="Rectangle 3"/>
          <p:cNvSpPr/>
          <p:nvPr/>
        </p:nvSpPr>
        <p:spPr>
          <a:xfrm>
            <a:off x="980902" y="4305993"/>
            <a:ext cx="8961120" cy="216408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ZA" sz="2800" dirty="0">
                <a:solidFill>
                  <a:schemeClr val="tx1">
                    <a:lumMod val="65000"/>
                    <a:lumOff val="35000"/>
                  </a:schemeClr>
                </a:solidFill>
              </a:rPr>
              <a:t>Note:  There is a general trend of a high drop off rate after the first 1-3 months of oral </a:t>
            </a:r>
            <a:r>
              <a:rPr lang="en-ZA" sz="2800" dirty="0" err="1">
                <a:solidFill>
                  <a:schemeClr val="tx1">
                    <a:lumMod val="65000"/>
                    <a:lumOff val="35000"/>
                  </a:schemeClr>
                </a:solidFill>
              </a:rPr>
              <a:t>PrEP</a:t>
            </a:r>
            <a:r>
              <a:rPr lang="en-ZA" sz="2800" dirty="0">
                <a:solidFill>
                  <a:schemeClr val="tx1">
                    <a:lumMod val="65000"/>
                    <a:lumOff val="35000"/>
                  </a:schemeClr>
                </a:solidFill>
              </a:rPr>
              <a:t> use, and so the importance of encouragement and support is very important to sustaining longer </a:t>
            </a:r>
            <a:r>
              <a:rPr lang="en-ZA" sz="2800" dirty="0" err="1">
                <a:solidFill>
                  <a:schemeClr val="tx1">
                    <a:lumMod val="65000"/>
                    <a:lumOff val="35000"/>
                  </a:schemeClr>
                </a:solidFill>
              </a:rPr>
              <a:t>PrEP</a:t>
            </a:r>
            <a:r>
              <a:rPr lang="en-ZA" sz="2800" dirty="0">
                <a:solidFill>
                  <a:schemeClr val="tx1">
                    <a:lumMod val="65000"/>
                    <a:lumOff val="35000"/>
                  </a:schemeClr>
                </a:solidFill>
              </a:rPr>
              <a:t> use and reaping the preventive benefits. </a:t>
            </a:r>
          </a:p>
        </p:txBody>
      </p:sp>
    </p:spTree>
    <p:extLst>
      <p:ext uri="{BB962C8B-B14F-4D97-AF65-F5344CB8AC3E}">
        <p14:creationId xmlns:p14="http://schemas.microsoft.com/office/powerpoint/2010/main" val="35050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a:lstStyle/>
          <a:p>
            <a:r>
              <a:rPr lang="en-US">
                <a:solidFill>
                  <a:srgbClr val="10394B"/>
                </a:solidFill>
              </a:rPr>
              <a:t>Screening visit</a:t>
            </a:r>
            <a:br>
              <a:rPr lang="en-US">
                <a:solidFill>
                  <a:srgbClr val="10394B"/>
                </a:solidFill>
              </a:rPr>
            </a:br>
            <a:endParaRPr lang="en-US">
              <a:solidFill>
                <a:srgbClr val="10394B"/>
              </a:solidFill>
            </a:endParaRPr>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3595632501"/>
              </p:ext>
            </p:extLst>
          </p:nvPr>
        </p:nvGraphicFramePr>
        <p:xfrm>
          <a:off x="944880" y="201549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4667" y="1259499"/>
            <a:ext cx="8551422" cy="646331"/>
          </a:xfrm>
          <a:prstGeom prst="rect">
            <a:avLst/>
          </a:prstGeom>
        </p:spPr>
        <p:txBody>
          <a:bodyPr wrap="square">
            <a:spAutoFit/>
          </a:bodyPr>
          <a:lstStyle/>
          <a:p>
            <a:r>
              <a:rPr lang="en-ZA" b="1">
                <a:solidFill>
                  <a:srgbClr val="178793"/>
                </a:solidFill>
              </a:rPr>
              <a:t>Screening</a:t>
            </a:r>
            <a:r>
              <a:rPr lang="en-ZA">
                <a:solidFill>
                  <a:srgbClr val="008080"/>
                </a:solidFill>
              </a:rPr>
              <a:t> </a:t>
            </a:r>
            <a:r>
              <a:rPr lang="en-ZA">
                <a:solidFill>
                  <a:prstClr val="black"/>
                </a:solidFill>
                <a:sym typeface="Wingdings" panose="05000000000000000000" pitchFamily="2" charset="2"/>
              </a:rPr>
              <a:t> </a:t>
            </a:r>
            <a:r>
              <a:rPr lang="en-ZA">
                <a:solidFill>
                  <a:prstClr val="white">
                    <a:lumMod val="50000"/>
                  </a:prstClr>
                </a:solidFill>
                <a:sym typeface="Wingdings" panose="05000000000000000000" pitchFamily="2" charset="2"/>
              </a:rPr>
              <a:t>Oral PrEP initiation  One-month follow-up  M</a:t>
            </a:r>
            <a:r>
              <a:rPr lang="en-US" err="1">
                <a:solidFill>
                  <a:prstClr val="white">
                    <a:lumMod val="50000"/>
                  </a:prstClr>
                </a:solidFill>
              </a:rPr>
              <a:t>aintenance</a:t>
            </a:r>
            <a:r>
              <a:rPr lang="en-US">
                <a:solidFill>
                  <a:prstClr val="white">
                    <a:lumMod val="50000"/>
                  </a:prstClr>
                </a:solidFill>
              </a:rPr>
              <a:t> visits</a:t>
            </a:r>
            <a:br>
              <a:rPr lang="en-US">
                <a:solidFill>
                  <a:prstClr val="black"/>
                </a:solidFill>
              </a:rPr>
            </a:br>
            <a:endParaRPr lang="en-GB">
              <a:solidFill>
                <a:prstClr val="black"/>
              </a:solidFill>
            </a:endParaRPr>
          </a:p>
        </p:txBody>
      </p:sp>
      <p:sp>
        <p:nvSpPr>
          <p:cNvPr id="2" name="TextBox 1"/>
          <p:cNvSpPr txBox="1"/>
          <p:nvPr/>
        </p:nvSpPr>
        <p:spPr>
          <a:xfrm>
            <a:off x="8777135" y="3841058"/>
            <a:ext cx="364202" cy="523220"/>
          </a:xfrm>
          <a:prstGeom prst="rect">
            <a:avLst/>
          </a:prstGeom>
          <a:noFill/>
        </p:spPr>
        <p:txBody>
          <a:bodyPr wrap="none" rtlCol="0">
            <a:spAutoFit/>
          </a:bodyPr>
          <a:lstStyle/>
          <a:p>
            <a:r>
              <a:rPr lang="en-GB" sz="2800">
                <a:solidFill>
                  <a:srgbClr val="FF0000"/>
                </a:solidFill>
              </a:rPr>
              <a:t>*</a:t>
            </a:r>
          </a:p>
        </p:txBody>
      </p:sp>
    </p:spTree>
    <p:extLst>
      <p:ext uri="{BB962C8B-B14F-4D97-AF65-F5344CB8AC3E}">
        <p14:creationId xmlns:p14="http://schemas.microsoft.com/office/powerpoint/2010/main" val="130099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t"/>
          <a:lstStyle/>
          <a:p>
            <a:r>
              <a:rPr lang="en-GB">
                <a:solidFill>
                  <a:srgbClr val="10394B"/>
                </a:solidFill>
              </a:rPr>
              <a:t>Eligibility for oral PrEP</a:t>
            </a:r>
            <a:r>
              <a:rPr lang="en-GB">
                <a:solidFill>
                  <a:srgbClr val="FF0000"/>
                </a:solidFill>
              </a:rPr>
              <a:t>*</a:t>
            </a:r>
          </a:p>
        </p:txBody>
      </p:sp>
      <p:sp>
        <p:nvSpPr>
          <p:cNvPr id="3" name="Text Placeholder 2"/>
          <p:cNvSpPr>
            <a:spLocks noGrp="1"/>
          </p:cNvSpPr>
          <p:nvPr>
            <p:ph type="body" sz="quarter" idx="10"/>
          </p:nvPr>
        </p:nvSpPr>
        <p:spPr>
          <a:xfrm>
            <a:off x="609600" y="1584325"/>
            <a:ext cx="10972800" cy="4325821"/>
          </a:xfrm>
        </p:spPr>
        <p:txBody>
          <a:bodyPr vert="horz" anchor="t"/>
          <a:lstStyle/>
          <a:p>
            <a:pPr marL="0" indent="0">
              <a:buNone/>
            </a:pPr>
            <a:r>
              <a:rPr lang="en-GB" sz="3600"/>
              <a:t>Eligibility criteria include:</a:t>
            </a:r>
          </a:p>
          <a:p>
            <a:pPr marL="0" indent="0">
              <a:buNone/>
            </a:pPr>
            <a:endParaRPr lang="en-GB" sz="1800"/>
          </a:p>
          <a:p>
            <a:pPr>
              <a:buClr>
                <a:srgbClr val="178793"/>
              </a:buClr>
            </a:pPr>
            <a:r>
              <a:rPr lang="en-GB" sz="3600"/>
              <a:t>HIV </a:t>
            </a:r>
            <a:r>
              <a:rPr lang="en-GB" sz="3600" err="1"/>
              <a:t>seronegativity</a:t>
            </a:r>
            <a:r>
              <a:rPr lang="en-GB" sz="3600"/>
              <a:t>.</a:t>
            </a:r>
          </a:p>
          <a:p>
            <a:pPr>
              <a:buClr>
                <a:srgbClr val="178793"/>
              </a:buClr>
            </a:pPr>
            <a:r>
              <a:rPr lang="en-GB" sz="3600"/>
              <a:t>No suspicion of acute HIV infection</a:t>
            </a:r>
            <a:r>
              <a:rPr lang="en-GB" sz="3600" baseline="30000"/>
              <a:t>#.</a:t>
            </a:r>
          </a:p>
          <a:p>
            <a:pPr>
              <a:buClr>
                <a:srgbClr val="178793"/>
              </a:buClr>
            </a:pPr>
            <a:r>
              <a:rPr lang="en-GB" sz="3600"/>
              <a:t>Substantial risk of HIV infection.</a:t>
            </a:r>
          </a:p>
          <a:p>
            <a:pPr>
              <a:buClr>
                <a:srgbClr val="178793"/>
              </a:buClr>
            </a:pPr>
            <a:r>
              <a:rPr lang="en-GB" sz="3600"/>
              <a:t>Creatinine clearance (eGFR) &gt;60mL/min.</a:t>
            </a:r>
          </a:p>
          <a:p>
            <a:pPr>
              <a:buClr>
                <a:srgbClr val="178793"/>
              </a:buClr>
            </a:pPr>
            <a:r>
              <a:rPr lang="en-GB" sz="3600"/>
              <a:t>Willingness to use oral PrEP as prescribed.</a:t>
            </a:r>
          </a:p>
        </p:txBody>
      </p:sp>
      <p:sp>
        <p:nvSpPr>
          <p:cNvPr id="4" name="TextBox 3">
            <a:extLst>
              <a:ext uri="{FF2B5EF4-FFF2-40B4-BE49-F238E27FC236}">
                <a16:creationId xmlns:a16="http://schemas.microsoft.com/office/drawing/2014/main" id="{236D58AE-1F11-4BAB-A211-67F804377315}"/>
              </a:ext>
            </a:extLst>
          </p:cNvPr>
          <p:cNvSpPr txBox="1"/>
          <p:nvPr/>
        </p:nvSpPr>
        <p:spPr>
          <a:xfrm>
            <a:off x="356838" y="6230721"/>
            <a:ext cx="11619261" cy="307777"/>
          </a:xfrm>
          <a:prstGeom prst="rect">
            <a:avLst/>
          </a:prstGeom>
          <a:noFill/>
        </p:spPr>
        <p:txBody>
          <a:bodyPr wrap="square" rtlCol="0">
            <a:spAutoFit/>
          </a:bodyPr>
          <a:lstStyle/>
          <a:p>
            <a:r>
              <a:rPr lang="en-US" sz="1400" baseline="30000">
                <a:solidFill>
                  <a:prstClr val="black"/>
                </a:solidFill>
              </a:rPr>
              <a:t># </a:t>
            </a:r>
            <a:r>
              <a:rPr lang="en-US" sz="1400">
                <a:solidFill>
                  <a:prstClr val="black"/>
                </a:solidFill>
              </a:rPr>
              <a:t>Signs of acute HIV infection include rash, fever, chills, headache, fatigue, sore throat, night sweats, loss of appetite, muscle/joint pain, and other symptoms.</a:t>
            </a:r>
          </a:p>
        </p:txBody>
      </p:sp>
    </p:spTree>
    <p:extLst>
      <p:ext uri="{BB962C8B-B14F-4D97-AF65-F5344CB8AC3E}">
        <p14:creationId xmlns:p14="http://schemas.microsoft.com/office/powerpoint/2010/main" val="129686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a:solidFill>
                  <a:srgbClr val="10394B"/>
                </a:solidFill>
              </a:rPr>
              <a:t>Required baseline investigations </a:t>
            </a:r>
            <a:r>
              <a:rPr lang="en-GB" sz="3200">
                <a:solidFill>
                  <a:srgbClr val="10394B"/>
                </a:solidFill>
              </a:rPr>
              <a:t>(country-specific)</a:t>
            </a:r>
            <a:r>
              <a:rPr lang="en-GB" sz="3200">
                <a:solidFill>
                  <a:srgbClr val="FF0000"/>
                </a:solidFill>
              </a:rPr>
              <a:t>*</a:t>
            </a:r>
            <a:endParaRPr lang="en-GB" sz="4000">
              <a:solidFill>
                <a:srgbClr val="FF0000"/>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0956" y="1460277"/>
            <a:ext cx="8190089" cy="4709301"/>
          </a:xfrm>
          <a:prstGeom prst="rect">
            <a:avLst/>
          </a:prstGeom>
        </p:spPr>
      </p:pic>
    </p:spTree>
    <p:extLst>
      <p:ext uri="{BB962C8B-B14F-4D97-AF65-F5344CB8AC3E}">
        <p14:creationId xmlns:p14="http://schemas.microsoft.com/office/powerpoint/2010/main" val="244910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t">
            <a:noAutofit/>
          </a:bodyPr>
          <a:lstStyle/>
          <a:p>
            <a:r>
              <a:rPr lang="en-US">
                <a:solidFill>
                  <a:srgbClr val="10394B"/>
                </a:solidFill>
              </a:rPr>
              <a:t>Oral PrEP initiation </a:t>
            </a:r>
            <a:br>
              <a:rPr lang="en-US">
                <a:solidFill>
                  <a:srgbClr val="10394B"/>
                </a:solidFill>
              </a:rPr>
            </a:br>
            <a:endParaRPr lang="en-US">
              <a:solidFill>
                <a:srgbClr val="10394B"/>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09822409"/>
              </p:ext>
            </p:extLst>
          </p:nvPr>
        </p:nvGraphicFramePr>
        <p:xfrm>
          <a:off x="784226" y="1905830"/>
          <a:ext cx="10623550" cy="438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p:nvPr/>
        </p:nvGrpSpPr>
        <p:grpSpPr>
          <a:xfrm rot="10800000">
            <a:off x="9389622" y="968251"/>
            <a:ext cx="2349660" cy="1228825"/>
            <a:chOff x="6585993" y="4989966"/>
            <a:chExt cx="2349660" cy="1191938"/>
          </a:xfrm>
        </p:grpSpPr>
        <p:sp>
          <p:nvSpPr>
            <p:cNvPr id="6" name="Rounded Rectangular Callout 5"/>
            <p:cNvSpPr/>
            <p:nvPr/>
          </p:nvSpPr>
          <p:spPr>
            <a:xfrm flipH="1" flipV="1">
              <a:off x="6585993" y="4989966"/>
              <a:ext cx="2349660" cy="1191938"/>
            </a:xfrm>
            <a:prstGeom prst="wedgeRoundRectCallout">
              <a:avLst/>
            </a:prstGeom>
            <a:ln>
              <a:solidFill>
                <a:srgbClr val="08885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rot="10800000">
              <a:off x="6717290" y="5079661"/>
              <a:ext cx="1995162" cy="1044882"/>
            </a:xfrm>
            <a:prstGeom prst="rect">
              <a:avLst/>
            </a:prstGeom>
            <a:noFill/>
          </p:spPr>
          <p:txBody>
            <a:bodyPr wrap="none" rtlCol="0">
              <a:spAutoFit/>
            </a:bodyPr>
            <a:lstStyle/>
            <a:p>
              <a:r>
                <a:rPr lang="en-US" sz="1600">
                  <a:solidFill>
                    <a:prstClr val="black"/>
                  </a:solidFill>
                </a:rPr>
                <a:t>Oral PrEP side effects</a:t>
              </a:r>
            </a:p>
            <a:p>
              <a:r>
                <a:rPr lang="en-US" sz="1600">
                  <a:solidFill>
                    <a:prstClr val="black"/>
                  </a:solidFill>
                </a:rPr>
                <a:t>Acute HIV infection</a:t>
              </a:r>
            </a:p>
            <a:p>
              <a:r>
                <a:rPr lang="en-US" sz="1600">
                  <a:solidFill>
                    <a:prstClr val="black"/>
                  </a:solidFill>
                </a:rPr>
                <a:t>Bone health</a:t>
              </a:r>
            </a:p>
            <a:p>
              <a:r>
                <a:rPr lang="en-US" sz="1600">
                  <a:solidFill>
                    <a:prstClr val="black"/>
                  </a:solidFill>
                </a:rPr>
                <a:t>Effective use of PrEP</a:t>
              </a:r>
            </a:p>
          </p:txBody>
        </p:sp>
      </p:grpSp>
      <p:sp>
        <p:nvSpPr>
          <p:cNvPr id="8" name="Rectangle 7"/>
          <p:cNvSpPr/>
          <p:nvPr/>
        </p:nvSpPr>
        <p:spPr>
          <a:xfrm>
            <a:off x="629267" y="1259499"/>
            <a:ext cx="8551422" cy="646331"/>
          </a:xfrm>
          <a:prstGeom prst="rect">
            <a:avLst/>
          </a:prstGeom>
        </p:spPr>
        <p:txBody>
          <a:bodyPr wrap="square">
            <a:spAutoFit/>
          </a:bodyPr>
          <a:lstStyle/>
          <a:p>
            <a:r>
              <a:rPr lang="en-ZA" dirty="0">
                <a:solidFill>
                  <a:prstClr val="white">
                    <a:lumMod val="50000"/>
                  </a:prstClr>
                </a:solidFill>
              </a:rPr>
              <a:t>Screening</a:t>
            </a:r>
            <a:r>
              <a:rPr lang="en-ZA" dirty="0">
                <a:solidFill>
                  <a:srgbClr val="8064A2"/>
                </a:solidFill>
              </a:rPr>
              <a:t> </a:t>
            </a:r>
            <a:r>
              <a:rPr lang="en-ZA" dirty="0">
                <a:solidFill>
                  <a:prstClr val="black"/>
                </a:solidFill>
                <a:sym typeface="Wingdings" panose="05000000000000000000" pitchFamily="2" charset="2"/>
              </a:rPr>
              <a:t> </a:t>
            </a:r>
            <a:r>
              <a:rPr lang="en-ZA" b="1" dirty="0">
                <a:solidFill>
                  <a:srgbClr val="08885D"/>
                </a:solidFill>
                <a:sym typeface="Wingdings" panose="05000000000000000000" pitchFamily="2" charset="2"/>
              </a:rPr>
              <a:t>Oral </a:t>
            </a:r>
            <a:r>
              <a:rPr lang="en-ZA" b="1" dirty="0" err="1">
                <a:solidFill>
                  <a:srgbClr val="08885D"/>
                </a:solidFill>
                <a:sym typeface="Wingdings" panose="05000000000000000000" pitchFamily="2" charset="2"/>
              </a:rPr>
              <a:t>PrEP</a:t>
            </a:r>
            <a:r>
              <a:rPr lang="en-ZA" b="1" dirty="0">
                <a:solidFill>
                  <a:srgbClr val="08885D"/>
                </a:solidFill>
                <a:sym typeface="Wingdings" panose="05000000000000000000" pitchFamily="2" charset="2"/>
              </a:rPr>
              <a:t> initiation </a:t>
            </a:r>
            <a:r>
              <a:rPr lang="en-ZA" dirty="0">
                <a:solidFill>
                  <a:prstClr val="white">
                    <a:lumMod val="50000"/>
                  </a:prstClr>
                </a:solidFill>
                <a:sym typeface="Wingdings" panose="05000000000000000000" pitchFamily="2" charset="2"/>
              </a:rPr>
              <a:t> One-month follow-up  M</a:t>
            </a:r>
            <a:r>
              <a:rPr lang="en-US" dirty="0" err="1">
                <a:solidFill>
                  <a:prstClr val="white">
                    <a:lumMod val="50000"/>
                  </a:prstClr>
                </a:solidFill>
              </a:rPr>
              <a:t>aintenance</a:t>
            </a:r>
            <a:r>
              <a:rPr lang="en-US" dirty="0">
                <a:solidFill>
                  <a:prstClr val="white">
                    <a:lumMod val="50000"/>
                  </a:prstClr>
                </a:solidFill>
              </a:rPr>
              <a:t> visits</a:t>
            </a:r>
            <a:br>
              <a:rPr lang="en-US" dirty="0">
                <a:solidFill>
                  <a:prstClr val="black"/>
                </a:solidFill>
              </a:rPr>
            </a:br>
            <a:endParaRPr lang="en-GB" dirty="0">
              <a:solidFill>
                <a:prstClr val="black"/>
              </a:solidFill>
            </a:endParaRPr>
          </a:p>
        </p:txBody>
      </p:sp>
    </p:spTree>
    <p:extLst>
      <p:ext uri="{BB962C8B-B14F-4D97-AF65-F5344CB8AC3E}">
        <p14:creationId xmlns:p14="http://schemas.microsoft.com/office/powerpoint/2010/main" val="317599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solidFill>
                  <a:srgbClr val="10394B"/>
                </a:solidFill>
              </a:rPr>
              <a:t>HIV</a:t>
            </a:r>
            <a:r>
              <a:rPr lang="en-ZA"/>
              <a:t> screening</a:t>
            </a:r>
          </a:p>
        </p:txBody>
      </p:sp>
      <p:sp>
        <p:nvSpPr>
          <p:cNvPr id="3" name="Text Placeholder 2"/>
          <p:cNvSpPr>
            <a:spLocks noGrp="1"/>
          </p:cNvSpPr>
          <p:nvPr>
            <p:ph type="body" sz="quarter" idx="10"/>
          </p:nvPr>
        </p:nvSpPr>
        <p:spPr>
          <a:xfrm>
            <a:off x="609600" y="1343025"/>
            <a:ext cx="10972800" cy="4885748"/>
          </a:xfrm>
        </p:spPr>
        <p:txBody>
          <a:bodyPr>
            <a:normAutofit/>
          </a:bodyPr>
          <a:lstStyle/>
          <a:p>
            <a:pPr>
              <a:buClr>
                <a:srgbClr val="178793"/>
              </a:buClr>
            </a:pPr>
            <a:r>
              <a:rPr lang="en-ZA" sz="2600" dirty="0"/>
              <a:t>Test for HIV at screening for oral </a:t>
            </a:r>
            <a:r>
              <a:rPr lang="en-ZA" sz="2600" dirty="0" err="1"/>
              <a:t>PrEP</a:t>
            </a:r>
            <a:br>
              <a:rPr lang="en-ZA" sz="2600" dirty="0"/>
            </a:br>
            <a:r>
              <a:rPr lang="en-ZA" sz="2600" dirty="0"/>
              <a:t>(4</a:t>
            </a:r>
            <a:r>
              <a:rPr lang="en-ZA" sz="2600" baseline="30000" dirty="0"/>
              <a:t>th</a:t>
            </a:r>
            <a:r>
              <a:rPr lang="en-ZA" sz="2600" dirty="0"/>
              <a:t> generation rapid test).</a:t>
            </a:r>
          </a:p>
          <a:p>
            <a:pPr marL="0" indent="0">
              <a:buClr>
                <a:srgbClr val="178793"/>
              </a:buClr>
              <a:buNone/>
            </a:pPr>
            <a:endParaRPr lang="en-ZA" sz="2000" dirty="0"/>
          </a:p>
          <a:p>
            <a:pPr>
              <a:buClr>
                <a:srgbClr val="178793"/>
              </a:buClr>
            </a:pPr>
            <a:r>
              <a:rPr lang="en-ZA" sz="2600" dirty="0"/>
              <a:t>Assess for acute HIV infection (signs and symptoms). </a:t>
            </a:r>
          </a:p>
          <a:p>
            <a:endParaRPr lang="en-ZA" dirty="0"/>
          </a:p>
          <a:p>
            <a:pPr>
              <a:buClr>
                <a:srgbClr val="178793"/>
              </a:buClr>
            </a:pPr>
            <a:r>
              <a:rPr lang="en-ZA" sz="2600" dirty="0"/>
              <a:t>Suspect acute HIV</a:t>
            </a:r>
          </a:p>
          <a:p>
            <a:pPr>
              <a:buClr>
                <a:srgbClr val="178793"/>
              </a:buClr>
            </a:pPr>
            <a:endParaRPr lang="en-ZA" sz="2600" dirty="0"/>
          </a:p>
          <a:p>
            <a:pPr>
              <a:buClr>
                <a:srgbClr val="178793"/>
              </a:buClr>
            </a:pPr>
            <a:r>
              <a:rPr lang="en-ZA" sz="2600" dirty="0"/>
              <a:t>Delay </a:t>
            </a:r>
            <a:r>
              <a:rPr lang="en-ZA" sz="2600" dirty="0" err="1"/>
              <a:t>PrEP</a:t>
            </a:r>
            <a:r>
              <a:rPr lang="en-ZA" sz="2600" dirty="0"/>
              <a:t> initiation (24 weeks)</a:t>
            </a:r>
          </a:p>
          <a:p>
            <a:pPr>
              <a:buClr>
                <a:srgbClr val="178793"/>
              </a:buClr>
            </a:pPr>
            <a:endParaRPr lang="en-ZA" sz="2600" dirty="0"/>
          </a:p>
          <a:p>
            <a:pPr>
              <a:buClr>
                <a:srgbClr val="178793"/>
              </a:buClr>
            </a:pPr>
            <a:r>
              <a:rPr lang="en-ZA" sz="2600" dirty="0"/>
              <a:t>Retest with rapid HIV test after 2</a:t>
            </a:r>
            <a:r>
              <a:rPr lang="en-US" sz="2400" dirty="0">
                <a:solidFill>
                  <a:srgbClr val="57585A"/>
                </a:solidFill>
                <a:ea typeface="Calibri" panose="020F0502020204030204" pitchFamily="34" charset="0"/>
                <a:cs typeface="QHTXD F+ Frutiger"/>
              </a:rPr>
              <a:t>–</a:t>
            </a:r>
            <a:r>
              <a:rPr lang="en-ZA" sz="2600" dirty="0"/>
              <a:t>4 weeks if symptoms have subsided </a:t>
            </a:r>
          </a:p>
        </p:txBody>
      </p:sp>
      <p:cxnSp>
        <p:nvCxnSpPr>
          <p:cNvPr id="5" name="Straight Arrow Connector 4"/>
          <p:cNvCxnSpPr/>
          <p:nvPr/>
        </p:nvCxnSpPr>
        <p:spPr>
          <a:xfrm>
            <a:off x="2130440" y="5196602"/>
            <a:ext cx="0" cy="309093"/>
          </a:xfrm>
          <a:prstGeom prst="straightConnector1">
            <a:avLst/>
          </a:prstGeom>
          <a:ln>
            <a:solidFill>
              <a:srgbClr val="10394B"/>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143943" y="4192299"/>
            <a:ext cx="0" cy="309093"/>
          </a:xfrm>
          <a:prstGeom prst="straightConnector1">
            <a:avLst/>
          </a:prstGeom>
          <a:ln>
            <a:solidFill>
              <a:srgbClr val="10394B"/>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6012" y="931417"/>
            <a:ext cx="1927138" cy="1927138"/>
          </a:xfrm>
          <a:prstGeom prst="rect">
            <a:avLst/>
          </a:prstGeom>
        </p:spPr>
      </p:pic>
      <p:sp>
        <p:nvSpPr>
          <p:cNvPr id="4" name="Rectangle 3"/>
          <p:cNvSpPr/>
          <p:nvPr/>
        </p:nvSpPr>
        <p:spPr>
          <a:xfrm>
            <a:off x="609600" y="3432700"/>
            <a:ext cx="9906000" cy="2729898"/>
          </a:xfrm>
          <a:prstGeom prst="rect">
            <a:avLst/>
          </a:prstGeom>
          <a:noFill/>
          <a:ln>
            <a:solidFill>
              <a:srgbClr val="10394B"/>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ZA">
              <a:solidFill>
                <a:prstClr val="black"/>
              </a:solidFill>
            </a:endParaRPr>
          </a:p>
        </p:txBody>
      </p:sp>
    </p:spTree>
    <p:extLst>
      <p:ext uri="{BB962C8B-B14F-4D97-AF65-F5344CB8AC3E}">
        <p14:creationId xmlns:p14="http://schemas.microsoft.com/office/powerpoint/2010/main" val="1829528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r8w xmlns="60de8125-fdd4-4850-b584-45067f913fb7">
      <UserInfo>
        <DisplayName>Megan Dunbar</DisplayName>
        <AccountId>170</AccountId>
        <AccountType/>
      </UserInfo>
    </br8w>
    <Relevant_x0020_for_x0020_M_x0026_E_x003f_ xmlns="60de8125-fdd4-4850-b584-45067f913fb7">true</Relevant_x0020_for_x0020_M_x0026_E_x003f_>
    <DocType xmlns="60de8125-fdd4-4850-b584-45067f913fb7">Training</DocType>
    <Sub_x002d_activities xmlns="60de8125-fdd4-4850-b584-45067f913fb7">B06: Provider training</Sub_x002d_activities>
    <Date xmlns="60de8125-fdd4-4850-b584-45067f913fb7">October 25, 2017</Date>
    <Partner xmlns="60de8125-fdd4-4850-b584-45067f913fb7">FHI 360</Partner>
    <SharedWithUsers xmlns="4d70f775-b816-4d34-b2bf-d63fcbaa68fe">
      <UserInfo>
        <DisplayName>Martha Larson</DisplayName>
        <AccountId>13</AccountId>
        <AccountType/>
      </UserInfo>
      <UserInfo>
        <DisplayName>Melanie Pleaner</DisplayName>
        <AccountId>102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1348668FCBAD42ADF88B59B65F4FCD" ma:contentTypeVersion="11" ma:contentTypeDescription="Create a new document." ma:contentTypeScope="" ma:versionID="ef2e156212d9cf2a3a5ab8cc0cf7d168">
  <xsd:schema xmlns:xsd="http://www.w3.org/2001/XMLSchema" xmlns:xs="http://www.w3.org/2001/XMLSchema" xmlns:p="http://schemas.microsoft.com/office/2006/metadata/properties" xmlns:ns2="60de8125-fdd4-4850-b584-45067f913fb7" xmlns:ns3="4d70f775-b816-4d34-b2bf-d63fcbaa68fe" targetNamespace="http://schemas.microsoft.com/office/2006/metadata/properties" ma:root="true" ma:fieldsID="886e6cb5fa454296c6df316cc44b4ce0" ns2:_="" ns3:_="">
    <xsd:import namespace="60de8125-fdd4-4850-b584-45067f913fb7"/>
    <xsd:import namespace="4d70f775-b816-4d34-b2bf-d63fcbaa68fe"/>
    <xsd:element name="properties">
      <xsd:complexType>
        <xsd:sequence>
          <xsd:element name="documentManagement">
            <xsd:complexType>
              <xsd:all>
                <xsd:element ref="ns2:Sub_x002d_activities" minOccurs="0"/>
                <xsd:element ref="ns2:DocType" minOccurs="0"/>
                <xsd:element ref="ns2:Relevant_x0020_for_x0020_M_x0026_E_x003f_" minOccurs="0"/>
                <xsd:element ref="ns2:Date" minOccurs="0"/>
                <xsd:element ref="ns2:Partner" minOccurs="0"/>
                <xsd:element ref="ns3:SharedWithUsers" minOccurs="0"/>
                <xsd:element ref="ns3:SharedWithDetails" minOccurs="0"/>
                <xsd:element ref="ns2:MediaServiceMetadata" minOccurs="0"/>
                <xsd:element ref="ns2:MediaServiceFastMetadata" minOccurs="0"/>
                <xsd:element ref="ns2:br8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e8125-fdd4-4850-b584-45067f913fb7" elementFormDefault="qualified">
    <xsd:import namespace="http://schemas.microsoft.com/office/2006/documentManagement/types"/>
    <xsd:import namespace="http://schemas.microsoft.com/office/infopath/2007/PartnerControls"/>
    <xsd:element name="Sub_x002d_activities" ma:index="8" nillable="true" ma:displayName="Sub-activity" ma:format="Dropdown" ma:internalName="Sub_x002d_activities">
      <xsd:simpleType>
        <xsd:restriction base="dms:Choice">
          <xsd:enumeration value="B01: Modeling"/>
          <xsd:enumeration value="B02: Oral PrEP costing"/>
          <xsd:enumeration value="B03: Oral PrEP rollout scenarios"/>
          <xsd:enumeration value="B04: Ring investment case"/>
          <xsd:enumeration value="B05: Market strategy"/>
          <xsd:enumeration value="B06: Provider training"/>
          <xsd:enumeration value="B07: M&amp;E toolkit"/>
          <xsd:enumeration value="B08: Process Eval"/>
          <xsd:enumeration value="B09: Provider KAPB"/>
          <xsd:enumeration value="B10: DCE"/>
          <xsd:enumeration value="B11: Costing of AGYW"/>
          <xsd:enumeration value="B12: IS"/>
          <xsd:enumeration value="B13: TWG Support"/>
        </xsd:restriction>
      </xsd:simpleType>
    </xsd:element>
    <xsd:element name="DocType" ma:index="9" nillable="true" ma:displayName="DocType" ma:format="Dropdown" ma:internalName="DocType">
      <xsd:simpleType>
        <xsd:restriction base="dms:Choice">
          <xsd:enumeration value="Agenda"/>
          <xsd:enumeration value="Concept"/>
          <xsd:enumeration value="Community Dialogues"/>
          <xsd:enumeration value="Data Collection"/>
          <xsd:enumeration value="Deliverable"/>
          <xsd:enumeration value="Guide"/>
          <xsd:enumeration value="ICF"/>
          <xsd:enumeration value="Implementation Materials"/>
          <xsd:enumeration value="Presentation"/>
          <xsd:enumeration value="Protocol"/>
          <xsd:enumeration value="Report"/>
          <xsd:enumeration value="Summary"/>
          <xsd:enumeration value="Template"/>
          <xsd:enumeration value="Tool"/>
          <xsd:enumeration value="Training"/>
          <xsd:enumeration value="Workplan"/>
          <xsd:enumeration value="Other"/>
        </xsd:restriction>
      </xsd:simpleType>
    </xsd:element>
    <xsd:element name="Relevant_x0020_for_x0020_M_x0026_E_x003f_" ma:index="10" nillable="true" ma:displayName="Relevant for M&amp;E?" ma:default="0" ma:internalName="Relevant_x0020_for_x0020_M_x0026_E_x003f_">
      <xsd:simpleType>
        <xsd:restriction base="dms:Boolean"/>
      </xsd:simpleType>
    </xsd:element>
    <xsd:element name="Date" ma:index="11" nillable="true" ma:displayName="Date" ma:internalName="Date">
      <xsd:simpleType>
        <xsd:restriction base="dms:Text">
          <xsd:maxLength value="255"/>
        </xsd:restriction>
      </xsd:simpleType>
    </xsd:element>
    <xsd:element name="Partner" ma:index="12" nillable="true" ma:displayName="Partner" ma:format="Dropdown" ma:internalName="Partner">
      <xsd:simpleType>
        <xsd:restriction base="dms:Choice">
          <xsd:enumeration value="AVAC"/>
          <xsd:enumeration value="Avenir"/>
          <xsd:enumeration value="FHI 360"/>
          <xsd:enumeration value="FSG"/>
          <xsd:enumeration value="LSHTM"/>
          <xsd:enumeration value="LVCT Health"/>
          <xsd:enumeration value="McCann"/>
          <xsd:enumeration value="Pangaea"/>
          <xsd:enumeration value="Wits RHI"/>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br8w" ma:index="17" nillable="true" ma:displayName="Person or Group" ma:list="UserInfo" ma:SearchPeopleOnly="false" ma:SharePointGroup="0" ma:internalName="br8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E9765D-E8FD-4451-8864-895BE511348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d70f775-b816-4d34-b2bf-d63fcbaa68fe"/>
    <ds:schemaRef ds:uri="http://purl.org/dc/terms/"/>
    <ds:schemaRef ds:uri="http://schemas.openxmlformats.org/package/2006/metadata/core-properties"/>
    <ds:schemaRef ds:uri="60de8125-fdd4-4850-b584-45067f913fb7"/>
    <ds:schemaRef ds:uri="http://www.w3.org/XML/1998/namespace"/>
    <ds:schemaRef ds:uri="http://purl.org/dc/dcmitype/"/>
  </ds:schemaRefs>
</ds:datastoreItem>
</file>

<file path=customXml/itemProps2.xml><?xml version="1.0" encoding="utf-8"?>
<ds:datastoreItem xmlns:ds="http://schemas.openxmlformats.org/officeDocument/2006/customXml" ds:itemID="{9D829120-DCDD-40E8-8D25-D53096A378F4}">
  <ds:schemaRefs>
    <ds:schemaRef ds:uri="http://schemas.microsoft.com/sharepoint/v3/contenttype/forms"/>
  </ds:schemaRefs>
</ds:datastoreItem>
</file>

<file path=customXml/itemProps3.xml><?xml version="1.0" encoding="utf-8"?>
<ds:datastoreItem xmlns:ds="http://schemas.openxmlformats.org/officeDocument/2006/customXml" ds:itemID="{0E6799A2-F9C8-401C-B524-DE4371BBE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e8125-fdd4-4850-b584-45067f913fb7"/>
    <ds:schemaRef ds:uri="4d70f775-b816-4d34-b2bf-d63fcbaa6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43126</TotalTime>
  <Words>5266</Words>
  <Application>Microsoft Office PowerPoint</Application>
  <PresentationFormat>Widescreen</PresentationFormat>
  <Paragraphs>421</Paragraphs>
  <Slides>29</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Courier New</vt:lpstr>
      <vt:lpstr>Gill Sans</vt:lpstr>
      <vt:lpstr>Gill Sans MT</vt:lpstr>
      <vt:lpstr>QHTXD F+ Frutiger</vt:lpstr>
      <vt:lpstr>Symbol</vt:lpstr>
      <vt:lpstr>Wingdings</vt:lpstr>
      <vt:lpstr>Office Theme</vt:lpstr>
      <vt:lpstr>PowerPoint Presentation</vt:lpstr>
      <vt:lpstr>Outline of training</vt:lpstr>
      <vt:lpstr>Overview of oral PrEP initiation pathway</vt:lpstr>
      <vt:lpstr>Clinical management – a holistic approach</vt:lpstr>
      <vt:lpstr>Screening visit </vt:lpstr>
      <vt:lpstr>Eligibility for oral PrEP*</vt:lpstr>
      <vt:lpstr>Required baseline investigations (country-specific)*</vt:lpstr>
      <vt:lpstr>Oral PrEP initiation  </vt:lpstr>
      <vt:lpstr>HIV screening</vt:lpstr>
      <vt:lpstr>Creatinine and Hepatitis B</vt:lpstr>
      <vt:lpstr>STI screening and pregnancy </vt:lpstr>
      <vt:lpstr>Initial oral PrEP counselling</vt:lpstr>
      <vt:lpstr>Oral PrEP effectiveness and counselling</vt:lpstr>
      <vt:lpstr>One-month follow-up</vt:lpstr>
      <vt:lpstr>Oral PrEP follow-up visits</vt:lpstr>
      <vt:lpstr>Follow-up visit procedures</vt:lpstr>
      <vt:lpstr>Follow-up oral PrEP counselling</vt:lpstr>
      <vt:lpstr>Maintenance visits</vt:lpstr>
      <vt:lpstr>Drug resistance</vt:lpstr>
      <vt:lpstr>Side effects</vt:lpstr>
      <vt:lpstr>Common side effects</vt:lpstr>
      <vt:lpstr>Guidance: Managing side effects Managed symptomatically and through counselling</vt:lpstr>
      <vt:lpstr>Guidance: managing side effects Managed symptomatically and through counselling</vt:lpstr>
      <vt:lpstr>HBV management</vt:lpstr>
      <vt:lpstr>Cycling on and off PrEP*</vt:lpstr>
      <vt:lpstr>Reasons and processes for stopping oral PrEP</vt:lpstr>
      <vt:lpstr>Oral PrEP in pregnancy:</vt:lpstr>
      <vt:lpstr>Oral PrEP in pregnancy: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mpleaner@wrhi.ac.za</dc:creator>
  <cp:lastModifiedBy>Martha Larson</cp:lastModifiedBy>
  <cp:revision>1196</cp:revision>
  <cp:lastPrinted>2018-04-16T15:09:58Z</cp:lastPrinted>
  <dcterms:created xsi:type="dcterms:W3CDTF">2015-05-29T10:17:29Z</dcterms:created>
  <dcterms:modified xsi:type="dcterms:W3CDTF">2019-06-21T19:21:11Z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0x0101003C1348668FCBAD42ADF88B59B65F4FCD</vt:lpwstr>
  </property>
</Properties>
</file>