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58" r:id="rId3"/>
    <p:sldId id="264" r:id="rId4"/>
    <p:sldId id="260"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52" autoAdjust="0"/>
    <p:restoredTop sz="94660"/>
  </p:normalViewPr>
  <p:slideViewPr>
    <p:cSldViewPr snapToGrid="0">
      <p:cViewPr varScale="1">
        <p:scale>
          <a:sx n="127" d="100"/>
          <a:sy n="127" d="100"/>
        </p:scale>
        <p:origin x="123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AD27D1E-E784-4C3C-9F09-2E92A769501B}" type="datetimeFigureOut">
              <a:rPr lang="en-US" smtClean="0"/>
              <a:t>7/18/19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3A1C7A-6FAB-4DB7-A434-54ED9589F6A0}" type="slidenum">
              <a:rPr lang="en-US" smtClean="0"/>
              <a:t>‹#›</a:t>
            </a:fld>
            <a:endParaRPr lang="en-US"/>
          </a:p>
        </p:txBody>
      </p:sp>
    </p:spTree>
    <p:extLst>
      <p:ext uri="{BB962C8B-B14F-4D97-AF65-F5344CB8AC3E}">
        <p14:creationId xmlns:p14="http://schemas.microsoft.com/office/powerpoint/2010/main" val="1336058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D27D1E-E784-4C3C-9F09-2E92A769501B}" type="datetimeFigureOut">
              <a:rPr lang="en-US" smtClean="0"/>
              <a:t>7/18/19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3A1C7A-6FAB-4DB7-A434-54ED9589F6A0}" type="slidenum">
              <a:rPr lang="en-US" smtClean="0"/>
              <a:t>‹#›</a:t>
            </a:fld>
            <a:endParaRPr lang="en-US"/>
          </a:p>
        </p:txBody>
      </p:sp>
    </p:spTree>
    <p:extLst>
      <p:ext uri="{BB962C8B-B14F-4D97-AF65-F5344CB8AC3E}">
        <p14:creationId xmlns:p14="http://schemas.microsoft.com/office/powerpoint/2010/main" val="217163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D27D1E-E784-4C3C-9F09-2E92A769501B}" type="datetimeFigureOut">
              <a:rPr lang="en-US" smtClean="0"/>
              <a:t>7/18/19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3A1C7A-6FAB-4DB7-A434-54ED9589F6A0}" type="slidenum">
              <a:rPr lang="en-US" smtClean="0"/>
              <a:t>‹#›</a:t>
            </a:fld>
            <a:endParaRPr lang="en-US"/>
          </a:p>
        </p:txBody>
      </p:sp>
    </p:spTree>
    <p:extLst>
      <p:ext uri="{BB962C8B-B14F-4D97-AF65-F5344CB8AC3E}">
        <p14:creationId xmlns:p14="http://schemas.microsoft.com/office/powerpoint/2010/main" val="1694957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D27D1E-E784-4C3C-9F09-2E92A769501B}" type="datetimeFigureOut">
              <a:rPr lang="en-US" smtClean="0"/>
              <a:t>7/18/19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3A1C7A-6FAB-4DB7-A434-54ED9589F6A0}" type="slidenum">
              <a:rPr lang="en-US" smtClean="0"/>
              <a:t>‹#›</a:t>
            </a:fld>
            <a:endParaRPr lang="en-US"/>
          </a:p>
        </p:txBody>
      </p:sp>
    </p:spTree>
    <p:extLst>
      <p:ext uri="{BB962C8B-B14F-4D97-AF65-F5344CB8AC3E}">
        <p14:creationId xmlns:p14="http://schemas.microsoft.com/office/powerpoint/2010/main" val="3356223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AD27D1E-E784-4C3C-9F09-2E92A769501B}" type="datetimeFigureOut">
              <a:rPr lang="en-US" smtClean="0"/>
              <a:t>7/18/19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3A1C7A-6FAB-4DB7-A434-54ED9589F6A0}" type="slidenum">
              <a:rPr lang="en-US" smtClean="0"/>
              <a:t>‹#›</a:t>
            </a:fld>
            <a:endParaRPr lang="en-US"/>
          </a:p>
        </p:txBody>
      </p:sp>
    </p:spTree>
    <p:extLst>
      <p:ext uri="{BB962C8B-B14F-4D97-AF65-F5344CB8AC3E}">
        <p14:creationId xmlns:p14="http://schemas.microsoft.com/office/powerpoint/2010/main" val="1045592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AD27D1E-E784-4C3C-9F09-2E92A769501B}" type="datetimeFigureOut">
              <a:rPr lang="en-US" smtClean="0"/>
              <a:t>7/18/19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3A1C7A-6FAB-4DB7-A434-54ED9589F6A0}" type="slidenum">
              <a:rPr lang="en-US" smtClean="0"/>
              <a:t>‹#›</a:t>
            </a:fld>
            <a:endParaRPr lang="en-US"/>
          </a:p>
        </p:txBody>
      </p:sp>
    </p:spTree>
    <p:extLst>
      <p:ext uri="{BB962C8B-B14F-4D97-AF65-F5344CB8AC3E}">
        <p14:creationId xmlns:p14="http://schemas.microsoft.com/office/powerpoint/2010/main" val="208480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AD27D1E-E784-4C3C-9F09-2E92A769501B}" type="datetimeFigureOut">
              <a:rPr lang="en-US" smtClean="0"/>
              <a:t>7/18/19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3A1C7A-6FAB-4DB7-A434-54ED9589F6A0}" type="slidenum">
              <a:rPr lang="en-US" smtClean="0"/>
              <a:t>‹#›</a:t>
            </a:fld>
            <a:endParaRPr lang="en-US"/>
          </a:p>
        </p:txBody>
      </p:sp>
    </p:spTree>
    <p:extLst>
      <p:ext uri="{BB962C8B-B14F-4D97-AF65-F5344CB8AC3E}">
        <p14:creationId xmlns:p14="http://schemas.microsoft.com/office/powerpoint/2010/main" val="2105835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AD27D1E-E784-4C3C-9F09-2E92A769501B}" type="datetimeFigureOut">
              <a:rPr lang="en-US" smtClean="0"/>
              <a:t>7/18/19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3A1C7A-6FAB-4DB7-A434-54ED9589F6A0}" type="slidenum">
              <a:rPr lang="en-US" smtClean="0"/>
              <a:t>‹#›</a:t>
            </a:fld>
            <a:endParaRPr lang="en-US"/>
          </a:p>
        </p:txBody>
      </p:sp>
    </p:spTree>
    <p:extLst>
      <p:ext uri="{BB962C8B-B14F-4D97-AF65-F5344CB8AC3E}">
        <p14:creationId xmlns:p14="http://schemas.microsoft.com/office/powerpoint/2010/main" val="637982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D27D1E-E784-4C3C-9F09-2E92A769501B}" type="datetimeFigureOut">
              <a:rPr lang="en-US" smtClean="0"/>
              <a:t>7/18/19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3A1C7A-6FAB-4DB7-A434-54ED9589F6A0}" type="slidenum">
              <a:rPr lang="en-US" smtClean="0"/>
              <a:t>‹#›</a:t>
            </a:fld>
            <a:endParaRPr lang="en-US"/>
          </a:p>
        </p:txBody>
      </p:sp>
    </p:spTree>
    <p:extLst>
      <p:ext uri="{BB962C8B-B14F-4D97-AF65-F5344CB8AC3E}">
        <p14:creationId xmlns:p14="http://schemas.microsoft.com/office/powerpoint/2010/main" val="3444435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AD27D1E-E784-4C3C-9F09-2E92A769501B}" type="datetimeFigureOut">
              <a:rPr lang="en-US" smtClean="0"/>
              <a:t>7/18/19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3A1C7A-6FAB-4DB7-A434-54ED9589F6A0}" type="slidenum">
              <a:rPr lang="en-US" smtClean="0"/>
              <a:t>‹#›</a:t>
            </a:fld>
            <a:endParaRPr lang="en-US"/>
          </a:p>
        </p:txBody>
      </p:sp>
    </p:spTree>
    <p:extLst>
      <p:ext uri="{BB962C8B-B14F-4D97-AF65-F5344CB8AC3E}">
        <p14:creationId xmlns:p14="http://schemas.microsoft.com/office/powerpoint/2010/main" val="125690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AD27D1E-E784-4C3C-9F09-2E92A769501B}" type="datetimeFigureOut">
              <a:rPr lang="en-US" smtClean="0"/>
              <a:t>7/18/19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3A1C7A-6FAB-4DB7-A434-54ED9589F6A0}" type="slidenum">
              <a:rPr lang="en-US" smtClean="0"/>
              <a:t>‹#›</a:t>
            </a:fld>
            <a:endParaRPr lang="en-US"/>
          </a:p>
        </p:txBody>
      </p:sp>
    </p:spTree>
    <p:extLst>
      <p:ext uri="{BB962C8B-B14F-4D97-AF65-F5344CB8AC3E}">
        <p14:creationId xmlns:p14="http://schemas.microsoft.com/office/powerpoint/2010/main" val="121380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D27D1E-E784-4C3C-9F09-2E92A769501B}" type="datetimeFigureOut">
              <a:rPr lang="en-US" smtClean="0"/>
              <a:t>7/18/19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3A1C7A-6FAB-4DB7-A434-54ED9589F6A0}" type="slidenum">
              <a:rPr lang="en-US" smtClean="0"/>
              <a:t>‹#›</a:t>
            </a:fld>
            <a:endParaRPr lang="en-US"/>
          </a:p>
        </p:txBody>
      </p:sp>
    </p:spTree>
    <p:extLst>
      <p:ext uri="{BB962C8B-B14F-4D97-AF65-F5344CB8AC3E}">
        <p14:creationId xmlns:p14="http://schemas.microsoft.com/office/powerpoint/2010/main" val="957202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641F9-A261-4451-9154-3C167BE6B231}"/>
              </a:ext>
            </a:extLst>
          </p:cNvPr>
          <p:cNvSpPr>
            <a:spLocks noGrp="1"/>
          </p:cNvSpPr>
          <p:nvPr>
            <p:ph type="title"/>
          </p:nvPr>
        </p:nvSpPr>
        <p:spPr/>
        <p:txBody>
          <a:bodyPr/>
          <a:lstStyle/>
          <a:p>
            <a:r>
              <a:rPr lang="en-US" dirty="0"/>
              <a:t>Scenario 1</a:t>
            </a:r>
          </a:p>
        </p:txBody>
      </p:sp>
      <p:sp>
        <p:nvSpPr>
          <p:cNvPr id="3" name="Content Placeholder 2">
            <a:extLst>
              <a:ext uri="{FF2B5EF4-FFF2-40B4-BE49-F238E27FC236}">
                <a16:creationId xmlns:a16="http://schemas.microsoft.com/office/drawing/2014/main" id="{9013B009-D583-476A-8758-42FE0F1A86A4}"/>
              </a:ext>
            </a:extLst>
          </p:cNvPr>
          <p:cNvSpPr>
            <a:spLocks noGrp="1"/>
          </p:cNvSpPr>
          <p:nvPr>
            <p:ph idx="1"/>
          </p:nvPr>
        </p:nvSpPr>
        <p:spPr>
          <a:xfrm>
            <a:off x="628650" y="1494971"/>
            <a:ext cx="7886700" cy="5138058"/>
          </a:xfrm>
        </p:spPr>
        <p:txBody>
          <a:bodyPr>
            <a:normAutofit/>
          </a:bodyPr>
          <a:lstStyle/>
          <a:p>
            <a:pPr marL="0" marR="0" indent="0">
              <a:lnSpc>
                <a:spcPct val="115000"/>
              </a:lnSpc>
              <a:spcBef>
                <a:spcPts val="0"/>
              </a:spcBef>
              <a:spcAft>
                <a:spcPts val="1000"/>
              </a:spcAft>
              <a:buNone/>
            </a:pPr>
            <a:r>
              <a:rPr lang="en-US" sz="2000" dirty="0">
                <a:latin typeface="Calibri" panose="020F0502020204030204" pitchFamily="34" charset="0"/>
                <a:ea typeface="Calibri" panose="020F0502020204030204" pitchFamily="34" charset="0"/>
                <a:cs typeface="Times New Roman" panose="02020603050405020304" pitchFamily="18" charset="0"/>
              </a:rPr>
              <a:t>Imagine that you are part of the study team.</a:t>
            </a:r>
          </a:p>
          <a:p>
            <a:pPr marL="0" marR="0" indent="0">
              <a:lnSpc>
                <a:spcPct val="115000"/>
              </a:lnSpc>
              <a:spcBef>
                <a:spcPts val="0"/>
              </a:spcBef>
              <a:spcAft>
                <a:spcPts val="1000"/>
              </a:spcAft>
              <a:buNone/>
            </a:pPr>
            <a:r>
              <a:rPr lang="en-US" sz="2000" dirty="0" err="1">
                <a:latin typeface="Calibri" panose="020F0502020204030204" pitchFamily="34" charset="0"/>
                <a:ea typeface="Calibri" panose="020F0502020204030204" pitchFamily="34" charset="0"/>
                <a:cs typeface="Times New Roman" panose="02020603050405020304" pitchFamily="18" charset="0"/>
              </a:rPr>
              <a:t>Nankya</a:t>
            </a:r>
            <a:r>
              <a:rPr lang="en-US" sz="2000" dirty="0">
                <a:latin typeface="Calibri" panose="020F0502020204030204" pitchFamily="34" charset="0"/>
                <a:ea typeface="Calibri" panose="020F0502020204030204" pitchFamily="34" charset="0"/>
                <a:cs typeface="Times New Roman" panose="02020603050405020304" pitchFamily="18" charset="0"/>
              </a:rPr>
              <a:t> is 7 months pregnant and is interested in joining the study. She knows that her husband has started to go outside of the relationship and she wants to protect herself and her baby.</a:t>
            </a:r>
          </a:p>
          <a:p>
            <a:pPr marL="0" marR="0" indent="0">
              <a:lnSpc>
                <a:spcPct val="115000"/>
              </a:lnSpc>
              <a:spcBef>
                <a:spcPts val="0"/>
              </a:spcBef>
              <a:spcAft>
                <a:spcPts val="1000"/>
              </a:spcAft>
              <a:buNone/>
            </a:pPr>
            <a:r>
              <a:rPr lang="en-US" sz="2000" dirty="0">
                <a:latin typeface="Calibri" panose="020F0502020204030204" pitchFamily="34" charset="0"/>
                <a:ea typeface="Calibri" panose="020F0502020204030204" pitchFamily="34" charset="0"/>
                <a:cs typeface="Times New Roman" panose="02020603050405020304" pitchFamily="18" charset="0"/>
              </a:rPr>
              <a:t>	Is </a:t>
            </a:r>
            <a:r>
              <a:rPr lang="en-US" sz="2000" dirty="0" err="1">
                <a:latin typeface="Calibri" panose="020F0502020204030204" pitchFamily="34" charset="0"/>
                <a:ea typeface="Calibri" panose="020F0502020204030204" pitchFamily="34" charset="0"/>
                <a:cs typeface="Times New Roman" panose="02020603050405020304" pitchFamily="18" charset="0"/>
              </a:rPr>
              <a:t>Nankya</a:t>
            </a:r>
            <a:r>
              <a:rPr lang="en-US" sz="2000" dirty="0">
                <a:latin typeface="Calibri" panose="020F0502020204030204" pitchFamily="34" charset="0"/>
                <a:ea typeface="Calibri" panose="020F0502020204030204" pitchFamily="34" charset="0"/>
                <a:cs typeface="Times New Roman" panose="02020603050405020304" pitchFamily="18" charset="0"/>
              </a:rPr>
              <a:t> a good fit for the study? </a:t>
            </a:r>
          </a:p>
          <a:p>
            <a:pPr marL="0" marR="0" indent="0">
              <a:lnSpc>
                <a:spcPct val="115000"/>
              </a:lnSpc>
              <a:spcBef>
                <a:spcPts val="0"/>
              </a:spcBef>
              <a:spcAft>
                <a:spcPts val="1000"/>
              </a:spcAft>
              <a:buNone/>
            </a:pPr>
            <a:r>
              <a:rPr lang="en-US" sz="2000" dirty="0">
                <a:latin typeface="Calibri" panose="020F0502020204030204" pitchFamily="34" charset="0"/>
                <a:ea typeface="Calibri" panose="020F0502020204030204" pitchFamily="34" charset="0"/>
                <a:cs typeface="Times New Roman" panose="02020603050405020304" pitchFamily="18" charset="0"/>
              </a:rPr>
              <a:t>	Why or why not?</a:t>
            </a:r>
          </a:p>
          <a:p>
            <a:pPr marL="0" marR="0" indent="0">
              <a:lnSpc>
                <a:spcPct val="115000"/>
              </a:lnSpc>
              <a:spcBef>
                <a:spcPts val="0"/>
              </a:spcBef>
              <a:spcAft>
                <a:spcPts val="1000"/>
              </a:spcAft>
              <a:buNone/>
            </a:pPr>
            <a:r>
              <a:rPr lang="en-US" sz="2000" dirty="0">
                <a:latin typeface="Calibri" panose="020F0502020204030204" pitchFamily="34" charset="0"/>
                <a:ea typeface="Calibri" panose="020F0502020204030204" pitchFamily="34" charset="0"/>
                <a:cs typeface="Times New Roman" panose="02020603050405020304" pitchFamily="18" charset="0"/>
              </a:rPr>
              <a:t>	Should </a:t>
            </a:r>
            <a:r>
              <a:rPr lang="en-US" sz="2000" dirty="0" err="1">
                <a:latin typeface="Calibri" panose="020F0502020204030204" pitchFamily="34" charset="0"/>
                <a:ea typeface="Calibri" panose="020F0502020204030204" pitchFamily="34" charset="0"/>
                <a:cs typeface="Times New Roman" panose="02020603050405020304" pitchFamily="18" charset="0"/>
              </a:rPr>
              <a:t>Nankya</a:t>
            </a:r>
            <a:r>
              <a:rPr lang="en-US" sz="2000" dirty="0">
                <a:latin typeface="Calibri" panose="020F0502020204030204" pitchFamily="34" charset="0"/>
                <a:ea typeface="Calibri" panose="020F0502020204030204" pitchFamily="34" charset="0"/>
                <a:cs typeface="Times New Roman" panose="02020603050405020304" pitchFamily="18" charset="0"/>
              </a:rPr>
              <a:t> be encouraged to tell her husband about her 	participation in the study if she enrolls?</a:t>
            </a:r>
          </a:p>
          <a:p>
            <a:pPr marL="0" marR="0" indent="0">
              <a:lnSpc>
                <a:spcPct val="115000"/>
              </a:lnSpc>
              <a:spcBef>
                <a:spcPts val="0"/>
              </a:spcBef>
              <a:spcAft>
                <a:spcPts val="1000"/>
              </a:spcAft>
              <a:buNone/>
            </a:pPr>
            <a:r>
              <a:rPr lang="en-US" sz="2000" dirty="0">
                <a:latin typeface="Calibri" panose="020F0502020204030204" pitchFamily="34" charset="0"/>
                <a:ea typeface="Calibri" panose="020F0502020204030204" pitchFamily="34" charset="0"/>
                <a:cs typeface="Times New Roman" panose="02020603050405020304" pitchFamily="18" charset="0"/>
              </a:rPr>
              <a:t>	What might be some consequences?</a:t>
            </a:r>
          </a:p>
          <a:p>
            <a:pPr marL="0" marR="0" indent="0">
              <a:lnSpc>
                <a:spcPct val="115000"/>
              </a:lnSpc>
              <a:spcBef>
                <a:spcPts val="0"/>
              </a:spcBef>
              <a:spcAft>
                <a:spcPts val="1000"/>
              </a:spcAft>
              <a:buNone/>
            </a:pPr>
            <a:r>
              <a:rPr lang="en-US" sz="2000" dirty="0">
                <a:latin typeface="Calibri" panose="020F0502020204030204" pitchFamily="34" charset="0"/>
                <a:cs typeface="Times New Roman" panose="02020603050405020304" pitchFamily="18" charset="0"/>
              </a:rPr>
              <a:t>	If she wants to tell her husband but isn’t sure what to say, what 	would you advise?</a:t>
            </a:r>
          </a:p>
          <a:p>
            <a:endParaRPr lang="en-US" sz="2000" dirty="0">
              <a:latin typeface="Calibri" panose="020F0502020204030204" pitchFamily="34" charset="0"/>
              <a:cs typeface="Times New Roman" panose="02020603050405020304" pitchFamily="18" charset="0"/>
            </a:endParaRPr>
          </a:p>
          <a:p>
            <a:pPr marL="0" indent="0">
              <a:buNone/>
            </a:pPr>
            <a:endParaRPr lang="en-US" sz="3200" dirty="0"/>
          </a:p>
        </p:txBody>
      </p:sp>
    </p:spTree>
    <p:extLst>
      <p:ext uri="{BB962C8B-B14F-4D97-AF65-F5344CB8AC3E}">
        <p14:creationId xmlns:p14="http://schemas.microsoft.com/office/powerpoint/2010/main" val="2510740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3E3D2-41A5-4E75-86CF-31470D6D18B3}"/>
              </a:ext>
            </a:extLst>
          </p:cNvPr>
          <p:cNvSpPr>
            <a:spLocks noGrp="1"/>
          </p:cNvSpPr>
          <p:nvPr>
            <p:ph type="title"/>
          </p:nvPr>
        </p:nvSpPr>
        <p:spPr/>
        <p:txBody>
          <a:bodyPr/>
          <a:lstStyle/>
          <a:p>
            <a:r>
              <a:rPr lang="en-US" dirty="0"/>
              <a:t>Scenario 2</a:t>
            </a:r>
          </a:p>
        </p:txBody>
      </p:sp>
      <p:sp>
        <p:nvSpPr>
          <p:cNvPr id="3" name="Content Placeholder 2">
            <a:extLst>
              <a:ext uri="{FF2B5EF4-FFF2-40B4-BE49-F238E27FC236}">
                <a16:creationId xmlns:a16="http://schemas.microsoft.com/office/drawing/2014/main" id="{B9172985-65D3-49E5-9CAB-446F08F5F42D}"/>
              </a:ext>
            </a:extLst>
          </p:cNvPr>
          <p:cNvSpPr>
            <a:spLocks noGrp="1"/>
          </p:cNvSpPr>
          <p:nvPr>
            <p:ph idx="1"/>
          </p:nvPr>
        </p:nvSpPr>
        <p:spPr>
          <a:xfrm>
            <a:off x="628650" y="1520825"/>
            <a:ext cx="7886700" cy="5228318"/>
          </a:xfrm>
        </p:spPr>
        <p:txBody>
          <a:bodyPr>
            <a:normAutofit/>
          </a:bodyPr>
          <a:lstStyle/>
          <a:p>
            <a:pPr marL="0" indent="0">
              <a:buNone/>
            </a:pPr>
            <a:r>
              <a:rPr lang="en-US" sz="2000" dirty="0" err="1"/>
              <a:t>Nabatanzi</a:t>
            </a:r>
            <a:r>
              <a:rPr lang="en-US" sz="2000" dirty="0"/>
              <a:t> enrolled into Group 2 (7-8 months pregnant) and was randomized to </a:t>
            </a:r>
            <a:r>
              <a:rPr lang="en-US" sz="2000" dirty="0" err="1"/>
              <a:t>PrEP.</a:t>
            </a:r>
            <a:r>
              <a:rPr lang="en-US" sz="2000" dirty="0"/>
              <a:t> She made all of her study visits and took her product every day as instructed. She had a perfect pregnancy until Month 9. She came to her clinic visit at the site complaining of a headache and vision changes. Her blood pressure was very high. The site staff referred her to the hospital immediately. At the hospital </a:t>
            </a:r>
            <a:r>
              <a:rPr lang="en-US" sz="2000" dirty="0" err="1"/>
              <a:t>Nabatanzi</a:t>
            </a:r>
            <a:r>
              <a:rPr lang="en-US" sz="2000" dirty="0"/>
              <a:t> had a seizure and died.  </a:t>
            </a:r>
          </a:p>
          <a:p>
            <a:pPr marL="0" indent="0">
              <a:buNone/>
            </a:pPr>
            <a:r>
              <a:rPr lang="en-US" sz="2000" dirty="0"/>
              <a:t>	How would you react to this scenario?</a:t>
            </a:r>
          </a:p>
          <a:p>
            <a:pPr marL="0" indent="0">
              <a:buNone/>
            </a:pPr>
            <a:r>
              <a:rPr lang="en-US" sz="2000" dirty="0"/>
              <a:t>	What will be the community concerns and how should the site 	address them?</a:t>
            </a:r>
          </a:p>
          <a:p>
            <a:pPr marL="0" indent="0">
              <a:buNone/>
            </a:pPr>
            <a:r>
              <a:rPr lang="en-US" sz="2000" dirty="0"/>
              <a:t>	What can the study staff do to prepare the community for 	possible bad pregnancy outcomes before one happens?</a:t>
            </a:r>
          </a:p>
          <a:p>
            <a:endParaRPr lang="en-US" sz="2400" dirty="0"/>
          </a:p>
          <a:p>
            <a:endParaRPr lang="en-US" sz="2400" dirty="0"/>
          </a:p>
          <a:p>
            <a:endParaRPr lang="en-US" sz="2400" dirty="0"/>
          </a:p>
        </p:txBody>
      </p:sp>
    </p:spTree>
    <p:extLst>
      <p:ext uri="{BB962C8B-B14F-4D97-AF65-F5344CB8AC3E}">
        <p14:creationId xmlns:p14="http://schemas.microsoft.com/office/powerpoint/2010/main" val="522718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11D2E-4FC9-43A2-AD49-44C0CDD806F3}"/>
              </a:ext>
            </a:extLst>
          </p:cNvPr>
          <p:cNvSpPr>
            <a:spLocks noGrp="1"/>
          </p:cNvSpPr>
          <p:nvPr>
            <p:ph type="title"/>
          </p:nvPr>
        </p:nvSpPr>
        <p:spPr/>
        <p:txBody>
          <a:bodyPr/>
          <a:lstStyle/>
          <a:p>
            <a:r>
              <a:rPr lang="en-US" dirty="0"/>
              <a:t>Scenario 3</a:t>
            </a:r>
          </a:p>
        </p:txBody>
      </p:sp>
      <p:sp>
        <p:nvSpPr>
          <p:cNvPr id="3" name="Content Placeholder 2">
            <a:extLst>
              <a:ext uri="{FF2B5EF4-FFF2-40B4-BE49-F238E27FC236}">
                <a16:creationId xmlns:a16="http://schemas.microsoft.com/office/drawing/2014/main" id="{7169BD4C-65BB-41C6-B55D-7235C9642989}"/>
              </a:ext>
            </a:extLst>
          </p:cNvPr>
          <p:cNvSpPr>
            <a:spLocks noGrp="1"/>
          </p:cNvSpPr>
          <p:nvPr>
            <p:ph idx="1"/>
          </p:nvPr>
        </p:nvSpPr>
        <p:spPr>
          <a:xfrm>
            <a:off x="628650" y="1375682"/>
            <a:ext cx="7886700" cy="5257347"/>
          </a:xfrm>
        </p:spPr>
        <p:txBody>
          <a:bodyPr>
            <a:normAutofit lnSpcReduction="10000"/>
          </a:bodyPr>
          <a:lstStyle/>
          <a:p>
            <a:pPr marR="0" indent="0">
              <a:lnSpc>
                <a:spcPct val="115000"/>
              </a:lnSpc>
              <a:spcBef>
                <a:spcPts val="0"/>
              </a:spcBef>
              <a:spcAft>
                <a:spcPts val="1000"/>
              </a:spcAft>
              <a:buNone/>
            </a:pPr>
            <a:r>
              <a:rPr lang="en-US" sz="2000" dirty="0" err="1">
                <a:latin typeface="Calibri" panose="020F0502020204030204" pitchFamily="34" charset="0"/>
                <a:ea typeface="Calibri" panose="020F0502020204030204" pitchFamily="34" charset="0"/>
                <a:cs typeface="Times New Roman" panose="02020603050405020304" pitchFamily="18" charset="0"/>
              </a:rPr>
              <a:t>Asiimwe</a:t>
            </a:r>
            <a:r>
              <a:rPr lang="en-US" sz="2000" dirty="0">
                <a:latin typeface="Calibri" panose="020F0502020204030204" pitchFamily="34" charset="0"/>
                <a:ea typeface="Calibri" panose="020F0502020204030204" pitchFamily="34" charset="0"/>
                <a:cs typeface="Times New Roman" panose="02020603050405020304" pitchFamily="18" charset="0"/>
              </a:rPr>
              <a:t> is a participant in B-Protected; she has been in the study for 2 weeks.  Her baby, who is 2 months, has been experiencing very severe diarrhea for 3 days. </a:t>
            </a:r>
            <a:r>
              <a:rPr lang="en-US" sz="2000" dirty="0" err="1">
                <a:latin typeface="Calibri" panose="020F0502020204030204" pitchFamily="34" charset="0"/>
                <a:ea typeface="Calibri" panose="020F0502020204030204" pitchFamily="34" charset="0"/>
                <a:cs typeface="Times New Roman" panose="02020603050405020304" pitchFamily="18" charset="0"/>
              </a:rPr>
              <a:t>Asiimwe’s</a:t>
            </a:r>
            <a:r>
              <a:rPr lang="en-US" sz="2000" dirty="0">
                <a:latin typeface="Calibri" panose="020F0502020204030204" pitchFamily="34" charset="0"/>
                <a:ea typeface="Calibri" panose="020F0502020204030204" pitchFamily="34" charset="0"/>
                <a:cs typeface="Times New Roman" panose="02020603050405020304" pitchFamily="18" charset="0"/>
              </a:rPr>
              <a:t> mother and mother-in-law are concerned that the diarrhea is due to the ARV in </a:t>
            </a:r>
            <a:r>
              <a:rPr lang="en-US" sz="2000" dirty="0" err="1">
                <a:latin typeface="Calibri" panose="020F0502020204030204" pitchFamily="34" charset="0"/>
                <a:ea typeface="Calibri" panose="020F0502020204030204" pitchFamily="34" charset="0"/>
                <a:cs typeface="Times New Roman" panose="02020603050405020304" pitchFamily="18" charset="0"/>
              </a:rPr>
              <a:t>PrEP</a:t>
            </a:r>
            <a:r>
              <a:rPr lang="en-US" sz="2000" dirty="0">
                <a:latin typeface="Calibri" panose="020F0502020204030204" pitchFamily="34" charset="0"/>
                <a:ea typeface="Calibri" panose="020F0502020204030204" pitchFamily="34" charset="0"/>
                <a:cs typeface="Times New Roman" panose="02020603050405020304" pitchFamily="18" charset="0"/>
              </a:rPr>
              <a:t> and the ring; they tell her to stop taking product. She calls the clinic before she stops.</a:t>
            </a:r>
          </a:p>
          <a:p>
            <a:pPr marR="0" indent="0">
              <a:lnSpc>
                <a:spcPct val="115000"/>
              </a:lnSpc>
              <a:spcBef>
                <a:spcPts val="0"/>
              </a:spcBef>
              <a:spcAft>
                <a:spcPts val="1000"/>
              </a:spcAft>
              <a:buNone/>
            </a:pPr>
            <a:r>
              <a:rPr lang="en-US" sz="2000" dirty="0">
                <a:latin typeface="Calibri" panose="020F0502020204030204" pitchFamily="34" charset="0"/>
                <a:ea typeface="Calibri" panose="020F0502020204030204" pitchFamily="34" charset="0"/>
                <a:cs typeface="Times New Roman" panose="02020603050405020304" pitchFamily="18" charset="0"/>
              </a:rPr>
              <a:t>	How common is diarrhea in a 2 month old infant?</a:t>
            </a:r>
          </a:p>
          <a:p>
            <a:pPr marR="0" indent="0">
              <a:lnSpc>
                <a:spcPct val="115000"/>
              </a:lnSpc>
              <a:spcBef>
                <a:spcPts val="0"/>
              </a:spcBef>
              <a:spcAft>
                <a:spcPts val="1000"/>
              </a:spcAft>
              <a:buNone/>
            </a:pPr>
            <a:r>
              <a:rPr lang="en-US" sz="2000" dirty="0">
                <a:latin typeface="Calibri" panose="020F0502020204030204" pitchFamily="34" charset="0"/>
                <a:ea typeface="Calibri" panose="020F0502020204030204" pitchFamily="34" charset="0"/>
                <a:cs typeface="Times New Roman" panose="02020603050405020304" pitchFamily="18" charset="0"/>
              </a:rPr>
              <a:t>	What are possible explanations?</a:t>
            </a:r>
          </a:p>
          <a:p>
            <a:pPr marR="0" indent="0">
              <a:lnSpc>
                <a:spcPct val="115000"/>
              </a:lnSpc>
              <a:spcBef>
                <a:spcPts val="0"/>
              </a:spcBef>
              <a:spcAft>
                <a:spcPts val="1000"/>
              </a:spcAft>
              <a:buNone/>
            </a:pPr>
            <a:r>
              <a:rPr lang="en-US" sz="2000" dirty="0">
                <a:latin typeface="Calibri" panose="020F0502020204030204" pitchFamily="34" charset="0"/>
                <a:ea typeface="Calibri" panose="020F0502020204030204" pitchFamily="34" charset="0"/>
                <a:cs typeface="Times New Roman" panose="02020603050405020304" pitchFamily="18" charset="0"/>
              </a:rPr>
              <a:t>	How likely is it that the diarrhea is due to ARV?</a:t>
            </a:r>
          </a:p>
          <a:p>
            <a:pPr marR="0" indent="0">
              <a:lnSpc>
                <a:spcPct val="115000"/>
              </a:lnSpc>
              <a:spcBef>
                <a:spcPts val="0"/>
              </a:spcBef>
              <a:spcAft>
                <a:spcPts val="1000"/>
              </a:spcAft>
              <a:buNone/>
            </a:pPr>
            <a:r>
              <a:rPr lang="en-US" sz="2000" dirty="0">
                <a:latin typeface="Calibri" panose="020F0502020204030204" pitchFamily="34" charset="0"/>
                <a:ea typeface="Calibri" panose="020F0502020204030204" pitchFamily="34" charset="0"/>
                <a:cs typeface="Times New Roman" panose="02020603050405020304" pitchFamily="18" charset="0"/>
              </a:rPr>
              <a:t>	What are the important messages about these products and 	breastfeeding that need to be communicated within the 	community?</a:t>
            </a:r>
          </a:p>
          <a:p>
            <a:pPr marR="0" indent="0">
              <a:lnSpc>
                <a:spcPct val="115000"/>
              </a:lnSpc>
              <a:spcBef>
                <a:spcPts val="0"/>
              </a:spcBef>
              <a:spcAft>
                <a:spcPts val="1000"/>
              </a:spcAft>
              <a:buNone/>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R="0" indent="0">
              <a:lnSpc>
                <a:spcPct val="115000"/>
              </a:lnSpc>
              <a:spcBef>
                <a:spcPts val="0"/>
              </a:spcBef>
              <a:spcAft>
                <a:spcPts val="1000"/>
              </a:spcAft>
              <a:buNone/>
            </a:pPr>
            <a:r>
              <a:rPr lang="en-US" sz="2000" dirty="0">
                <a:latin typeface="Calibri" panose="020F0502020204030204" pitchFamily="34" charset="0"/>
                <a:ea typeface="Calibri" panose="020F0502020204030204" pitchFamily="34" charset="0"/>
                <a:cs typeface="Times New Roman" panose="02020603050405020304" pitchFamily="18" charset="0"/>
              </a:rPr>
              <a:t> </a:t>
            </a:r>
            <a:endParaRPr lang="en-US" sz="1600" dirty="0"/>
          </a:p>
        </p:txBody>
      </p:sp>
    </p:spTree>
    <p:extLst>
      <p:ext uri="{BB962C8B-B14F-4D97-AF65-F5344CB8AC3E}">
        <p14:creationId xmlns:p14="http://schemas.microsoft.com/office/powerpoint/2010/main" val="22535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06531-1A1F-4351-AF20-5BE788201F8C}"/>
              </a:ext>
            </a:extLst>
          </p:cNvPr>
          <p:cNvSpPr>
            <a:spLocks noGrp="1"/>
          </p:cNvSpPr>
          <p:nvPr>
            <p:ph type="title"/>
          </p:nvPr>
        </p:nvSpPr>
        <p:spPr/>
        <p:txBody>
          <a:bodyPr/>
          <a:lstStyle/>
          <a:p>
            <a:r>
              <a:rPr lang="en-US" dirty="0"/>
              <a:t>Scenario 4</a:t>
            </a:r>
          </a:p>
        </p:txBody>
      </p:sp>
      <p:sp>
        <p:nvSpPr>
          <p:cNvPr id="3" name="Content Placeholder 2">
            <a:extLst>
              <a:ext uri="{FF2B5EF4-FFF2-40B4-BE49-F238E27FC236}">
                <a16:creationId xmlns:a16="http://schemas.microsoft.com/office/drawing/2014/main" id="{B0D42889-DEC4-43E4-A4DC-C13437E2D850}"/>
              </a:ext>
            </a:extLst>
          </p:cNvPr>
          <p:cNvSpPr>
            <a:spLocks noGrp="1"/>
          </p:cNvSpPr>
          <p:nvPr>
            <p:ph idx="1"/>
          </p:nvPr>
        </p:nvSpPr>
        <p:spPr>
          <a:xfrm>
            <a:off x="454479" y="1433738"/>
            <a:ext cx="7886700" cy="5271861"/>
          </a:xfrm>
        </p:spPr>
        <p:txBody>
          <a:bodyPr>
            <a:normAutofit fontScale="77500" lnSpcReduction="20000"/>
          </a:bodyPr>
          <a:lstStyle/>
          <a:p>
            <a:pPr marR="0" indent="0">
              <a:lnSpc>
                <a:spcPct val="115000"/>
              </a:lnSpc>
              <a:spcBef>
                <a:spcPts val="0"/>
              </a:spcBef>
              <a:spcAft>
                <a:spcPts val="1000"/>
              </a:spcAft>
              <a:buNone/>
            </a:pPr>
            <a:r>
              <a:rPr lang="en-US" dirty="0">
                <a:latin typeface="Calibri" panose="020F0502020204030204" pitchFamily="34" charset="0"/>
                <a:ea typeface="Calibri" panose="020F0502020204030204" pitchFamily="34" charset="0"/>
                <a:cs typeface="Times New Roman" panose="02020603050405020304" pitchFamily="18" charset="0"/>
              </a:rPr>
              <a:t>Imagine that you are part of the study team.</a:t>
            </a:r>
          </a:p>
          <a:p>
            <a:pPr marR="0" indent="0">
              <a:lnSpc>
                <a:spcPct val="115000"/>
              </a:lnSpc>
              <a:spcBef>
                <a:spcPts val="0"/>
              </a:spcBef>
              <a:spcAft>
                <a:spcPts val="1000"/>
              </a:spcAft>
              <a:buNone/>
            </a:pPr>
            <a:r>
              <a:rPr lang="en-US" dirty="0" err="1">
                <a:latin typeface="Calibri" panose="020F0502020204030204" pitchFamily="34" charset="0"/>
                <a:ea typeface="Calibri" panose="020F0502020204030204" pitchFamily="34" charset="0"/>
                <a:cs typeface="Times New Roman" panose="02020603050405020304" pitchFamily="18" charset="0"/>
              </a:rPr>
              <a:t>Namyalo</a:t>
            </a:r>
            <a:r>
              <a:rPr lang="en-US" dirty="0">
                <a:latin typeface="Calibri" panose="020F0502020204030204" pitchFamily="34" charset="0"/>
                <a:ea typeface="Calibri" panose="020F0502020204030204" pitchFamily="34" charset="0"/>
                <a:cs typeface="Times New Roman" panose="02020603050405020304" pitchFamily="18" charset="0"/>
              </a:rPr>
              <a:t> enrolled into Group 4 (9 months pregnant) and had a perfect pregnancy. She called the site to inform you that she was heading to the hospital because she was contracting. 5 hours later, </a:t>
            </a:r>
            <a:r>
              <a:rPr lang="en-US" dirty="0" err="1">
                <a:latin typeface="Calibri" panose="020F0502020204030204" pitchFamily="34" charset="0"/>
                <a:ea typeface="Calibri" panose="020F0502020204030204" pitchFamily="34" charset="0"/>
                <a:cs typeface="Times New Roman" panose="02020603050405020304" pitchFamily="18" charset="0"/>
              </a:rPr>
              <a:t>Namyalo’s</a:t>
            </a:r>
            <a:r>
              <a:rPr lang="en-US" dirty="0">
                <a:latin typeface="Calibri" panose="020F0502020204030204" pitchFamily="34" charset="0"/>
                <a:ea typeface="Calibri" panose="020F0502020204030204" pitchFamily="34" charset="0"/>
                <a:cs typeface="Times New Roman" panose="02020603050405020304" pitchFamily="18" charset="0"/>
              </a:rPr>
              <a:t> angry parents and in-laws are demanding to talk to you. </a:t>
            </a:r>
            <a:r>
              <a:rPr lang="en-US" dirty="0" err="1">
                <a:latin typeface="Calibri" panose="020F0502020204030204" pitchFamily="34" charset="0"/>
                <a:ea typeface="Calibri" panose="020F0502020204030204" pitchFamily="34" charset="0"/>
                <a:cs typeface="Times New Roman" panose="02020603050405020304" pitchFamily="18" charset="0"/>
              </a:rPr>
              <a:t>Namyalo</a:t>
            </a:r>
            <a:r>
              <a:rPr lang="en-US" dirty="0">
                <a:latin typeface="Calibri" panose="020F0502020204030204" pitchFamily="34" charset="0"/>
                <a:ea typeface="Calibri" panose="020F0502020204030204" pitchFamily="34" charset="0"/>
                <a:cs typeface="Times New Roman" panose="02020603050405020304" pitchFamily="18" charset="0"/>
              </a:rPr>
              <a:t> gave birth to a baby with a cleft palate. They want answers! Your study damaged their grandson!</a:t>
            </a:r>
          </a:p>
          <a:p>
            <a:pPr marR="0" indent="0">
              <a:lnSpc>
                <a:spcPct val="115000"/>
              </a:lnSpc>
              <a:spcBef>
                <a:spcPts val="0"/>
              </a:spcBef>
              <a:spcAft>
                <a:spcPts val="1000"/>
              </a:spcAft>
              <a:buNone/>
            </a:pPr>
            <a:r>
              <a:rPr lang="en-US" dirty="0">
                <a:latin typeface="Calibri" panose="020F0502020204030204" pitchFamily="34" charset="0"/>
                <a:ea typeface="Calibri" panose="020F0502020204030204" pitchFamily="34" charset="0"/>
                <a:cs typeface="Times New Roman" panose="02020603050405020304" pitchFamily="18" charset="0"/>
              </a:rPr>
              <a:t>	What to you do? What do you say?</a:t>
            </a:r>
          </a:p>
          <a:p>
            <a:pPr marR="0" indent="0">
              <a:lnSpc>
                <a:spcPct val="115000"/>
              </a:lnSpc>
              <a:spcBef>
                <a:spcPts val="0"/>
              </a:spcBef>
              <a:spcAft>
                <a:spcPts val="1000"/>
              </a:spcAft>
              <a:buNone/>
            </a:pPr>
            <a:r>
              <a:rPr lang="en-US" dirty="0">
                <a:latin typeface="Calibri" panose="020F0502020204030204" pitchFamily="34" charset="0"/>
                <a:ea typeface="Calibri" panose="020F0502020204030204" pitchFamily="34" charset="0"/>
                <a:cs typeface="Times New Roman" panose="02020603050405020304" pitchFamily="18" charset="0"/>
              </a:rPr>
              <a:t>	When do you reach out to </a:t>
            </a:r>
            <a:r>
              <a:rPr lang="en-US" dirty="0" err="1">
                <a:latin typeface="Calibri" panose="020F0502020204030204" pitchFamily="34" charset="0"/>
                <a:ea typeface="Calibri" panose="020F0502020204030204" pitchFamily="34" charset="0"/>
                <a:cs typeface="Times New Roman" panose="02020603050405020304" pitchFamily="18" charset="0"/>
              </a:rPr>
              <a:t>Namyalo</a:t>
            </a:r>
            <a:r>
              <a:rPr lang="en-US" dirty="0">
                <a:latin typeface="Calibri" panose="020F0502020204030204" pitchFamily="34" charset="0"/>
                <a:ea typeface="Calibri" panose="020F0502020204030204" pitchFamily="34" charset="0"/>
                <a:cs typeface="Times New Roman" panose="02020603050405020304" pitchFamily="18" charset="0"/>
              </a:rPr>
              <a:t>?</a:t>
            </a:r>
          </a:p>
          <a:p>
            <a:pPr marR="0" indent="0">
              <a:lnSpc>
                <a:spcPct val="115000"/>
              </a:lnSpc>
              <a:spcBef>
                <a:spcPts val="0"/>
              </a:spcBef>
              <a:spcAft>
                <a:spcPts val="1000"/>
              </a:spcAft>
              <a:buNone/>
            </a:pPr>
            <a:r>
              <a:rPr lang="en-US" dirty="0">
                <a:latin typeface="Calibri" panose="020F0502020204030204" pitchFamily="34" charset="0"/>
                <a:ea typeface="Calibri" panose="020F0502020204030204" pitchFamily="34" charset="0"/>
                <a:cs typeface="Times New Roman" panose="02020603050405020304" pitchFamily="18" charset="0"/>
              </a:rPr>
              <a:t>	Will there be community concerns?</a:t>
            </a:r>
          </a:p>
          <a:p>
            <a:pPr marR="0" indent="0">
              <a:lnSpc>
                <a:spcPct val="115000"/>
              </a:lnSpc>
              <a:spcBef>
                <a:spcPts val="0"/>
              </a:spcBef>
              <a:spcAft>
                <a:spcPts val="1000"/>
              </a:spcAft>
              <a:buNone/>
            </a:pPr>
            <a:r>
              <a:rPr lang="en-US" dirty="0">
                <a:latin typeface="Calibri" panose="020F0502020204030204" pitchFamily="34" charset="0"/>
                <a:ea typeface="Calibri" panose="020F0502020204030204" pitchFamily="34" charset="0"/>
                <a:cs typeface="Times New Roman" panose="02020603050405020304" pitchFamily="18" charset="0"/>
              </a:rPr>
              <a:t>	Do you notify the other participants? </a:t>
            </a:r>
          </a:p>
          <a:p>
            <a:pPr marL="0" indent="0">
              <a:buNone/>
            </a:pPr>
            <a:r>
              <a:rPr lang="en-US" dirty="0">
                <a:latin typeface="Calibri" panose="020F0502020204030204" pitchFamily="34" charset="0"/>
                <a:ea typeface="Calibri" panose="020F0502020204030204" pitchFamily="34" charset="0"/>
                <a:cs typeface="Times New Roman" panose="02020603050405020304" pitchFamily="18" charset="0"/>
              </a:rPr>
              <a:t>	How can the study team prepare the </a:t>
            </a:r>
          </a:p>
          <a:p>
            <a:pPr marL="0" indent="0">
              <a:buNone/>
            </a:pPr>
            <a:r>
              <a:rPr lang="en-US" dirty="0">
                <a:latin typeface="Calibri" panose="020F0502020204030204" pitchFamily="34" charset="0"/>
                <a:ea typeface="Calibri" panose="020F0502020204030204" pitchFamily="34" charset="0"/>
                <a:cs typeface="Times New Roman" panose="02020603050405020304" pitchFamily="18" charset="0"/>
              </a:rPr>
              <a:t>	community for bad outcomes?</a:t>
            </a:r>
            <a:r>
              <a:rPr lang="en-US" dirty="0"/>
              <a:t> </a:t>
            </a:r>
          </a:p>
          <a:p>
            <a:endParaRPr lang="en-US" dirty="0"/>
          </a:p>
        </p:txBody>
      </p:sp>
      <p:pic>
        <p:nvPicPr>
          <p:cNvPr id="6" name="Picture 5">
            <a:extLst>
              <a:ext uri="{FF2B5EF4-FFF2-40B4-BE49-F238E27FC236}">
                <a16:creationId xmlns:a16="http://schemas.microsoft.com/office/drawing/2014/main" id="{9E14B987-C808-4261-B270-472269BDC49B}"/>
              </a:ext>
            </a:extLst>
          </p:cNvPr>
          <p:cNvPicPr>
            <a:picLocks noChangeAspect="1"/>
          </p:cNvPicPr>
          <p:nvPr/>
        </p:nvPicPr>
        <p:blipFill>
          <a:blip r:embed="rId2"/>
          <a:stretch>
            <a:fillRect/>
          </a:stretch>
        </p:blipFill>
        <p:spPr>
          <a:xfrm>
            <a:off x="6908800" y="4301976"/>
            <a:ext cx="2133600" cy="2556024"/>
          </a:xfrm>
          <a:prstGeom prst="rect">
            <a:avLst/>
          </a:prstGeom>
        </p:spPr>
      </p:pic>
    </p:spTree>
    <p:extLst>
      <p:ext uri="{BB962C8B-B14F-4D97-AF65-F5344CB8AC3E}">
        <p14:creationId xmlns:p14="http://schemas.microsoft.com/office/powerpoint/2010/main" val="114778101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110</TotalTime>
  <Words>292</Words>
  <Application>Microsoft Macintosh PowerPoint</Application>
  <PresentationFormat>On-screen Show (4:3)</PresentationFormat>
  <Paragraphs>31</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Scenario 1</vt:lpstr>
      <vt:lpstr>Scenario 2</vt:lpstr>
      <vt:lpstr>Scenario 3</vt:lpstr>
      <vt:lpstr>Scenario 4</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Scenario 1</dc:title>
  <dc:creator>Bunge, Katherine E (MD)</dc:creator>
  <cp:lastModifiedBy>Micky Hingorani</cp:lastModifiedBy>
  <cp:revision>15</cp:revision>
  <dcterms:created xsi:type="dcterms:W3CDTF">2019-03-22T04:04:55Z</dcterms:created>
  <dcterms:modified xsi:type="dcterms:W3CDTF">2019-07-18T20:16:03Z</dcterms:modified>
</cp:coreProperties>
</file>