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media/image57.jpg" ContentType="image/jpg"/>
  <Override PartName="/ppt/media/image58.jpg" ContentType="image/jp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8"/>
  </p:notesMasterIdLst>
  <p:sldIdLst>
    <p:sldId id="257" r:id="rId3"/>
    <p:sldId id="268" r:id="rId4"/>
    <p:sldId id="2884" r:id="rId5"/>
    <p:sldId id="2899" r:id="rId6"/>
    <p:sldId id="271" r:id="rId7"/>
    <p:sldId id="509" r:id="rId8"/>
    <p:sldId id="297" r:id="rId9"/>
    <p:sldId id="260" r:id="rId10"/>
    <p:sldId id="767" r:id="rId11"/>
    <p:sldId id="2892" r:id="rId12"/>
    <p:sldId id="2893" r:id="rId13"/>
    <p:sldId id="2894" r:id="rId14"/>
    <p:sldId id="1640" r:id="rId15"/>
    <p:sldId id="267" r:id="rId16"/>
    <p:sldId id="2895" r:id="rId17"/>
    <p:sldId id="391" r:id="rId18"/>
    <p:sldId id="330" r:id="rId19"/>
    <p:sldId id="2896" r:id="rId20"/>
    <p:sldId id="409" r:id="rId21"/>
    <p:sldId id="995" r:id="rId22"/>
    <p:sldId id="993" r:id="rId23"/>
    <p:sldId id="272" r:id="rId24"/>
    <p:sldId id="2897" r:id="rId25"/>
    <p:sldId id="287" r:id="rId26"/>
    <p:sldId id="2898"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i, Lisa (MTN)" initials="RL(" lastIdx="3" clrIdx="0">
    <p:extLst>
      <p:ext uri="{19B8F6BF-5375-455C-9EA6-DF929625EA0E}">
        <p15:presenceInfo xmlns:p15="http://schemas.microsoft.com/office/powerpoint/2012/main" userId="S-1-5-21-2100575077-1586313154-91453608-12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6666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504" autoAdjust="0"/>
  </p:normalViewPr>
  <p:slideViewPr>
    <p:cSldViewPr snapToGrid="0">
      <p:cViewPr varScale="1">
        <p:scale>
          <a:sx n="28" d="100"/>
          <a:sy n="28" d="100"/>
        </p:scale>
        <p:origin x="15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32A36F55-6CB1-4516-8D82-0667B863E2B3}" type="datetimeFigureOut">
              <a:rPr lang="en-US" smtClean="0"/>
              <a:t>6/17/2019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92DA15-3B1F-4487-8821-1996CB19407B}" type="slidenum">
              <a:rPr lang="en-US" smtClean="0"/>
              <a:t>‹#›</a:t>
            </a:fld>
            <a:endParaRPr lang="en-US"/>
          </a:p>
        </p:txBody>
      </p:sp>
    </p:spTree>
    <p:extLst>
      <p:ext uri="{BB962C8B-B14F-4D97-AF65-F5344CB8AC3E}">
        <p14:creationId xmlns:p14="http://schemas.microsoft.com/office/powerpoint/2010/main" val="34098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5088" y="314325"/>
            <a:ext cx="2092325" cy="1570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7518">
              <a:defRPr/>
            </a:pPr>
            <a:fld id="{58EA83C3-4F95-4190-8379-F5EE4652D91D}" type="slidenum">
              <a:rPr lang="en-US">
                <a:solidFill>
                  <a:prstClr val="black"/>
                </a:solidFill>
                <a:latin typeface="Calibri"/>
              </a:rPr>
              <a:pPr defTabSz="967518">
                <a:defRPr/>
              </a:pPr>
              <a:t>1</a:t>
            </a:fld>
            <a:endParaRPr lang="en-US">
              <a:solidFill>
                <a:prstClr val="black"/>
              </a:solidFill>
              <a:latin typeface="Calibri"/>
            </a:endParaRPr>
          </a:p>
        </p:txBody>
      </p:sp>
    </p:spTree>
    <p:extLst>
      <p:ext uri="{BB962C8B-B14F-4D97-AF65-F5344CB8AC3E}">
        <p14:creationId xmlns:p14="http://schemas.microsoft.com/office/powerpoint/2010/main" val="411973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10</a:t>
            </a:fld>
            <a:endParaRPr lang="en-US"/>
          </a:p>
        </p:txBody>
      </p:sp>
    </p:spTree>
    <p:extLst>
      <p:ext uri="{BB962C8B-B14F-4D97-AF65-F5344CB8AC3E}">
        <p14:creationId xmlns:p14="http://schemas.microsoft.com/office/powerpoint/2010/main" val="286597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Comparisons of HIV incidence using statistical modelling suggested HIV risk was reduced by 54% in both open-label studies – these were results presented last year.</a:t>
            </a:r>
          </a:p>
          <a:p>
            <a:endParaRPr lang="en-US" dirty="0"/>
          </a:p>
          <a:p>
            <a:r>
              <a:rPr lang="en-US" dirty="0"/>
              <a:t>Last week, DREAM reported its final results at the SA AIDS conference in Durban – and the estimated HIV risk reduction was 63%.  Final HOPE results will be reported next month.</a:t>
            </a:r>
          </a:p>
          <a:p>
            <a:endParaRPr lang="en-US" dirty="0"/>
          </a:p>
          <a:p>
            <a:r>
              <a:rPr lang="en-US" dirty="0"/>
              <a:t>Keep in mind, that these are estimates… and there is a limitation in how these results should be interpreted, because there is no real comparison group – </a:t>
            </a:r>
            <a:r>
              <a:rPr lang="en-US" dirty="0" err="1"/>
              <a:t>i,e</a:t>
            </a:r>
            <a:r>
              <a:rPr lang="en-US" dirty="0"/>
              <a:t>, a group using an inactive product</a:t>
            </a:r>
          </a:p>
        </p:txBody>
      </p:sp>
      <p:sp>
        <p:nvSpPr>
          <p:cNvPr id="4" name="Slide Number Placeholder 3"/>
          <p:cNvSpPr>
            <a:spLocks noGrp="1"/>
          </p:cNvSpPr>
          <p:nvPr>
            <p:ph type="sldNum" sz="quarter" idx="5"/>
          </p:nvPr>
        </p:nvSpPr>
        <p:spPr/>
        <p:txBody>
          <a:bodyPr/>
          <a:lstStyle/>
          <a:p>
            <a:fld id="{1D92DA15-3B1F-4487-8821-1996CB19407B}" type="slidenum">
              <a:rPr lang="en-US" smtClean="0"/>
              <a:t>11</a:t>
            </a:fld>
            <a:endParaRPr lang="en-US"/>
          </a:p>
        </p:txBody>
      </p:sp>
    </p:spTree>
    <p:extLst>
      <p:ext uri="{BB962C8B-B14F-4D97-AF65-F5344CB8AC3E}">
        <p14:creationId xmlns:p14="http://schemas.microsoft.com/office/powerpoint/2010/main" val="244540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12</a:t>
            </a:fld>
            <a:endParaRPr lang="en-US"/>
          </a:p>
        </p:txBody>
      </p:sp>
    </p:spTree>
    <p:extLst>
      <p:ext uri="{BB962C8B-B14F-4D97-AF65-F5344CB8AC3E}">
        <p14:creationId xmlns:p14="http://schemas.microsoft.com/office/powerpoint/2010/main" val="320893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98" indent="-171098">
              <a:buFont typeface="Arial" panose="020B0604020202020204" pitchFamily="34" charset="0"/>
              <a:buChar char="•"/>
            </a:pPr>
            <a:r>
              <a:rPr lang="en-US" b="1" dirty="0"/>
              <a:t>Regulatory</a:t>
            </a:r>
            <a:r>
              <a:rPr lang="en-US" dirty="0"/>
              <a:t>:</a:t>
            </a:r>
            <a:r>
              <a:rPr lang="en-US" baseline="0" dirty="0"/>
              <a:t> </a:t>
            </a:r>
          </a:p>
          <a:p>
            <a:pPr marL="627359" lvl="1" indent="-171098">
              <a:buFont typeface="Arial" panose="020B0604020202020204" pitchFamily="34" charset="0"/>
              <a:buChar char="•"/>
            </a:pPr>
            <a:r>
              <a:rPr lang="en-US" dirty="0"/>
              <a:t>IPM is regulatory sponsor </a:t>
            </a:r>
          </a:p>
          <a:p>
            <a:pPr marL="627359" lvl="1" indent="-171098">
              <a:buFont typeface="Arial" panose="020B0604020202020204" pitchFamily="34" charset="0"/>
              <a:buChar char="•"/>
            </a:pPr>
            <a:r>
              <a:rPr lang="en-US" baseline="0" dirty="0"/>
              <a:t>Hopeful first approvals in some African countries sometime in 2020</a:t>
            </a:r>
          </a:p>
          <a:p>
            <a:pPr marL="0" lvl="0" indent="-939">
              <a:buFont typeface="Arial" panose="020B0604020202020204" pitchFamily="34" charset="0"/>
              <a:buNone/>
            </a:pPr>
            <a:r>
              <a:rPr lang="en-US" baseline="0" dirty="0"/>
              <a:t>From the beginning of the drug development process, IPM has been making an all-out effort to close all gaps in the time line from efficacy to licensure, including regulatory planning/preparation</a:t>
            </a:r>
          </a:p>
          <a:p>
            <a:pPr marL="0" lvl="0" indent="-939">
              <a:buFont typeface="Arial" panose="020B0604020202020204" pitchFamily="34" charset="0"/>
              <a:buNone/>
            </a:pPr>
            <a:r>
              <a:rPr lang="en-US" baseline="0" dirty="0"/>
              <a:t>Big job</a:t>
            </a:r>
          </a:p>
          <a:p>
            <a:pPr marL="0" lvl="0" indent="-939">
              <a:buFont typeface="Arial" panose="020B0604020202020204" pitchFamily="34" charset="0"/>
              <a:buNone/>
            </a:pPr>
            <a:r>
              <a:rPr lang="en-US" baseline="0" dirty="0"/>
              <a:t>For any product, </a:t>
            </a:r>
            <a:r>
              <a:rPr lang="en-US" baseline="0" dirty="0" err="1"/>
              <a:t>nce</a:t>
            </a:r>
            <a:r>
              <a:rPr lang="en-US" baseline="0" dirty="0"/>
              <a:t> efficacy is shown for any product, it still takes a lot of time and effort between those results and regulatory approval and licensure</a:t>
            </a:r>
          </a:p>
          <a:p>
            <a:pPr marL="0" lvl="0" indent="-939">
              <a:buFont typeface="Arial" panose="020B0604020202020204" pitchFamily="34" charset="0"/>
              <a:buNone/>
            </a:pPr>
            <a:r>
              <a:rPr lang="en-US" baseline="0" dirty="0"/>
              <a:t>Process must be rigorous to ensure that women will benefit from a product that is safe and of high quality that addresses their health needs – need to include more comprehensive safety and quality data </a:t>
            </a:r>
          </a:p>
          <a:p>
            <a:pPr marL="171098" indent="-171098">
              <a:buFont typeface="Arial" panose="020B0604020202020204" pitchFamily="34" charset="0"/>
              <a:buChar char="•"/>
            </a:pPr>
            <a:r>
              <a:rPr lang="en-US" b="1" baseline="0" dirty="0"/>
              <a:t>Research </a:t>
            </a:r>
            <a:r>
              <a:rPr lang="en-US" b="0" baseline="0" dirty="0"/>
              <a:t>– s</a:t>
            </a:r>
            <a:r>
              <a:rPr lang="en-US" baseline="0" dirty="0"/>
              <a:t>tudies planned for 2019-2020</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D6F40-8151-40DA-94EF-2FB20C7861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61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260K PDF</a:t>
            </a:r>
            <a:r>
              <a:rPr lang="en-US" baseline="0" dirty="0"/>
              <a:t> pages with 69K links</a:t>
            </a:r>
          </a:p>
          <a:p>
            <a:endParaRPr lang="en-US" dirty="0"/>
          </a:p>
          <a:p>
            <a:r>
              <a:rPr lang="en-US" dirty="0"/>
              <a:t>Digital</a:t>
            </a:r>
            <a:r>
              <a:rPr lang="en-US" baseline="0" dirty="0"/>
              <a:t> era: electronic EMA submission was 4.4 GB – equivalent to 3 days of streaming music – and took 15 hours to upload!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AA4FF7-4391-4149-8D8F-CFEAF11DC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780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15</a:t>
            </a:fld>
            <a:endParaRPr lang="en-US"/>
          </a:p>
        </p:txBody>
      </p:sp>
    </p:spTree>
    <p:extLst>
      <p:ext uri="{BB962C8B-B14F-4D97-AF65-F5344CB8AC3E}">
        <p14:creationId xmlns:p14="http://schemas.microsoft.com/office/powerpoint/2010/main" val="1463989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eaLnBrk="1" hangingPunct="1">
              <a:lnSpc>
                <a:spcPct val="90000"/>
              </a:lnSpc>
              <a:spcBef>
                <a:spcPct val="15000"/>
              </a:spcBef>
              <a:spcAft>
                <a:spcPts val="600"/>
              </a:spcAft>
              <a:buNone/>
              <a:defRPr/>
            </a:pPr>
            <a:r>
              <a:rPr lang="en-US" sz="1200" kern="0" dirty="0">
                <a:latin typeface="Arial" panose="020B0604020202020204" pitchFamily="34" charset="0"/>
                <a:cs typeface="Arial" panose="020B0604020202020204" pitchFamily="34" charset="0"/>
              </a:rPr>
              <a:t>Many trials tested Truvada for prevention: </a:t>
            </a:r>
          </a:p>
          <a:p>
            <a:pPr marL="365760" indent="-274320" eaLnBrk="1" hangingPunct="1">
              <a:lnSpc>
                <a:spcPts val="2000"/>
              </a:lnSpc>
              <a:spcBef>
                <a:spcPts val="600"/>
              </a:spcBef>
              <a:spcAft>
                <a:spcPct val="15000"/>
              </a:spcAft>
              <a:buFont typeface="Wingdings" panose="05000000000000000000" pitchFamily="2" charset="2"/>
              <a:buChar char="§"/>
              <a:defRPr/>
            </a:pPr>
            <a:r>
              <a:rPr lang="en-US" sz="1200" b="1" dirty="0">
                <a:latin typeface="Arial" panose="020B0604020202020204" pitchFamily="34" charset="0"/>
                <a:cs typeface="Arial" panose="020B0604020202020204" pitchFamily="34" charset="0"/>
              </a:rPr>
              <a:t>iPrEx</a:t>
            </a:r>
            <a:r>
              <a:rPr lang="en-US" sz="1200" dirty="0">
                <a:latin typeface="Arial" panose="020B0604020202020204" pitchFamily="34" charset="0"/>
                <a:cs typeface="Arial" panose="020B0604020202020204" pitchFamily="34" charset="0"/>
              </a:rPr>
              <a:t> - in men who have sex with men - (44% effective)</a:t>
            </a:r>
          </a:p>
          <a:p>
            <a:pPr marL="365760" indent="-274320" eaLnBrk="1" hangingPunct="1">
              <a:lnSpc>
                <a:spcPts val="2000"/>
              </a:lnSpc>
              <a:spcBef>
                <a:spcPts val="600"/>
              </a:spcBef>
              <a:spcAft>
                <a:spcPct val="15000"/>
              </a:spcAft>
              <a:buFont typeface="Wingdings" panose="05000000000000000000" pitchFamily="2" charset="2"/>
              <a:buChar char="§"/>
              <a:defRPr/>
            </a:pPr>
            <a:r>
              <a:rPr lang="en-US" sz="1200" b="1" dirty="0">
                <a:latin typeface="Arial" panose="020B0604020202020204" pitchFamily="34" charset="0"/>
                <a:cs typeface="Arial" panose="020B0604020202020204" pitchFamily="34" charset="0"/>
              </a:rPr>
              <a:t>Partners PrEP</a:t>
            </a:r>
            <a:r>
              <a:rPr lang="en-US" sz="1200" dirty="0">
                <a:latin typeface="Arial" panose="020B0604020202020204" pitchFamily="34" charset="0"/>
                <a:cs typeface="Arial" panose="020B0604020202020204" pitchFamily="34" charset="0"/>
              </a:rPr>
              <a:t>- in couples with an HIV-infected partner - (75% effective) </a:t>
            </a:r>
          </a:p>
          <a:p>
            <a:pPr marL="365760" indent="-274320" eaLnBrk="1" hangingPunct="1">
              <a:lnSpc>
                <a:spcPts val="2000"/>
              </a:lnSpc>
              <a:spcBef>
                <a:spcPts val="600"/>
              </a:spcBef>
              <a:spcAft>
                <a:spcPct val="15000"/>
              </a:spcAft>
              <a:buFont typeface="Wingdings" panose="05000000000000000000" pitchFamily="2" charset="2"/>
              <a:buChar char="§"/>
              <a:defRPr/>
            </a:pPr>
            <a:r>
              <a:rPr lang="en-US" sz="1200" b="1" dirty="0">
                <a:latin typeface="Arial" panose="020B0604020202020204" pitchFamily="34" charset="0"/>
                <a:cs typeface="Arial" panose="020B0604020202020204" pitchFamily="34" charset="0"/>
              </a:rPr>
              <a:t>TDF-2</a:t>
            </a:r>
            <a:r>
              <a:rPr lang="en-US" sz="1200" dirty="0">
                <a:latin typeface="Arial" panose="020B0604020202020204" pitchFamily="34" charset="0"/>
                <a:cs typeface="Arial" panose="020B0604020202020204" pitchFamily="34" charset="0"/>
              </a:rPr>
              <a:t>  - in men and women - (62% effective)</a:t>
            </a:r>
          </a:p>
          <a:p>
            <a:pPr marL="365760" indent="-274320" eaLnBrk="1" hangingPunct="1">
              <a:lnSpc>
                <a:spcPts val="2000"/>
              </a:lnSpc>
              <a:spcBef>
                <a:spcPts val="600"/>
              </a:spcBef>
              <a:spcAft>
                <a:spcPct val="15000"/>
              </a:spcAft>
              <a:buFont typeface="Wingdings" panose="05000000000000000000" pitchFamily="2" charset="2"/>
              <a:buChar char="§"/>
              <a:defRPr/>
            </a:pPr>
            <a:r>
              <a:rPr lang="en-US" sz="1200" b="1" dirty="0">
                <a:latin typeface="Arial" panose="020B0604020202020204" pitchFamily="34" charset="0"/>
                <a:cs typeface="Arial" panose="020B0604020202020204" pitchFamily="34" charset="0"/>
              </a:rPr>
              <a:t>FEM-PrEP</a:t>
            </a:r>
            <a:r>
              <a:rPr lang="en-US" sz="1200" dirty="0">
                <a:latin typeface="Arial" panose="020B0604020202020204" pitchFamily="34" charset="0"/>
                <a:cs typeface="Arial" panose="020B0604020202020204" pitchFamily="34" charset="0"/>
              </a:rPr>
              <a:t> - in women - (not effective)</a:t>
            </a:r>
          </a:p>
          <a:p>
            <a:pPr marL="365760" indent="-274320" eaLnBrk="1" hangingPunct="1">
              <a:lnSpc>
                <a:spcPts val="2000"/>
              </a:lnSpc>
              <a:spcBef>
                <a:spcPts val="600"/>
              </a:spcBef>
              <a:spcAft>
                <a:spcPct val="15000"/>
              </a:spcAft>
              <a:buFont typeface="Wingdings" panose="05000000000000000000" pitchFamily="2" charset="2"/>
              <a:buChar char="§"/>
              <a:defRPr/>
            </a:pPr>
            <a:r>
              <a:rPr lang="en-US" sz="1200" b="1" dirty="0">
                <a:latin typeface="Arial" panose="020B0604020202020204" pitchFamily="34" charset="0"/>
                <a:cs typeface="Arial" panose="020B0604020202020204" pitchFamily="34" charset="0"/>
              </a:rPr>
              <a:t>VOICE</a:t>
            </a:r>
            <a:r>
              <a:rPr lang="en-US" sz="1200" dirty="0">
                <a:latin typeface="Arial" panose="020B0604020202020204" pitchFamily="34" charset="0"/>
                <a:cs typeface="Arial" panose="020B0604020202020204" pitchFamily="34" charset="0"/>
              </a:rPr>
              <a:t> - in women - (not effective)</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24237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safety </a:t>
            </a:r>
          </a:p>
          <a:p>
            <a:r>
              <a:rPr lang="en-US" dirty="0"/>
              <a:t>there are rare risks of effects on kidney that are reversible and can  be monitored</a:t>
            </a:r>
          </a:p>
          <a:p>
            <a:r>
              <a:rPr lang="en-US" dirty="0"/>
              <a:t>Must not be HIV infected to avoid resistance</a:t>
            </a:r>
          </a:p>
          <a:p>
            <a:r>
              <a:rPr lang="en-US" dirty="0"/>
              <a:t>Regular HIV testing to determine  not infected</a:t>
            </a:r>
          </a:p>
          <a:p>
            <a:r>
              <a:rPr lang="en-US" dirty="0"/>
              <a:t>Resistance has not been an issue</a:t>
            </a:r>
          </a:p>
        </p:txBody>
      </p:sp>
      <p:sp>
        <p:nvSpPr>
          <p:cNvPr id="4" name="Slide Number Placeholder 3"/>
          <p:cNvSpPr>
            <a:spLocks noGrp="1"/>
          </p:cNvSpPr>
          <p:nvPr>
            <p:ph type="sldNum" sz="quarter" idx="5"/>
          </p:nvPr>
        </p:nvSpPr>
        <p:spPr/>
        <p:txBody>
          <a:bodyPr/>
          <a:lstStyle/>
          <a:p>
            <a:fld id="{1D92DA15-3B1F-4487-8821-1996CB19407B}" type="slidenum">
              <a:rPr lang="en-US" smtClean="0"/>
              <a:t>17</a:t>
            </a:fld>
            <a:endParaRPr lang="en-US"/>
          </a:p>
        </p:txBody>
      </p:sp>
    </p:spTree>
    <p:extLst>
      <p:ext uri="{BB962C8B-B14F-4D97-AF65-F5344CB8AC3E}">
        <p14:creationId xmlns:p14="http://schemas.microsoft.com/office/powerpoint/2010/main" val="4166282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18</a:t>
            </a:fld>
            <a:endParaRPr lang="en-US"/>
          </a:p>
        </p:txBody>
      </p:sp>
    </p:spTree>
    <p:extLst>
      <p:ext uri="{BB962C8B-B14F-4D97-AF65-F5344CB8AC3E}">
        <p14:creationId xmlns:p14="http://schemas.microsoft.com/office/powerpoint/2010/main" val="2490421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dirty="0"/>
              <a:t>WHO guidelines (Sep 2015) for PrEP: - “oral PrEP containing TDF should be offered as an additional choice for</a:t>
            </a:r>
          </a:p>
          <a:p>
            <a:pPr marL="0" lvl="0" indent="0">
              <a:buNone/>
            </a:pPr>
            <a:r>
              <a:rPr lang="en-ZA" sz="1200" dirty="0"/>
              <a:t> people at substantial risk of HIV as part of a combination prevention package.” Now licensed for use as PrEP in several countries</a:t>
            </a:r>
            <a:r>
              <a:rPr lang="en-ZA" sz="1200" baseline="0" dirty="0"/>
              <a:t> in SSA.  Currently being rolled out to sex workers in South Africa – a key population identified for urgent attention</a:t>
            </a:r>
            <a:endParaRPr lang="en-ZA" sz="1200" dirty="0"/>
          </a:p>
          <a:p>
            <a:r>
              <a:rPr lang="en-ZA" dirty="0"/>
              <a:t>Partners PrEP study:</a:t>
            </a:r>
            <a:r>
              <a:rPr lang="en-ZA" baseline="0" dirty="0"/>
              <a:t>  conducted among serodiscordant couples in Kenya and Uganda.  HIV negative partner received Tenofovir based PrEP</a:t>
            </a:r>
          </a:p>
          <a:p>
            <a:r>
              <a:rPr lang="en-ZA" baseline="0" dirty="0"/>
              <a:t>FEM PrEP:  high pregnancy rate among women on COCs – indicating a possible challenge with a daily pill taking regimen</a:t>
            </a:r>
            <a:endParaRPr lang="en-ZA" dirty="0"/>
          </a:p>
          <a:p>
            <a:endParaRPr lang="en-US" dirty="0"/>
          </a:p>
          <a:p>
            <a:r>
              <a:rPr lang="en-US" dirty="0"/>
              <a:t>South Africa has begun implementing PrEP rollout to female sex workers, with men who have sex with men the next targeted population. </a:t>
            </a:r>
          </a:p>
          <a:p>
            <a:r>
              <a:rPr lang="en-US" dirty="0"/>
              <a:t>Adolescent girls and young women are expected to follow, but several questions remain about delivery channels. </a:t>
            </a:r>
          </a:p>
          <a:p>
            <a:endParaRPr lang="en-US" dirty="0"/>
          </a:p>
        </p:txBody>
      </p:sp>
      <p:sp>
        <p:nvSpPr>
          <p:cNvPr id="4" name="Slide Number Placeholder 3"/>
          <p:cNvSpPr>
            <a:spLocks noGrp="1"/>
          </p:cNvSpPr>
          <p:nvPr>
            <p:ph type="sldNum" sz="quarter" idx="10"/>
          </p:nvPr>
        </p:nvSpPr>
        <p:spPr/>
        <p:txBody>
          <a:bodyPr/>
          <a:lstStyle/>
          <a:p>
            <a:fld id="{B8C0E16C-0154-4E8D-9CD0-FD2A0ECF7221}" type="slidenum">
              <a:rPr lang="en-US" smtClean="0"/>
              <a:t>19</a:t>
            </a:fld>
            <a:endParaRPr lang="en-US"/>
          </a:p>
        </p:txBody>
      </p:sp>
    </p:spTree>
    <p:extLst>
      <p:ext uri="{BB962C8B-B14F-4D97-AF65-F5344CB8AC3E}">
        <p14:creationId xmlns:p14="http://schemas.microsoft.com/office/powerpoint/2010/main" val="106606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spcBef>
                <a:spcPts val="815"/>
              </a:spcBef>
              <a:spcAft>
                <a:spcPts val="611"/>
              </a:spcAft>
            </a:pPr>
            <a:endParaRPr lang="en-US" sz="1100" dirty="0"/>
          </a:p>
          <a:p>
            <a:r>
              <a:rPr lang="en-US" i="1" dirty="0"/>
              <a:t>Will talk more about PrEP and the ring tomorrow, during which time we can discuss the rationale and determine whether we are asking the right questions in MTN-042</a:t>
            </a:r>
          </a:p>
          <a:p>
            <a:r>
              <a:rPr lang="en-US" i="1" dirty="0"/>
              <a:t>We wanted to give you an overview of the study and study design before having these more detailed discussions (including the one that follows on ethics)</a:t>
            </a:r>
          </a:p>
          <a:p>
            <a:endParaRPr lang="en-US" dirty="0"/>
          </a:p>
        </p:txBody>
      </p:sp>
      <p:sp>
        <p:nvSpPr>
          <p:cNvPr id="4" name="Slide Number Placeholder 3"/>
          <p:cNvSpPr>
            <a:spLocks noGrp="1"/>
          </p:cNvSpPr>
          <p:nvPr>
            <p:ph type="sldNum" sz="quarter" idx="10"/>
          </p:nvPr>
        </p:nvSpPr>
        <p:spPr/>
        <p:txBody>
          <a:bodyPr/>
          <a:lstStyle/>
          <a:p>
            <a:pPr defTabSz="931774"/>
            <a:fld id="{91F4CEE3-00B4-4133-BC4C-A7EF8875180A}" type="slidenum">
              <a:rPr lang="en-US">
                <a:solidFill>
                  <a:prstClr val="black"/>
                </a:solidFill>
                <a:latin typeface="Calibri" panose="020F0502020204030204"/>
              </a:rPr>
              <a:pPr defTabSz="931774"/>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0174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206C8A8-2AF7-4CA6-82C3-EC6E13A355B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026D3C53-7B4C-4908-A771-3D0F9C67990E}"/>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7F3160F2-C494-4B31-B86F-B1F4084DDDA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E89A8AC-06CB-4C41-8390-42C0F9BD58B3}" type="slidenum">
              <a:rPr lang="en-US" altLang="en-US" sz="1200" smtClean="0"/>
              <a:pPr/>
              <a:t>20</a:t>
            </a:fld>
            <a:endParaRPr lang="en-US" altLang="en-US" sz="1200"/>
          </a:p>
        </p:txBody>
      </p:sp>
    </p:spTree>
    <p:extLst>
      <p:ext uri="{BB962C8B-B14F-4D97-AF65-F5344CB8AC3E}">
        <p14:creationId xmlns:p14="http://schemas.microsoft.com/office/powerpoint/2010/main" val="372626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21</a:t>
            </a:fld>
            <a:endParaRPr lang="en-US"/>
          </a:p>
        </p:txBody>
      </p:sp>
    </p:spTree>
    <p:extLst>
      <p:ext uri="{BB962C8B-B14F-4D97-AF65-F5344CB8AC3E}">
        <p14:creationId xmlns:p14="http://schemas.microsoft.com/office/powerpoint/2010/main" val="391380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Compared with the ring, we have far more experience with PrEP. </a:t>
            </a:r>
          </a:p>
          <a:p>
            <a:r>
              <a:rPr lang="en-US" sz="1100" dirty="0"/>
              <a:t>6 Phase III trials were conducted of PrEP (in different populations) compared to 2 for the ring. </a:t>
            </a:r>
          </a:p>
          <a:p>
            <a:r>
              <a:rPr lang="en-US" sz="1100" dirty="0"/>
              <a:t>These had already been completed by the time we started ASPIRE and The Ring Study, and in fact the first approval for PrEP – in the US – was the same year we started (2012). </a:t>
            </a:r>
          </a:p>
          <a:p>
            <a:endParaRPr lang="en-US" sz="1100" dirty="0"/>
          </a:p>
          <a:p>
            <a:r>
              <a:rPr lang="en-US" sz="1100" dirty="0"/>
              <a:t>Since then, there have been more than 20 PrEP “open-label” studies and demonstration projects – the kind of studies in which there is no placebo – everyone gets PrEP. We learned that people were much more willing to use it than in the Phase III trials. And that’s when we saw just how effective PrEP can be when people use it regularly. </a:t>
            </a:r>
          </a:p>
          <a:p>
            <a:endParaRPr lang="en-US" sz="1100" dirty="0"/>
          </a:p>
          <a:p>
            <a:r>
              <a:rPr lang="en-US" sz="1100" dirty="0"/>
              <a:t>Two open-label studies of the ring - DREAM and HOPE - are still ongoing. We are hoping to see a similar effect, with women more interested in using the ring consistently, and there being higher efficacy as a result.</a:t>
            </a:r>
          </a:p>
          <a:p>
            <a:endParaRPr lang="en-US" sz="1100" dirty="0"/>
          </a:p>
          <a:p>
            <a:r>
              <a:rPr lang="en-US" sz="1100" dirty="0"/>
              <a:t>Neither is perfect.</a:t>
            </a:r>
          </a:p>
          <a:p>
            <a:r>
              <a:rPr lang="en-US" sz="1100" dirty="0"/>
              <a:t>Daily pill taking is not easy for everyone – plus stigma can been a concern. Vaginal rings are not familiar to most African women, and they may not feel comfortable inserting it themselves. It takes time to get used to.</a:t>
            </a:r>
          </a:p>
          <a:p>
            <a:endParaRPr lang="en-US" sz="1100" dirty="0"/>
          </a:p>
          <a:p>
            <a:endParaRPr lang="en-US" dirty="0"/>
          </a:p>
        </p:txBody>
      </p:sp>
      <p:sp>
        <p:nvSpPr>
          <p:cNvPr id="4" name="Slide Number Placeholder 3"/>
          <p:cNvSpPr>
            <a:spLocks noGrp="1"/>
          </p:cNvSpPr>
          <p:nvPr>
            <p:ph type="sldNum" sz="quarter" idx="10"/>
          </p:nvPr>
        </p:nvSpPr>
        <p:spPr/>
        <p:txBody>
          <a:bodyPr/>
          <a:lstStyle/>
          <a:p>
            <a:fld id="{218137EC-AB52-412F-9873-439AE56D1794}" type="slidenum">
              <a:rPr lang="en-US" smtClean="0"/>
              <a:t>22</a:t>
            </a:fld>
            <a:endParaRPr lang="en-US"/>
          </a:p>
        </p:txBody>
      </p:sp>
    </p:spTree>
    <p:extLst>
      <p:ext uri="{BB962C8B-B14F-4D97-AF65-F5344CB8AC3E}">
        <p14:creationId xmlns:p14="http://schemas.microsoft.com/office/powerpoint/2010/main" val="3550094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23</a:t>
            </a:fld>
            <a:endParaRPr lang="en-US"/>
          </a:p>
        </p:txBody>
      </p:sp>
    </p:spTree>
    <p:extLst>
      <p:ext uri="{BB962C8B-B14F-4D97-AF65-F5344CB8AC3E}">
        <p14:creationId xmlns:p14="http://schemas.microsoft.com/office/powerpoint/2010/main" val="3022774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24</a:t>
            </a:fld>
            <a:endParaRPr lang="en-US"/>
          </a:p>
        </p:txBody>
      </p:sp>
    </p:spTree>
    <p:extLst>
      <p:ext uri="{BB962C8B-B14F-4D97-AF65-F5344CB8AC3E}">
        <p14:creationId xmlns:p14="http://schemas.microsoft.com/office/powerpoint/2010/main" val="993055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25</a:t>
            </a:fld>
            <a:endParaRPr lang="en-US"/>
          </a:p>
        </p:txBody>
      </p:sp>
    </p:spTree>
    <p:extLst>
      <p:ext uri="{BB962C8B-B14F-4D97-AF65-F5344CB8AC3E}">
        <p14:creationId xmlns:p14="http://schemas.microsoft.com/office/powerpoint/2010/main" val="112056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3</a:t>
            </a:fld>
            <a:endParaRPr lang="en-US"/>
          </a:p>
        </p:txBody>
      </p:sp>
    </p:spTree>
    <p:extLst>
      <p:ext uri="{BB962C8B-B14F-4D97-AF65-F5344CB8AC3E}">
        <p14:creationId xmlns:p14="http://schemas.microsoft.com/office/powerpoint/2010/main" val="3938916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4</a:t>
            </a:fld>
            <a:endParaRPr lang="en-US"/>
          </a:p>
        </p:txBody>
      </p:sp>
    </p:spTree>
    <p:extLst>
      <p:ext uri="{BB962C8B-B14F-4D97-AF65-F5344CB8AC3E}">
        <p14:creationId xmlns:p14="http://schemas.microsoft.com/office/powerpoint/2010/main" val="31815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649"/>
              </a:lnSpc>
            </a:pPr>
            <a:r>
              <a:rPr lang="en-US" dirty="0"/>
              <a:t>Women in ASPIRE and The Ring Study were randomly assigned to use either the dapivirine ring or a placebo ring with no drug</a:t>
            </a:r>
          </a:p>
          <a:p>
            <a:pPr>
              <a:lnSpc>
                <a:spcPts val="2649"/>
              </a:lnSpc>
            </a:pPr>
            <a:r>
              <a:rPr lang="en-US" dirty="0"/>
              <a:t>We compared the results between these two groups at the end of each study</a:t>
            </a:r>
          </a:p>
          <a:p>
            <a:endParaRPr lang="en-US" dirty="0"/>
          </a:p>
        </p:txBody>
      </p:sp>
      <p:sp>
        <p:nvSpPr>
          <p:cNvPr id="4" name="Slide Number Placeholder 3"/>
          <p:cNvSpPr>
            <a:spLocks noGrp="1"/>
          </p:cNvSpPr>
          <p:nvPr>
            <p:ph type="sldNum" sz="quarter" idx="10"/>
          </p:nvPr>
        </p:nvSpPr>
        <p:spPr/>
        <p:txBody>
          <a:bodyPr/>
          <a:lstStyle/>
          <a:p>
            <a:pPr defTabSz="949478">
              <a:defRPr/>
            </a:pPr>
            <a:fld id="{B8C0E16C-0154-4E8D-9CD0-FD2A0ECF7221}" type="slidenum">
              <a:rPr lang="en-US">
                <a:solidFill>
                  <a:prstClr val="black"/>
                </a:solidFill>
                <a:latin typeface="Calibri"/>
              </a:rPr>
              <a:pPr defTabSz="949478">
                <a:defRPr/>
              </a:pPr>
              <a:t>5</a:t>
            </a:fld>
            <a:endParaRPr lang="en-US">
              <a:solidFill>
                <a:prstClr val="black"/>
              </a:solidFill>
              <a:latin typeface="Calibri"/>
            </a:endParaRPr>
          </a:p>
        </p:txBody>
      </p:sp>
    </p:spTree>
    <p:extLst>
      <p:ext uri="{BB962C8B-B14F-4D97-AF65-F5344CB8AC3E}">
        <p14:creationId xmlns:p14="http://schemas.microsoft.com/office/powerpoint/2010/main" val="141321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Among the 2629 women who were enrolled, </a:t>
            </a:r>
            <a:r>
              <a:rPr lang="en-ZA" sz="1200" b="1" i="0" u="none" strike="noStrike" kern="1200" baseline="0" dirty="0">
                <a:solidFill>
                  <a:schemeClr val="tx1"/>
                </a:solidFill>
                <a:latin typeface="+mn-lt"/>
                <a:ea typeface="+mn-ea"/>
                <a:cs typeface="+mn-cs"/>
              </a:rPr>
              <a:t>168 HIV-1 infections occurred: 71 in the </a:t>
            </a:r>
            <a:r>
              <a:rPr lang="en-ZA" sz="1200" b="1" i="0" u="none" strike="noStrike" kern="1200" baseline="0" dirty="0" err="1">
                <a:solidFill>
                  <a:schemeClr val="tx1"/>
                </a:solidFill>
                <a:latin typeface="+mn-lt"/>
                <a:ea typeface="+mn-ea"/>
                <a:cs typeface="+mn-cs"/>
              </a:rPr>
              <a:t>dapivirine</a:t>
            </a:r>
            <a:r>
              <a:rPr lang="en-ZA" sz="1200" b="1" i="0" u="none" strike="noStrike" kern="1200" baseline="0" dirty="0">
                <a:solidFill>
                  <a:schemeClr val="tx1"/>
                </a:solidFill>
                <a:latin typeface="+mn-lt"/>
                <a:ea typeface="+mn-ea"/>
                <a:cs typeface="+mn-cs"/>
              </a:rPr>
              <a:t> group and 97 in the placebo group (incidence, 3.3 and 4.5 per 100 </a:t>
            </a:r>
            <a:r>
              <a:rPr lang="en-ZA" sz="1200" b="1" i="0" u="none" strike="noStrike" kern="1200" baseline="0" dirty="0" err="1">
                <a:solidFill>
                  <a:schemeClr val="tx1"/>
                </a:solidFill>
                <a:latin typeface="+mn-lt"/>
                <a:ea typeface="+mn-ea"/>
                <a:cs typeface="+mn-cs"/>
              </a:rPr>
              <a:t>personyears</a:t>
            </a:r>
            <a:r>
              <a:rPr lang="en-ZA" sz="1200" b="1" i="0" u="none" strike="noStrike" kern="1200" baseline="0" dirty="0">
                <a:solidFill>
                  <a:schemeClr val="tx1"/>
                </a:solidFill>
                <a:latin typeface="+mn-lt"/>
                <a:ea typeface="+mn-ea"/>
                <a:cs typeface="+mn-cs"/>
              </a:rPr>
              <a:t>,</a:t>
            </a:r>
          </a:p>
          <a:p>
            <a:r>
              <a:rPr lang="en-ZA" sz="1200" b="1" i="0" u="none" strike="noStrike" kern="1200" baseline="0" dirty="0">
                <a:solidFill>
                  <a:schemeClr val="tx1"/>
                </a:solidFill>
                <a:latin typeface="+mn-lt"/>
                <a:ea typeface="+mn-ea"/>
                <a:cs typeface="+mn-cs"/>
              </a:rPr>
              <a:t>respectively). The incidence of HIV-1 infection in the </a:t>
            </a:r>
            <a:r>
              <a:rPr lang="en-ZA" sz="1200" b="1" i="0" u="none" strike="noStrike" kern="1200" baseline="0" dirty="0" err="1">
                <a:solidFill>
                  <a:schemeClr val="tx1"/>
                </a:solidFill>
                <a:latin typeface="+mn-lt"/>
                <a:ea typeface="+mn-ea"/>
                <a:cs typeface="+mn-cs"/>
              </a:rPr>
              <a:t>dapivirine</a:t>
            </a:r>
            <a:r>
              <a:rPr lang="en-ZA" sz="1200" b="1" i="0" u="none" strike="noStrike" kern="1200" baseline="0" dirty="0">
                <a:solidFill>
                  <a:schemeClr val="tx1"/>
                </a:solidFill>
                <a:latin typeface="+mn-lt"/>
                <a:ea typeface="+mn-ea"/>
                <a:cs typeface="+mn-cs"/>
              </a:rPr>
              <a:t> group was </a:t>
            </a:r>
            <a:r>
              <a:rPr lang="en-ZA" sz="1200" b="0" i="0" u="none" strike="noStrike" kern="1200" baseline="0" dirty="0">
                <a:solidFill>
                  <a:schemeClr val="tx1"/>
                </a:solidFill>
                <a:latin typeface="+mn-lt"/>
                <a:ea typeface="+mn-ea"/>
                <a:cs typeface="+mn-cs"/>
              </a:rPr>
              <a:t>lower by 27% (95% confidence interval [CI], 1 to 46; P = 0.05) than that in the placebo</a:t>
            </a:r>
          </a:p>
          <a:p>
            <a:r>
              <a:rPr lang="en-ZA" sz="1200" b="0" i="0" u="none" strike="noStrike" kern="1200" baseline="0" dirty="0">
                <a:solidFill>
                  <a:schemeClr val="tx1"/>
                </a:solidFill>
                <a:latin typeface="+mn-lt"/>
                <a:ea typeface="+mn-ea"/>
                <a:cs typeface="+mn-cs"/>
              </a:rPr>
              <a:t>group. In an analysis that excluded data from two sites that had reduced rates of retention</a:t>
            </a:r>
          </a:p>
          <a:p>
            <a:r>
              <a:rPr lang="en-ZA" sz="1200" b="0" i="0" u="none" strike="noStrike" kern="1200" baseline="0" dirty="0">
                <a:solidFill>
                  <a:schemeClr val="tx1"/>
                </a:solidFill>
                <a:latin typeface="+mn-lt"/>
                <a:ea typeface="+mn-ea"/>
                <a:cs typeface="+mn-cs"/>
              </a:rPr>
              <a:t> and adherence, the incidence of HIV-1 infection in the </a:t>
            </a:r>
            <a:r>
              <a:rPr lang="en-ZA" sz="1200" b="0" i="0" u="none" strike="noStrike" kern="1200" baseline="0" dirty="0" err="1">
                <a:solidFill>
                  <a:schemeClr val="tx1"/>
                </a:solidFill>
                <a:latin typeface="+mn-lt"/>
                <a:ea typeface="+mn-ea"/>
                <a:cs typeface="+mn-cs"/>
              </a:rPr>
              <a:t>dapivirine</a:t>
            </a:r>
            <a:r>
              <a:rPr lang="en-ZA" sz="1200" b="0" i="0" u="none" strike="noStrike" kern="1200" baseline="0" dirty="0">
                <a:solidFill>
                  <a:schemeClr val="tx1"/>
                </a:solidFill>
                <a:latin typeface="+mn-lt"/>
                <a:ea typeface="+mn-ea"/>
                <a:cs typeface="+mn-cs"/>
              </a:rPr>
              <a:t> group was</a:t>
            </a:r>
          </a:p>
          <a:p>
            <a:r>
              <a:rPr lang="en-ZA" sz="1200" b="0" i="0" u="none" strike="noStrike" kern="1200" baseline="0" dirty="0">
                <a:solidFill>
                  <a:schemeClr val="tx1"/>
                </a:solidFill>
                <a:latin typeface="+mn-lt"/>
                <a:ea typeface="+mn-ea"/>
                <a:cs typeface="+mn-cs"/>
              </a:rPr>
              <a:t>lower by 37% (95% CI, 12 to 56; P = 0.007) than that in the placebo group. In a post</a:t>
            </a:r>
          </a:p>
          <a:p>
            <a:r>
              <a:rPr lang="en-ZA" sz="1200" b="0" i="0" u="none" strike="noStrike" kern="1200" baseline="0" dirty="0">
                <a:solidFill>
                  <a:schemeClr val="tx1"/>
                </a:solidFill>
                <a:latin typeface="+mn-lt"/>
                <a:ea typeface="+mn-ea"/>
                <a:cs typeface="+mn-cs"/>
              </a:rPr>
              <a:t>hoc analysis, higher rates of HIV-1 protection were observed among women over the</a:t>
            </a:r>
          </a:p>
          <a:p>
            <a:r>
              <a:rPr lang="en-ZA" sz="1200" b="0" i="0" u="none" strike="noStrike" kern="1200" baseline="0" dirty="0">
                <a:solidFill>
                  <a:schemeClr val="tx1"/>
                </a:solidFill>
                <a:latin typeface="+mn-lt"/>
                <a:ea typeface="+mn-ea"/>
                <a:cs typeface="+mn-cs"/>
              </a:rPr>
              <a:t>age of 21 years (56%; 95% CI, 31 to 71; P&lt;0.001) but not among those 21 years of age</a:t>
            </a:r>
          </a:p>
          <a:p>
            <a:r>
              <a:rPr lang="en-ZA" sz="1200" b="0" i="0" u="none" strike="noStrike" kern="1200" baseline="0" dirty="0">
                <a:solidFill>
                  <a:schemeClr val="tx1"/>
                </a:solidFill>
                <a:latin typeface="+mn-lt"/>
                <a:ea typeface="+mn-ea"/>
                <a:cs typeface="+mn-cs"/>
              </a:rPr>
              <a:t>or younger (−27%; 95% CI, −133 to 31; P = 0.45), a difference that was correlated with</a:t>
            </a:r>
          </a:p>
          <a:p>
            <a:r>
              <a:rPr lang="en-ZA" sz="1200" b="0" i="0" u="none" strike="noStrike" kern="1200" baseline="0" dirty="0">
                <a:solidFill>
                  <a:schemeClr val="tx1"/>
                </a:solidFill>
                <a:latin typeface="+mn-lt"/>
                <a:ea typeface="+mn-ea"/>
                <a:cs typeface="+mn-cs"/>
              </a:rPr>
              <a:t>reduced adherence. The rates of adverse medical events and antiretroviral resistance</a:t>
            </a:r>
          </a:p>
          <a:p>
            <a:r>
              <a:rPr lang="en-ZA" sz="1200" b="0" i="0" u="none" strike="noStrike" kern="1200" baseline="0" dirty="0">
                <a:solidFill>
                  <a:schemeClr val="tx1"/>
                </a:solidFill>
                <a:latin typeface="+mn-lt"/>
                <a:ea typeface="+mn-ea"/>
                <a:cs typeface="+mn-cs"/>
              </a:rPr>
              <a:t>among women who acquired HIV-1 infection were similar in the two groups.</a:t>
            </a:r>
          </a:p>
          <a:p>
            <a:endParaRPr lang="en-ZA" sz="1200" b="0" i="0" u="none" strike="noStrike" kern="1200" baseline="0" dirty="0">
              <a:solidFill>
                <a:schemeClr val="tx1"/>
              </a:solidFill>
              <a:latin typeface="+mn-lt"/>
              <a:ea typeface="+mn-ea"/>
              <a:cs typeface="+mn-cs"/>
            </a:endParaRPr>
          </a:p>
          <a:p>
            <a:r>
              <a:rPr lang="en-ZA" sz="1200" b="0" i="0" kern="1200" dirty="0">
                <a:solidFill>
                  <a:schemeClr val="tx1"/>
                </a:solidFill>
                <a:effectLst/>
                <a:latin typeface="+mn-lt"/>
                <a:ea typeface="+mn-ea"/>
                <a:cs typeface="+mn-cs"/>
              </a:rPr>
              <a:t>Ring study A total of 77 participants in the </a:t>
            </a:r>
            <a:r>
              <a:rPr lang="en-ZA" sz="1200" b="0" i="0" kern="1200" dirty="0" err="1">
                <a:solidFill>
                  <a:schemeClr val="tx1"/>
                </a:solidFill>
                <a:effectLst/>
                <a:latin typeface="+mn-lt"/>
                <a:ea typeface="+mn-ea"/>
                <a:cs typeface="+mn-cs"/>
              </a:rPr>
              <a:t>dapivirine</a:t>
            </a:r>
            <a:r>
              <a:rPr lang="en-ZA" sz="1200" b="0" i="0" kern="1200" dirty="0">
                <a:solidFill>
                  <a:schemeClr val="tx1"/>
                </a:solidFill>
                <a:effectLst/>
                <a:latin typeface="+mn-lt"/>
                <a:ea typeface="+mn-ea"/>
                <a:cs typeface="+mn-cs"/>
              </a:rPr>
              <a:t> group underwent HIV-1 seroconversion during 1888 person-years of follow-up (4.1 seroconversions per 100 person-years), as compared with 56 in the placebo group who underwent HIV-1 seroconversion during 917 person-years of follow-up (6.1 seroconversions per 100 person-years). The incidence of HIV-1 infection was 31% lower in the </a:t>
            </a:r>
            <a:r>
              <a:rPr lang="en-ZA" sz="1200" b="0" i="0" kern="1200" dirty="0" err="1">
                <a:solidFill>
                  <a:schemeClr val="tx1"/>
                </a:solidFill>
                <a:effectLst/>
                <a:latin typeface="+mn-lt"/>
                <a:ea typeface="+mn-ea"/>
                <a:cs typeface="+mn-cs"/>
              </a:rPr>
              <a:t>dapivirine</a:t>
            </a:r>
            <a:r>
              <a:rPr lang="en-ZA" sz="1200" b="0" i="0" kern="1200" dirty="0">
                <a:solidFill>
                  <a:schemeClr val="tx1"/>
                </a:solidFill>
                <a:effectLst/>
                <a:latin typeface="+mn-lt"/>
                <a:ea typeface="+mn-ea"/>
                <a:cs typeface="+mn-cs"/>
              </a:rPr>
              <a:t> group than in the placebo group (hazard ratio, 0.69; 95% confidence interval [CI], 0.49 to 0.99; P=0.04). There was no significant difference in efficacy of the </a:t>
            </a:r>
            <a:r>
              <a:rPr lang="en-ZA" sz="1200" b="0" i="0" kern="1200" dirty="0" err="1">
                <a:solidFill>
                  <a:schemeClr val="tx1"/>
                </a:solidFill>
                <a:effectLst/>
                <a:latin typeface="+mn-lt"/>
                <a:ea typeface="+mn-ea"/>
                <a:cs typeface="+mn-cs"/>
              </a:rPr>
              <a:t>dapivirine</a:t>
            </a:r>
            <a:r>
              <a:rPr lang="en-ZA" sz="1200" b="0" i="0" kern="1200" dirty="0">
                <a:solidFill>
                  <a:schemeClr val="tx1"/>
                </a:solidFill>
                <a:effectLst/>
                <a:latin typeface="+mn-lt"/>
                <a:ea typeface="+mn-ea"/>
                <a:cs typeface="+mn-cs"/>
              </a:rPr>
              <a:t> ring among women older than 21 years of age (hazard ratio for infection, 0.63; 95% CI, 0.41 to 0.97) and those 21 years of age or younger (hazard ratio, 0.85; 95% CI, 0.45 to 1.60; P=0.43 for treatment-by-age interaction). Among participants with HIV-1 infection, nonnucleoside reverse-transcriptase inhibitor resistance mutations were detected in 14 of 77 participants in the </a:t>
            </a:r>
            <a:r>
              <a:rPr lang="en-ZA" sz="1200" b="0" i="0" kern="1200" dirty="0" err="1">
                <a:solidFill>
                  <a:schemeClr val="tx1"/>
                </a:solidFill>
                <a:effectLst/>
                <a:latin typeface="+mn-lt"/>
                <a:ea typeface="+mn-ea"/>
                <a:cs typeface="+mn-cs"/>
              </a:rPr>
              <a:t>dapivirine</a:t>
            </a:r>
            <a:r>
              <a:rPr lang="en-ZA" sz="1200" b="0" i="0" kern="1200" dirty="0">
                <a:solidFill>
                  <a:schemeClr val="tx1"/>
                </a:solidFill>
                <a:effectLst/>
                <a:latin typeface="+mn-lt"/>
                <a:ea typeface="+mn-ea"/>
                <a:cs typeface="+mn-cs"/>
              </a:rPr>
              <a:t> group (18.2%) and in 9 of 56 (16.1%) in the placebo group. Serious adverse events occurred more often in the </a:t>
            </a:r>
            <a:r>
              <a:rPr lang="en-ZA" sz="1200" b="0" i="0" kern="1200" dirty="0" err="1">
                <a:solidFill>
                  <a:schemeClr val="tx1"/>
                </a:solidFill>
                <a:effectLst/>
                <a:latin typeface="+mn-lt"/>
                <a:ea typeface="+mn-ea"/>
                <a:cs typeface="+mn-cs"/>
              </a:rPr>
              <a:t>dapivirine</a:t>
            </a:r>
            <a:r>
              <a:rPr lang="en-ZA" sz="1200" b="0" i="0" kern="1200" dirty="0">
                <a:solidFill>
                  <a:schemeClr val="tx1"/>
                </a:solidFill>
                <a:effectLst/>
                <a:latin typeface="+mn-lt"/>
                <a:ea typeface="+mn-ea"/>
                <a:cs typeface="+mn-cs"/>
              </a:rPr>
              <a:t> group (in 38 participants [2.9%]) than in the placebo group (in 6 [0.9%]). However, no clear pattern was identified.</a:t>
            </a:r>
            <a:endParaRPr lang="en-ZA" sz="1200" b="0" i="0" u="none" strike="noStrike" kern="1200" baseline="0" dirty="0">
              <a:solidFill>
                <a:schemeClr val="tx1"/>
              </a:solidFill>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1D92DA15-3B1F-4487-8821-1996CB19407B}" type="slidenum">
              <a:rPr lang="en-US" smtClean="0"/>
              <a:t>6</a:t>
            </a:fld>
            <a:endParaRPr lang="en-US"/>
          </a:p>
        </p:txBody>
      </p:sp>
    </p:spTree>
    <p:extLst>
      <p:ext uri="{BB962C8B-B14F-4D97-AF65-F5344CB8AC3E}">
        <p14:creationId xmlns:p14="http://schemas.microsoft.com/office/powerpoint/2010/main" val="96124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Char char="•"/>
              <a:defRPr/>
            </a:pPr>
            <a:r>
              <a:rPr lang="en-US" sz="1200" dirty="0"/>
              <a:t>Safe and effective in women &gt;21years and protection increased with more consistent use</a:t>
            </a:r>
          </a:p>
          <a:p>
            <a:pPr>
              <a:buFont typeface="Arial" charset="0"/>
              <a:buChar char="•"/>
              <a:defRPr/>
            </a:pPr>
            <a:r>
              <a:rPr lang="en-US" sz="1200" dirty="0"/>
              <a:t>Adherence was better compared to daily use products</a:t>
            </a:r>
          </a:p>
          <a:p>
            <a:pPr>
              <a:buFont typeface="Arial" charset="0"/>
              <a:buChar char="•"/>
              <a:defRPr/>
            </a:pPr>
            <a:r>
              <a:rPr lang="en-US" sz="1200" dirty="0"/>
              <a:t>With continued use &amp; counselling ring worries reduced...better adherence</a:t>
            </a:r>
          </a:p>
          <a:p>
            <a:pPr>
              <a:buFont typeface="Arial" charset="0"/>
              <a:buChar char="•"/>
              <a:defRPr/>
            </a:pPr>
            <a:r>
              <a:rPr lang="en-US" sz="1200" dirty="0"/>
              <a:t>Almost all women were able to insert and remove ring on their own following first instructions</a:t>
            </a:r>
          </a:p>
          <a:p>
            <a:pPr>
              <a:buFont typeface="Arial" charset="0"/>
              <a:buChar char="•"/>
              <a:defRPr/>
            </a:pPr>
            <a:r>
              <a:rPr lang="en-US" sz="1200" dirty="0"/>
              <a:t>Once inserted well, women forgot it was there till when it was time to remove it</a:t>
            </a:r>
          </a:p>
          <a:p>
            <a:pPr>
              <a:buFont typeface="Arial" charset="0"/>
              <a:buChar char="•"/>
              <a:defRPr/>
            </a:pPr>
            <a:r>
              <a:rPr lang="en-US" sz="1200" dirty="0"/>
              <a:t>Ring did not interfere with sexual activity</a:t>
            </a:r>
          </a:p>
          <a:p>
            <a:pPr>
              <a:buFont typeface="Arial" charset="0"/>
              <a:buChar char="•"/>
              <a:defRPr/>
            </a:pPr>
            <a:r>
              <a:rPr lang="en-US" sz="1200" dirty="0"/>
              <a:t>Women were able to use the ring discretely</a:t>
            </a:r>
          </a:p>
          <a:p>
            <a:pPr>
              <a:buFont typeface="Arial" charset="0"/>
              <a:buChar char="•"/>
              <a:defRPr/>
            </a:pPr>
            <a:r>
              <a:rPr lang="en-US" sz="1200" dirty="0"/>
              <a:t>Those who disclosed adhered better </a:t>
            </a:r>
          </a:p>
          <a:p>
            <a:endParaRPr lang="en-US" dirty="0"/>
          </a:p>
        </p:txBody>
      </p:sp>
      <p:sp>
        <p:nvSpPr>
          <p:cNvPr id="4" name="Slide Number Placeholder 3"/>
          <p:cNvSpPr>
            <a:spLocks noGrp="1"/>
          </p:cNvSpPr>
          <p:nvPr>
            <p:ph type="sldNum" sz="quarter" idx="10"/>
          </p:nvPr>
        </p:nvSpPr>
        <p:spPr/>
        <p:txBody>
          <a:bodyPr/>
          <a:lstStyle/>
          <a:p>
            <a:fld id="{6F8F6558-8DDA-484D-BE97-4245B90BFBCB}" type="slidenum">
              <a:rPr lang="en-US" smtClean="0"/>
              <a:t>7</a:t>
            </a:fld>
            <a:endParaRPr lang="en-US"/>
          </a:p>
        </p:txBody>
      </p:sp>
    </p:spTree>
    <p:extLst>
      <p:ext uri="{BB962C8B-B14F-4D97-AF65-F5344CB8AC3E}">
        <p14:creationId xmlns:p14="http://schemas.microsoft.com/office/powerpoint/2010/main" val="50495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8013" y="890588"/>
            <a:ext cx="3206750" cy="2406650"/>
          </a:xfrm>
        </p:spPr>
      </p:sp>
      <p:sp>
        <p:nvSpPr>
          <p:cNvPr id="3" name="Notes Placeholder 2"/>
          <p:cNvSpPr>
            <a:spLocks noGrp="1"/>
          </p:cNvSpPr>
          <p:nvPr>
            <p:ph type="body" idx="1"/>
          </p:nvPr>
        </p:nvSpPr>
        <p:spPr/>
        <p:txBody>
          <a:bodyPr/>
          <a:lstStyle/>
          <a:p>
            <a:pPr defTabSz="931774">
              <a:defRPr/>
            </a:pPr>
            <a:r>
              <a:rPr lang="en-US" dirty="0"/>
              <a:t>- comparing it to the female condom.</a:t>
            </a:r>
          </a:p>
          <a:p>
            <a:endParaRPr lang="en-US" dirty="0"/>
          </a:p>
        </p:txBody>
      </p:sp>
      <p:sp>
        <p:nvSpPr>
          <p:cNvPr id="4" name="Slide Number Placeholder 3"/>
          <p:cNvSpPr>
            <a:spLocks noGrp="1"/>
          </p:cNvSpPr>
          <p:nvPr>
            <p:ph type="sldNum" sz="quarter" idx="10"/>
          </p:nvPr>
        </p:nvSpPr>
        <p:spPr/>
        <p:txBody>
          <a:bodyPr/>
          <a:lstStyle/>
          <a:p>
            <a:pPr defTabSz="949478">
              <a:defRPr/>
            </a:pPr>
            <a:fld id="{826B6224-2577-4B49-97B5-D8FC18CA3354}" type="slidenum">
              <a:rPr lang="en-US">
                <a:solidFill>
                  <a:prstClr val="black"/>
                </a:solidFill>
                <a:latin typeface="Calibri"/>
              </a:rPr>
              <a:pPr defTabSz="949478">
                <a:defRPr/>
              </a:pPr>
              <a:t>8</a:t>
            </a:fld>
            <a:endParaRPr lang="en-US">
              <a:solidFill>
                <a:prstClr val="black"/>
              </a:solidFill>
              <a:latin typeface="Calibri"/>
            </a:endParaRPr>
          </a:p>
        </p:txBody>
      </p:sp>
    </p:spTree>
    <p:extLst>
      <p:ext uri="{BB962C8B-B14F-4D97-AF65-F5344CB8AC3E}">
        <p14:creationId xmlns:p14="http://schemas.microsoft.com/office/powerpoint/2010/main" val="378241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DA15-3B1F-4487-8821-1996CB19407B}" type="slidenum">
              <a:rPr lang="en-US" smtClean="0"/>
              <a:t>9</a:t>
            </a:fld>
            <a:endParaRPr lang="en-US"/>
          </a:p>
        </p:txBody>
      </p:sp>
    </p:spTree>
    <p:extLst>
      <p:ext uri="{BB962C8B-B14F-4D97-AF65-F5344CB8AC3E}">
        <p14:creationId xmlns:p14="http://schemas.microsoft.com/office/powerpoint/2010/main" val="2302390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0.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57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4"/>
            <a:ext cx="7772400" cy="1470025"/>
          </a:xfrm>
        </p:spPr>
        <p:txBody>
          <a:bodyPr/>
          <a:lstStyle>
            <a:lvl1pPr>
              <a:defRPr>
                <a:solidFill>
                  <a:srgbClr val="740074"/>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90099"/>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0192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 Slide_no date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6"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02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with photo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63587" y="511748"/>
            <a:ext cx="7772400" cy="606851"/>
          </a:xfrm>
          <a:prstGeom prst="rect">
            <a:avLst/>
          </a:prstGeom>
        </p:spPr>
        <p:txBody>
          <a:bodyPr/>
          <a:lstStyle>
            <a:lvl1pPr>
              <a:defRPr sz="3200" b="1">
                <a:solidFill>
                  <a:srgbClr val="15406B"/>
                </a:solidFill>
              </a:defRPr>
            </a:lvl1pPr>
          </a:lstStyle>
          <a:p>
            <a:endParaRPr lang="en-US" dirty="0"/>
          </a:p>
        </p:txBody>
      </p:sp>
      <p:sp>
        <p:nvSpPr>
          <p:cNvPr id="4" name="Picture Placeholder 1"/>
          <p:cNvSpPr>
            <a:spLocks noGrp="1"/>
          </p:cNvSpPr>
          <p:nvPr>
            <p:ph type="pic" sz="quarter" idx="12"/>
          </p:nvPr>
        </p:nvSpPr>
        <p:spPr>
          <a:xfrm>
            <a:off x="637391" y="1725448"/>
            <a:ext cx="3848031" cy="3848031"/>
          </a:xfrm>
          <a:prstGeom prst="ellipse">
            <a:avLst/>
          </a:prstGeom>
        </p:spPr>
      </p:sp>
      <p:sp>
        <p:nvSpPr>
          <p:cNvPr id="6"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
        <p:nvSpPr>
          <p:cNvPr id="7" name="Content Placeholder 2"/>
          <p:cNvSpPr>
            <a:spLocks noGrp="1"/>
          </p:cNvSpPr>
          <p:nvPr>
            <p:ph idx="10"/>
          </p:nvPr>
        </p:nvSpPr>
        <p:spPr>
          <a:xfrm>
            <a:off x="4753026" y="1584000"/>
            <a:ext cx="3911293"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41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63587" y="511748"/>
            <a:ext cx="7772400" cy="606851"/>
          </a:xfrm>
          <a:prstGeom prst="rect">
            <a:avLst/>
          </a:prstGeom>
        </p:spPr>
        <p:txBody>
          <a:bodyPr/>
          <a:lstStyle>
            <a:lvl1pPr>
              <a:defRPr sz="3200" b="1">
                <a:solidFill>
                  <a:srgbClr val="15406B"/>
                </a:solidFill>
              </a:defRPr>
            </a:lvl1pPr>
          </a:lstStyle>
          <a:p>
            <a:endParaRPr lang="en-US" dirty="0"/>
          </a:p>
        </p:txBody>
      </p:sp>
      <p:sp>
        <p:nvSpPr>
          <p:cNvPr id="4" name="Picture Placeholder 1"/>
          <p:cNvSpPr>
            <a:spLocks noGrp="1"/>
          </p:cNvSpPr>
          <p:nvPr>
            <p:ph type="pic" sz="quarter" idx="12"/>
          </p:nvPr>
        </p:nvSpPr>
        <p:spPr>
          <a:xfrm>
            <a:off x="637391" y="1725448"/>
            <a:ext cx="3848031" cy="3848031"/>
          </a:xfrm>
          <a:prstGeom prst="ellipse">
            <a:avLst/>
          </a:prstGeom>
        </p:spPr>
      </p:sp>
      <p:sp>
        <p:nvSpPr>
          <p:cNvPr id="6"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
        <p:nvSpPr>
          <p:cNvPr id="8" name="Content Placeholder 2"/>
          <p:cNvSpPr>
            <a:spLocks noGrp="1"/>
          </p:cNvSpPr>
          <p:nvPr>
            <p:ph idx="10"/>
          </p:nvPr>
        </p:nvSpPr>
        <p:spPr>
          <a:xfrm>
            <a:off x="4753026" y="1584000"/>
            <a:ext cx="3911293"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23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Outline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txBox="1">
            <a:spLocks/>
          </p:cNvSpPr>
          <p:nvPr userDrawn="1"/>
        </p:nvSpPr>
        <p:spPr>
          <a:xfrm>
            <a:off x="463587" y="361525"/>
            <a:ext cx="6012000" cy="648000"/>
          </a:xfrm>
          <a:prstGeom prst="rect">
            <a:avLst/>
          </a:prstGeom>
        </p:spPr>
        <p:txBody>
          <a:bodyPr tIns="36000" bIns="54000"/>
          <a:lstStyle>
            <a:lvl1pPr algn="l" defTabSz="457200" rtl="0" eaLnBrk="1" latinLnBrk="0" hangingPunct="1">
              <a:spcBef>
                <a:spcPct val="0"/>
              </a:spcBef>
              <a:buNone/>
              <a:defRPr sz="3400" b="0" i="0" kern="1200">
                <a:solidFill>
                  <a:srgbClr val="15406B"/>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5406B"/>
                </a:solidFill>
                <a:effectLst/>
                <a:uLnTx/>
                <a:uFillTx/>
                <a:latin typeface="Arial"/>
                <a:ea typeface="+mj-ea"/>
                <a:cs typeface="Arial"/>
              </a:rPr>
              <a:t>Presentation Outline</a:t>
            </a:r>
            <a:endParaRPr kumimoji="0" lang="en-US" sz="1200" b="0" i="0" u="none" strike="noStrike" kern="1200" cap="none" spc="0" normalizeH="0" baseline="0" noProof="0" dirty="0">
              <a:ln>
                <a:noFill/>
              </a:ln>
              <a:solidFill>
                <a:srgbClr val="15406B"/>
              </a:solidFill>
              <a:effectLst/>
              <a:uLnTx/>
              <a:uFillTx/>
              <a:latin typeface="Arial"/>
              <a:ea typeface="+mj-ea"/>
              <a:cs typeface="Arial"/>
            </a:endParaRPr>
          </a:p>
        </p:txBody>
      </p:sp>
      <p:sp>
        <p:nvSpPr>
          <p:cNvPr id="12" name="Content Placeholder 2"/>
          <p:cNvSpPr>
            <a:spLocks noGrp="1"/>
          </p:cNvSpPr>
          <p:nvPr>
            <p:ph idx="1" hasCustomPrompt="1"/>
          </p:nvPr>
        </p:nvSpPr>
        <p:spPr>
          <a:xfrm>
            <a:off x="468000" y="1584000"/>
            <a:ext cx="8196319" cy="4020317"/>
          </a:xfrm>
          <a:prstGeom prst="rect">
            <a:avLst/>
          </a:prstGeom>
        </p:spPr>
        <p:txBody>
          <a:bodyPr/>
          <a:lstStyle>
            <a:lvl1pPr marL="342900" marR="0" indent="-342900" algn="l" defTabSz="457200" rtl="0" eaLnBrk="1" fontAlgn="auto" latinLnBrk="0" hangingPunct="1">
              <a:lnSpc>
                <a:spcPct val="100000"/>
              </a:lnSpc>
              <a:spcBef>
                <a:spcPts val="300"/>
              </a:spcBef>
              <a:spcAft>
                <a:spcPts val="600"/>
              </a:spcAft>
              <a:buClrTx/>
              <a:buSzPct val="120000"/>
              <a:buFont typeface="Arial" charset="0"/>
              <a:buChar char="•"/>
              <a:tabLst/>
              <a:defRPr sz="2400" b="0">
                <a:solidFill>
                  <a:srgbClr val="15406B"/>
                </a:solidFill>
                <a:latin typeface="Arial"/>
                <a:cs typeface="Arial"/>
              </a:defRPr>
            </a:lvl1pPr>
            <a:lvl2pPr marL="358775" indent="0">
              <a:spcBef>
                <a:spcPts val="0"/>
              </a:spcBef>
              <a:spcAft>
                <a:spcPts val="600"/>
              </a:spcAft>
              <a:buFont typeface="Arial" charset="0"/>
              <a:buNone/>
              <a:tabLst/>
              <a:defRPr sz="2400">
                <a:solidFill>
                  <a:srgbClr val="15406B"/>
                </a:solidFill>
                <a:latin typeface="Arial"/>
                <a:cs typeface="Arial"/>
              </a:defRPr>
            </a:lvl2pPr>
            <a:lvl3pPr marL="893763" indent="-268288">
              <a:buSzPct val="75000"/>
              <a:buFont typeface="Wingdings" charset="2"/>
              <a:buChar char="§"/>
              <a:tabLst/>
              <a:defRPr sz="2400" i="1">
                <a:solidFill>
                  <a:srgbClr val="15406B"/>
                </a:solidFill>
                <a:latin typeface="Arial"/>
                <a:cs typeface="Arial"/>
              </a:defRPr>
            </a:lvl3pPr>
            <a:lvl4pPr>
              <a:defRPr sz="1400">
                <a:solidFill>
                  <a:srgbClr val="FFFFFF"/>
                </a:solidFill>
                <a:latin typeface="Arial"/>
                <a:cs typeface="Arial"/>
              </a:defRPr>
            </a:lvl4pPr>
            <a:lvl5pPr>
              <a:defRPr sz="1200">
                <a:solidFill>
                  <a:srgbClr val="FFFFFF"/>
                </a:solidFill>
                <a:latin typeface="Arial"/>
                <a:cs typeface="Arial"/>
              </a:defRPr>
            </a:lvl5pPr>
          </a:lstStyle>
          <a:p>
            <a:pPr lvl="0"/>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lvl="0"/>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Tree>
    <p:extLst>
      <p:ext uri="{BB962C8B-B14F-4D97-AF65-F5344CB8AC3E}">
        <p14:creationId xmlns:p14="http://schemas.microsoft.com/office/powerpoint/2010/main" val="4088959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Out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63586" y="511748"/>
            <a:ext cx="8196319" cy="606851"/>
          </a:xfrm>
          <a:prstGeom prst="rect">
            <a:avLst/>
          </a:prstGeom>
        </p:spPr>
        <p:txBody>
          <a:bodyPr/>
          <a:lstStyle>
            <a:lvl1pPr>
              <a:defRPr sz="3200" b="1" baseline="0">
                <a:solidFill>
                  <a:srgbClr val="15406B"/>
                </a:solidFill>
              </a:defRPr>
            </a:lvl1pPr>
          </a:lstStyle>
          <a:p>
            <a:r>
              <a:rPr lang="en-US" dirty="0"/>
              <a:t>Presentation Outline</a:t>
            </a:r>
          </a:p>
        </p:txBody>
      </p:sp>
      <p:sp>
        <p:nvSpPr>
          <p:cNvPr id="8" name="Content Placeholder 2"/>
          <p:cNvSpPr>
            <a:spLocks noGrp="1"/>
          </p:cNvSpPr>
          <p:nvPr>
            <p:ph idx="1" hasCustomPrompt="1"/>
          </p:nvPr>
        </p:nvSpPr>
        <p:spPr>
          <a:xfrm>
            <a:off x="468000" y="1584000"/>
            <a:ext cx="8196319" cy="4020317"/>
          </a:xfrm>
          <a:prstGeom prst="rect">
            <a:avLst/>
          </a:prstGeom>
        </p:spPr>
        <p:txBody>
          <a:bodyPr/>
          <a:lstStyle>
            <a:lvl1pPr marL="342900" marR="0" indent="-342900" algn="l" defTabSz="457200" rtl="0" eaLnBrk="1" fontAlgn="auto" latinLnBrk="0" hangingPunct="1">
              <a:lnSpc>
                <a:spcPct val="100000"/>
              </a:lnSpc>
              <a:spcBef>
                <a:spcPts val="300"/>
              </a:spcBef>
              <a:spcAft>
                <a:spcPts val="600"/>
              </a:spcAft>
              <a:buClrTx/>
              <a:buSzPct val="120000"/>
              <a:buFont typeface="Arial" charset="0"/>
              <a:buChar char="•"/>
              <a:tabLst/>
              <a:defRPr sz="2400" b="0">
                <a:solidFill>
                  <a:srgbClr val="15406B"/>
                </a:solidFill>
                <a:latin typeface="Arial"/>
                <a:cs typeface="Arial"/>
              </a:defRPr>
            </a:lvl1pPr>
            <a:lvl2pPr marL="358775" indent="0">
              <a:spcBef>
                <a:spcPts val="0"/>
              </a:spcBef>
              <a:spcAft>
                <a:spcPts val="600"/>
              </a:spcAft>
              <a:buFont typeface="Arial" charset="0"/>
              <a:buNone/>
              <a:tabLst/>
              <a:defRPr sz="2400">
                <a:solidFill>
                  <a:srgbClr val="15406B"/>
                </a:solidFill>
                <a:latin typeface="Arial"/>
                <a:cs typeface="Arial"/>
              </a:defRPr>
            </a:lvl2pPr>
            <a:lvl3pPr marL="893763" indent="-268288">
              <a:buSzPct val="75000"/>
              <a:buFont typeface="Wingdings" charset="2"/>
              <a:buChar char="§"/>
              <a:tabLst/>
              <a:defRPr sz="2400" i="1">
                <a:solidFill>
                  <a:srgbClr val="15406B"/>
                </a:solidFill>
                <a:latin typeface="Arial"/>
                <a:cs typeface="Arial"/>
              </a:defRPr>
            </a:lvl3pPr>
            <a:lvl4pPr>
              <a:defRPr sz="1400">
                <a:solidFill>
                  <a:srgbClr val="FFFFFF"/>
                </a:solidFill>
                <a:latin typeface="Arial"/>
                <a:cs typeface="Arial"/>
              </a:defRPr>
            </a:lvl4pPr>
            <a:lvl5pPr>
              <a:defRPr sz="1200">
                <a:solidFill>
                  <a:srgbClr val="FFFFFF"/>
                </a:solidFill>
                <a:latin typeface="Arial"/>
                <a:cs typeface="Arial"/>
              </a:defRPr>
            </a:lvl5pPr>
          </a:lstStyle>
          <a:p>
            <a:pPr lvl="0"/>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lvl="1"/>
            <a:endParaRPr lang="en-US" dirty="0"/>
          </a:p>
        </p:txBody>
      </p:sp>
      <p:sp>
        <p:nvSpPr>
          <p:cNvPr id="9"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Tree>
    <p:extLst>
      <p:ext uri="{BB962C8B-B14F-4D97-AF65-F5344CB8AC3E}">
        <p14:creationId xmlns:p14="http://schemas.microsoft.com/office/powerpoint/2010/main" val="4177191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_white background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
        <p:nvSpPr>
          <p:cNvPr id="8"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441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_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
        <p:nvSpPr>
          <p:cNvPr id="7"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053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with photo_gold background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4268511" y="1280370"/>
            <a:ext cx="449162" cy="1046440"/>
          </a:xfrm>
          <a:prstGeom prst="rect">
            <a:avLst/>
          </a:prstGeom>
        </p:spPr>
        <p:txBody>
          <a:bodyPr wrap="non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200" b="0" i="0" u="none" strike="noStrike" kern="1200" cap="none" spc="0" normalizeH="0" baseline="0" noProof="0" dirty="0">
                <a:ln>
                  <a:noFill/>
                </a:ln>
                <a:solidFill>
                  <a:srgbClr val="9D8356"/>
                </a:solidFill>
                <a:effectLst/>
                <a:uLnTx/>
                <a:uFillTx/>
                <a:latin typeface="Arial" charset="0"/>
                <a:ea typeface="Arial" charset="0"/>
                <a:cs typeface="Arial" charset="0"/>
              </a:rPr>
              <a:t>“</a:t>
            </a:r>
          </a:p>
        </p:txBody>
      </p:sp>
      <p:sp>
        <p:nvSpPr>
          <p:cNvPr id="6" name="Rectangle 5"/>
          <p:cNvSpPr/>
          <p:nvPr userDrawn="1"/>
        </p:nvSpPr>
        <p:spPr>
          <a:xfrm>
            <a:off x="8196718" y="4669159"/>
            <a:ext cx="449162" cy="1046440"/>
          </a:xfrm>
          <a:prstGeom prst="rect">
            <a:avLst/>
          </a:prstGeom>
        </p:spPr>
        <p:txBody>
          <a:bodyPr wrap="non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200" b="0" i="0" u="none" strike="noStrike" kern="1200" cap="none" spc="0" normalizeH="0" baseline="0" noProof="0" dirty="0">
                <a:ln>
                  <a:noFill/>
                </a:ln>
                <a:solidFill>
                  <a:srgbClr val="9D8356"/>
                </a:solidFill>
                <a:effectLst/>
                <a:uLnTx/>
                <a:uFillTx/>
                <a:latin typeface="Arial" charset="0"/>
                <a:ea typeface="Arial" charset="0"/>
                <a:cs typeface="Arial" charset="0"/>
              </a:rPr>
              <a:t>”</a:t>
            </a:r>
          </a:p>
        </p:txBody>
      </p:sp>
      <p:sp>
        <p:nvSpPr>
          <p:cNvPr id="7" name="Picture Placeholder 1"/>
          <p:cNvSpPr>
            <a:spLocks noGrp="1"/>
          </p:cNvSpPr>
          <p:nvPr>
            <p:ph type="pic" sz="quarter" idx="12"/>
          </p:nvPr>
        </p:nvSpPr>
        <p:spPr>
          <a:xfrm>
            <a:off x="637391" y="1725448"/>
            <a:ext cx="3848031" cy="3848031"/>
          </a:xfrm>
          <a:prstGeom prst="ellipse">
            <a:avLst/>
          </a:prstGeom>
        </p:spPr>
      </p:sp>
      <p:sp>
        <p:nvSpPr>
          <p:cNvPr id="9" name="Text Placeholder 2"/>
          <p:cNvSpPr>
            <a:spLocks noGrp="1"/>
          </p:cNvSpPr>
          <p:nvPr>
            <p:ph type="body" idx="1"/>
          </p:nvPr>
        </p:nvSpPr>
        <p:spPr>
          <a:xfrm>
            <a:off x="4780429" y="1756657"/>
            <a:ext cx="3714284" cy="3816822"/>
          </a:xfrm>
          <a:prstGeom prst="rect">
            <a:avLst/>
          </a:prstGeom>
        </p:spPr>
        <p:txBody>
          <a:bodyPr anchor="t" anchorCtr="0"/>
          <a:lstStyle>
            <a:lvl1pPr marL="0" indent="0">
              <a:buNone/>
              <a:defRPr sz="2800" b="0" i="1">
                <a:solidFill>
                  <a:srgbClr val="9D8356"/>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Tree>
    <p:extLst>
      <p:ext uri="{BB962C8B-B14F-4D97-AF65-F5344CB8AC3E}">
        <p14:creationId xmlns:p14="http://schemas.microsoft.com/office/powerpoint/2010/main" val="91684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with photo_gold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4268511" y="1280370"/>
            <a:ext cx="449162" cy="1046440"/>
          </a:xfrm>
          <a:prstGeom prst="rect">
            <a:avLst/>
          </a:prstGeom>
        </p:spPr>
        <p:txBody>
          <a:bodyPr wrap="non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200" b="0" i="0" u="none" strike="noStrike" kern="1200" cap="none" spc="0" normalizeH="0" baseline="0" noProof="0" dirty="0">
                <a:ln>
                  <a:noFill/>
                </a:ln>
                <a:solidFill>
                  <a:srgbClr val="9D8356"/>
                </a:solidFill>
                <a:effectLst/>
                <a:uLnTx/>
                <a:uFillTx/>
                <a:latin typeface="Arial" charset="0"/>
                <a:ea typeface="Arial" charset="0"/>
                <a:cs typeface="Arial" charset="0"/>
              </a:rPr>
              <a:t>“</a:t>
            </a:r>
          </a:p>
        </p:txBody>
      </p:sp>
      <p:sp>
        <p:nvSpPr>
          <p:cNvPr id="6" name="Rectangle 5"/>
          <p:cNvSpPr/>
          <p:nvPr userDrawn="1"/>
        </p:nvSpPr>
        <p:spPr>
          <a:xfrm>
            <a:off x="8196718" y="4669159"/>
            <a:ext cx="449162" cy="1046440"/>
          </a:xfrm>
          <a:prstGeom prst="rect">
            <a:avLst/>
          </a:prstGeom>
        </p:spPr>
        <p:txBody>
          <a:bodyPr wrap="non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200" b="0" i="0" u="none" strike="noStrike" kern="1200" cap="none" spc="0" normalizeH="0" baseline="0" noProof="0" dirty="0">
                <a:ln>
                  <a:noFill/>
                </a:ln>
                <a:solidFill>
                  <a:srgbClr val="9D8356"/>
                </a:solidFill>
                <a:effectLst/>
                <a:uLnTx/>
                <a:uFillTx/>
                <a:latin typeface="Arial" charset="0"/>
                <a:ea typeface="Arial" charset="0"/>
                <a:cs typeface="Arial" charset="0"/>
              </a:rPr>
              <a:t>”</a:t>
            </a:r>
          </a:p>
        </p:txBody>
      </p:sp>
      <p:sp>
        <p:nvSpPr>
          <p:cNvPr id="7" name="Picture Placeholder 1"/>
          <p:cNvSpPr>
            <a:spLocks noGrp="1"/>
          </p:cNvSpPr>
          <p:nvPr>
            <p:ph type="pic" sz="quarter" idx="12"/>
          </p:nvPr>
        </p:nvSpPr>
        <p:spPr>
          <a:xfrm>
            <a:off x="637391" y="1725448"/>
            <a:ext cx="3848031" cy="3848031"/>
          </a:xfrm>
          <a:prstGeom prst="ellipse">
            <a:avLst/>
          </a:prstGeom>
        </p:spPr>
      </p:sp>
      <p:sp>
        <p:nvSpPr>
          <p:cNvPr id="9" name="Text Placeholder 2"/>
          <p:cNvSpPr>
            <a:spLocks noGrp="1"/>
          </p:cNvSpPr>
          <p:nvPr>
            <p:ph type="body" idx="1"/>
          </p:nvPr>
        </p:nvSpPr>
        <p:spPr>
          <a:xfrm>
            <a:off x="4780429" y="1756657"/>
            <a:ext cx="3714284" cy="3816822"/>
          </a:xfrm>
          <a:prstGeom prst="rect">
            <a:avLst/>
          </a:prstGeom>
        </p:spPr>
        <p:txBody>
          <a:bodyPr anchor="t" anchorCtr="0"/>
          <a:lstStyle>
            <a:lvl1pPr marL="0" indent="0">
              <a:buNone/>
              <a:defRPr sz="2800" b="0" i="1">
                <a:solidFill>
                  <a:srgbClr val="9D8356"/>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Tree>
    <p:extLst>
      <p:ext uri="{BB962C8B-B14F-4D97-AF65-F5344CB8AC3E}">
        <p14:creationId xmlns:p14="http://schemas.microsoft.com/office/powerpoint/2010/main" val="32522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38406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201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6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27906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428001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680393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132151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327987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135401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75271" y="6356350"/>
            <a:ext cx="2133600" cy="365125"/>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9D718CF-B96F-8B42-8BB7-55DF6FD5EE6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52950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825984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140872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83549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9696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9696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939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112072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278108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406400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514682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072479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72878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220818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657424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036360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95690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2692"/>
            <a:ext cx="4040188"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82459"/>
            <a:ext cx="4040188" cy="42873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642692"/>
            <a:ext cx="4041775"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1" y="2282459"/>
            <a:ext cx="4041775" cy="42873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432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494083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322486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4140780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804802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0_Divider 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DC2FB58-CC97-8E43-845F-E6924C5DFA2A}"/>
              </a:ext>
            </a:extLst>
          </p:cNvPr>
          <p:cNvPicPr>
            <a:picLocks noChangeAspect="1"/>
          </p:cNvPicPr>
          <p:nvPr userDrawn="1"/>
        </p:nvPicPr>
        <p:blipFill>
          <a:blip r:embed="rId2"/>
          <a:stretch>
            <a:fillRect/>
          </a:stretch>
        </p:blipFill>
        <p:spPr>
          <a:xfrm>
            <a:off x="-1" y="0"/>
            <a:ext cx="9144001" cy="6858000"/>
          </a:xfrm>
          <a:prstGeom prst="rect">
            <a:avLst/>
          </a:prstGeom>
        </p:spPr>
      </p:pic>
      <p:sp>
        <p:nvSpPr>
          <p:cNvPr id="5" name="Freeform 4">
            <a:extLst>
              <a:ext uri="{FF2B5EF4-FFF2-40B4-BE49-F238E27FC236}">
                <a16:creationId xmlns:a16="http://schemas.microsoft.com/office/drawing/2014/main" id="{35ECC479-5836-C74A-9943-181856C9D496}"/>
              </a:ext>
            </a:extLst>
          </p:cNvPr>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17BFEF9C-D323-A04B-8534-8B34F51C6179}"/>
              </a:ext>
            </a:extLst>
          </p:cNvPr>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bject 4">
            <a:extLst>
              <a:ext uri="{FF2B5EF4-FFF2-40B4-BE49-F238E27FC236}">
                <a16:creationId xmlns:a16="http://schemas.microsoft.com/office/drawing/2014/main" id="{4F3A6767-111B-7E46-A903-9C9A07A0EF36}"/>
              </a:ext>
            </a:extLst>
          </p:cNvPr>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endParaRPr/>
          </a:p>
        </p:txBody>
      </p:sp>
      <p:sp>
        <p:nvSpPr>
          <p:cNvPr id="8" name="Title 5">
            <a:extLst>
              <a:ext uri="{FF2B5EF4-FFF2-40B4-BE49-F238E27FC236}">
                <a16:creationId xmlns:a16="http://schemas.microsoft.com/office/drawing/2014/main" id="{0396456C-7A76-4448-AB03-78C4616DB27B}"/>
              </a:ext>
            </a:extLst>
          </p:cNvPr>
          <p:cNvSpPr>
            <a:spLocks noGrp="1"/>
          </p:cNvSpPr>
          <p:nvPr>
            <p:ph type="title"/>
          </p:nvPr>
        </p:nvSpPr>
        <p:spPr>
          <a:xfrm>
            <a:off x="292100" y="2077720"/>
            <a:ext cx="4660900" cy="955039"/>
          </a:xfrm>
          <a:prstGeom prst="rect">
            <a:avLst/>
          </a:prstGeom>
        </p:spPr>
        <p:txBody>
          <a:bodyPr/>
          <a:lstStyle/>
          <a:p>
            <a:endParaRPr lang="en-US"/>
          </a:p>
        </p:txBody>
      </p:sp>
    </p:spTree>
    <p:extLst>
      <p:ext uri="{BB962C8B-B14F-4D97-AF65-F5344CB8AC3E}">
        <p14:creationId xmlns:p14="http://schemas.microsoft.com/office/powerpoint/2010/main" val="2653256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603762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059940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02F647-0DA8-0D4C-96C2-60170B689B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4">
            <a:extLst>
              <a:ext uri="{FF2B5EF4-FFF2-40B4-BE49-F238E27FC236}">
                <a16:creationId xmlns:a16="http://schemas.microsoft.com/office/drawing/2014/main" id="{EB9EB713-293B-FB4A-9DEC-A970A62FFBA1}"/>
              </a:ext>
            </a:extLst>
          </p:cNvPr>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A4B654E6-04D6-6849-9DCB-6DFAC07ADB69}"/>
              </a:ext>
            </a:extLst>
          </p:cNvPr>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bject 4">
            <a:extLst>
              <a:ext uri="{FF2B5EF4-FFF2-40B4-BE49-F238E27FC236}">
                <a16:creationId xmlns:a16="http://schemas.microsoft.com/office/drawing/2014/main" id="{6BB3015A-E2CD-D542-8A06-30160DAE3183}"/>
              </a:ext>
            </a:extLst>
          </p:cNvPr>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endParaRPr/>
          </a:p>
        </p:txBody>
      </p:sp>
      <p:sp>
        <p:nvSpPr>
          <p:cNvPr id="8" name="Title 5">
            <a:extLst>
              <a:ext uri="{FF2B5EF4-FFF2-40B4-BE49-F238E27FC236}">
                <a16:creationId xmlns:a16="http://schemas.microsoft.com/office/drawing/2014/main" id="{8851F412-F893-9640-8514-29B63559C5EC}"/>
              </a:ext>
            </a:extLst>
          </p:cNvPr>
          <p:cNvSpPr>
            <a:spLocks noGrp="1"/>
          </p:cNvSpPr>
          <p:nvPr>
            <p:ph type="title"/>
          </p:nvPr>
        </p:nvSpPr>
        <p:spPr>
          <a:xfrm>
            <a:off x="292100" y="2077720"/>
            <a:ext cx="4660900" cy="955039"/>
          </a:xfrm>
          <a:prstGeom prst="rect">
            <a:avLst/>
          </a:prstGeom>
        </p:spPr>
        <p:txBody>
          <a:bodyPr/>
          <a:lstStyle/>
          <a:p>
            <a:endParaRPr lang="en-US"/>
          </a:p>
        </p:txBody>
      </p:sp>
    </p:spTree>
    <p:extLst>
      <p:ext uri="{BB962C8B-B14F-4D97-AF65-F5344CB8AC3E}">
        <p14:creationId xmlns:p14="http://schemas.microsoft.com/office/powerpoint/2010/main" val="2909714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4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86789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7E6B2-523D-4D4D-9843-8AEEB34D22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4">
            <a:extLst>
              <a:ext uri="{FF2B5EF4-FFF2-40B4-BE49-F238E27FC236}">
                <a16:creationId xmlns:a16="http://schemas.microsoft.com/office/drawing/2014/main" id="{D3843032-6BD8-D142-B796-230A857E171D}"/>
              </a:ext>
            </a:extLst>
          </p:cNvPr>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03521AB7-E438-A643-911D-5EF3A440E312}"/>
              </a:ext>
            </a:extLst>
          </p:cNvPr>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bject 4">
            <a:extLst>
              <a:ext uri="{FF2B5EF4-FFF2-40B4-BE49-F238E27FC236}">
                <a16:creationId xmlns:a16="http://schemas.microsoft.com/office/drawing/2014/main" id="{D7413A4A-B5CB-A24C-BE3C-7BA878817A2F}"/>
              </a:ext>
            </a:extLst>
          </p:cNvPr>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endParaRPr/>
          </a:p>
        </p:txBody>
      </p:sp>
      <p:sp>
        <p:nvSpPr>
          <p:cNvPr id="8" name="Title 5">
            <a:extLst>
              <a:ext uri="{FF2B5EF4-FFF2-40B4-BE49-F238E27FC236}">
                <a16:creationId xmlns:a16="http://schemas.microsoft.com/office/drawing/2014/main" id="{43DCF356-2986-A649-9DB4-BAF6C4C2F178}"/>
              </a:ext>
            </a:extLst>
          </p:cNvPr>
          <p:cNvSpPr>
            <a:spLocks noGrp="1"/>
          </p:cNvSpPr>
          <p:nvPr>
            <p:ph type="title"/>
          </p:nvPr>
        </p:nvSpPr>
        <p:spPr>
          <a:xfrm>
            <a:off x="292100" y="2077720"/>
            <a:ext cx="4660900" cy="955039"/>
          </a:xfrm>
          <a:prstGeom prst="rect">
            <a:avLst/>
          </a:prstGeom>
        </p:spPr>
        <p:txBody>
          <a:bodyPr/>
          <a:lstStyle/>
          <a:p>
            <a:endParaRPr lang="en-US"/>
          </a:p>
        </p:txBody>
      </p:sp>
    </p:spTree>
    <p:extLst>
      <p:ext uri="{BB962C8B-B14F-4D97-AF65-F5344CB8AC3E}">
        <p14:creationId xmlns:p14="http://schemas.microsoft.com/office/powerpoint/2010/main" val="344867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391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7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649562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2_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2F8DE-3202-FC49-B746-E05EDD8775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4">
            <a:extLst>
              <a:ext uri="{FF2B5EF4-FFF2-40B4-BE49-F238E27FC236}">
                <a16:creationId xmlns:a16="http://schemas.microsoft.com/office/drawing/2014/main" id="{9B43E5F6-71D0-9940-8807-B11413B326A2}"/>
              </a:ext>
            </a:extLst>
          </p:cNvPr>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3DBC61C8-7D45-364B-B8B7-5E9704ED94BB}"/>
              </a:ext>
            </a:extLst>
          </p:cNvPr>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bject 4">
            <a:extLst>
              <a:ext uri="{FF2B5EF4-FFF2-40B4-BE49-F238E27FC236}">
                <a16:creationId xmlns:a16="http://schemas.microsoft.com/office/drawing/2014/main" id="{BA584A5C-A7D5-8D44-8C0D-84CE53A75AC3}"/>
              </a:ext>
            </a:extLst>
          </p:cNvPr>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endParaRPr/>
          </a:p>
        </p:txBody>
      </p:sp>
      <p:sp>
        <p:nvSpPr>
          <p:cNvPr id="8" name="Title 5">
            <a:extLst>
              <a:ext uri="{FF2B5EF4-FFF2-40B4-BE49-F238E27FC236}">
                <a16:creationId xmlns:a16="http://schemas.microsoft.com/office/drawing/2014/main" id="{5E54367C-2C31-D04F-BBA6-AFEFA25DA956}"/>
              </a:ext>
            </a:extLst>
          </p:cNvPr>
          <p:cNvSpPr>
            <a:spLocks noGrp="1"/>
          </p:cNvSpPr>
          <p:nvPr>
            <p:ph type="title"/>
          </p:nvPr>
        </p:nvSpPr>
        <p:spPr>
          <a:xfrm>
            <a:off x="292100" y="2077720"/>
            <a:ext cx="4660900" cy="955039"/>
          </a:xfrm>
          <a:prstGeom prst="rect">
            <a:avLst/>
          </a:prstGeom>
        </p:spPr>
        <p:txBody>
          <a:bodyPr/>
          <a:lstStyle/>
          <a:p>
            <a:endParaRPr lang="en-US" dirty="0"/>
          </a:p>
        </p:txBody>
      </p:sp>
    </p:spTree>
    <p:extLst>
      <p:ext uri="{BB962C8B-B14F-4D97-AF65-F5344CB8AC3E}">
        <p14:creationId xmlns:p14="http://schemas.microsoft.com/office/powerpoint/2010/main" val="969439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573950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2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762319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4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92655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5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174069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628890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8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956345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812808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3_Divi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180D6B-FB20-0747-BDAD-505B68BAB1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22"/>
            <a:ext cx="9144000" cy="6832756"/>
          </a:xfrm>
          <a:prstGeom prst="rect">
            <a:avLst/>
          </a:prstGeom>
        </p:spPr>
      </p:pic>
      <p:sp>
        <p:nvSpPr>
          <p:cNvPr id="10" name="Freeform 9">
            <a:extLst>
              <a:ext uri="{FF2B5EF4-FFF2-40B4-BE49-F238E27FC236}">
                <a16:creationId xmlns:a16="http://schemas.microsoft.com/office/drawing/2014/main" id="{043A15F5-7036-FC47-A3BE-C9BD7448F5F7}"/>
              </a:ext>
            </a:extLst>
          </p:cNvPr>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ie 10">
            <a:extLst>
              <a:ext uri="{FF2B5EF4-FFF2-40B4-BE49-F238E27FC236}">
                <a16:creationId xmlns:a16="http://schemas.microsoft.com/office/drawing/2014/main" id="{B2432C11-DFC7-0642-8A96-7D87D857533E}"/>
              </a:ext>
            </a:extLst>
          </p:cNvPr>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bject 4">
            <a:extLst>
              <a:ext uri="{FF2B5EF4-FFF2-40B4-BE49-F238E27FC236}">
                <a16:creationId xmlns:a16="http://schemas.microsoft.com/office/drawing/2014/main" id="{EAB9681D-66EB-2A4D-A2F3-82B280CCE186}"/>
              </a:ext>
            </a:extLst>
          </p:cNvPr>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endParaRPr/>
          </a:p>
        </p:txBody>
      </p:sp>
      <p:sp>
        <p:nvSpPr>
          <p:cNvPr id="13" name="Title 5">
            <a:extLst>
              <a:ext uri="{FF2B5EF4-FFF2-40B4-BE49-F238E27FC236}">
                <a16:creationId xmlns:a16="http://schemas.microsoft.com/office/drawing/2014/main" id="{A5E67E1A-665F-204E-B227-CECAE35E9243}"/>
              </a:ext>
            </a:extLst>
          </p:cNvPr>
          <p:cNvSpPr>
            <a:spLocks noGrp="1"/>
          </p:cNvSpPr>
          <p:nvPr>
            <p:ph type="title"/>
          </p:nvPr>
        </p:nvSpPr>
        <p:spPr>
          <a:xfrm>
            <a:off x="292100" y="2077720"/>
            <a:ext cx="4660900" cy="955039"/>
          </a:xfrm>
          <a:prstGeom prst="rect">
            <a:avLst/>
          </a:prstGeom>
        </p:spPr>
        <p:txBody>
          <a:bodyPr/>
          <a:lstStyle/>
          <a:p>
            <a:endParaRPr lang="en-US"/>
          </a:p>
        </p:txBody>
      </p:sp>
    </p:spTree>
    <p:extLst>
      <p:ext uri="{BB962C8B-B14F-4D97-AF65-F5344CB8AC3E}">
        <p14:creationId xmlns:p14="http://schemas.microsoft.com/office/powerpoint/2010/main" val="169864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655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
        <p:nvSpPr>
          <p:cNvPr id="4" name="Title 1"/>
          <p:cNvSpPr txBox="1">
            <a:spLocks/>
          </p:cNvSpPr>
          <p:nvPr userDrawn="1"/>
        </p:nvSpPr>
        <p:spPr>
          <a:xfrm>
            <a:off x="677625" y="2934245"/>
            <a:ext cx="4205934" cy="1692551"/>
          </a:xfrm>
          <a:prstGeom prst="rect">
            <a:avLst/>
          </a:prstGeom>
        </p:spPr>
        <p:txBody>
          <a:bodyPr/>
          <a:lstStyle>
            <a:lvl1pPr algn="l" defTabSz="457200" rtl="0" eaLnBrk="1" latinLnBrk="0" hangingPunct="1">
              <a:spcBef>
                <a:spcPct val="0"/>
              </a:spcBef>
              <a:buNone/>
              <a:defRPr sz="34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Arial"/>
              <a:ea typeface="+mj-ea"/>
              <a:cs typeface="Arial"/>
            </a:endParaRPr>
          </a:p>
        </p:txBody>
      </p:sp>
    </p:spTree>
    <p:extLst>
      <p:ext uri="{BB962C8B-B14F-4D97-AF65-F5344CB8AC3E}">
        <p14:creationId xmlns:p14="http://schemas.microsoft.com/office/powerpoint/2010/main" val="3086610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6_Divider">
    <p:spTree>
      <p:nvGrpSpPr>
        <p:cNvPr id="1" name=""/>
        <p:cNvGrpSpPr/>
        <p:nvPr/>
      </p:nvGrpSpPr>
      <p:grpSpPr>
        <a:xfrm>
          <a:off x="0" y="0"/>
          <a:ext cx="0" cy="0"/>
          <a:chOff x="0" y="0"/>
          <a:chExt cx="0" cy="0"/>
        </a:xfrm>
      </p:grpSpPr>
      <p:sp>
        <p:nvSpPr>
          <p:cNvPr id="6" name="object 2"/>
          <p:cNvSpPr/>
          <p:nvPr userDrawn="1"/>
        </p:nvSpPr>
        <p:spPr>
          <a:xfrm>
            <a:off x="0" y="0"/>
            <a:ext cx="9144000" cy="6857999"/>
          </a:xfrm>
          <a:prstGeom prst="rect">
            <a:avLst/>
          </a:prstGeom>
          <a:blipFill>
            <a:blip r:embed="rId2" cstate="print">
              <a:extLst>
                <a:ext uri="{BEBA8EAE-BF5A-486C-A8C5-ECC9F3942E4B}">
                  <a14:imgProps xmlns:a14="http://schemas.microsoft.com/office/drawing/2010/main">
                    <a14:imgLayer r:embed="rId3">
                      <a14:imgEffect>
                        <a14:brightnessContrast bright="10000" contrast="2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Pie 8"/>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916292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7_Divider">
    <p:spTree>
      <p:nvGrpSpPr>
        <p:cNvPr id="1" name=""/>
        <p:cNvGrpSpPr/>
        <p:nvPr/>
      </p:nvGrpSpPr>
      <p:grpSpPr>
        <a:xfrm>
          <a:off x="0" y="0"/>
          <a:ext cx="0" cy="0"/>
          <a:chOff x="0" y="0"/>
          <a:chExt cx="0" cy="0"/>
        </a:xfrm>
      </p:grpSpPr>
      <p:sp>
        <p:nvSpPr>
          <p:cNvPr id="8" name="object 2"/>
          <p:cNvSpPr/>
          <p:nvPr userDrawn="1"/>
        </p:nvSpPr>
        <p:spPr>
          <a:xfrm>
            <a:off x="0" y="0"/>
            <a:ext cx="9144000" cy="6858000"/>
          </a:xfrm>
          <a:prstGeom prst="rect">
            <a:avLst/>
          </a:prstGeom>
          <a: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9"/>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Pie 10"/>
          <p:cNvSpPr/>
          <p:nvPr userDrawn="1"/>
        </p:nvSpPr>
        <p:spPr>
          <a:xfrm rot="10800000">
            <a:off x="-279400"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559024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8_Divider">
    <p:spTree>
      <p:nvGrpSpPr>
        <p:cNvPr id="1" name=""/>
        <p:cNvGrpSpPr/>
        <p:nvPr/>
      </p:nvGrpSpPr>
      <p:grpSpPr>
        <a:xfrm>
          <a:off x="0" y="0"/>
          <a:ext cx="0" cy="0"/>
          <a:chOff x="0" y="0"/>
          <a:chExt cx="0" cy="0"/>
        </a:xfrm>
      </p:grpSpPr>
      <p:sp>
        <p:nvSpPr>
          <p:cNvPr id="6" name="object 2"/>
          <p:cNvSpPr/>
          <p:nvPr userDrawn="1"/>
        </p:nvSpPr>
        <p:spPr>
          <a:xfrm>
            <a:off x="0" y="0"/>
            <a:ext cx="9144000" cy="6858000"/>
          </a:xfrm>
          <a:prstGeom prst="rect">
            <a:avLst/>
          </a:prstGeom>
          <a: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Pie 8"/>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165465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9_Divider">
    <p:spTree>
      <p:nvGrpSpPr>
        <p:cNvPr id="1" name=""/>
        <p:cNvGrpSpPr/>
        <p:nvPr/>
      </p:nvGrpSpPr>
      <p:grpSpPr>
        <a:xfrm>
          <a:off x="0" y="0"/>
          <a:ext cx="0" cy="0"/>
          <a:chOff x="0" y="0"/>
          <a:chExt cx="0" cy="0"/>
        </a:xfrm>
      </p:grpSpPr>
      <p:sp>
        <p:nvSpPr>
          <p:cNvPr id="6" name="object 2"/>
          <p:cNvSpPr/>
          <p:nvPr userDrawn="1"/>
        </p:nvSpPr>
        <p:spPr>
          <a:xfrm>
            <a:off x="0" y="0"/>
            <a:ext cx="9144000" cy="6857998"/>
          </a:xfrm>
          <a:prstGeom prst="rect">
            <a:avLst/>
          </a:prstGeom>
          <a:blipFill>
            <a:blip r:embed="rId2" cstate="print">
              <a:extLst>
                <a:ext uri="{BEBA8EAE-BF5A-486C-A8C5-ECC9F3942E4B}">
                  <a14:imgProps xmlns:a14="http://schemas.microsoft.com/office/drawing/2010/main">
                    <a14:imgLayer r:embed="rId3">
                      <a14:imgEffect>
                        <a14:brightnessContrast bright="15000" contrast="2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Pie 8"/>
          <p:cNvSpPr/>
          <p:nvPr userDrawn="1"/>
        </p:nvSpPr>
        <p:spPr>
          <a:xfrm rot="10800000">
            <a:off x="-279400"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1998343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_Divider">
    <p:spTree>
      <p:nvGrpSpPr>
        <p:cNvPr id="1" name=""/>
        <p:cNvGrpSpPr/>
        <p:nvPr/>
      </p:nvGrpSpPr>
      <p:grpSpPr>
        <a:xfrm>
          <a:off x="0" y="0"/>
          <a:ext cx="0" cy="0"/>
          <a:chOff x="0" y="0"/>
          <a:chExt cx="0" cy="0"/>
        </a:xfrm>
      </p:grpSpPr>
      <p:sp>
        <p:nvSpPr>
          <p:cNvPr id="6" name="object 2"/>
          <p:cNvSpPr/>
          <p:nvPr userDrawn="1"/>
        </p:nvSpPr>
        <p:spPr>
          <a:xfrm>
            <a:off x="-55418" y="5060"/>
            <a:ext cx="9144000" cy="6852940"/>
          </a:xfrm>
          <a:prstGeom prst="rect">
            <a:avLst/>
          </a:prstGeom>
          <a:blipFill>
            <a:blip r:embed="rId2" cstate="print">
              <a:extLst>
                <a:ext uri="{BEBA8EAE-BF5A-486C-A8C5-ECC9F3942E4B}">
                  <a14:imgProps xmlns:a14="http://schemas.microsoft.com/office/drawing/2010/main">
                    <a14:imgLayer r:embed="rId3">
                      <a14:imgEffect>
                        <a14:brightnessContrast bright="10000" contrast="15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Pie 8"/>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53904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4_Divider">
    <p:spTree>
      <p:nvGrpSpPr>
        <p:cNvPr id="1" name=""/>
        <p:cNvGrpSpPr/>
        <p:nvPr/>
      </p:nvGrpSpPr>
      <p:grpSpPr>
        <a:xfrm>
          <a:off x="0" y="0"/>
          <a:ext cx="0" cy="0"/>
          <a:chOff x="0" y="0"/>
          <a:chExt cx="0" cy="0"/>
        </a:xfrm>
      </p:grpSpPr>
      <p:sp>
        <p:nvSpPr>
          <p:cNvPr id="6" name="object 2"/>
          <p:cNvSpPr/>
          <p:nvPr userDrawn="1"/>
        </p:nvSpPr>
        <p:spPr>
          <a:xfrm>
            <a:off x="0" y="0"/>
            <a:ext cx="9144000" cy="6857999"/>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Pie 8"/>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087019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2_Divider">
    <p:spTree>
      <p:nvGrpSpPr>
        <p:cNvPr id="1" name=""/>
        <p:cNvGrpSpPr/>
        <p:nvPr/>
      </p:nvGrpSpPr>
      <p:grpSpPr>
        <a:xfrm>
          <a:off x="0" y="0"/>
          <a:ext cx="0" cy="0"/>
          <a:chOff x="0" y="0"/>
          <a:chExt cx="0" cy="0"/>
        </a:xfrm>
      </p:grpSpPr>
      <p:sp>
        <p:nvSpPr>
          <p:cNvPr id="6" name="bk object 16"/>
          <p:cNvSpPr/>
          <p:nvPr userDrawn="1"/>
        </p:nvSpPr>
        <p:spPr>
          <a:xfrm>
            <a:off x="0" y="0"/>
            <a:ext cx="9144000" cy="685800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Pie 7">
            <a:extLst>
              <a:ext uri="{FF2B5EF4-FFF2-40B4-BE49-F238E27FC236}">
                <a16:creationId xmlns:a16="http://schemas.microsoft.com/office/drawing/2014/main" id="{B7A0EF3A-24C7-DB4F-8E3A-D80BEE2CAED3}"/>
              </a:ext>
            </a:extLst>
          </p:cNvPr>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8">
            <a:extLst>
              <a:ext uri="{FF2B5EF4-FFF2-40B4-BE49-F238E27FC236}">
                <a16:creationId xmlns:a16="http://schemas.microsoft.com/office/drawing/2014/main" id="{AE6FA8D2-8772-494B-89A7-EC683519E73F}"/>
              </a:ext>
            </a:extLst>
          </p:cNvPr>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4">
            <a:extLst>
              <a:ext uri="{FF2B5EF4-FFF2-40B4-BE49-F238E27FC236}">
                <a16:creationId xmlns:a16="http://schemas.microsoft.com/office/drawing/2014/main" id="{22C600CA-BA40-EB4B-92B8-81E5AD5088F1}"/>
              </a:ext>
            </a:extLst>
          </p:cNvPr>
          <p:cNvSpPr/>
          <p:nvPr userDrawn="1"/>
        </p:nvSpPr>
        <p:spPr>
          <a:xfrm>
            <a:off x="1447800" y="5486400"/>
            <a:ext cx="2373801" cy="58166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142952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3_Divider">
    <p:spTree>
      <p:nvGrpSpPr>
        <p:cNvPr id="1" name=""/>
        <p:cNvGrpSpPr/>
        <p:nvPr/>
      </p:nvGrpSpPr>
      <p:grpSpPr>
        <a:xfrm>
          <a:off x="0" y="0"/>
          <a:ext cx="0" cy="0"/>
          <a:chOff x="0" y="0"/>
          <a:chExt cx="0" cy="0"/>
        </a:xfrm>
      </p:grpSpPr>
      <p:sp>
        <p:nvSpPr>
          <p:cNvPr id="6" name="object 2"/>
          <p:cNvSpPr/>
          <p:nvPr userDrawn="1"/>
        </p:nvSpPr>
        <p:spPr>
          <a:xfrm>
            <a:off x="0" y="0"/>
            <a:ext cx="9144000" cy="6857998"/>
          </a:xfrm>
          <a:prstGeom prst="rect">
            <a:avLst/>
          </a:prstGeom>
          <a: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Pie 7"/>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564539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06958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5" name="Straight Connector 4"/>
          <p:cNvCxnSpPr/>
          <p:nvPr userDrawn="1"/>
        </p:nvCxnSpPr>
        <p:spPr>
          <a:xfrm>
            <a:off x="837668" y="3376246"/>
            <a:ext cx="707295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837667" y="2341562"/>
            <a:ext cx="7593951" cy="1325563"/>
          </a:xfrm>
          <a:prstGeom prst="rect">
            <a:avLst/>
          </a:prstGeom>
          <a:effectLst>
            <a:outerShdw blurRad="50800" dist="50800" dir="5400000" algn="ctr" rotWithShape="0">
              <a:schemeClr val="tx1">
                <a:alpha val="40000"/>
              </a:schemeClr>
            </a:outerShdw>
          </a:effectLst>
        </p:spPr>
        <p:txBody>
          <a:bodyPr vert="horz" lIns="91440" tIns="45720" rIns="91440" bIns="45720" rtlCol="0" anchor="ctr">
            <a:normAutofit/>
          </a:bodyPr>
          <a:lstStyle>
            <a:lvl1pPr>
              <a:defRPr sz="4000" b="1"/>
            </a:lvl1pPr>
          </a:lstStyle>
          <a:p>
            <a:r>
              <a:rPr lang="en-US" dirty="0"/>
              <a:t>Click to edit Master title style</a:t>
            </a:r>
          </a:p>
        </p:txBody>
      </p:sp>
      <p:sp>
        <p:nvSpPr>
          <p:cNvPr id="11" name="Text Placeholder 2"/>
          <p:cNvSpPr>
            <a:spLocks noGrp="1"/>
          </p:cNvSpPr>
          <p:nvPr>
            <p:ph type="body" idx="1"/>
          </p:nvPr>
        </p:nvSpPr>
        <p:spPr>
          <a:xfrm>
            <a:off x="831850" y="3667125"/>
            <a:ext cx="7599768" cy="1500187"/>
          </a:xfrm>
          <a:prstGeom prst="rect">
            <a:avLst/>
          </a:prstGeom>
          <a:effectLst>
            <a:outerShdw blurRad="50800" dist="50800" dir="5400000" algn="ctr" rotWithShape="0">
              <a:schemeClr val="tx1">
                <a:alpha val="40000"/>
              </a:schemeClr>
            </a:outerShdw>
          </a:effectLst>
        </p:spPr>
        <p:txBody>
          <a:bodyPr/>
          <a:lstStyle>
            <a:lvl1pPr marL="0" indent="0">
              <a:buNone/>
              <a:defRPr sz="36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8097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5_Divider">
    <p:spTree>
      <p:nvGrpSpPr>
        <p:cNvPr id="1" name=""/>
        <p:cNvGrpSpPr/>
        <p:nvPr/>
      </p:nvGrpSpPr>
      <p:grpSpPr>
        <a:xfrm>
          <a:off x="0" y="0"/>
          <a:ext cx="0" cy="0"/>
          <a:chOff x="0" y="0"/>
          <a:chExt cx="0" cy="0"/>
        </a:xfrm>
      </p:grpSpPr>
      <p:sp>
        <p:nvSpPr>
          <p:cNvPr id="11" name="object 2"/>
          <p:cNvSpPr/>
          <p:nvPr userDrawn="1"/>
        </p:nvSpPr>
        <p:spPr>
          <a:xfrm>
            <a:off x="0" y="0"/>
            <a:ext cx="9144000" cy="6857999"/>
          </a:xfrm>
          <a:prstGeom prst="rect">
            <a:avLst/>
          </a:prstGeom>
          <a: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
          <p:cNvSpPr/>
          <p:nvPr userDrawn="1"/>
        </p:nvSpPr>
        <p:spPr>
          <a:xfrm>
            <a:off x="0" y="635002"/>
            <a:ext cx="2603500" cy="5765799"/>
          </a:xfrm>
          <a:custGeom>
            <a:avLst/>
            <a:gdLst>
              <a:gd name="connsiteX0" fmla="*/ 2603500 w 2603500"/>
              <a:gd name="connsiteY0" fmla="*/ 0 h 5765799"/>
              <a:gd name="connsiteX1" fmla="*/ 2603500 w 2603500"/>
              <a:gd name="connsiteY1" fmla="*/ 2882899 h 5765799"/>
              <a:gd name="connsiteX2" fmla="*/ 2602012 w 2603500"/>
              <a:gd name="connsiteY2" fmla="*/ 5765799 h 5765799"/>
              <a:gd name="connsiteX3" fmla="*/ 68082 w 2603500"/>
              <a:gd name="connsiteY3" fmla="*/ 4256196 h 5765799"/>
              <a:gd name="connsiteX4" fmla="*/ 0 w 2603500"/>
              <a:gd name="connsiteY4" fmla="*/ 4114746 h 5765799"/>
              <a:gd name="connsiteX5" fmla="*/ 0 w 2603500"/>
              <a:gd name="connsiteY5" fmla="*/ 1651031 h 5765799"/>
              <a:gd name="connsiteX6" fmla="*/ 68791 w 2603500"/>
              <a:gd name="connsiteY6" fmla="*/ 1508296 h 5765799"/>
              <a:gd name="connsiteX7" fmla="*/ 2603500 w 2603500"/>
              <a:gd name="connsiteY7" fmla="*/ 0 h 57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500" h="5765799">
                <a:moveTo>
                  <a:pt x="2603500" y="0"/>
                </a:moveTo>
                <a:lnTo>
                  <a:pt x="2603500" y="2882899"/>
                </a:lnTo>
                <a:lnTo>
                  <a:pt x="2602012" y="5765799"/>
                </a:lnTo>
                <a:cubicBezTo>
                  <a:pt x="1507587" y="5765235"/>
                  <a:pt x="555885" y="5154892"/>
                  <a:pt x="68082" y="4256196"/>
                </a:cubicBezTo>
                <a:lnTo>
                  <a:pt x="0" y="4114746"/>
                </a:lnTo>
                <a:lnTo>
                  <a:pt x="0" y="1651031"/>
                </a:lnTo>
                <a:lnTo>
                  <a:pt x="68791" y="1508296"/>
                </a:lnTo>
                <a:cubicBezTo>
                  <a:pt x="557058" y="609852"/>
                  <a:pt x="1509075" y="0"/>
                  <a:pt x="2603500" y="0"/>
                </a:cubicBezTo>
                <a:close/>
              </a:path>
            </a:pathLst>
          </a:custGeom>
          <a:solidFill>
            <a:srgbClr val="187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Pie 12"/>
          <p:cNvSpPr/>
          <p:nvPr userDrawn="1"/>
        </p:nvSpPr>
        <p:spPr>
          <a:xfrm rot="10800000">
            <a:off x="-281754" y="635000"/>
            <a:ext cx="5765800" cy="5765800"/>
          </a:xfrm>
          <a:prstGeom prst="pie">
            <a:avLst>
              <a:gd name="adj1" fmla="val 5401774"/>
              <a:gd name="adj2" fmla="val 16200000"/>
            </a:avLst>
          </a:prstGeom>
          <a:solidFill>
            <a:srgbClr val="187F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4"/>
          <p:cNvSpPr/>
          <p:nvPr userDrawn="1"/>
        </p:nvSpPr>
        <p:spPr>
          <a:xfrm>
            <a:off x="1447800" y="5486400"/>
            <a:ext cx="2373801" cy="581660"/>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258430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Placeholder 1"/>
          <p:cNvSpPr>
            <a:spLocks noGrp="1"/>
          </p:cNvSpPr>
          <p:nvPr>
            <p:ph type="title"/>
          </p:nvPr>
        </p:nvSpPr>
        <p:spPr>
          <a:xfrm>
            <a:off x="837667" y="2341562"/>
            <a:ext cx="7593951" cy="1325563"/>
          </a:xfrm>
          <a:prstGeom prst="rect">
            <a:avLst/>
          </a:prstGeom>
          <a:effectLst>
            <a:outerShdw blurRad="50800" dist="50800" dir="5400000" algn="ctr" rotWithShape="0">
              <a:schemeClr val="tx1">
                <a:alpha val="40000"/>
              </a:schemeClr>
            </a:outerShdw>
          </a:effectLst>
        </p:spPr>
        <p:txBody>
          <a:bodyPr vert="horz" lIns="91440" tIns="45720" rIns="91440" bIns="45720" rtlCol="0" anchor="ctr">
            <a:normAutofit/>
          </a:bodyPr>
          <a:lstStyle>
            <a:lvl1pPr>
              <a:defRPr sz="4000" b="1"/>
            </a:lvl1pPr>
          </a:lstStyle>
          <a:p>
            <a:r>
              <a:rPr lang="en-US" dirty="0"/>
              <a:t>Click to edit Master title style</a:t>
            </a:r>
          </a:p>
        </p:txBody>
      </p:sp>
      <p:sp>
        <p:nvSpPr>
          <p:cNvPr id="6" name="Text Placeholder 2"/>
          <p:cNvSpPr>
            <a:spLocks noGrp="1"/>
          </p:cNvSpPr>
          <p:nvPr>
            <p:ph type="body" idx="1"/>
          </p:nvPr>
        </p:nvSpPr>
        <p:spPr>
          <a:xfrm>
            <a:off x="831850" y="3667125"/>
            <a:ext cx="7599768" cy="1500187"/>
          </a:xfrm>
          <a:prstGeom prst="rect">
            <a:avLst/>
          </a:prstGeom>
          <a:effectLst>
            <a:outerShdw blurRad="50800" dist="50800" dir="5400000" algn="ctr" rotWithShape="0">
              <a:schemeClr val="tx1">
                <a:alpha val="40000"/>
              </a:schemeClr>
            </a:outerShdw>
          </a:effectLst>
        </p:spPr>
        <p:txBody>
          <a:bodyPr/>
          <a:lstStyle>
            <a:lvl1pPr marL="0" indent="0">
              <a:buNone/>
              <a:defRPr sz="36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08208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rrect bullet stru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6"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Tree>
    <p:extLst>
      <p:ext uri="{BB962C8B-B14F-4D97-AF65-F5344CB8AC3E}">
        <p14:creationId xmlns:p14="http://schemas.microsoft.com/office/powerpoint/2010/main" val="1235649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p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8"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
        <p:nvSpPr>
          <p:cNvPr id="9"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859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py slide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4"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
        <p:nvSpPr>
          <p:cNvPr id="5"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04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resentation out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63586" y="511748"/>
            <a:ext cx="8196319" cy="606851"/>
          </a:xfrm>
          <a:prstGeom prst="rect">
            <a:avLst/>
          </a:prstGeom>
        </p:spPr>
        <p:txBody>
          <a:bodyPr/>
          <a:lstStyle>
            <a:lvl1pPr>
              <a:defRPr sz="3200" b="1" baseline="0">
                <a:solidFill>
                  <a:srgbClr val="15406B"/>
                </a:solidFill>
              </a:defRPr>
            </a:lvl1pPr>
          </a:lstStyle>
          <a:p>
            <a:r>
              <a:rPr lang="en-US" dirty="0"/>
              <a:t>Presentation Outline</a:t>
            </a:r>
          </a:p>
        </p:txBody>
      </p:sp>
      <p:sp>
        <p:nvSpPr>
          <p:cNvPr id="4" name="Content Placeholder 2"/>
          <p:cNvSpPr>
            <a:spLocks noGrp="1"/>
          </p:cNvSpPr>
          <p:nvPr>
            <p:ph idx="1" hasCustomPrompt="1"/>
          </p:nvPr>
        </p:nvSpPr>
        <p:spPr>
          <a:xfrm>
            <a:off x="468000" y="1584000"/>
            <a:ext cx="8196319" cy="4020317"/>
          </a:xfrm>
          <a:prstGeom prst="rect">
            <a:avLst/>
          </a:prstGeom>
        </p:spPr>
        <p:txBody>
          <a:bodyPr/>
          <a:lstStyle>
            <a:lvl1pPr marL="342900" marR="0" indent="-342900" algn="l" defTabSz="457200" rtl="0" eaLnBrk="1" fontAlgn="auto" latinLnBrk="0" hangingPunct="1">
              <a:lnSpc>
                <a:spcPct val="100000"/>
              </a:lnSpc>
              <a:spcBef>
                <a:spcPts val="300"/>
              </a:spcBef>
              <a:spcAft>
                <a:spcPts val="600"/>
              </a:spcAft>
              <a:buClrTx/>
              <a:buSzPct val="120000"/>
              <a:buFont typeface="Arial" charset="0"/>
              <a:buChar char="•"/>
              <a:tabLst/>
              <a:defRPr sz="2400" b="0">
                <a:solidFill>
                  <a:srgbClr val="15406B"/>
                </a:solidFill>
                <a:latin typeface="Arial"/>
                <a:cs typeface="Arial"/>
              </a:defRPr>
            </a:lvl1pPr>
            <a:lvl2pPr marL="358775" indent="0">
              <a:spcBef>
                <a:spcPts val="0"/>
              </a:spcBef>
              <a:spcAft>
                <a:spcPts val="600"/>
              </a:spcAft>
              <a:buFont typeface="Arial" charset="0"/>
              <a:buNone/>
              <a:tabLst/>
              <a:defRPr sz="2400">
                <a:solidFill>
                  <a:srgbClr val="15406B"/>
                </a:solidFill>
                <a:latin typeface="Arial"/>
                <a:cs typeface="Arial"/>
              </a:defRPr>
            </a:lvl2pPr>
            <a:lvl3pPr marL="893763" indent="-268288">
              <a:buSzPct val="75000"/>
              <a:buFont typeface="Wingdings" charset="2"/>
              <a:buChar char="§"/>
              <a:tabLst/>
              <a:defRPr sz="2400" i="1">
                <a:solidFill>
                  <a:srgbClr val="15406B"/>
                </a:solidFill>
                <a:latin typeface="Arial"/>
                <a:cs typeface="Arial"/>
              </a:defRPr>
            </a:lvl3pPr>
            <a:lvl4pPr>
              <a:defRPr sz="1400">
                <a:solidFill>
                  <a:srgbClr val="FFFFFF"/>
                </a:solidFill>
                <a:latin typeface="Arial"/>
                <a:cs typeface="Arial"/>
              </a:defRPr>
            </a:lvl4pPr>
            <a:lvl5pPr>
              <a:defRPr sz="1200">
                <a:solidFill>
                  <a:srgbClr val="FFFFFF"/>
                </a:solidFill>
                <a:latin typeface="Arial"/>
                <a:cs typeface="Arial"/>
              </a:defRPr>
            </a:lvl5pPr>
          </a:lstStyle>
          <a:p>
            <a:pPr lvl="0"/>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lvl="1"/>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Tree>
    <p:extLst>
      <p:ext uri="{BB962C8B-B14F-4D97-AF65-F5344CB8AC3E}">
        <p14:creationId xmlns:p14="http://schemas.microsoft.com/office/powerpoint/2010/main" val="374773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outline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63586" y="511748"/>
            <a:ext cx="8196319" cy="606851"/>
          </a:xfrm>
          <a:prstGeom prst="rect">
            <a:avLst/>
          </a:prstGeom>
        </p:spPr>
        <p:txBody>
          <a:bodyPr/>
          <a:lstStyle>
            <a:lvl1pPr>
              <a:defRPr sz="3200" b="1" baseline="0">
                <a:solidFill>
                  <a:srgbClr val="15406B"/>
                </a:solidFill>
              </a:defRPr>
            </a:lvl1pPr>
          </a:lstStyle>
          <a:p>
            <a:r>
              <a:rPr lang="en-US" dirty="0"/>
              <a:t>Presentation Outline</a:t>
            </a:r>
          </a:p>
        </p:txBody>
      </p:sp>
      <p:sp>
        <p:nvSpPr>
          <p:cNvPr id="4" name="Content Placeholder 2"/>
          <p:cNvSpPr>
            <a:spLocks noGrp="1"/>
          </p:cNvSpPr>
          <p:nvPr>
            <p:ph idx="1" hasCustomPrompt="1"/>
          </p:nvPr>
        </p:nvSpPr>
        <p:spPr>
          <a:xfrm>
            <a:off x="468000" y="1584000"/>
            <a:ext cx="8196319" cy="4020317"/>
          </a:xfrm>
          <a:prstGeom prst="rect">
            <a:avLst/>
          </a:prstGeom>
        </p:spPr>
        <p:txBody>
          <a:bodyPr/>
          <a:lstStyle>
            <a:lvl1pPr marL="342900" marR="0" indent="-342900" algn="l" defTabSz="457200" rtl="0" eaLnBrk="1" fontAlgn="auto" latinLnBrk="0" hangingPunct="1">
              <a:lnSpc>
                <a:spcPct val="100000"/>
              </a:lnSpc>
              <a:spcBef>
                <a:spcPts val="300"/>
              </a:spcBef>
              <a:spcAft>
                <a:spcPts val="600"/>
              </a:spcAft>
              <a:buClrTx/>
              <a:buSzPct val="120000"/>
              <a:buFont typeface="Arial" charset="0"/>
              <a:buChar char="•"/>
              <a:tabLst/>
              <a:defRPr sz="2400" b="0">
                <a:solidFill>
                  <a:srgbClr val="15406B"/>
                </a:solidFill>
                <a:latin typeface="Arial"/>
                <a:cs typeface="Arial"/>
              </a:defRPr>
            </a:lvl1pPr>
            <a:lvl2pPr marL="358775" indent="0">
              <a:spcBef>
                <a:spcPts val="0"/>
              </a:spcBef>
              <a:spcAft>
                <a:spcPts val="600"/>
              </a:spcAft>
              <a:buFont typeface="Arial" charset="0"/>
              <a:buNone/>
              <a:tabLst/>
              <a:defRPr sz="2400">
                <a:solidFill>
                  <a:srgbClr val="15406B"/>
                </a:solidFill>
                <a:latin typeface="Arial"/>
                <a:cs typeface="Arial"/>
              </a:defRPr>
            </a:lvl2pPr>
            <a:lvl3pPr marL="893763" indent="-268288">
              <a:buSzPct val="75000"/>
              <a:buFont typeface="Wingdings" charset="2"/>
              <a:buChar char="§"/>
              <a:tabLst/>
              <a:defRPr sz="2400" i="1">
                <a:solidFill>
                  <a:srgbClr val="15406B"/>
                </a:solidFill>
                <a:latin typeface="Arial"/>
                <a:cs typeface="Arial"/>
              </a:defRPr>
            </a:lvl3pPr>
            <a:lvl4pPr>
              <a:defRPr sz="1400">
                <a:solidFill>
                  <a:srgbClr val="FFFFFF"/>
                </a:solidFill>
                <a:latin typeface="Arial"/>
                <a:cs typeface="Arial"/>
              </a:defRPr>
            </a:lvl4pPr>
            <a:lvl5pPr>
              <a:defRPr sz="1200">
                <a:solidFill>
                  <a:srgbClr val="FFFFFF"/>
                </a:solidFill>
                <a:latin typeface="Arial"/>
                <a:cs typeface="Arial"/>
              </a:defRPr>
            </a:lvl5pPr>
          </a:lstStyle>
          <a:p>
            <a:pPr lvl="0"/>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marL="342900" marR="0" lvl="0" indent="-342900" algn="l" defTabSz="457200" rtl="0" eaLnBrk="1" fontAlgn="auto" latinLnBrk="0" hangingPunct="1">
              <a:lnSpc>
                <a:spcPct val="100000"/>
              </a:lnSpc>
              <a:spcBef>
                <a:spcPts val="300"/>
              </a:spcBef>
              <a:spcAft>
                <a:spcPts val="600"/>
              </a:spcAft>
              <a:buClrTx/>
              <a:buSzPct val="120000"/>
              <a:buFont typeface="Arial" charset="0"/>
              <a:buChar char="•"/>
              <a:tabLst/>
              <a:defRPr/>
            </a:pPr>
            <a:r>
              <a:rPr lang="en-US" dirty="0"/>
              <a:t>Click to add copy</a:t>
            </a:r>
          </a:p>
          <a:p>
            <a:pPr lvl="1"/>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Tree>
    <p:extLst>
      <p:ext uri="{BB962C8B-B14F-4D97-AF65-F5344CB8AC3E}">
        <p14:creationId xmlns:p14="http://schemas.microsoft.com/office/powerpoint/2010/main" val="3957070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py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7" y="511748"/>
            <a:ext cx="7772400" cy="606851"/>
          </a:xfrm>
          <a:prstGeom prst="rect">
            <a:avLst/>
          </a:prstGeom>
        </p:spPr>
        <p:txBody>
          <a:bodyPr/>
          <a:lstStyle>
            <a:lvl1pPr>
              <a:defRPr sz="3200" b="1">
                <a:solidFill>
                  <a:srgbClr val="15406B"/>
                </a:solidFill>
              </a:defRPr>
            </a:lvl1pPr>
          </a:lstStyle>
          <a:p>
            <a:endParaRPr lang="en-US" dirty="0"/>
          </a:p>
        </p:txBody>
      </p:sp>
      <p:sp>
        <p:nvSpPr>
          <p:cNvPr id="7" name="Picture Placeholder 1"/>
          <p:cNvSpPr>
            <a:spLocks noGrp="1"/>
          </p:cNvSpPr>
          <p:nvPr>
            <p:ph type="pic" sz="quarter" idx="12"/>
          </p:nvPr>
        </p:nvSpPr>
        <p:spPr>
          <a:xfrm>
            <a:off x="637391" y="1725448"/>
            <a:ext cx="3848031" cy="3848031"/>
          </a:xfrm>
          <a:prstGeom prst="ellipse">
            <a:avLst/>
          </a:prstGeom>
        </p:spPr>
      </p:sp>
      <p:sp>
        <p:nvSpPr>
          <p:cNvPr id="8"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
        <p:nvSpPr>
          <p:cNvPr id="9" name="Content Placeholder 2"/>
          <p:cNvSpPr>
            <a:spLocks noGrp="1"/>
          </p:cNvSpPr>
          <p:nvPr>
            <p:ph idx="10"/>
          </p:nvPr>
        </p:nvSpPr>
        <p:spPr>
          <a:xfrm>
            <a:off x="4753026" y="1584000"/>
            <a:ext cx="3911293"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21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py with photo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3587" y="511748"/>
            <a:ext cx="7772400" cy="606851"/>
          </a:xfrm>
          <a:prstGeom prst="rect">
            <a:avLst/>
          </a:prstGeom>
        </p:spPr>
        <p:txBody>
          <a:bodyPr/>
          <a:lstStyle>
            <a:lvl1pPr>
              <a:defRPr sz="3200" b="1">
                <a:solidFill>
                  <a:srgbClr val="15406B"/>
                </a:solidFill>
              </a:defRPr>
            </a:lvl1pPr>
          </a:lstStyle>
          <a:p>
            <a:endParaRPr lang="en-US" dirty="0"/>
          </a:p>
        </p:txBody>
      </p:sp>
      <p:sp>
        <p:nvSpPr>
          <p:cNvPr id="7" name="Picture Placeholder 1"/>
          <p:cNvSpPr>
            <a:spLocks noGrp="1"/>
          </p:cNvSpPr>
          <p:nvPr>
            <p:ph type="pic" sz="quarter" idx="12"/>
          </p:nvPr>
        </p:nvSpPr>
        <p:spPr>
          <a:xfrm>
            <a:off x="637391" y="1725448"/>
            <a:ext cx="3848031" cy="3848031"/>
          </a:xfrm>
          <a:prstGeom prst="ellipse">
            <a:avLst/>
          </a:prstGeom>
        </p:spPr>
      </p:sp>
      <p:sp>
        <p:nvSpPr>
          <p:cNvPr id="10"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
        <p:nvSpPr>
          <p:cNvPr id="11" name="Content Placeholder 2"/>
          <p:cNvSpPr>
            <a:spLocks noGrp="1"/>
          </p:cNvSpPr>
          <p:nvPr>
            <p:ph idx="10"/>
          </p:nvPr>
        </p:nvSpPr>
        <p:spPr>
          <a:xfrm>
            <a:off x="4753026" y="1584000"/>
            <a:ext cx="3911293"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0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ite bg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10"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Tree>
    <p:extLst>
      <p:ext uri="{BB962C8B-B14F-4D97-AF65-F5344CB8AC3E}">
        <p14:creationId xmlns:p14="http://schemas.microsoft.com/office/powerpoint/2010/main" val="365687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Slide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
        <p:nvSpPr>
          <p:cNvPr id="7"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137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bgr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6"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
        <p:nvSpPr>
          <p:cNvPr id="10"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1591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old bgr/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4268511" y="1303520"/>
            <a:ext cx="449162" cy="1046440"/>
          </a:xfrm>
          <a:prstGeom prst="rect">
            <a:avLst/>
          </a:prstGeom>
        </p:spPr>
        <p:txBody>
          <a:bodyPr wrap="none">
            <a:spAutoFit/>
          </a:bodyPr>
          <a:lstStyle/>
          <a:p>
            <a:pPr algn="l" defTabSz="457200" rtl="0" eaLnBrk="1" latinLnBrk="0" hangingPunct="1">
              <a:spcBef>
                <a:spcPct val="0"/>
              </a:spcBef>
              <a:buNone/>
            </a:pPr>
            <a:r>
              <a:rPr lang="en-US" sz="6200" b="0" i="0" kern="1200" baseline="0" dirty="0">
                <a:solidFill>
                  <a:srgbClr val="9D8356"/>
                </a:solidFill>
                <a:latin typeface="Arial" charset="0"/>
                <a:ea typeface="Arial" charset="0"/>
                <a:cs typeface="Arial" charset="0"/>
              </a:rPr>
              <a:t>“</a:t>
            </a:r>
          </a:p>
        </p:txBody>
      </p:sp>
      <p:sp>
        <p:nvSpPr>
          <p:cNvPr id="3" name="Rectangle 2"/>
          <p:cNvSpPr/>
          <p:nvPr userDrawn="1"/>
        </p:nvSpPr>
        <p:spPr>
          <a:xfrm>
            <a:off x="8196718" y="4669159"/>
            <a:ext cx="449162" cy="1046440"/>
          </a:xfrm>
          <a:prstGeom prst="rect">
            <a:avLst/>
          </a:prstGeom>
        </p:spPr>
        <p:txBody>
          <a:bodyPr wrap="none">
            <a:spAutoFit/>
          </a:bodyPr>
          <a:lstStyle/>
          <a:p>
            <a:pPr algn="l" defTabSz="457200" rtl="0" eaLnBrk="1" latinLnBrk="0" hangingPunct="1">
              <a:spcBef>
                <a:spcPct val="0"/>
              </a:spcBef>
              <a:buNone/>
            </a:pPr>
            <a:r>
              <a:rPr lang="en-US" sz="6200" b="0" i="0" kern="1200" baseline="0" dirty="0">
                <a:solidFill>
                  <a:srgbClr val="9D8356"/>
                </a:solidFill>
                <a:latin typeface="Arial" charset="0"/>
                <a:ea typeface="Arial" charset="0"/>
                <a:cs typeface="Arial" charset="0"/>
              </a:rPr>
              <a:t>”</a:t>
            </a:r>
          </a:p>
        </p:txBody>
      </p:sp>
      <p:sp>
        <p:nvSpPr>
          <p:cNvPr id="4" name="Picture Placeholder 1"/>
          <p:cNvSpPr>
            <a:spLocks noGrp="1"/>
          </p:cNvSpPr>
          <p:nvPr>
            <p:ph type="pic" sz="quarter" idx="12"/>
          </p:nvPr>
        </p:nvSpPr>
        <p:spPr>
          <a:xfrm>
            <a:off x="637391" y="1748598"/>
            <a:ext cx="3848031" cy="3848031"/>
          </a:xfrm>
          <a:prstGeom prst="ellipse">
            <a:avLst/>
          </a:prstGeom>
        </p:spPr>
      </p:sp>
      <p:sp>
        <p:nvSpPr>
          <p:cNvPr id="5" name="Text Placeholder 2"/>
          <p:cNvSpPr>
            <a:spLocks noGrp="1"/>
          </p:cNvSpPr>
          <p:nvPr>
            <p:ph type="body" idx="1"/>
          </p:nvPr>
        </p:nvSpPr>
        <p:spPr>
          <a:xfrm>
            <a:off x="4780429" y="1779807"/>
            <a:ext cx="3714284" cy="3816822"/>
          </a:xfrm>
          <a:prstGeom prst="rect">
            <a:avLst/>
          </a:prstGeom>
        </p:spPr>
        <p:txBody>
          <a:bodyPr anchor="t" anchorCtr="0"/>
          <a:lstStyle>
            <a:lvl1pPr marL="0" indent="0">
              <a:buNone/>
              <a:defRPr sz="2800" b="0" i="1">
                <a:solidFill>
                  <a:srgbClr val="9D8356"/>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txBox="1">
            <a:spLocks/>
          </p:cNvSpPr>
          <p:nvPr userDrawn="1"/>
        </p:nvSpPr>
        <p:spPr>
          <a:xfrm>
            <a:off x="468000" y="637473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Tree>
    <p:extLst>
      <p:ext uri="{BB962C8B-B14F-4D97-AF65-F5344CB8AC3E}">
        <p14:creationId xmlns:p14="http://schemas.microsoft.com/office/powerpoint/2010/main" val="289235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old bgr/quote with photo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4268511" y="1303520"/>
            <a:ext cx="449162" cy="1046440"/>
          </a:xfrm>
          <a:prstGeom prst="rect">
            <a:avLst/>
          </a:prstGeom>
        </p:spPr>
        <p:txBody>
          <a:bodyPr wrap="none">
            <a:spAutoFit/>
          </a:bodyPr>
          <a:lstStyle/>
          <a:p>
            <a:pPr algn="l" defTabSz="457200" rtl="0" eaLnBrk="1" latinLnBrk="0" hangingPunct="1">
              <a:spcBef>
                <a:spcPct val="0"/>
              </a:spcBef>
              <a:buNone/>
            </a:pPr>
            <a:r>
              <a:rPr lang="en-US" sz="6200" b="0" i="0" kern="1200" baseline="0" dirty="0">
                <a:solidFill>
                  <a:srgbClr val="9D8356"/>
                </a:solidFill>
                <a:latin typeface="Arial" charset="0"/>
                <a:ea typeface="Arial" charset="0"/>
                <a:cs typeface="Arial" charset="0"/>
              </a:rPr>
              <a:t>“</a:t>
            </a:r>
          </a:p>
        </p:txBody>
      </p:sp>
      <p:sp>
        <p:nvSpPr>
          <p:cNvPr id="3" name="Rectangle 2"/>
          <p:cNvSpPr/>
          <p:nvPr userDrawn="1"/>
        </p:nvSpPr>
        <p:spPr>
          <a:xfrm>
            <a:off x="8196718" y="4669159"/>
            <a:ext cx="449162" cy="1046440"/>
          </a:xfrm>
          <a:prstGeom prst="rect">
            <a:avLst/>
          </a:prstGeom>
        </p:spPr>
        <p:txBody>
          <a:bodyPr wrap="none">
            <a:spAutoFit/>
          </a:bodyPr>
          <a:lstStyle/>
          <a:p>
            <a:pPr algn="l" defTabSz="457200" rtl="0" eaLnBrk="1" latinLnBrk="0" hangingPunct="1">
              <a:spcBef>
                <a:spcPct val="0"/>
              </a:spcBef>
              <a:buNone/>
            </a:pPr>
            <a:r>
              <a:rPr lang="en-US" sz="6200" b="0" i="0" kern="1200" baseline="0" dirty="0">
                <a:solidFill>
                  <a:srgbClr val="9D8356"/>
                </a:solidFill>
                <a:latin typeface="Arial" charset="0"/>
                <a:ea typeface="Arial" charset="0"/>
                <a:cs typeface="Arial" charset="0"/>
              </a:rPr>
              <a:t>”</a:t>
            </a:r>
          </a:p>
        </p:txBody>
      </p:sp>
      <p:sp>
        <p:nvSpPr>
          <p:cNvPr id="4" name="Picture Placeholder 1"/>
          <p:cNvSpPr>
            <a:spLocks noGrp="1"/>
          </p:cNvSpPr>
          <p:nvPr>
            <p:ph type="pic" sz="quarter" idx="12"/>
          </p:nvPr>
        </p:nvSpPr>
        <p:spPr>
          <a:xfrm>
            <a:off x="637391" y="1748598"/>
            <a:ext cx="3848031" cy="3848031"/>
          </a:xfrm>
          <a:prstGeom prst="ellipse">
            <a:avLst/>
          </a:prstGeom>
        </p:spPr>
      </p:sp>
      <p:sp>
        <p:nvSpPr>
          <p:cNvPr id="5" name="Text Placeholder 2"/>
          <p:cNvSpPr>
            <a:spLocks noGrp="1"/>
          </p:cNvSpPr>
          <p:nvPr>
            <p:ph type="body" idx="1"/>
          </p:nvPr>
        </p:nvSpPr>
        <p:spPr>
          <a:xfrm>
            <a:off x="4780429" y="1779807"/>
            <a:ext cx="3714284" cy="3816822"/>
          </a:xfrm>
          <a:prstGeom prst="rect">
            <a:avLst/>
          </a:prstGeom>
        </p:spPr>
        <p:txBody>
          <a:bodyPr anchor="t" anchorCtr="0"/>
          <a:lstStyle>
            <a:lvl1pPr marL="0" indent="0">
              <a:buNone/>
              <a:defRPr sz="2800" b="0" i="1">
                <a:solidFill>
                  <a:srgbClr val="9D8356"/>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txBox="1">
            <a:spLocks/>
          </p:cNvSpPr>
          <p:nvPr userDrawn="1"/>
        </p:nvSpPr>
        <p:spPr>
          <a:xfrm>
            <a:off x="468000" y="637473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Tree>
    <p:extLst>
      <p:ext uri="{BB962C8B-B14F-4D97-AF65-F5344CB8AC3E}">
        <p14:creationId xmlns:p14="http://schemas.microsoft.com/office/powerpoint/2010/main" val="297308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435967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29251921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508385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6012386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5225" y="2781845"/>
            <a:ext cx="4205934" cy="1692551"/>
          </a:xfrm>
          <a:prstGeom prst="rect">
            <a:avLst/>
          </a:prstGeom>
        </p:spPr>
        <p:txBody>
          <a:bodyPr/>
          <a:lstStyle/>
          <a:p>
            <a:endParaRPr lang="en-US" dirty="0"/>
          </a:p>
        </p:txBody>
      </p:sp>
    </p:spTree>
    <p:extLst>
      <p:ext uri="{BB962C8B-B14F-4D97-AF65-F5344CB8AC3E}">
        <p14:creationId xmlns:p14="http://schemas.microsoft.com/office/powerpoint/2010/main" val="3942204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py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3587" y="511748"/>
            <a:ext cx="7772400" cy="606851"/>
          </a:xfrm>
          <a:prstGeom prst="rect">
            <a:avLst/>
          </a:prstGeom>
        </p:spPr>
        <p:txBody>
          <a:bodyPr/>
          <a:lstStyle>
            <a:lvl1pPr>
              <a:defRPr sz="3200" b="1">
                <a:solidFill>
                  <a:srgbClr val="15406B"/>
                </a:solidFill>
              </a:defRPr>
            </a:lvl1pPr>
          </a:lstStyle>
          <a:p>
            <a:endParaRPr lang="en-US" dirty="0"/>
          </a:p>
        </p:txBody>
      </p:sp>
      <p:sp>
        <p:nvSpPr>
          <p:cNvPr id="4" name="Content Placeholder 2"/>
          <p:cNvSpPr>
            <a:spLocks noGrp="1"/>
          </p:cNvSpPr>
          <p:nvPr>
            <p:ph idx="1" hasCustomPrompt="1"/>
          </p:nvPr>
        </p:nvSpPr>
        <p:spPr>
          <a:xfrm>
            <a:off x="1239254" y="1822784"/>
            <a:ext cx="6761746" cy="3838074"/>
          </a:xfrm>
          <a:prstGeom prst="rect">
            <a:avLst/>
          </a:prstGeom>
        </p:spPr>
        <p:txBody>
          <a:bodyPr/>
          <a:lstStyle>
            <a:lvl1pPr marL="342900" indent="-342900">
              <a:spcBef>
                <a:spcPts val="300"/>
              </a:spcBef>
              <a:spcAft>
                <a:spcPts val="600"/>
              </a:spcAft>
              <a:buSzPct val="120000"/>
              <a:buFont typeface="Arial" charset="0"/>
              <a:buChar char="•"/>
              <a:defRPr sz="1600" b="1">
                <a:solidFill>
                  <a:srgbClr val="15406B"/>
                </a:solidFill>
                <a:latin typeface="Arial"/>
                <a:cs typeface="Arial"/>
              </a:defRPr>
            </a:lvl1pPr>
            <a:lvl2pPr marL="358775" indent="0">
              <a:spcBef>
                <a:spcPts val="0"/>
              </a:spcBef>
              <a:spcAft>
                <a:spcPts val="600"/>
              </a:spcAft>
              <a:buFont typeface="Arial" charset="0"/>
              <a:buNone/>
              <a:tabLst/>
              <a:defRPr sz="1300">
                <a:solidFill>
                  <a:srgbClr val="15406B"/>
                </a:solidFill>
                <a:latin typeface="Arial"/>
                <a:cs typeface="Arial"/>
              </a:defRPr>
            </a:lvl2pPr>
            <a:lvl3pPr marL="893763" indent="-268288">
              <a:tabLst/>
              <a:defRPr sz="1200" i="1">
                <a:solidFill>
                  <a:srgbClr val="15406B"/>
                </a:solidFill>
                <a:latin typeface="Arial"/>
                <a:cs typeface="Arial"/>
              </a:defRPr>
            </a:lvl3pPr>
            <a:lvl4pPr>
              <a:defRPr sz="1400">
                <a:solidFill>
                  <a:srgbClr val="FFFFFF"/>
                </a:solidFill>
                <a:latin typeface="Arial"/>
                <a:cs typeface="Arial"/>
              </a:defRPr>
            </a:lvl4pPr>
            <a:lvl5pPr>
              <a:defRPr sz="1200">
                <a:solidFill>
                  <a:srgbClr val="FFFFFF"/>
                </a:solidFill>
                <a:latin typeface="Arial"/>
                <a:cs typeface="Arial"/>
              </a:defRPr>
            </a:lvl5pPr>
          </a:lstStyle>
          <a:p>
            <a:pPr lvl="0"/>
            <a:r>
              <a:rPr lang="en-US" dirty="0"/>
              <a:t>Click to add copy</a:t>
            </a:r>
          </a:p>
          <a:p>
            <a:pPr lvl="1"/>
            <a:r>
              <a:rPr lang="en-US" dirty="0"/>
              <a:t>Second level</a:t>
            </a:r>
          </a:p>
          <a:p>
            <a:pPr lvl="0"/>
            <a:r>
              <a:rPr lang="en-US" dirty="0"/>
              <a:t>Click to add copy</a:t>
            </a:r>
          </a:p>
          <a:p>
            <a:pPr lvl="1"/>
            <a:r>
              <a:rPr lang="en-US" dirty="0"/>
              <a:t>Second level</a:t>
            </a:r>
          </a:p>
          <a:p>
            <a:pPr lvl="2"/>
            <a:r>
              <a:rPr lang="en-US" dirty="0"/>
              <a:t>Third level</a:t>
            </a:r>
          </a:p>
          <a:p>
            <a:pPr lvl="1"/>
            <a:endParaRPr lang="en-US" dirty="0"/>
          </a:p>
        </p:txBody>
      </p:sp>
    </p:spTree>
    <p:extLst>
      <p:ext uri="{BB962C8B-B14F-4D97-AF65-F5344CB8AC3E}">
        <p14:creationId xmlns:p14="http://schemas.microsoft.com/office/powerpoint/2010/main" val="26447433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opy_white background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8"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p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September 2017</a:t>
            </a:r>
          </a:p>
        </p:txBody>
      </p:sp>
    </p:spTree>
    <p:extLst>
      <p:ext uri="{BB962C8B-B14F-4D97-AF65-F5344CB8AC3E}">
        <p14:creationId xmlns:p14="http://schemas.microsoft.com/office/powerpoint/2010/main" val="215961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9"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B7DCCA0-E9FC-45B5-BA36-32D6C751C31F}" type="slidenum">
              <a:rPr kumimoji="0" lang="en-US" sz="900" b="0" i="0" u="none" strike="noStrike" kern="1200" cap="none" spc="0" normalizeH="0" baseline="0" noProof="0" smtClean="0">
                <a:ln>
                  <a:noFill/>
                </a:ln>
                <a:solidFill>
                  <a:srgbClr val="15406B"/>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dirty="0">
                <a:ln>
                  <a:noFill/>
                </a:ln>
                <a:solidFill>
                  <a:srgbClr val="15406B"/>
                </a:solidFill>
                <a:effectLst/>
                <a:uLnTx/>
                <a:uFillTx/>
                <a:latin typeface="Arial"/>
                <a:ea typeface="+mn-ea"/>
                <a:cs typeface="Arial"/>
              </a:rPr>
              <a:t>  |   Month/Year </a:t>
            </a:r>
          </a:p>
        </p:txBody>
      </p:sp>
      <p:sp>
        <p:nvSpPr>
          <p:cNvPr id="6"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91836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py_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7"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p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September 2017</a:t>
            </a:r>
          </a:p>
        </p:txBody>
      </p:sp>
    </p:spTree>
    <p:extLst>
      <p:ext uri="{BB962C8B-B14F-4D97-AF65-F5344CB8AC3E}">
        <p14:creationId xmlns:p14="http://schemas.microsoft.com/office/powerpoint/2010/main" val="1066178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Copy Slide_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63586" y="834478"/>
            <a:ext cx="8196319" cy="606851"/>
          </a:xfrm>
          <a:prstGeom prst="rect">
            <a:avLst/>
          </a:prstGeom>
        </p:spPr>
        <p:txBody>
          <a:bodyPr/>
          <a:lstStyle>
            <a:lvl1pPr>
              <a:defRPr sz="3200" b="1">
                <a:solidFill>
                  <a:srgbClr val="15406B"/>
                </a:solidFill>
              </a:defRPr>
            </a:lvl1pPr>
          </a:lstStyle>
          <a:p>
            <a:endParaRPr lang="en-US" dirty="0"/>
          </a:p>
        </p:txBody>
      </p:sp>
      <p:sp>
        <p:nvSpPr>
          <p:cNvPr id="7"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txBox="1">
            <a:spLocks/>
          </p:cNvSpPr>
          <p:nvPr userDrawn="1"/>
        </p:nvSpPr>
        <p:spPr>
          <a:xfrm>
            <a:off x="6659814"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B7DCCA0-E9FC-45B5-BA36-32D6C751C31F}" type="slidenum">
              <a:rPr lang="en-US" sz="900" smtClean="0">
                <a:solidFill>
                  <a:srgbClr val="15406B"/>
                </a:solidFill>
                <a:latin typeface="Arial"/>
                <a:cs typeface="Arial"/>
              </a:rPr>
              <a:pPr algn="r"/>
              <a:t>‹#›</a:t>
            </a:fld>
            <a:r>
              <a:rPr lang="en-US" sz="900" dirty="0">
                <a:solidFill>
                  <a:srgbClr val="15406B"/>
                </a:solidFill>
                <a:latin typeface="Arial"/>
                <a:cs typeface="Arial"/>
              </a:rPr>
              <a:t>  |   September 2017</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463" y="6027291"/>
            <a:ext cx="2228059" cy="866715"/>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0732" y="5860460"/>
            <a:ext cx="2188063" cy="1213025"/>
          </a:xfrm>
          <a:prstGeom prst="rect">
            <a:avLst/>
          </a:prstGeom>
        </p:spPr>
      </p:pic>
    </p:spTree>
    <p:extLst>
      <p:ext uri="{BB962C8B-B14F-4D97-AF65-F5344CB8AC3E}">
        <p14:creationId xmlns:p14="http://schemas.microsoft.com/office/powerpoint/2010/main" val="1114170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Cop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468000" y="1584000"/>
            <a:ext cx="8196319" cy="4020317"/>
          </a:xfrm>
          <a:prstGeom prst="rect">
            <a:avLst/>
          </a:prstGeom>
        </p:spPr>
        <p:txBody>
          <a:bodyPr/>
          <a:lstStyle>
            <a:lvl1pPr marL="342900" indent="-342900">
              <a:spcBef>
                <a:spcPts val="300"/>
              </a:spcBef>
              <a:spcAft>
                <a:spcPts val="600"/>
              </a:spcAft>
              <a:buSzPct val="120000"/>
              <a:buFont typeface="Arial" charset="0"/>
              <a:buChar char="•"/>
              <a:defRPr sz="2400" b="1">
                <a:solidFill>
                  <a:srgbClr val="15406B"/>
                </a:solidFill>
                <a:latin typeface="Arial"/>
                <a:cs typeface="Arial"/>
              </a:defRPr>
            </a:lvl1pPr>
            <a:lvl2pPr marL="358775" indent="0">
              <a:spcBef>
                <a:spcPts val="0"/>
              </a:spcBef>
              <a:spcAft>
                <a:spcPts val="600"/>
              </a:spcAft>
              <a:buFont typeface="Arial" charset="0"/>
              <a:buNone/>
              <a:tabLst/>
              <a:defRPr sz="2400">
                <a:solidFill>
                  <a:srgbClr val="15406B"/>
                </a:solidFill>
                <a:latin typeface="Arial"/>
                <a:cs typeface="Arial"/>
              </a:defRPr>
            </a:lvl2pPr>
            <a:lvl3pPr marL="893763" indent="-268288">
              <a:tabLst/>
              <a:defRPr sz="2400" i="1">
                <a:solidFill>
                  <a:srgbClr val="15406B"/>
                </a:solidFill>
                <a:latin typeface="Arial"/>
                <a:cs typeface="Arial"/>
              </a:defRPr>
            </a:lvl3pPr>
            <a:lvl4pPr>
              <a:defRPr sz="1400">
                <a:solidFill>
                  <a:srgbClr val="FFFFFF"/>
                </a:solidFill>
                <a:latin typeface="Arial"/>
                <a:cs typeface="Arial"/>
              </a:defRPr>
            </a:lvl4pPr>
            <a:lvl5pPr>
              <a:defRPr sz="1200">
                <a:solidFill>
                  <a:srgbClr val="FFFFFF"/>
                </a:solidFill>
                <a:latin typeface="Arial"/>
                <a:cs typeface="Arial"/>
              </a:defRPr>
            </a:lvl5pPr>
          </a:lstStyle>
          <a:p>
            <a:pPr lvl="0"/>
            <a:r>
              <a:rPr lang="en-US" dirty="0"/>
              <a:t>Click to add copy</a:t>
            </a:r>
          </a:p>
          <a:p>
            <a:pPr lvl="1"/>
            <a:r>
              <a:rPr lang="en-US" dirty="0"/>
              <a:t>Second level</a:t>
            </a:r>
          </a:p>
          <a:p>
            <a:pPr lvl="0"/>
            <a:r>
              <a:rPr lang="en-US" dirty="0"/>
              <a:t>Click to add copy</a:t>
            </a:r>
          </a:p>
          <a:p>
            <a:pPr lvl="1"/>
            <a:r>
              <a:rPr lang="en-US" dirty="0"/>
              <a:t>Second level</a:t>
            </a:r>
          </a:p>
          <a:p>
            <a:pPr lvl="2"/>
            <a:r>
              <a:rPr lang="en-US" dirty="0"/>
              <a:t>Third level</a:t>
            </a:r>
          </a:p>
          <a:p>
            <a:pPr lvl="1"/>
            <a:endParaRPr lang="en-US" dirty="0"/>
          </a:p>
        </p:txBody>
      </p:sp>
      <p:sp>
        <p:nvSpPr>
          <p:cNvPr id="3" name="Title 1"/>
          <p:cNvSpPr>
            <a:spLocks noGrp="1"/>
          </p:cNvSpPr>
          <p:nvPr>
            <p:ph type="ctrTitle"/>
          </p:nvPr>
        </p:nvSpPr>
        <p:spPr>
          <a:xfrm>
            <a:off x="463587" y="511748"/>
            <a:ext cx="7772400" cy="606851"/>
          </a:xfrm>
          <a:prstGeom prst="rect">
            <a:avLst/>
          </a:prstGeom>
        </p:spPr>
        <p:txBody>
          <a:bodyPr/>
          <a:lstStyle>
            <a:lvl1pPr>
              <a:defRPr sz="3200" b="1">
                <a:solidFill>
                  <a:srgbClr val="15406B"/>
                </a:solidFill>
              </a:defRPr>
            </a:lvl1pPr>
          </a:lstStyle>
          <a:p>
            <a:endParaRPr lang="en-US" dirty="0"/>
          </a:p>
        </p:txBody>
      </p:sp>
      <p:sp>
        <p:nvSpPr>
          <p:cNvPr id="6"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p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p>
        </p:txBody>
      </p:sp>
    </p:spTree>
    <p:extLst>
      <p:ext uri="{BB962C8B-B14F-4D97-AF65-F5344CB8AC3E}">
        <p14:creationId xmlns:p14="http://schemas.microsoft.com/office/powerpoint/2010/main" val="10973724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White bg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3586" y="511748"/>
            <a:ext cx="8196319" cy="606851"/>
          </a:xfrm>
          <a:prstGeom prst="rect">
            <a:avLst/>
          </a:prstGeom>
        </p:spPr>
        <p:txBody>
          <a:bodyPr/>
          <a:lstStyle>
            <a:lvl1pPr>
              <a:defRPr sz="3200" b="1">
                <a:solidFill>
                  <a:srgbClr val="15406B"/>
                </a:solidFill>
              </a:defRPr>
            </a:lvl1pPr>
          </a:lstStyle>
          <a:p>
            <a:endParaRPr lang="en-US" dirty="0"/>
          </a:p>
        </p:txBody>
      </p:sp>
      <p:sp>
        <p:nvSpPr>
          <p:cNvPr id="5" name="Slide Number Placeholder 5"/>
          <p:cNvSpPr txBox="1">
            <a:spLocks/>
          </p:cNvSpPr>
          <p:nvPr userDrawn="1"/>
        </p:nvSpPr>
        <p:spPr>
          <a:xfrm>
            <a:off x="468000" y="635158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7DCCA0-E9FC-45B5-BA36-32D6C751C31F}" type="slidenum">
              <a:rPr lang="en-US" sz="900" smtClean="0">
                <a:solidFill>
                  <a:srgbClr val="15406B"/>
                </a:solidFill>
                <a:latin typeface="Arial"/>
                <a:cs typeface="Arial"/>
              </a:rPr>
              <a:t>‹#›</a:t>
            </a:fld>
            <a:r>
              <a:rPr lang="en-US" sz="900" dirty="0">
                <a:solidFill>
                  <a:srgbClr val="15406B"/>
                </a:solidFill>
                <a:latin typeface="Arial"/>
                <a:cs typeface="Arial"/>
              </a:rPr>
              <a:t> </a:t>
            </a:r>
            <a:r>
              <a:rPr lang="en-US" sz="900" baseline="0" dirty="0">
                <a:solidFill>
                  <a:srgbClr val="15406B"/>
                </a:solidFill>
                <a:latin typeface="Arial"/>
                <a:cs typeface="Arial"/>
              </a:rPr>
              <a:t> |   </a:t>
            </a:r>
            <a:r>
              <a:rPr lang="en-US" sz="900" dirty="0">
                <a:solidFill>
                  <a:srgbClr val="15406B"/>
                </a:solidFill>
                <a:latin typeface="Arial"/>
                <a:cs typeface="Arial"/>
              </a:rPr>
              <a:t>Month/Year</a:t>
            </a:r>
            <a:r>
              <a:rPr lang="en-US" sz="900" baseline="0" dirty="0">
                <a:solidFill>
                  <a:srgbClr val="15406B"/>
                </a:solidFill>
                <a:latin typeface="Arial"/>
                <a:cs typeface="Arial"/>
              </a:rPr>
              <a:t> </a:t>
            </a:r>
            <a:endParaRPr lang="en-US" sz="900" dirty="0">
              <a:solidFill>
                <a:srgbClr val="15406B"/>
              </a:solidFill>
              <a:latin typeface="Arial"/>
              <a:cs typeface="Arial"/>
            </a:endParaRPr>
          </a:p>
        </p:txBody>
      </p:sp>
      <p:sp>
        <p:nvSpPr>
          <p:cNvPr id="6" name="Content Placeholder 2"/>
          <p:cNvSpPr>
            <a:spLocks noGrp="1"/>
          </p:cNvSpPr>
          <p:nvPr>
            <p:ph idx="10"/>
          </p:nvPr>
        </p:nvSpPr>
        <p:spPr>
          <a:xfrm>
            <a:off x="463586" y="1584000"/>
            <a:ext cx="8196319" cy="4020317"/>
          </a:xfrm>
          <a:prstGeom prst="rect">
            <a:avLst/>
          </a:prstGeom>
        </p:spPr>
        <p:txBody>
          <a:bodyPr/>
          <a:lstStyle>
            <a:lvl1pPr>
              <a:defRPr sz="2400" b="1">
                <a:solidFill>
                  <a:srgbClr val="15406B"/>
                </a:solidFill>
                <a:latin typeface="Arial" charset="0"/>
                <a:ea typeface="Arial" charset="0"/>
                <a:cs typeface="Arial" charset="0"/>
              </a:defRPr>
            </a:lvl1pPr>
            <a:lvl2pPr>
              <a:defRPr sz="2400">
                <a:solidFill>
                  <a:srgbClr val="15406B"/>
                </a:solidFill>
                <a:latin typeface="Arial" charset="0"/>
                <a:ea typeface="Arial" charset="0"/>
                <a:cs typeface="Arial" charset="0"/>
              </a:defRPr>
            </a:lvl2pPr>
            <a:lvl3pPr>
              <a:defRPr sz="2400">
                <a:solidFill>
                  <a:srgbClr val="15406B"/>
                </a:solidFill>
                <a:latin typeface="Arial" charset="0"/>
                <a:ea typeface="Arial" charset="0"/>
                <a:cs typeface="Arial" charset="0"/>
              </a:defRPr>
            </a:lvl3pPr>
            <a:lvl4pPr>
              <a:defRPr sz="2400">
                <a:solidFill>
                  <a:srgbClr val="15406B"/>
                </a:solidFill>
                <a:latin typeface="Arial" charset="0"/>
                <a:ea typeface="Arial" charset="0"/>
                <a:cs typeface="Arial" charset="0"/>
              </a:defRPr>
            </a:lvl4pPr>
            <a:lvl5pPr>
              <a:defRPr sz="2400">
                <a:solidFill>
                  <a:srgbClr val="15406B"/>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0481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0110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76" Type="http://schemas.openxmlformats.org/officeDocument/2006/relationships/slideLayout" Target="../slideLayouts/slideLayout82.xml"/><Relationship Id="rId84" Type="http://schemas.openxmlformats.org/officeDocument/2006/relationships/slideLayout" Target="../slideLayouts/slideLayout90.xml"/><Relationship Id="rId89" Type="http://schemas.openxmlformats.org/officeDocument/2006/relationships/theme" Target="../theme/theme2.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slideLayout" Target="../slideLayouts/slideLayout72.xml"/><Relationship Id="rId74" Type="http://schemas.openxmlformats.org/officeDocument/2006/relationships/slideLayout" Target="../slideLayouts/slideLayout80.xml"/><Relationship Id="rId79" Type="http://schemas.openxmlformats.org/officeDocument/2006/relationships/slideLayout" Target="../slideLayouts/slideLayout85.xml"/><Relationship Id="rId87" Type="http://schemas.openxmlformats.org/officeDocument/2006/relationships/slideLayout" Target="../slideLayouts/slideLayout93.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82" Type="http://schemas.openxmlformats.org/officeDocument/2006/relationships/slideLayout" Target="../slideLayouts/slideLayout88.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77" Type="http://schemas.openxmlformats.org/officeDocument/2006/relationships/slideLayout" Target="../slideLayouts/slideLayout83.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80" Type="http://schemas.openxmlformats.org/officeDocument/2006/relationships/slideLayout" Target="../slideLayouts/slideLayout86.xml"/><Relationship Id="rId85" Type="http://schemas.openxmlformats.org/officeDocument/2006/relationships/slideLayout" Target="../slideLayouts/slideLayout91.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83" Type="http://schemas.openxmlformats.org/officeDocument/2006/relationships/slideLayout" Target="../slideLayouts/slideLayout89.xml"/><Relationship Id="rId88" Type="http://schemas.openxmlformats.org/officeDocument/2006/relationships/slideLayout" Target="../slideLayouts/slideLayout94.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78" Type="http://schemas.openxmlformats.org/officeDocument/2006/relationships/slideLayout" Target="../slideLayouts/slideLayout84.xml"/><Relationship Id="rId81" Type="http://schemas.openxmlformats.org/officeDocument/2006/relationships/slideLayout" Target="../slideLayouts/slideLayout87.xml"/><Relationship Id="rId86"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3A3E23BA-B349-47CE-AA4C-3290E973C6B6}" type="datetimeFigureOut">
              <a:rPr lang="en-US">
                <a:solidFill>
                  <a:prstClr val="black">
                    <a:tint val="75000"/>
                  </a:prstClr>
                </a:solidFill>
              </a:rPr>
              <a:pPr>
                <a:defRPr/>
              </a:pPr>
              <a:t>6/17/2019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6A5B6429-6ED7-4B0A-99FC-6A29B22D66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2573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ndara" pitchFamily="34" charset="0"/>
        </a:defRPr>
      </a:lvl2pPr>
      <a:lvl3pPr algn="ctr" rtl="0" fontAlgn="base">
        <a:spcBef>
          <a:spcPct val="0"/>
        </a:spcBef>
        <a:spcAft>
          <a:spcPct val="0"/>
        </a:spcAft>
        <a:defRPr sz="3300">
          <a:solidFill>
            <a:schemeClr val="tx1"/>
          </a:solidFill>
          <a:latin typeface="Candara" pitchFamily="34" charset="0"/>
        </a:defRPr>
      </a:lvl3pPr>
      <a:lvl4pPr algn="ctr" rtl="0" fontAlgn="base">
        <a:spcBef>
          <a:spcPct val="0"/>
        </a:spcBef>
        <a:spcAft>
          <a:spcPct val="0"/>
        </a:spcAft>
        <a:defRPr sz="3300">
          <a:solidFill>
            <a:schemeClr val="tx1"/>
          </a:solidFill>
          <a:latin typeface="Candara" pitchFamily="34" charset="0"/>
        </a:defRPr>
      </a:lvl4pPr>
      <a:lvl5pPr algn="ctr" rtl="0" fontAlgn="base">
        <a:spcBef>
          <a:spcPct val="0"/>
        </a:spcBef>
        <a:spcAft>
          <a:spcPct val="0"/>
        </a:spcAft>
        <a:defRPr sz="3300">
          <a:solidFill>
            <a:schemeClr val="tx1"/>
          </a:solidFill>
          <a:latin typeface="Candara" pitchFamily="34" charset="0"/>
        </a:defRPr>
      </a:lvl5pPr>
      <a:lvl6pPr marL="342892" algn="ctr" rtl="0" fontAlgn="base">
        <a:spcBef>
          <a:spcPct val="0"/>
        </a:spcBef>
        <a:spcAft>
          <a:spcPct val="0"/>
        </a:spcAft>
        <a:defRPr sz="3300">
          <a:solidFill>
            <a:schemeClr val="tx1"/>
          </a:solidFill>
          <a:latin typeface="Candara" pitchFamily="34" charset="0"/>
        </a:defRPr>
      </a:lvl6pPr>
      <a:lvl7pPr marL="685783" algn="ctr" rtl="0" fontAlgn="base">
        <a:spcBef>
          <a:spcPct val="0"/>
        </a:spcBef>
        <a:spcAft>
          <a:spcPct val="0"/>
        </a:spcAft>
        <a:defRPr sz="3300">
          <a:solidFill>
            <a:schemeClr val="tx1"/>
          </a:solidFill>
          <a:latin typeface="Candara" pitchFamily="34" charset="0"/>
        </a:defRPr>
      </a:lvl7pPr>
      <a:lvl8pPr marL="1028675" algn="ctr" rtl="0" fontAlgn="base">
        <a:spcBef>
          <a:spcPct val="0"/>
        </a:spcBef>
        <a:spcAft>
          <a:spcPct val="0"/>
        </a:spcAft>
        <a:defRPr sz="3300">
          <a:solidFill>
            <a:schemeClr val="tx1"/>
          </a:solidFill>
          <a:latin typeface="Candara" pitchFamily="34" charset="0"/>
        </a:defRPr>
      </a:lvl8pPr>
      <a:lvl9pPr marL="1371566" algn="ctr" rtl="0" fontAlgn="base">
        <a:spcBef>
          <a:spcPct val="0"/>
        </a:spcBef>
        <a:spcAft>
          <a:spcPct val="0"/>
        </a:spcAft>
        <a:defRPr sz="3300">
          <a:solidFill>
            <a:schemeClr val="tx1"/>
          </a:solidFill>
          <a:latin typeface="Candara" pitchFamily="34" charset="0"/>
        </a:defRPr>
      </a:lvl9pPr>
    </p:titleStyle>
    <p:bodyStyle>
      <a:lvl1pPr marL="257168" indent="-257168"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075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 id="2147483733" r:id="rId63"/>
    <p:sldLayoutId id="2147483734" r:id="rId64"/>
    <p:sldLayoutId id="2147483735" r:id="rId65"/>
    <p:sldLayoutId id="2147483736" r:id="rId66"/>
    <p:sldLayoutId id="2147483737" r:id="rId67"/>
    <p:sldLayoutId id="2147483738" r:id="rId68"/>
    <p:sldLayoutId id="2147483739" r:id="rId69"/>
    <p:sldLayoutId id="2147483740" r:id="rId70"/>
    <p:sldLayoutId id="2147483741" r:id="rId71"/>
    <p:sldLayoutId id="2147483742" r:id="rId72"/>
    <p:sldLayoutId id="2147483743" r:id="rId73"/>
    <p:sldLayoutId id="2147483744" r:id="rId74"/>
    <p:sldLayoutId id="2147483745" r:id="rId75"/>
    <p:sldLayoutId id="2147483746" r:id="rId76"/>
    <p:sldLayoutId id="2147483747" r:id="rId77"/>
    <p:sldLayoutId id="2147483748" r:id="rId78"/>
    <p:sldLayoutId id="2147483749" r:id="rId79"/>
    <p:sldLayoutId id="2147483750" r:id="rId80"/>
    <p:sldLayoutId id="2147483751" r:id="rId81"/>
    <p:sldLayoutId id="2147483752" r:id="rId82"/>
    <p:sldLayoutId id="2147483753" r:id="rId83"/>
    <p:sldLayoutId id="2147483754" r:id="rId84"/>
    <p:sldLayoutId id="2147483755" r:id="rId85"/>
    <p:sldLayoutId id="2147483756" r:id="rId86"/>
    <p:sldLayoutId id="2147483757" r:id="rId87"/>
    <p:sldLayoutId id="2147483758" r:id="rId88"/>
  </p:sldLayoutIdLst>
  <p:hf hdr="0" ftr="0" dt="0"/>
  <p:txStyles>
    <p:titleStyle>
      <a:lvl1pPr algn="l" defTabSz="457200" rtl="0" eaLnBrk="1" latinLnBrk="0" hangingPunct="1">
        <a:spcBef>
          <a:spcPct val="0"/>
        </a:spcBef>
        <a:buNone/>
        <a:defRPr sz="3400" b="0"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emf"/></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2.jpe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1.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1">
            <a:extLst>
              <a:ext uri="{FF2B5EF4-FFF2-40B4-BE49-F238E27FC236}">
                <a16:creationId xmlns:a16="http://schemas.microsoft.com/office/drawing/2014/main" id="{9EADA745-BF2B-4AEC-A146-78FAC6ACB235}"/>
              </a:ext>
            </a:extLst>
          </p:cNvPr>
          <p:cNvSpPr txBox="1">
            <a:spLocks/>
          </p:cNvSpPr>
          <p:nvPr/>
        </p:nvSpPr>
        <p:spPr bwMode="auto">
          <a:xfrm>
            <a:off x="211455" y="3813550"/>
            <a:ext cx="8721089" cy="145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rgbClr val="990099"/>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nSpc>
                <a:spcPts val="3700"/>
              </a:lnSpc>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Brenda </a:t>
            </a:r>
            <a:r>
              <a:rPr kumimoji="0" lang="en-US" sz="3200" b="1" i="0" u="none" strike="noStrike" kern="1200" cap="none" spc="0" normalizeH="0" baseline="0" noProof="0" dirty="0" err="1">
                <a:ln>
                  <a:noFill/>
                </a:ln>
                <a:solidFill>
                  <a:prstClr val="black"/>
                </a:solidFill>
                <a:effectLst/>
                <a:uLnTx/>
                <a:uFillTx/>
                <a:latin typeface="Candara"/>
                <a:ea typeface="+mn-ea"/>
                <a:cs typeface="+mn-cs"/>
              </a:rPr>
              <a:t>Gati</a:t>
            </a:r>
            <a:r>
              <a:rPr kumimoji="0" lang="en-US" sz="3200" b="1" i="0" u="none" strike="noStrike" kern="1200" cap="none" spc="0" normalizeH="0" baseline="0" noProof="0" dirty="0">
                <a:ln>
                  <a:noFill/>
                </a:ln>
                <a:solidFill>
                  <a:prstClr val="black"/>
                </a:solidFill>
                <a:effectLst/>
                <a:uLnTx/>
                <a:uFillTx/>
                <a:latin typeface="Candara"/>
                <a:ea typeface="+mn-ea"/>
                <a:cs typeface="+mn-cs"/>
              </a:rPr>
              <a:t> </a:t>
            </a:r>
            <a:r>
              <a:rPr kumimoji="0" lang="en-US" sz="3200" b="1" i="0" u="none" strike="noStrike" kern="1200" cap="none" spc="0" normalizeH="0" baseline="0" noProof="0" dirty="0" err="1">
                <a:ln>
                  <a:noFill/>
                </a:ln>
                <a:solidFill>
                  <a:prstClr val="black"/>
                </a:solidFill>
                <a:effectLst/>
                <a:uLnTx/>
                <a:uFillTx/>
                <a:latin typeface="Candara"/>
                <a:ea typeface="+mn-ea"/>
                <a:cs typeface="+mn-cs"/>
              </a:rPr>
              <a:t>Mirembe</a:t>
            </a:r>
            <a:r>
              <a:rPr lang="en-US" b="1" dirty="0">
                <a:solidFill>
                  <a:prstClr val="black"/>
                </a:solidFill>
                <a:latin typeface="Candara"/>
              </a:rPr>
              <a:t>, </a:t>
            </a:r>
            <a:r>
              <a:rPr lang="en-US" b="1" dirty="0" err="1">
                <a:solidFill>
                  <a:prstClr val="black"/>
                </a:solidFill>
                <a:latin typeface="Candara"/>
              </a:rPr>
              <a:t>Msc</a:t>
            </a:r>
            <a:r>
              <a:rPr lang="en-US" b="1" dirty="0">
                <a:solidFill>
                  <a:prstClr val="black"/>
                </a:solidFill>
                <a:latin typeface="Candara"/>
              </a:rPr>
              <a:t> Epi</a:t>
            </a:r>
            <a:endParaRPr kumimoji="0" lang="en-US" sz="3200" b="1" i="0" u="none" strike="noStrike" kern="1200" cap="none" spc="0" normalizeH="0" baseline="0" noProof="0" dirty="0">
              <a:ln>
                <a:noFill/>
              </a:ln>
              <a:solidFill>
                <a:prstClr val="black"/>
              </a:solidFill>
              <a:effectLst/>
              <a:uLnTx/>
              <a:uFillTx/>
              <a:latin typeface="Candara"/>
              <a:ea typeface="+mn-ea"/>
              <a:cs typeface="+mn-cs"/>
            </a:endParaRPr>
          </a:p>
          <a:p>
            <a:pPr lvl="0">
              <a:defRPr/>
            </a:pPr>
            <a:r>
              <a:rPr kumimoji="0" lang="en-US" sz="2400" b="1" i="0" u="none" strike="noStrike" kern="1200" cap="none" spc="0" normalizeH="0" baseline="0" noProof="0" dirty="0">
                <a:ln>
                  <a:noFill/>
                </a:ln>
                <a:solidFill>
                  <a:schemeClr val="tx1"/>
                </a:solidFill>
                <a:effectLst/>
                <a:uLnTx/>
                <a:uFillTx/>
                <a:latin typeface="Candara"/>
                <a:ea typeface="+mn-ea"/>
                <a:cs typeface="+mn-cs"/>
              </a:rPr>
              <a:t>Makerere University-Johns Hopkins University </a:t>
            </a:r>
          </a:p>
          <a:p>
            <a:pPr lvl="0">
              <a:defRPr/>
            </a:pPr>
            <a:r>
              <a:rPr kumimoji="0" lang="en-US" sz="2400" b="1" i="0" u="none" strike="noStrike" kern="1200" cap="none" spc="0" normalizeH="0" baseline="0" noProof="0" dirty="0">
                <a:ln>
                  <a:noFill/>
                </a:ln>
                <a:solidFill>
                  <a:schemeClr val="tx1"/>
                </a:solidFill>
                <a:effectLst/>
                <a:uLnTx/>
                <a:uFillTx/>
                <a:latin typeface="Candara"/>
                <a:ea typeface="+mn-ea"/>
                <a:cs typeface="+mn-cs"/>
              </a:rPr>
              <a:t>Research Collaboration</a:t>
            </a:r>
            <a:endParaRPr kumimoji="0" lang="en-US" sz="2400" b="1" i="0" u="none" strike="noStrike" kern="1200" cap="none" spc="0" normalizeH="0" noProof="0" dirty="0">
              <a:ln>
                <a:noFill/>
              </a:ln>
              <a:solidFill>
                <a:schemeClr val="tx1"/>
              </a:solidFill>
              <a:effectLst/>
              <a:uLnTx/>
              <a:uFillTx/>
              <a:latin typeface="Candara"/>
              <a:ea typeface="+mn-ea"/>
              <a:cs typeface="+mn-cs"/>
            </a:endParaRPr>
          </a:p>
        </p:txBody>
      </p:sp>
      <p:sp>
        <p:nvSpPr>
          <p:cNvPr id="10" name="Title 9"/>
          <p:cNvSpPr>
            <a:spLocks noGrp="1"/>
          </p:cNvSpPr>
          <p:nvPr>
            <p:ph type="ctrTitle"/>
          </p:nvPr>
        </p:nvSpPr>
        <p:spPr>
          <a:xfrm>
            <a:off x="233325" y="1105459"/>
            <a:ext cx="8910675" cy="1938992"/>
          </a:xfrm>
        </p:spPr>
        <p:txBody>
          <a:bodyPr wrap="square" anchor="t" anchorCtr="1">
            <a:spAutoFit/>
          </a:bodyPr>
          <a:lstStyle/>
          <a:p>
            <a:br>
              <a:rPr lang="en-US" sz="3200" b="1" dirty="0"/>
            </a:br>
            <a:r>
              <a:rPr lang="en-US" sz="4400" b="1" dirty="0"/>
              <a:t>Overview of Oral PrEP and the Dapivirine Vaginal Ring</a:t>
            </a:r>
            <a:endParaRPr lang="en-US" sz="3200" dirty="0"/>
          </a:p>
        </p:txBody>
      </p:sp>
      <p:sp>
        <p:nvSpPr>
          <p:cNvPr id="8" name="Text Box 6">
            <a:extLst>
              <a:ext uri="{FF2B5EF4-FFF2-40B4-BE49-F238E27FC236}">
                <a16:creationId xmlns:a16="http://schemas.microsoft.com/office/drawing/2014/main" id="{595C6FB2-3A4A-4256-BB59-4544856EACE5}"/>
              </a:ext>
            </a:extLst>
          </p:cNvPr>
          <p:cNvSpPr txBox="1"/>
          <p:nvPr/>
        </p:nvSpPr>
        <p:spPr>
          <a:xfrm>
            <a:off x="2390835" y="5213962"/>
            <a:ext cx="4595645" cy="62992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300"/>
              </a:spcBef>
              <a:spcAft>
                <a:spcPts val="300"/>
              </a:spcAft>
            </a:pPr>
            <a:r>
              <a:rPr lang="en-US" b="1" dirty="0">
                <a:solidFill>
                  <a:prstClr val="black"/>
                </a:solidFill>
                <a:latin typeface="Arial" panose="020B0604020202020204" pitchFamily="34" charset="0"/>
                <a:ea typeface="Calibri" panose="020F0502020204030204" pitchFamily="34" charset="0"/>
                <a:cs typeface="Times New Roman" panose="02020603050405020304" pitchFamily="18" charset="0"/>
              </a:rPr>
              <a:t>Ensuring Safe HIV Prevention Methods for Pregnant and Breastfeeding Women</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38206EA-E5A7-4512-A110-8E7C225F1454}"/>
              </a:ext>
            </a:extLst>
          </p:cNvPr>
          <p:cNvSpPr txBox="1"/>
          <p:nvPr/>
        </p:nvSpPr>
        <p:spPr>
          <a:xfrm>
            <a:off x="3333961" y="5812129"/>
            <a:ext cx="2709395"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ndara"/>
                <a:ea typeface="+mn-ea"/>
                <a:cs typeface="+mn-cs"/>
              </a:rPr>
              <a:t>Kampala – 18 June 2019</a:t>
            </a:r>
          </a:p>
        </p:txBody>
      </p:sp>
      <p:pic>
        <p:nvPicPr>
          <p:cNvPr id="11" name="Picture 10">
            <a:extLst>
              <a:ext uri="{FF2B5EF4-FFF2-40B4-BE49-F238E27FC236}">
                <a16:creationId xmlns:a16="http://schemas.microsoft.com/office/drawing/2014/main" id="{1EBEA434-DDD4-486B-8D59-A5C6E8AE9490}"/>
              </a:ext>
            </a:extLst>
          </p:cNvPr>
          <p:cNvPicPr>
            <a:picLocks noChangeAspect="1"/>
          </p:cNvPicPr>
          <p:nvPr/>
        </p:nvPicPr>
        <p:blipFill>
          <a:blip r:embed="rId3"/>
          <a:stretch>
            <a:fillRect/>
          </a:stretch>
        </p:blipFill>
        <p:spPr>
          <a:xfrm>
            <a:off x="322701" y="5738158"/>
            <a:ext cx="2438211" cy="841660"/>
          </a:xfrm>
          <a:prstGeom prst="rect">
            <a:avLst/>
          </a:prstGeom>
        </p:spPr>
      </p:pic>
      <p:pic>
        <p:nvPicPr>
          <p:cNvPr id="12" name="irc_mi" descr="Image result for MU-JHU logo">
            <a:extLst>
              <a:ext uri="{FF2B5EF4-FFF2-40B4-BE49-F238E27FC236}">
                <a16:creationId xmlns:a16="http://schemas.microsoft.com/office/drawing/2014/main" id="{7C217F81-9668-422A-96F0-B65F9A7485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10986" y="5937460"/>
            <a:ext cx="2385160" cy="883622"/>
          </a:xfrm>
          <a:prstGeom prst="rect">
            <a:avLst/>
          </a:prstGeom>
          <a:noFill/>
          <a:ln>
            <a:noFill/>
          </a:ln>
        </p:spPr>
      </p:pic>
    </p:spTree>
    <p:extLst>
      <p:ext uri="{BB962C8B-B14F-4D97-AF65-F5344CB8AC3E}">
        <p14:creationId xmlns:p14="http://schemas.microsoft.com/office/powerpoint/2010/main" val="3417047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2F1A1-299D-4E58-979C-B525437AA5A7}"/>
              </a:ext>
            </a:extLst>
          </p:cNvPr>
          <p:cNvSpPr>
            <a:spLocks noGrp="1"/>
          </p:cNvSpPr>
          <p:nvPr>
            <p:ph type="title"/>
          </p:nvPr>
        </p:nvSpPr>
        <p:spPr>
          <a:xfrm>
            <a:off x="439838" y="274639"/>
            <a:ext cx="8246962" cy="1143000"/>
          </a:xfrm>
        </p:spPr>
        <p:txBody>
          <a:bodyPr/>
          <a:lstStyle/>
          <a:p>
            <a:r>
              <a:rPr lang="en-US" sz="3600" dirty="0"/>
              <a:t>After ASPIRE and The Ring Study: </a:t>
            </a:r>
            <a:br>
              <a:rPr lang="en-US" sz="3600" dirty="0"/>
            </a:br>
            <a:r>
              <a:rPr lang="en-US" sz="3600" dirty="0"/>
              <a:t>HOPE and DREAM</a:t>
            </a:r>
          </a:p>
        </p:txBody>
      </p:sp>
      <p:sp>
        <p:nvSpPr>
          <p:cNvPr id="3" name="Content Placeholder 2">
            <a:extLst>
              <a:ext uri="{FF2B5EF4-FFF2-40B4-BE49-F238E27FC236}">
                <a16:creationId xmlns:a16="http://schemas.microsoft.com/office/drawing/2014/main" id="{88B3B7E2-C880-429A-AF7C-35B9CF5836C4}"/>
              </a:ext>
            </a:extLst>
          </p:cNvPr>
          <p:cNvSpPr>
            <a:spLocks noGrp="1"/>
          </p:cNvSpPr>
          <p:nvPr>
            <p:ph idx="1"/>
          </p:nvPr>
        </p:nvSpPr>
        <p:spPr>
          <a:xfrm>
            <a:off x="439838" y="1798129"/>
            <a:ext cx="8246961" cy="4785232"/>
          </a:xfrm>
        </p:spPr>
        <p:txBody>
          <a:bodyPr/>
          <a:lstStyle/>
          <a:p>
            <a:pPr indent="-182880">
              <a:lnSpc>
                <a:spcPts val="2700"/>
              </a:lnSpc>
              <a:spcAft>
                <a:spcPts val="600"/>
              </a:spcAft>
            </a:pPr>
            <a:r>
              <a:rPr lang="en-US" dirty="0"/>
              <a:t>HOPE and DREAM provided former participants of the ASPIRE and The Ring Study the opportunity to use the dapivirine ring for one year</a:t>
            </a:r>
          </a:p>
          <a:p>
            <a:pPr marL="640080" lvl="1" indent="-274320">
              <a:lnSpc>
                <a:spcPts val="2600"/>
              </a:lnSpc>
              <a:spcBef>
                <a:spcPts val="0"/>
              </a:spcBef>
              <a:spcAft>
                <a:spcPts val="1200"/>
              </a:spcAft>
            </a:pPr>
            <a:r>
              <a:rPr lang="en-US" sz="2400" dirty="0"/>
              <a:t>There was no placebo ring</a:t>
            </a:r>
          </a:p>
          <a:p>
            <a:pPr indent="-182880">
              <a:lnSpc>
                <a:spcPts val="2700"/>
              </a:lnSpc>
              <a:spcAft>
                <a:spcPts val="600"/>
              </a:spcAft>
            </a:pPr>
            <a:r>
              <a:rPr lang="en-US" dirty="0"/>
              <a:t>The HOPE and DREAM studies were designed to collect additional information on safety and adherence to inform potential rollout of the ring should it receive regulatory approval</a:t>
            </a:r>
          </a:p>
          <a:p>
            <a:pPr marL="640080" lvl="1" indent="-274320">
              <a:lnSpc>
                <a:spcPts val="2600"/>
              </a:lnSpc>
              <a:spcBef>
                <a:spcPts val="0"/>
              </a:spcBef>
              <a:spcAft>
                <a:spcPts val="1200"/>
              </a:spcAft>
            </a:pPr>
            <a:r>
              <a:rPr lang="en-US" sz="2400" dirty="0"/>
              <a:t>One step closer to understanding “real-world” use</a:t>
            </a:r>
          </a:p>
          <a:p>
            <a:endParaRPr lang="en-US" dirty="0"/>
          </a:p>
        </p:txBody>
      </p:sp>
      <p:pic>
        <p:nvPicPr>
          <p:cNvPr id="4" name="Picture 7">
            <a:extLst>
              <a:ext uri="{FF2B5EF4-FFF2-40B4-BE49-F238E27FC236}">
                <a16:creationId xmlns:a16="http://schemas.microsoft.com/office/drawing/2014/main" id="{CD629280-6883-40D0-AA2E-578B1DB448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9169" y="5457746"/>
            <a:ext cx="2864737" cy="102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DREAMS logo.pdf">
            <a:extLst>
              <a:ext uri="{FF2B5EF4-FFF2-40B4-BE49-F238E27FC236}">
                <a16:creationId xmlns:a16="http://schemas.microsoft.com/office/drawing/2014/main" id="{DB5AF376-9ED9-46F7-9851-2C953AA153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0094" y="5315906"/>
            <a:ext cx="1504076" cy="126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5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B3B5-FBFA-4CBF-978B-2F21EF9EA9F3}"/>
              </a:ext>
            </a:extLst>
          </p:cNvPr>
          <p:cNvSpPr>
            <a:spLocks noGrp="1"/>
          </p:cNvSpPr>
          <p:nvPr>
            <p:ph type="title"/>
          </p:nvPr>
        </p:nvSpPr>
        <p:spPr/>
        <p:txBody>
          <a:bodyPr/>
          <a:lstStyle/>
          <a:p>
            <a:pPr algn="l"/>
            <a:r>
              <a:rPr lang="en-US" sz="4400" dirty="0"/>
              <a:t>HOPE and DREAM Results . . .</a:t>
            </a:r>
          </a:p>
        </p:txBody>
      </p:sp>
      <p:sp>
        <p:nvSpPr>
          <p:cNvPr id="3" name="Content Placeholder 2">
            <a:extLst>
              <a:ext uri="{FF2B5EF4-FFF2-40B4-BE49-F238E27FC236}">
                <a16:creationId xmlns:a16="http://schemas.microsoft.com/office/drawing/2014/main" id="{66142026-193C-42BD-9D1F-69F7EAF2F5C5}"/>
              </a:ext>
            </a:extLst>
          </p:cNvPr>
          <p:cNvSpPr>
            <a:spLocks noGrp="1"/>
          </p:cNvSpPr>
          <p:nvPr>
            <p:ph idx="1"/>
          </p:nvPr>
        </p:nvSpPr>
        <p:spPr>
          <a:xfrm>
            <a:off x="3520119" y="1745310"/>
            <a:ext cx="5289706" cy="4488084"/>
          </a:xfrm>
        </p:spPr>
        <p:txBody>
          <a:bodyPr/>
          <a:lstStyle/>
          <a:p>
            <a:pPr>
              <a:lnSpc>
                <a:spcPts val="2600"/>
              </a:lnSpc>
              <a:spcAft>
                <a:spcPts val="600"/>
              </a:spcAft>
            </a:pPr>
            <a:r>
              <a:rPr lang="en-US" dirty="0"/>
              <a:t>Safety profile similar to ASPIRE and The Ring Study </a:t>
            </a:r>
          </a:p>
          <a:p>
            <a:pPr>
              <a:lnSpc>
                <a:spcPts val="2600"/>
              </a:lnSpc>
              <a:spcAft>
                <a:spcPts val="600"/>
              </a:spcAft>
            </a:pPr>
            <a:r>
              <a:rPr lang="en-US" dirty="0"/>
              <a:t>Women used the ring more consistently than they did in the Phase III trials</a:t>
            </a:r>
          </a:p>
          <a:p>
            <a:pPr lvl="1">
              <a:spcAft>
                <a:spcPts val="600"/>
              </a:spcAft>
            </a:pPr>
            <a:r>
              <a:rPr lang="en-US" dirty="0"/>
              <a:t>Knowing that they were all receiving the active ring and that it has been found to be safe and effective</a:t>
            </a:r>
          </a:p>
          <a:p>
            <a:pPr>
              <a:lnSpc>
                <a:spcPts val="2600"/>
              </a:lnSpc>
              <a:spcAft>
                <a:spcPts val="600"/>
              </a:spcAft>
            </a:pPr>
            <a:r>
              <a:rPr lang="en-US" dirty="0"/>
              <a:t>Interim results of HOPE and DREAM suggest greater than 50% reduction in HIV risk</a:t>
            </a:r>
          </a:p>
          <a:p>
            <a:pPr>
              <a:lnSpc>
                <a:spcPts val="2600"/>
              </a:lnSpc>
            </a:pPr>
            <a:r>
              <a:rPr lang="en-US" dirty="0"/>
              <a:t>Final results of DREAM suggest 63% - HOPE results are due next month</a:t>
            </a:r>
          </a:p>
        </p:txBody>
      </p:sp>
      <p:pic>
        <p:nvPicPr>
          <p:cNvPr id="4" name="Picture 7">
            <a:extLst>
              <a:ext uri="{FF2B5EF4-FFF2-40B4-BE49-F238E27FC236}">
                <a16:creationId xmlns:a16="http://schemas.microsoft.com/office/drawing/2014/main" id="{EF00D2CD-B9E1-4037-ACE4-D6F3EB9CA61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175" y="1784114"/>
            <a:ext cx="2864737" cy="102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DREAMS logo.pdf">
            <a:extLst>
              <a:ext uri="{FF2B5EF4-FFF2-40B4-BE49-F238E27FC236}">
                <a16:creationId xmlns:a16="http://schemas.microsoft.com/office/drawing/2014/main" id="{31AA4494-3827-44A5-915D-701BC24880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17" y="3064918"/>
            <a:ext cx="1504076" cy="126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0569E68-58F1-4F67-BA2F-A9677B180D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7512" y="4011446"/>
            <a:ext cx="2123342" cy="2841585"/>
          </a:xfrm>
          <a:prstGeom prst="rect">
            <a:avLst/>
          </a:prstGeom>
        </p:spPr>
      </p:pic>
    </p:spTree>
    <p:extLst>
      <p:ext uri="{BB962C8B-B14F-4D97-AF65-F5344CB8AC3E}">
        <p14:creationId xmlns:p14="http://schemas.microsoft.com/office/powerpoint/2010/main" val="2935747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EB04-FF91-42A2-A108-7D0D824F7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FA1B04-8797-4592-BF1D-E05D76C88643}"/>
              </a:ext>
            </a:extLst>
          </p:cNvPr>
          <p:cNvSpPr>
            <a:spLocks noGrp="1"/>
          </p:cNvSpPr>
          <p:nvPr>
            <p:ph idx="1"/>
          </p:nvPr>
        </p:nvSpPr>
        <p:spPr/>
        <p:txBody>
          <a:bodyPr/>
          <a:lstStyle/>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D370C2A-AF62-49A5-9149-2E41078373A9}"/>
              </a:ext>
            </a:extLst>
          </p:cNvPr>
          <p:cNvPicPr>
            <a:picLocks noChangeAspect="1"/>
          </p:cNvPicPr>
          <p:nvPr/>
        </p:nvPicPr>
        <p:blipFill>
          <a:blip r:embed="rId3"/>
          <a:stretch>
            <a:fillRect/>
          </a:stretch>
        </p:blipFill>
        <p:spPr>
          <a:xfrm>
            <a:off x="3520197" y="3346177"/>
            <a:ext cx="1793719" cy="1594220"/>
          </a:xfrm>
          <a:prstGeom prst="rect">
            <a:avLst/>
          </a:prstGeom>
        </p:spPr>
      </p:pic>
      <p:sp>
        <p:nvSpPr>
          <p:cNvPr id="5" name="TextBox 4">
            <a:extLst>
              <a:ext uri="{FF2B5EF4-FFF2-40B4-BE49-F238E27FC236}">
                <a16:creationId xmlns:a16="http://schemas.microsoft.com/office/drawing/2014/main" id="{02C6A910-F008-4B0D-A270-9AE69FF43AA5}"/>
              </a:ext>
            </a:extLst>
          </p:cNvPr>
          <p:cNvSpPr txBox="1"/>
          <p:nvPr/>
        </p:nvSpPr>
        <p:spPr>
          <a:xfrm>
            <a:off x="2551636" y="2428370"/>
            <a:ext cx="4038285" cy="646331"/>
          </a:xfrm>
          <a:prstGeom prst="rect">
            <a:avLst/>
          </a:prstGeom>
          <a:noFill/>
        </p:spPr>
        <p:txBody>
          <a:bodyPr wrap="none" rtlCol="0">
            <a:spAutoFit/>
          </a:bodyPr>
          <a:lstStyle/>
          <a:p>
            <a:r>
              <a:rPr lang="en-US" sz="3600" b="1" dirty="0">
                <a:solidFill>
                  <a:srgbClr val="800080"/>
                </a:solidFill>
              </a:rPr>
              <a:t>The Dapivirine Ring</a:t>
            </a:r>
          </a:p>
        </p:txBody>
      </p:sp>
      <p:sp>
        <p:nvSpPr>
          <p:cNvPr id="6" name="TextBox 5">
            <a:extLst>
              <a:ext uri="{FF2B5EF4-FFF2-40B4-BE49-F238E27FC236}">
                <a16:creationId xmlns:a16="http://schemas.microsoft.com/office/drawing/2014/main" id="{FC447D6C-446C-4293-9C27-564D9C09711C}"/>
              </a:ext>
            </a:extLst>
          </p:cNvPr>
          <p:cNvSpPr txBox="1"/>
          <p:nvPr/>
        </p:nvSpPr>
        <p:spPr>
          <a:xfrm>
            <a:off x="3224261" y="5218449"/>
            <a:ext cx="2385589" cy="646331"/>
          </a:xfrm>
          <a:prstGeom prst="rect">
            <a:avLst/>
          </a:prstGeom>
          <a:noFill/>
        </p:spPr>
        <p:txBody>
          <a:bodyPr wrap="none" rtlCol="0">
            <a:spAutoFit/>
          </a:bodyPr>
          <a:lstStyle/>
          <a:p>
            <a:r>
              <a:rPr lang="en-US" sz="3600" b="1" dirty="0">
                <a:solidFill>
                  <a:srgbClr val="800080"/>
                </a:solidFill>
              </a:rPr>
              <a:t>Now what?</a:t>
            </a:r>
          </a:p>
        </p:txBody>
      </p:sp>
    </p:spTree>
    <p:extLst>
      <p:ext uri="{BB962C8B-B14F-4D97-AF65-F5344CB8AC3E}">
        <p14:creationId xmlns:p14="http://schemas.microsoft.com/office/powerpoint/2010/main" val="2625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Arrow 28"/>
          <p:cNvSpPr/>
          <p:nvPr/>
        </p:nvSpPr>
        <p:spPr>
          <a:xfrm rot="20703973">
            <a:off x="2704815" y="4505389"/>
            <a:ext cx="3152477" cy="785683"/>
          </a:xfrm>
          <a:prstGeom prst="rightArrow">
            <a:avLst/>
          </a:prstGeom>
          <a:solidFill>
            <a:schemeClr val="accent1">
              <a:lumMod val="60000"/>
              <a:lumOff val="40000"/>
            </a:schemeClr>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ctrTitle"/>
          </p:nvPr>
        </p:nvSpPr>
        <p:spPr>
          <a:prstGeom prst="rect">
            <a:avLst/>
          </a:prstGeom>
        </p:spPr>
        <p:txBody>
          <a:bodyPr/>
          <a:lstStyle/>
          <a:p>
            <a:r>
              <a:rPr lang="en-US" dirty="0">
                <a:latin typeface="Arial" charset="0"/>
                <a:ea typeface="Arial" charset="0"/>
                <a:cs typeface="Arial" charset="0"/>
              </a:rPr>
              <a:t>Next Steps for </a:t>
            </a:r>
            <a:r>
              <a:rPr lang="en-US" sz="3200" b="1" dirty="0">
                <a:solidFill>
                  <a:srgbClr val="15406B"/>
                </a:solidFill>
                <a:latin typeface="Arial" charset="0"/>
                <a:ea typeface="Arial" charset="0"/>
                <a:cs typeface="Arial" charset="0"/>
              </a:rPr>
              <a:t>the </a:t>
            </a:r>
            <a:r>
              <a:rPr lang="en-US" sz="3200" b="1" dirty="0" err="1">
                <a:solidFill>
                  <a:srgbClr val="15406B"/>
                </a:solidFill>
                <a:latin typeface="Arial" charset="0"/>
                <a:ea typeface="Arial" charset="0"/>
                <a:cs typeface="Arial" charset="0"/>
              </a:rPr>
              <a:t>Dapivirine</a:t>
            </a:r>
            <a:r>
              <a:rPr lang="en-US" sz="3200" b="1" dirty="0">
                <a:solidFill>
                  <a:srgbClr val="15406B"/>
                </a:solidFill>
                <a:latin typeface="Arial" charset="0"/>
                <a:ea typeface="Arial" charset="0"/>
                <a:cs typeface="Arial" charset="0"/>
              </a:rPr>
              <a:t> Ring</a:t>
            </a:r>
          </a:p>
        </p:txBody>
      </p:sp>
      <p:sp>
        <p:nvSpPr>
          <p:cNvPr id="19" name="Right Arrow 18"/>
          <p:cNvSpPr/>
          <p:nvPr/>
        </p:nvSpPr>
        <p:spPr>
          <a:xfrm rot="1323692">
            <a:off x="3993595" y="2535004"/>
            <a:ext cx="1765993" cy="806158"/>
          </a:xfrm>
          <a:prstGeom prst="rightArrow">
            <a:avLst/>
          </a:prstGeom>
          <a:solidFill>
            <a:schemeClr val="accent1">
              <a:lumMod val="60000"/>
              <a:lumOff val="40000"/>
            </a:schemeClr>
          </a:solid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nvGrpSpPr>
          <p:cNvPr id="20" name="Group 19"/>
          <p:cNvGrpSpPr/>
          <p:nvPr/>
        </p:nvGrpSpPr>
        <p:grpSpPr>
          <a:xfrm>
            <a:off x="509286" y="3864920"/>
            <a:ext cx="3771769" cy="2292812"/>
            <a:chOff x="-2244308" y="1852697"/>
            <a:chExt cx="3341323" cy="2025170"/>
          </a:xfrm>
          <a:solidFill>
            <a:schemeClr val="tx2"/>
          </a:solidFill>
        </p:grpSpPr>
        <p:sp>
          <p:nvSpPr>
            <p:cNvPr id="27" name="Rounded Rectangle 26"/>
            <p:cNvSpPr/>
            <p:nvPr/>
          </p:nvSpPr>
          <p:spPr>
            <a:xfrm>
              <a:off x="-2244308" y="1852697"/>
              <a:ext cx="3341323" cy="2025170"/>
            </a:xfrm>
            <a:prstGeom prst="roundRect">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8" name="Rounded Rectangle 5"/>
            <p:cNvSpPr/>
            <p:nvPr/>
          </p:nvSpPr>
          <p:spPr>
            <a:xfrm>
              <a:off x="-2235689" y="2023520"/>
              <a:ext cx="3324083" cy="1613145"/>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Additional Research</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Safety studies of ring and </a:t>
              </a:r>
              <a:r>
                <a:rPr kumimoji="0" lang="en-US" sz="2300" b="0"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PrEP</a:t>
              </a:r>
              <a:r>
                <a:rPr kumimoji="0" lang="en-US" sz="23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among adolescent girls, </a:t>
              </a:r>
              <a:r>
                <a:rPr kumimoji="0" lang="en-US" sz="2300" b="0" i="0" u="none" strike="noStrike" kern="1200" cap="none" spc="0" normalizeH="0" baseline="0" noProof="0" dirty="0">
                  <a:ln>
                    <a:noFill/>
                  </a:ln>
                  <a:solidFill>
                    <a:srgbClr val="00CCFF"/>
                  </a:solidFill>
                  <a:effectLst/>
                  <a:uLnTx/>
                  <a:uFillTx/>
                  <a:latin typeface="Calibri"/>
                  <a:ea typeface="+mn-ea"/>
                  <a:cs typeface="Arial" panose="020B0604020202020204" pitchFamily="34" charset="0"/>
                </a:rPr>
                <a:t>pregnant and breastfeeding </a:t>
              </a:r>
              <a:r>
                <a:rPr kumimoji="0" lang="en-US" sz="23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women in Africa</a:t>
              </a:r>
            </a:p>
          </p:txBody>
        </p:sp>
      </p:grpSp>
      <p:sp>
        <p:nvSpPr>
          <p:cNvPr id="25" name="Rounded Rectangle 24"/>
          <p:cNvSpPr/>
          <p:nvPr/>
        </p:nvSpPr>
        <p:spPr>
          <a:xfrm>
            <a:off x="595957" y="1469985"/>
            <a:ext cx="3685098" cy="2072995"/>
          </a:xfrm>
          <a:prstGeom prst="round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5">
              <a:hueOff val="-4966938"/>
              <a:satOff val="19906"/>
              <a:lumOff val="4314"/>
              <a:alphaOff val="0"/>
            </a:schemeClr>
          </a:effectRef>
          <a:fontRef idx="minor">
            <a:schemeClr val="lt1"/>
          </a:fontRef>
        </p:style>
      </p:sp>
      <p:grpSp>
        <p:nvGrpSpPr>
          <p:cNvPr id="22" name="Group 21"/>
          <p:cNvGrpSpPr/>
          <p:nvPr/>
        </p:nvGrpSpPr>
        <p:grpSpPr>
          <a:xfrm>
            <a:off x="5905500" y="2721920"/>
            <a:ext cx="2514600" cy="2469709"/>
            <a:chOff x="5807485" y="1140182"/>
            <a:chExt cx="1950084" cy="1879857"/>
          </a:xfrm>
        </p:grpSpPr>
        <p:sp>
          <p:nvSpPr>
            <p:cNvPr id="23" name="Rounded Rectangle 22"/>
            <p:cNvSpPr/>
            <p:nvPr/>
          </p:nvSpPr>
          <p:spPr>
            <a:xfrm>
              <a:off x="5807485" y="1140182"/>
              <a:ext cx="1950084" cy="1879857"/>
            </a:xfrm>
            <a:prstGeom prst="roundRect">
              <a:avLst/>
            </a:prstGeom>
            <a:blipFill rotWithShape="0">
              <a:blip r:embed="rId3">
                <a:duotone>
                  <a:schemeClr val="accent5">
                    <a:hueOff val="1778941"/>
                    <a:satOff val="-61154"/>
                    <a:lumOff val="-2549"/>
                    <a:alphaOff val="0"/>
                    <a:shade val="20000"/>
                    <a:satMod val="200000"/>
                  </a:schemeClr>
                  <a:schemeClr val="accent5">
                    <a:hueOff val="1778941"/>
                    <a:satOff val="-61154"/>
                    <a:lumOff val="-2549"/>
                    <a:alphaOff val="0"/>
                    <a:tint val="12000"/>
                    <a:satMod val="190000"/>
                  </a:schemeClr>
                </a:duotone>
              </a:blip>
              <a:stretch>
                <a:fillRect/>
              </a:stretch>
            </a:blip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sp>
        <p:sp>
          <p:nvSpPr>
            <p:cNvPr id="24" name="Rounded Rectangle 9"/>
            <p:cNvSpPr/>
            <p:nvPr/>
          </p:nvSpPr>
          <p:spPr>
            <a:xfrm>
              <a:off x="5899252" y="1231949"/>
              <a:ext cx="1766550" cy="1696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3840" tIns="243840" rIns="243840" bIns="243840" numCol="1" spcCol="1270" anchor="ctr" anchorCtr="0">
              <a:noAutofit/>
            </a:bodyPr>
            <a:lstStyle/>
            <a:p>
              <a:pPr marL="0" marR="0" lvl="0" indent="0" algn="ctr" defTabSz="2844800" rtl="0" eaLnBrk="1" fontAlgn="auto" latinLnBrk="0" hangingPunct="1">
                <a:lnSpc>
                  <a:spcPct val="90000"/>
                </a:lnSpc>
                <a:spcBef>
                  <a:spcPct val="0"/>
                </a:spcBef>
                <a:spcAft>
                  <a:spcPct val="35000"/>
                </a:spcAft>
                <a:buClrTx/>
                <a:buSzTx/>
                <a:buFontTx/>
                <a:buNone/>
                <a:tabLst/>
                <a:defRPr/>
              </a:pPr>
              <a:endParaRPr kumimoji="0" lang="en-US" sz="6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 name="TextBox 29"/>
          <p:cNvSpPr txBox="1"/>
          <p:nvPr/>
        </p:nvSpPr>
        <p:spPr>
          <a:xfrm>
            <a:off x="5997610" y="1738004"/>
            <a:ext cx="2286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Potential Introduction</a:t>
            </a:r>
            <a:endParaRPr kumimoji="0" lang="en-US" sz="24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5" name="Rounded Rectangle 7"/>
          <p:cNvSpPr/>
          <p:nvPr/>
        </p:nvSpPr>
        <p:spPr>
          <a:xfrm>
            <a:off x="636297" y="1749520"/>
            <a:ext cx="3322245" cy="1484477"/>
          </a:xfrm>
          <a:prstGeom prst="round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Regulatory Process</a:t>
            </a:r>
            <a:endParaRPr kumimoji="0" lang="en-US" sz="2400" b="1" i="0" u="sng" strike="sngStrike" kern="1200" cap="none" spc="0" normalizeH="0" baseline="0" noProof="0" dirty="0">
              <a:ln>
                <a:noFill/>
              </a:ln>
              <a:solidFill>
                <a:srgbClr val="1F497D"/>
              </a:solidFill>
              <a:effectLst/>
              <a:uLnTx/>
              <a:uFillTx/>
              <a:latin typeface="Calibri"/>
              <a:ea typeface="+mn-ea"/>
              <a:cs typeface="+mn-cs"/>
            </a:endParaRPr>
          </a:p>
          <a:p>
            <a:pPr marL="0" marR="0" lvl="0" indent="0" algn="ctr" defTabSz="800100" rtl="0" eaLnBrk="1" fontAlgn="auto" latinLnBrk="0" hangingPunct="1">
              <a:lnSpc>
                <a:spcPts val="2600"/>
              </a:lnSpc>
              <a:spcBef>
                <a:spcPct val="0"/>
              </a:spcBef>
              <a:spcAft>
                <a:spcPct val="35000"/>
              </a:spcAft>
              <a:buClrTx/>
              <a:buSzTx/>
              <a:buFontTx/>
              <a:buNone/>
              <a:tabLst/>
              <a:defRPr/>
            </a:pPr>
            <a:r>
              <a:rPr kumimoji="0" lang="en-US" sz="2300" b="0" i="0" u="none" strike="noStrike" kern="1200" cap="none" spc="0" normalizeH="0" baseline="0" noProof="0" dirty="0">
                <a:ln>
                  <a:noFill/>
                </a:ln>
                <a:solidFill>
                  <a:srgbClr val="15406B"/>
                </a:solidFill>
                <a:effectLst/>
                <a:uLnTx/>
                <a:uFillTx/>
                <a:latin typeface="Calibri"/>
                <a:ea typeface="+mn-ea"/>
                <a:cs typeface="Arial" panose="020B0604020202020204" pitchFamily="34" charset="0"/>
              </a:rPr>
              <a:t>IPM is applying for approval through European, African and US regulatory authorities</a:t>
            </a:r>
            <a:endParaRPr kumimoji="0" lang="en-US" sz="2300" b="0" i="0" u="none" strike="noStrike" kern="1200" cap="none" spc="0" normalizeH="0" baseline="0" noProof="0" dirty="0">
              <a:ln>
                <a:noFill/>
              </a:ln>
              <a:solidFill>
                <a:srgbClr val="15406B"/>
              </a:solidFill>
              <a:effectLst/>
              <a:uLnTx/>
              <a:uFillTx/>
              <a:latin typeface="Calibri"/>
              <a:ea typeface="+mn-ea"/>
              <a:cs typeface="+mn-cs"/>
            </a:endParaRPr>
          </a:p>
        </p:txBody>
      </p:sp>
    </p:spTree>
    <p:extLst>
      <p:ext uri="{BB962C8B-B14F-4D97-AF65-F5344CB8AC3E}">
        <p14:creationId xmlns:p14="http://schemas.microsoft.com/office/powerpoint/2010/main" val="4051291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28" y="274639"/>
            <a:ext cx="7066344" cy="1143000"/>
          </a:xfrm>
          <a:prstGeom prst="rect">
            <a:avLst/>
          </a:prstGeom>
        </p:spPr>
        <p:txBody>
          <a:bodyPr/>
          <a:lstStyle/>
          <a:p>
            <a:pPr algn="l"/>
            <a:r>
              <a:rPr lang="en-US" sz="5400" dirty="0"/>
              <a:t>It’s a BIG job</a:t>
            </a:r>
          </a:p>
        </p:txBody>
      </p:sp>
      <p:sp>
        <p:nvSpPr>
          <p:cNvPr id="3" name="Content Placeholder 2">
            <a:extLst>
              <a:ext uri="{FF2B5EF4-FFF2-40B4-BE49-F238E27FC236}">
                <a16:creationId xmlns:a16="http://schemas.microsoft.com/office/drawing/2014/main" id="{02712C44-159A-49B7-9902-D1D8B19A91D8}"/>
              </a:ext>
            </a:extLst>
          </p:cNvPr>
          <p:cNvSpPr>
            <a:spLocks noGrp="1"/>
          </p:cNvSpPr>
          <p:nvPr>
            <p:ph idx="1"/>
          </p:nvPr>
        </p:nvSpPr>
        <p:spPr>
          <a:xfrm>
            <a:off x="471669" y="1944867"/>
            <a:ext cx="4681959" cy="4785232"/>
          </a:xfrm>
        </p:spPr>
        <p:txBody>
          <a:bodyPr/>
          <a:lstStyle/>
          <a:p>
            <a:pPr>
              <a:spcAft>
                <a:spcPts val="600"/>
              </a:spcAft>
            </a:pPr>
            <a:r>
              <a:rPr lang="en-US" sz="2800" dirty="0"/>
              <a:t>IPM’s master dapivirine ring dossier being submitted to regulatory agencies includes:</a:t>
            </a:r>
          </a:p>
          <a:p>
            <a:pPr lvl="1">
              <a:spcAft>
                <a:spcPts val="600"/>
              </a:spcAft>
            </a:pPr>
            <a:r>
              <a:rPr lang="en-US" sz="2400" dirty="0"/>
              <a:t>13 years of data and findings from nearly 250 studies </a:t>
            </a:r>
          </a:p>
          <a:p>
            <a:pPr lvl="1">
              <a:spcAft>
                <a:spcPts val="600"/>
              </a:spcAft>
            </a:pPr>
            <a:r>
              <a:rPr lang="en-US" sz="2400" dirty="0"/>
              <a:t>Consists of 260,000 pages</a:t>
            </a:r>
          </a:p>
          <a:p>
            <a:pPr lvl="2">
              <a:spcAft>
                <a:spcPts val="600"/>
              </a:spcAft>
            </a:pPr>
            <a:r>
              <a:rPr lang="en-US" sz="2400" dirty="0"/>
              <a:t>When printed could fill a 2X2 meter room!</a:t>
            </a:r>
          </a:p>
          <a:p>
            <a:endParaRPr lang="en-US" dirty="0"/>
          </a:p>
        </p:txBody>
      </p:sp>
      <p:pic>
        <p:nvPicPr>
          <p:cNvPr id="6" name="Picture 5">
            <a:extLst>
              <a:ext uri="{FF2B5EF4-FFF2-40B4-BE49-F238E27FC236}">
                <a16:creationId xmlns:a16="http://schemas.microsoft.com/office/drawing/2014/main" id="{7C00B09E-D3E7-4ED6-9F61-7BBC42675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413" y="-185195"/>
            <a:ext cx="4120588" cy="7442522"/>
          </a:xfrm>
          <a:prstGeom prst="rect">
            <a:avLst/>
          </a:prstGeom>
        </p:spPr>
      </p:pic>
    </p:spTree>
    <p:extLst>
      <p:ext uri="{BB962C8B-B14F-4D97-AF65-F5344CB8AC3E}">
        <p14:creationId xmlns:p14="http://schemas.microsoft.com/office/powerpoint/2010/main" val="10184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EB04-FF91-42A2-A108-7D0D824F7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FA1B04-8797-4592-BF1D-E05D76C88643}"/>
              </a:ext>
            </a:extLst>
          </p:cNvPr>
          <p:cNvSpPr>
            <a:spLocks noGrp="1"/>
          </p:cNvSpPr>
          <p:nvPr>
            <p:ph idx="1"/>
          </p:nvPr>
        </p:nvSpPr>
        <p:spPr/>
        <p:txBody>
          <a:bodyPr/>
          <a:lstStyle/>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02C6A910-F008-4B0D-A270-9AE69FF43AA5}"/>
              </a:ext>
            </a:extLst>
          </p:cNvPr>
          <p:cNvSpPr txBox="1"/>
          <p:nvPr/>
        </p:nvSpPr>
        <p:spPr>
          <a:xfrm>
            <a:off x="2551636" y="2428370"/>
            <a:ext cx="4127605" cy="646331"/>
          </a:xfrm>
          <a:prstGeom prst="rect">
            <a:avLst/>
          </a:prstGeom>
          <a:noFill/>
        </p:spPr>
        <p:txBody>
          <a:bodyPr wrap="none" rtlCol="0">
            <a:spAutoFit/>
          </a:bodyPr>
          <a:lstStyle/>
          <a:p>
            <a:r>
              <a:rPr lang="en-US" sz="3600" b="1" dirty="0">
                <a:solidFill>
                  <a:srgbClr val="800080"/>
                </a:solidFill>
              </a:rPr>
              <a:t>Truvada as Oral PrEP</a:t>
            </a:r>
          </a:p>
        </p:txBody>
      </p:sp>
      <p:pic>
        <p:nvPicPr>
          <p:cNvPr id="6" name="Picture 5">
            <a:extLst>
              <a:ext uri="{FF2B5EF4-FFF2-40B4-BE49-F238E27FC236}">
                <a16:creationId xmlns:a16="http://schemas.microsoft.com/office/drawing/2014/main" id="{69C1DEF1-7117-4A47-BB7D-05ACEFFB2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608" y="3337410"/>
            <a:ext cx="2162711" cy="2060093"/>
          </a:xfrm>
          <a:prstGeom prst="rect">
            <a:avLst/>
          </a:prstGeom>
        </p:spPr>
      </p:pic>
    </p:spTree>
    <p:extLst>
      <p:ext uri="{BB962C8B-B14F-4D97-AF65-F5344CB8AC3E}">
        <p14:creationId xmlns:p14="http://schemas.microsoft.com/office/powerpoint/2010/main" val="393841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740074"/>
                </a:solidFill>
              </a:rPr>
              <a:t>What is PrEP?</a:t>
            </a:r>
          </a:p>
        </p:txBody>
      </p:sp>
      <p:sp>
        <p:nvSpPr>
          <p:cNvPr id="4" name="Content Placeholder 3"/>
          <p:cNvSpPr>
            <a:spLocks noGrp="1"/>
          </p:cNvSpPr>
          <p:nvPr>
            <p:ph idx="1"/>
          </p:nvPr>
        </p:nvSpPr>
        <p:spPr>
          <a:xfrm>
            <a:off x="2190910" y="1691506"/>
            <a:ext cx="6767896" cy="2332885"/>
          </a:xfrm>
        </p:spPr>
        <p:txBody>
          <a:bodyPr/>
          <a:lstStyle/>
          <a:p>
            <a:pPr marL="257168" lvl="1" indent="-257168">
              <a:lnSpc>
                <a:spcPts val="2500"/>
              </a:lnSpc>
              <a:spcAft>
                <a:spcPts val="600"/>
              </a:spcAft>
              <a:buSzPct val="98000"/>
              <a:buFont typeface="Arial" charset="0"/>
              <a:buChar char="•"/>
              <a:defRPr/>
            </a:pPr>
            <a:r>
              <a:rPr lang="en-US" sz="2300" dirty="0"/>
              <a:t>PrEP is an HIV prevention method that involves daily use of an ARV tablet - Truvada </a:t>
            </a:r>
          </a:p>
          <a:p>
            <a:pPr marL="257168" lvl="1" indent="-257168">
              <a:lnSpc>
                <a:spcPts val="2500"/>
              </a:lnSpc>
              <a:spcAft>
                <a:spcPts val="600"/>
              </a:spcAft>
              <a:buSzPct val="98000"/>
              <a:buFont typeface="Arial" charset="0"/>
              <a:buChar char="•"/>
              <a:defRPr/>
            </a:pPr>
            <a:r>
              <a:rPr lang="en-US" sz="2300" dirty="0"/>
              <a:t>Truvada contains two ARV drugs – tenofovir (TDF) &amp; </a:t>
            </a:r>
            <a:r>
              <a:rPr lang="en-US" sz="2300" dirty="0" err="1"/>
              <a:t>emtricitabine</a:t>
            </a:r>
            <a:r>
              <a:rPr lang="en-US" sz="2300" dirty="0"/>
              <a:t> (FTC) </a:t>
            </a:r>
          </a:p>
          <a:p>
            <a:pPr lvl="1" indent="-365760" eaLnBrk="1" hangingPunct="1">
              <a:lnSpc>
                <a:spcPts val="2500"/>
              </a:lnSpc>
              <a:spcBef>
                <a:spcPct val="15000"/>
              </a:spcBef>
              <a:spcAft>
                <a:spcPts val="600"/>
              </a:spcAft>
              <a:defRPr/>
            </a:pPr>
            <a:r>
              <a:rPr lang="en-US" sz="2200" dirty="0"/>
              <a:t>Was already approved for treatment of HIV in combination with other ARVs as part of ART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244303"/>
            <a:ext cx="1524011" cy="525784"/>
          </a:xfrm>
          <a:prstGeom prst="rect">
            <a:avLst/>
          </a:prstGeom>
        </p:spPr>
      </p:pic>
      <p:pic>
        <p:nvPicPr>
          <p:cNvPr id="8" name="Picture 2" descr="http://betablog.org/wp-content/uploads/2013/06/BluePillsCR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11" y="1809149"/>
            <a:ext cx="1531126" cy="2102269"/>
          </a:xfrm>
          <a:prstGeom prst="rect">
            <a:avLst/>
          </a:prstGeom>
          <a:noFill/>
          <a:ln w="3175">
            <a:solidFill>
              <a:srgbClr val="336699"/>
            </a:solidFill>
          </a:ln>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8D9955FA-6FF9-41C1-8736-F30A62B04B3B}"/>
              </a:ext>
            </a:extLst>
          </p:cNvPr>
          <p:cNvSpPr txBox="1">
            <a:spLocks/>
          </p:cNvSpPr>
          <p:nvPr/>
        </p:nvSpPr>
        <p:spPr bwMode="auto">
          <a:xfrm>
            <a:off x="609611" y="4174310"/>
            <a:ext cx="8229600" cy="233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68" lvl="1" indent="-257168">
              <a:lnSpc>
                <a:spcPts val="2400"/>
              </a:lnSpc>
              <a:spcAft>
                <a:spcPts val="600"/>
              </a:spcAft>
              <a:buSzPct val="98000"/>
              <a:buFont typeface="Arial" charset="0"/>
              <a:buChar char="•"/>
              <a:defRPr/>
            </a:pPr>
            <a:r>
              <a:rPr lang="en-US" sz="2300" dirty="0"/>
              <a:t>Several trials tested Truvada as prevention for HIV</a:t>
            </a:r>
          </a:p>
          <a:p>
            <a:pPr marL="257168" lvl="1" indent="-257168">
              <a:lnSpc>
                <a:spcPts val="2400"/>
              </a:lnSpc>
              <a:spcAft>
                <a:spcPts val="600"/>
              </a:spcAft>
              <a:buSzPct val="98000"/>
              <a:buFont typeface="Arial" charset="0"/>
              <a:buChar char="•"/>
              <a:defRPr/>
            </a:pPr>
            <a:r>
              <a:rPr lang="en-US" sz="2300" dirty="0"/>
              <a:t>Was first approved for prevention (PrEP) by the US Food and Drug Administration in 2012</a:t>
            </a:r>
          </a:p>
          <a:p>
            <a:pPr marL="257168" lvl="1" indent="-257168">
              <a:lnSpc>
                <a:spcPts val="2400"/>
              </a:lnSpc>
              <a:spcAft>
                <a:spcPts val="600"/>
              </a:spcAft>
              <a:buSzPct val="98000"/>
              <a:buFont typeface="Arial" charset="0"/>
              <a:buChar char="•"/>
              <a:defRPr/>
            </a:pPr>
            <a:r>
              <a:rPr lang="en-US" sz="2300" dirty="0"/>
              <a:t>Now approved in 40 countries</a:t>
            </a:r>
          </a:p>
          <a:p>
            <a:pPr marL="257168" lvl="1" indent="-257168">
              <a:lnSpc>
                <a:spcPts val="2400"/>
              </a:lnSpc>
              <a:spcAft>
                <a:spcPts val="600"/>
              </a:spcAft>
              <a:buSzPct val="98000"/>
              <a:buFont typeface="Arial" charset="0"/>
              <a:buChar char="•"/>
              <a:defRPr/>
            </a:pPr>
            <a:r>
              <a:rPr lang="en-US" sz="2300" dirty="0"/>
              <a:t>The World Health Organization (WHO) recommends its use by anyone who is at risk of HIV</a:t>
            </a:r>
          </a:p>
        </p:txBody>
      </p:sp>
    </p:spTree>
    <p:custDataLst>
      <p:tags r:id="rId1"/>
    </p:custDataLst>
    <p:extLst>
      <p:ext uri="{BB962C8B-B14F-4D97-AF65-F5344CB8AC3E}">
        <p14:creationId xmlns:p14="http://schemas.microsoft.com/office/powerpoint/2010/main" val="13430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sz="4000" dirty="0"/>
              <a:t>What do we know about PrEP?</a:t>
            </a:r>
          </a:p>
        </p:txBody>
      </p:sp>
      <p:sp>
        <p:nvSpPr>
          <p:cNvPr id="3" name="Content Placeholder 2"/>
          <p:cNvSpPr>
            <a:spLocks noGrp="1"/>
          </p:cNvSpPr>
          <p:nvPr>
            <p:ph idx="1"/>
          </p:nvPr>
        </p:nvSpPr>
        <p:spPr>
          <a:xfrm>
            <a:off x="457200" y="1752600"/>
            <a:ext cx="8153400" cy="4191000"/>
          </a:xfrm>
        </p:spPr>
        <p:txBody>
          <a:bodyPr/>
          <a:lstStyle/>
          <a:p>
            <a:pPr>
              <a:spcAft>
                <a:spcPts val="1200"/>
              </a:spcAft>
            </a:pPr>
            <a:r>
              <a:rPr lang="en-US" sz="2400" dirty="0"/>
              <a:t>Daily oral PrEP is safe</a:t>
            </a:r>
          </a:p>
          <a:p>
            <a:pPr>
              <a:spcAft>
                <a:spcPts val="1200"/>
              </a:spcAft>
            </a:pPr>
            <a:r>
              <a:rPr lang="en-US" dirty="0"/>
              <a:t>Because the drug goes everywhere in the body (is systemic), we know that use of tenofovir (one of the ARVs in Truvada) impacts bone density and markers of kidney health, although we do not know whether this is clinically significant </a:t>
            </a:r>
          </a:p>
          <a:p>
            <a:pPr>
              <a:spcAft>
                <a:spcPts val="1200"/>
              </a:spcAft>
            </a:pPr>
            <a:r>
              <a:rPr lang="en-US" sz="2400" dirty="0"/>
              <a:t>People using PrEP must be tested for HIV to be sure that they don’t start or continue using PrEP if they are infe</a:t>
            </a:r>
            <a:r>
              <a:rPr lang="en-US" dirty="0"/>
              <a:t>cted</a:t>
            </a:r>
            <a:endParaRPr lang="en-US" sz="2400" dirty="0"/>
          </a:p>
          <a:p>
            <a:pPr lvl="1">
              <a:spcBef>
                <a:spcPts val="0"/>
              </a:spcBef>
            </a:pPr>
            <a:r>
              <a:rPr lang="en-US" sz="2200" dirty="0"/>
              <a:t>Although rare, resistance to PrEP drug(s) can arise if the person starts PrEP with undiagnosed HIV and/or if he or she acquires HIV and keeps on taking PrEP afterwards. </a:t>
            </a:r>
          </a:p>
          <a:p>
            <a:endParaRPr lang="en-US" sz="2400" dirty="0"/>
          </a:p>
        </p:txBody>
      </p:sp>
      <p:pic>
        <p:nvPicPr>
          <p:cNvPr id="4" name="Picture 3">
            <a:extLst>
              <a:ext uri="{FF2B5EF4-FFF2-40B4-BE49-F238E27FC236}">
                <a16:creationId xmlns:a16="http://schemas.microsoft.com/office/drawing/2014/main" id="{57401382-A3E5-4CDC-95D8-27C8D08BD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244303"/>
            <a:ext cx="1524011" cy="525784"/>
          </a:xfrm>
          <a:prstGeom prst="rect">
            <a:avLst/>
          </a:prstGeom>
        </p:spPr>
      </p:pic>
    </p:spTree>
    <p:custDataLst>
      <p:tags r:id="rId1"/>
    </p:custDataLst>
    <p:extLst>
      <p:ext uri="{BB962C8B-B14F-4D97-AF65-F5344CB8AC3E}">
        <p14:creationId xmlns:p14="http://schemas.microsoft.com/office/powerpoint/2010/main" val="71829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sz="4000" dirty="0"/>
              <a:t>What do we know about PrEP?</a:t>
            </a:r>
          </a:p>
        </p:txBody>
      </p:sp>
      <p:sp>
        <p:nvSpPr>
          <p:cNvPr id="3" name="Content Placeholder 2"/>
          <p:cNvSpPr>
            <a:spLocks noGrp="1"/>
          </p:cNvSpPr>
          <p:nvPr>
            <p:ph idx="1"/>
          </p:nvPr>
        </p:nvSpPr>
        <p:spPr>
          <a:xfrm>
            <a:off x="2847372" y="1752600"/>
            <a:ext cx="5220182" cy="4191000"/>
          </a:xfrm>
        </p:spPr>
        <p:txBody>
          <a:bodyPr/>
          <a:lstStyle/>
          <a:p>
            <a:pPr>
              <a:spcBef>
                <a:spcPts val="1200"/>
              </a:spcBef>
            </a:pPr>
            <a:r>
              <a:rPr lang="en-US" sz="2400" dirty="0"/>
              <a:t>PrEP is highly effective against HIV, but for it to be protective, adherence is essential</a:t>
            </a:r>
          </a:p>
          <a:p>
            <a:pPr>
              <a:spcBef>
                <a:spcPts val="1200"/>
              </a:spcBef>
            </a:pPr>
            <a:r>
              <a:rPr lang="en-US" dirty="0"/>
              <a:t>Daily pill taking can be a challenge for some people</a:t>
            </a:r>
          </a:p>
          <a:p>
            <a:pPr>
              <a:spcBef>
                <a:spcPts val="1200"/>
              </a:spcBef>
            </a:pPr>
            <a:r>
              <a:rPr lang="en-US" sz="2400" dirty="0"/>
              <a:t>Some people have expressed concern about the stigma associated with taking a drug that is also used for HIV treatment</a:t>
            </a:r>
          </a:p>
        </p:txBody>
      </p:sp>
      <p:pic>
        <p:nvPicPr>
          <p:cNvPr id="4" name="Picture 3">
            <a:extLst>
              <a:ext uri="{FF2B5EF4-FFF2-40B4-BE49-F238E27FC236}">
                <a16:creationId xmlns:a16="http://schemas.microsoft.com/office/drawing/2014/main" id="{1896CD40-B2FB-4D98-8C41-DC5784005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69" y="2133643"/>
            <a:ext cx="2162711" cy="2060093"/>
          </a:xfrm>
          <a:prstGeom prst="rect">
            <a:avLst/>
          </a:prstGeom>
        </p:spPr>
      </p:pic>
      <p:pic>
        <p:nvPicPr>
          <p:cNvPr id="5" name="Picture 4">
            <a:extLst>
              <a:ext uri="{FF2B5EF4-FFF2-40B4-BE49-F238E27FC236}">
                <a16:creationId xmlns:a16="http://schemas.microsoft.com/office/drawing/2014/main" id="{814AE3B8-BF89-4A8A-9A08-2CAF76E68C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244303"/>
            <a:ext cx="1524011" cy="525784"/>
          </a:xfrm>
          <a:prstGeom prst="rect">
            <a:avLst/>
          </a:prstGeom>
        </p:spPr>
      </p:pic>
    </p:spTree>
    <p:custDataLst>
      <p:tags r:id="rId1"/>
    </p:custDataLst>
    <p:extLst>
      <p:ext uri="{BB962C8B-B14F-4D97-AF65-F5344CB8AC3E}">
        <p14:creationId xmlns:p14="http://schemas.microsoft.com/office/powerpoint/2010/main" val="14397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nofovir -- Kabwohe -- Oct 2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594" y="4293079"/>
            <a:ext cx="2050206" cy="168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400" dirty="0"/>
              <a:t>Where are we now?</a:t>
            </a:r>
          </a:p>
        </p:txBody>
      </p:sp>
      <p:sp>
        <p:nvSpPr>
          <p:cNvPr id="3" name="Content Placeholder 2"/>
          <p:cNvSpPr>
            <a:spLocks noGrp="1"/>
          </p:cNvSpPr>
          <p:nvPr>
            <p:ph idx="1"/>
          </p:nvPr>
        </p:nvSpPr>
        <p:spPr>
          <a:xfrm>
            <a:off x="457200" y="1922383"/>
            <a:ext cx="6019800" cy="4321920"/>
          </a:xfrm>
        </p:spPr>
        <p:txBody>
          <a:bodyPr/>
          <a:lstStyle/>
          <a:p>
            <a:pPr marL="365760" indent="-365760">
              <a:lnSpc>
                <a:spcPts val="2700"/>
              </a:lnSpc>
            </a:pPr>
            <a:r>
              <a:rPr lang="en-US" sz="2400" dirty="0"/>
              <a:t>Several countries have approved Truvada as PrEP, and implementing in different populations.</a:t>
            </a:r>
          </a:p>
          <a:p>
            <a:pPr lvl="1">
              <a:spcBef>
                <a:spcPts val="600"/>
              </a:spcBef>
            </a:pPr>
            <a:r>
              <a:rPr lang="en-US" sz="2000" dirty="0"/>
              <a:t>People with ability to pay can access PrEP in the private sector </a:t>
            </a:r>
          </a:p>
          <a:p>
            <a:pPr marL="365760" indent="-365760">
              <a:lnSpc>
                <a:spcPts val="2700"/>
              </a:lnSpc>
              <a:spcBef>
                <a:spcPts val="1200"/>
              </a:spcBef>
            </a:pPr>
            <a:r>
              <a:rPr lang="en-US" sz="2400" dirty="0"/>
              <a:t>Several ongoing or planned demonstration projects are geared for different high-risk populations.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89" y="6244303"/>
            <a:ext cx="1524011" cy="525784"/>
          </a:xfrm>
          <a:prstGeom prst="rect">
            <a:avLst/>
          </a:prstGeom>
        </p:spPr>
      </p:pic>
      <p:pic>
        <p:nvPicPr>
          <p:cNvPr id="5" name="Picture 2" descr="http://davidatlanta.com/wp-content/uploads/2012/06/truvadapic-300x2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223" y="1922383"/>
            <a:ext cx="2281002" cy="224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95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BF27-5B03-438F-9A1A-22F652BDAA45}"/>
              </a:ext>
            </a:extLst>
          </p:cNvPr>
          <p:cNvSpPr>
            <a:spLocks noGrp="1"/>
          </p:cNvSpPr>
          <p:nvPr>
            <p:ph type="title"/>
          </p:nvPr>
        </p:nvSpPr>
        <p:spPr/>
        <p:txBody>
          <a:bodyPr/>
          <a:lstStyle/>
          <a:p>
            <a:r>
              <a:rPr lang="en-US" sz="4000" dirty="0"/>
              <a:t>Two HIV prevention methods</a:t>
            </a:r>
            <a:endParaRPr lang="en-US" sz="4000" dirty="0">
              <a:solidFill>
                <a:srgbClr val="660083"/>
              </a:solidFill>
            </a:endParaRPr>
          </a:p>
        </p:txBody>
      </p:sp>
      <p:sp>
        <p:nvSpPr>
          <p:cNvPr id="3" name="Content Placeholder 2">
            <a:extLst>
              <a:ext uri="{FF2B5EF4-FFF2-40B4-BE49-F238E27FC236}">
                <a16:creationId xmlns:a16="http://schemas.microsoft.com/office/drawing/2014/main" id="{0B99AAB6-901E-46AF-8460-2361772E3FE6}"/>
              </a:ext>
            </a:extLst>
          </p:cNvPr>
          <p:cNvSpPr>
            <a:spLocks noGrp="1"/>
          </p:cNvSpPr>
          <p:nvPr>
            <p:ph idx="1"/>
          </p:nvPr>
        </p:nvSpPr>
        <p:spPr>
          <a:xfrm>
            <a:off x="1919994" y="1917465"/>
            <a:ext cx="6996062" cy="4071376"/>
          </a:xfrm>
        </p:spPr>
        <p:txBody>
          <a:bodyPr/>
          <a:lstStyle/>
          <a:p>
            <a:pPr>
              <a:lnSpc>
                <a:spcPts val="2600"/>
              </a:lnSpc>
              <a:spcBef>
                <a:spcPts val="1800"/>
              </a:spcBef>
            </a:pPr>
            <a:r>
              <a:rPr lang="en-US" dirty="0"/>
              <a:t>The dapivirine vaginal ring is used every month </a:t>
            </a:r>
          </a:p>
          <a:p>
            <a:pPr marL="457200" lvl="1" indent="-182880">
              <a:lnSpc>
                <a:spcPts val="2100"/>
              </a:lnSpc>
              <a:spcBef>
                <a:spcPts val="600"/>
              </a:spcBef>
              <a:spcAft>
                <a:spcPts val="400"/>
              </a:spcAft>
            </a:pPr>
            <a:r>
              <a:rPr lang="en-US" sz="1900" dirty="0"/>
              <a:t>Well-tolerated and reduced the risk of HIV in two Phase III trials – ASPIRE and The Ring Study </a:t>
            </a:r>
          </a:p>
          <a:p>
            <a:pPr marL="457200" lvl="1" indent="-182880">
              <a:lnSpc>
                <a:spcPts val="2100"/>
              </a:lnSpc>
              <a:spcBef>
                <a:spcPts val="600"/>
              </a:spcBef>
              <a:spcAft>
                <a:spcPts val="400"/>
              </a:spcAft>
            </a:pPr>
            <a:r>
              <a:rPr lang="en-US" sz="1900" dirty="0"/>
              <a:t>Contains an ARV called dapivirine that slowly releases drug into the vagina during the month it is worn</a:t>
            </a:r>
          </a:p>
          <a:p>
            <a:pPr marL="457200" lvl="1" indent="-182880">
              <a:lnSpc>
                <a:spcPts val="2100"/>
              </a:lnSpc>
              <a:spcBef>
                <a:spcPts val="600"/>
              </a:spcBef>
              <a:spcAft>
                <a:spcPts val="400"/>
              </a:spcAft>
            </a:pPr>
            <a:r>
              <a:rPr lang="en-US" sz="1900" dirty="0"/>
              <a:t>Is currently under regulatory review – if approved, it would be the first biomedical HIV prevention method developed specifically for women – and the first long-acting method</a:t>
            </a:r>
          </a:p>
          <a:p>
            <a:pPr marL="182880" indent="-182880">
              <a:lnSpc>
                <a:spcPts val="2600"/>
              </a:lnSpc>
              <a:spcBef>
                <a:spcPts val="1200"/>
              </a:spcBef>
            </a:pPr>
            <a:r>
              <a:rPr lang="en-US" dirty="0"/>
              <a:t>PrEP is daily use of an ARV tablet (Truvada)</a:t>
            </a:r>
          </a:p>
          <a:p>
            <a:pPr marL="457200" lvl="1" indent="-182880">
              <a:lnSpc>
                <a:spcPts val="2100"/>
              </a:lnSpc>
              <a:spcBef>
                <a:spcPts val="600"/>
              </a:spcBef>
              <a:spcAft>
                <a:spcPts val="400"/>
              </a:spcAft>
            </a:pPr>
            <a:r>
              <a:rPr lang="en-US" sz="1900" dirty="0"/>
              <a:t>Is a safe and highly effective method now approved in a number of African countries</a:t>
            </a:r>
          </a:p>
          <a:p>
            <a:pPr marL="457200" lvl="1" indent="-182880">
              <a:lnSpc>
                <a:spcPts val="2100"/>
              </a:lnSpc>
              <a:spcBef>
                <a:spcPts val="800"/>
              </a:spcBef>
              <a:spcAft>
                <a:spcPts val="400"/>
              </a:spcAft>
            </a:pPr>
            <a:r>
              <a:rPr lang="en-US" sz="1900" dirty="0"/>
              <a:t>Each tablet contains two ARVs -- tenofovir and emtricitabine</a:t>
            </a:r>
          </a:p>
        </p:txBody>
      </p:sp>
      <p:pic>
        <p:nvPicPr>
          <p:cNvPr id="5" name="Picture 4">
            <a:extLst>
              <a:ext uri="{FF2B5EF4-FFF2-40B4-BE49-F238E27FC236}">
                <a16:creationId xmlns:a16="http://schemas.microsoft.com/office/drawing/2014/main" id="{FFFC7395-7E35-44C1-BE6B-54C97D6DA385}"/>
              </a:ext>
            </a:extLst>
          </p:cNvPr>
          <p:cNvPicPr>
            <a:picLocks noChangeAspect="1"/>
          </p:cNvPicPr>
          <p:nvPr/>
        </p:nvPicPr>
        <p:blipFill>
          <a:blip r:embed="rId3"/>
          <a:stretch>
            <a:fillRect/>
          </a:stretch>
        </p:blipFill>
        <p:spPr>
          <a:xfrm>
            <a:off x="267973" y="2034433"/>
            <a:ext cx="1569082" cy="1394567"/>
          </a:xfrm>
          <a:prstGeom prst="rect">
            <a:avLst/>
          </a:prstGeom>
        </p:spPr>
      </p:pic>
      <p:sp>
        <p:nvSpPr>
          <p:cNvPr id="7" name="TextBox 6">
            <a:extLst>
              <a:ext uri="{FF2B5EF4-FFF2-40B4-BE49-F238E27FC236}">
                <a16:creationId xmlns:a16="http://schemas.microsoft.com/office/drawing/2014/main" id="{F3E9BE31-1F62-4077-A282-F9FCB633F9D4}"/>
              </a:ext>
            </a:extLst>
          </p:cNvPr>
          <p:cNvSpPr txBox="1"/>
          <p:nvPr/>
        </p:nvSpPr>
        <p:spPr>
          <a:xfrm>
            <a:off x="1651860" y="6202858"/>
            <a:ext cx="6292107" cy="461665"/>
          </a:xfrm>
          <a:prstGeom prst="rect">
            <a:avLst/>
          </a:prstGeom>
          <a:noFill/>
        </p:spPr>
        <p:txBody>
          <a:bodyPr wrap="none" rtlCol="0">
            <a:spAutoFit/>
          </a:bodyPr>
          <a:lstStyle/>
          <a:p>
            <a:r>
              <a:rPr lang="en-US" sz="2400" b="1" dirty="0">
                <a:solidFill>
                  <a:srgbClr val="800080"/>
                </a:solidFill>
              </a:rPr>
              <a:t>Both must be used consistently to be effective</a:t>
            </a:r>
          </a:p>
        </p:txBody>
      </p:sp>
      <p:pic>
        <p:nvPicPr>
          <p:cNvPr id="8" name="Picture 7">
            <a:extLst>
              <a:ext uri="{FF2B5EF4-FFF2-40B4-BE49-F238E27FC236}">
                <a16:creationId xmlns:a16="http://schemas.microsoft.com/office/drawing/2014/main" id="{B5C95BEF-5EDD-413B-883A-FEA563A08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73" y="4318700"/>
            <a:ext cx="1569083" cy="1494632"/>
          </a:xfrm>
          <a:prstGeom prst="rect">
            <a:avLst/>
          </a:prstGeom>
        </p:spPr>
      </p:pic>
    </p:spTree>
    <p:extLst>
      <p:ext uri="{BB962C8B-B14F-4D97-AF65-F5344CB8AC3E}">
        <p14:creationId xmlns:p14="http://schemas.microsoft.com/office/powerpoint/2010/main" val="331156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map of the world with countries">
            <a:extLst>
              <a:ext uri="{FF2B5EF4-FFF2-40B4-BE49-F238E27FC236}">
                <a16:creationId xmlns:a16="http://schemas.microsoft.com/office/drawing/2014/main" id="{F50629BE-0EE5-4D80-A621-94E179E1D705}"/>
              </a:ext>
            </a:extLst>
          </p:cNvPr>
          <p:cNvPicPr>
            <a:picLocks noChangeAspect="1" noChangeArrowheads="1"/>
          </p:cNvPicPr>
          <p:nvPr/>
        </p:nvPicPr>
        <p:blipFill>
          <a:blip r:embed="rId3"/>
          <a:srcRect/>
          <a:stretch>
            <a:fillRect/>
          </a:stretch>
        </p:blipFill>
        <p:spPr bwMode="auto">
          <a:xfrm>
            <a:off x="381000" y="1905000"/>
            <a:ext cx="8383588" cy="4046538"/>
          </a:xfrm>
          <a:prstGeom prst="rect">
            <a:avLst/>
          </a:prstGeom>
          <a:solidFill>
            <a:schemeClr val="bg1">
              <a:lumMod val="95000"/>
            </a:schemeClr>
          </a:solidFill>
          <a:ln w="12700">
            <a:solidFill>
              <a:schemeClr val="tx1"/>
            </a:solidFill>
            <a:miter lim="800000"/>
            <a:headEnd/>
            <a:tailEnd/>
          </a:ln>
        </p:spPr>
      </p:pic>
      <p:sp>
        <p:nvSpPr>
          <p:cNvPr id="14339" name="Title 1">
            <a:extLst>
              <a:ext uri="{FF2B5EF4-FFF2-40B4-BE49-F238E27FC236}">
                <a16:creationId xmlns:a16="http://schemas.microsoft.com/office/drawing/2014/main" id="{807EBD6C-BC0E-4D85-BE06-7A3FDDAD379B}"/>
              </a:ext>
            </a:extLst>
          </p:cNvPr>
          <p:cNvSpPr>
            <a:spLocks noGrp="1" noChangeArrowheads="1"/>
          </p:cNvSpPr>
          <p:nvPr>
            <p:ph type="title"/>
          </p:nvPr>
        </p:nvSpPr>
        <p:spPr>
          <a:xfrm>
            <a:off x="0" y="647698"/>
            <a:ext cx="9109075" cy="790575"/>
          </a:xfrm>
          <a:extLst>
            <a:ext uri="{91240B29-F687-4F45-9708-019B960494DF}">
              <a14:hiddenLine xmlns:a14="http://schemas.microsoft.com/office/drawing/2010/main" w="12700">
                <a:solidFill>
                  <a:schemeClr val="tx1"/>
                </a:solidFill>
                <a:miter lim="800000"/>
                <a:headEnd/>
                <a:tailEnd/>
              </a14:hiddenLine>
            </a:ext>
          </a:extLst>
        </p:spPr>
        <p:txBody>
          <a:bodyPr/>
          <a:lstStyle/>
          <a:p>
            <a:pPr algn="ctr"/>
            <a:r>
              <a:rPr lang="en-US" altLang="en-US" sz="3600" dirty="0">
                <a:solidFill>
                  <a:schemeClr val="tx1"/>
                </a:solidFill>
              </a:rPr>
              <a:t>Global Oral </a:t>
            </a:r>
            <a:r>
              <a:rPr lang="en-US" altLang="en-US" sz="3600" dirty="0" err="1">
                <a:solidFill>
                  <a:schemeClr val="tx1"/>
                </a:solidFill>
              </a:rPr>
              <a:t>PrEP</a:t>
            </a:r>
            <a:r>
              <a:rPr lang="en-US" altLang="en-US" sz="3600" dirty="0">
                <a:solidFill>
                  <a:schemeClr val="tx1"/>
                </a:solidFill>
              </a:rPr>
              <a:t> Use by Country Feb 2019</a:t>
            </a:r>
          </a:p>
        </p:txBody>
      </p:sp>
      <p:sp>
        <p:nvSpPr>
          <p:cNvPr id="13316" name="TextBox 1">
            <a:extLst>
              <a:ext uri="{FF2B5EF4-FFF2-40B4-BE49-F238E27FC236}">
                <a16:creationId xmlns:a16="http://schemas.microsoft.com/office/drawing/2014/main" id="{9767CD7D-49DD-43A5-BD9D-E414C119D2FC}"/>
              </a:ext>
            </a:extLst>
          </p:cNvPr>
          <p:cNvSpPr txBox="1">
            <a:spLocks noChangeArrowheads="1"/>
          </p:cNvSpPr>
          <p:nvPr/>
        </p:nvSpPr>
        <p:spPr bwMode="auto">
          <a:xfrm>
            <a:off x="6553200" y="4800601"/>
            <a:ext cx="106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000" b="1">
                <a:solidFill>
                  <a:srgbClr val="FF0000"/>
                </a:solidFill>
              </a:rPr>
              <a:t>17,000-18,000</a:t>
            </a:r>
          </a:p>
        </p:txBody>
      </p:sp>
      <p:sp>
        <p:nvSpPr>
          <p:cNvPr id="8" name="Callout: Line 7">
            <a:extLst>
              <a:ext uri="{FF2B5EF4-FFF2-40B4-BE49-F238E27FC236}">
                <a16:creationId xmlns:a16="http://schemas.microsoft.com/office/drawing/2014/main" id="{A09ACB05-C141-45DD-A670-F4E929AFF90D}"/>
              </a:ext>
            </a:extLst>
          </p:cNvPr>
          <p:cNvSpPr/>
          <p:nvPr/>
        </p:nvSpPr>
        <p:spPr bwMode="auto">
          <a:xfrm rot="10800000" flipV="1">
            <a:off x="4114800" y="1905001"/>
            <a:ext cx="914400" cy="231775"/>
          </a:xfrm>
          <a:prstGeom prst="borderCallout1">
            <a:avLst>
              <a:gd name="adj1" fmla="val 97698"/>
              <a:gd name="adj2" fmla="val 49183"/>
              <a:gd name="adj3" fmla="val 375999"/>
              <a:gd name="adj4" fmla="val 120966"/>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1,000-1,500</a:t>
            </a:r>
          </a:p>
        </p:txBody>
      </p:sp>
      <p:sp>
        <p:nvSpPr>
          <p:cNvPr id="9" name="Callout: Line 8">
            <a:extLst>
              <a:ext uri="{FF2B5EF4-FFF2-40B4-BE49-F238E27FC236}">
                <a16:creationId xmlns:a16="http://schemas.microsoft.com/office/drawing/2014/main" id="{C3E86C3B-B199-4181-8149-D7B118519EFA}"/>
              </a:ext>
            </a:extLst>
          </p:cNvPr>
          <p:cNvSpPr/>
          <p:nvPr/>
        </p:nvSpPr>
        <p:spPr bwMode="auto">
          <a:xfrm rot="10800000" flipV="1">
            <a:off x="2438400" y="4343401"/>
            <a:ext cx="609600" cy="231775"/>
          </a:xfrm>
          <a:prstGeom prst="borderCallout1">
            <a:avLst>
              <a:gd name="adj1" fmla="val 532"/>
              <a:gd name="adj2" fmla="val 189"/>
              <a:gd name="adj3" fmla="val -179358"/>
              <a:gd name="adj4" fmla="val -128223"/>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50-150</a:t>
            </a:r>
          </a:p>
        </p:txBody>
      </p:sp>
      <p:sp>
        <p:nvSpPr>
          <p:cNvPr id="10" name="Callout: Line 9">
            <a:extLst>
              <a:ext uri="{FF2B5EF4-FFF2-40B4-BE49-F238E27FC236}">
                <a16:creationId xmlns:a16="http://schemas.microsoft.com/office/drawing/2014/main" id="{45276068-5B71-4B06-9BF4-A491E32004FA}"/>
              </a:ext>
            </a:extLst>
          </p:cNvPr>
          <p:cNvSpPr/>
          <p:nvPr/>
        </p:nvSpPr>
        <p:spPr bwMode="auto">
          <a:xfrm>
            <a:off x="838200" y="4572001"/>
            <a:ext cx="914400" cy="231775"/>
          </a:xfrm>
          <a:prstGeom prst="borderCallout1">
            <a:avLst>
              <a:gd name="adj1" fmla="val 55116"/>
              <a:gd name="adj2" fmla="val 100265"/>
              <a:gd name="adj3" fmla="val -114275"/>
              <a:gd name="adj4" fmla="val 162626"/>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4,000-5,000</a:t>
            </a:r>
          </a:p>
        </p:txBody>
      </p:sp>
      <p:sp>
        <p:nvSpPr>
          <p:cNvPr id="11" name="Callout: Line 10">
            <a:extLst>
              <a:ext uri="{FF2B5EF4-FFF2-40B4-BE49-F238E27FC236}">
                <a16:creationId xmlns:a16="http://schemas.microsoft.com/office/drawing/2014/main" id="{595F7CAA-C831-4A36-9962-B47ED0C92B2F}"/>
              </a:ext>
            </a:extLst>
          </p:cNvPr>
          <p:cNvSpPr/>
          <p:nvPr/>
        </p:nvSpPr>
        <p:spPr bwMode="auto">
          <a:xfrm rot="10800000" flipV="1">
            <a:off x="3352800" y="5257801"/>
            <a:ext cx="457200" cy="231775"/>
          </a:xfrm>
          <a:prstGeom prst="borderCallout1">
            <a:avLst>
              <a:gd name="adj1" fmla="val 49115"/>
              <a:gd name="adj2" fmla="val -256"/>
              <a:gd name="adj3" fmla="val -197264"/>
              <a:gd name="adj4" fmla="val -133002"/>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a:t>
            </a:r>
          </a:p>
        </p:txBody>
      </p:sp>
      <p:sp>
        <p:nvSpPr>
          <p:cNvPr id="12" name="Callout: Line 11">
            <a:extLst>
              <a:ext uri="{FF2B5EF4-FFF2-40B4-BE49-F238E27FC236}">
                <a16:creationId xmlns:a16="http://schemas.microsoft.com/office/drawing/2014/main" id="{4DED38D7-DEBC-4045-B9B4-8D15C93595AF}"/>
              </a:ext>
            </a:extLst>
          </p:cNvPr>
          <p:cNvSpPr/>
          <p:nvPr/>
        </p:nvSpPr>
        <p:spPr bwMode="auto">
          <a:xfrm rot="10800000" flipV="1">
            <a:off x="2819400" y="3733801"/>
            <a:ext cx="457200" cy="231775"/>
          </a:xfrm>
          <a:prstGeom prst="borderCallout1">
            <a:avLst>
              <a:gd name="adj1" fmla="val 49115"/>
              <a:gd name="adj2" fmla="val -256"/>
              <a:gd name="adj3" fmla="val 41944"/>
              <a:gd name="adj4" fmla="val -10337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a:t>
            </a:r>
          </a:p>
        </p:txBody>
      </p:sp>
      <p:sp>
        <p:nvSpPr>
          <p:cNvPr id="13322" name="TextBox 12">
            <a:extLst>
              <a:ext uri="{FF2B5EF4-FFF2-40B4-BE49-F238E27FC236}">
                <a16:creationId xmlns:a16="http://schemas.microsoft.com/office/drawing/2014/main" id="{9744DE51-631F-43C6-BC1A-BB16850C8D5D}"/>
              </a:ext>
            </a:extLst>
          </p:cNvPr>
          <p:cNvSpPr txBox="1">
            <a:spLocks noChangeArrowheads="1"/>
          </p:cNvSpPr>
          <p:nvPr/>
        </p:nvSpPr>
        <p:spPr bwMode="auto">
          <a:xfrm>
            <a:off x="1066800" y="2438401"/>
            <a:ext cx="91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000" b="1">
                <a:solidFill>
                  <a:srgbClr val="FF0000"/>
                </a:solidFill>
              </a:rPr>
              <a:t>4,700-5,200</a:t>
            </a:r>
          </a:p>
        </p:txBody>
      </p:sp>
      <p:sp>
        <p:nvSpPr>
          <p:cNvPr id="13323" name="TextBox 13">
            <a:extLst>
              <a:ext uri="{FF2B5EF4-FFF2-40B4-BE49-F238E27FC236}">
                <a16:creationId xmlns:a16="http://schemas.microsoft.com/office/drawing/2014/main" id="{D0AB2C7F-A54D-4F95-8D39-47CA5B6BE37E}"/>
              </a:ext>
            </a:extLst>
          </p:cNvPr>
          <p:cNvSpPr txBox="1">
            <a:spLocks noChangeArrowheads="1"/>
          </p:cNvSpPr>
          <p:nvPr/>
        </p:nvSpPr>
        <p:spPr bwMode="auto">
          <a:xfrm>
            <a:off x="5943600" y="3124201"/>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000" b="1">
                <a:solidFill>
                  <a:srgbClr val="FF0000"/>
                </a:solidFill>
              </a:rPr>
              <a:t>800-1,000</a:t>
            </a:r>
          </a:p>
        </p:txBody>
      </p:sp>
      <p:sp>
        <p:nvSpPr>
          <p:cNvPr id="16" name="Callout: Line 15">
            <a:extLst>
              <a:ext uri="{FF2B5EF4-FFF2-40B4-BE49-F238E27FC236}">
                <a16:creationId xmlns:a16="http://schemas.microsoft.com/office/drawing/2014/main" id="{8A4631CA-0B86-4094-A0EF-1B9168CCC62D}"/>
              </a:ext>
            </a:extLst>
          </p:cNvPr>
          <p:cNvSpPr/>
          <p:nvPr/>
        </p:nvSpPr>
        <p:spPr bwMode="auto">
          <a:xfrm rot="10800000" flipV="1">
            <a:off x="2667000" y="4038601"/>
            <a:ext cx="457200" cy="231775"/>
          </a:xfrm>
          <a:prstGeom prst="borderCallout1">
            <a:avLst>
              <a:gd name="adj1" fmla="val 49115"/>
              <a:gd name="adj2" fmla="val -256"/>
              <a:gd name="adj3" fmla="val -34110"/>
              <a:gd name="adj4" fmla="val -116369"/>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a:t>
            </a:r>
          </a:p>
        </p:txBody>
      </p:sp>
      <p:sp>
        <p:nvSpPr>
          <p:cNvPr id="17" name="Callout: Line 16">
            <a:extLst>
              <a:ext uri="{FF2B5EF4-FFF2-40B4-BE49-F238E27FC236}">
                <a16:creationId xmlns:a16="http://schemas.microsoft.com/office/drawing/2014/main" id="{F65CD685-28E3-4267-8F18-07EE51C91C56}"/>
              </a:ext>
            </a:extLst>
          </p:cNvPr>
          <p:cNvSpPr/>
          <p:nvPr/>
        </p:nvSpPr>
        <p:spPr bwMode="auto">
          <a:xfrm>
            <a:off x="4953000" y="4724401"/>
            <a:ext cx="685800" cy="231775"/>
          </a:xfrm>
          <a:prstGeom prst="borderCallout1">
            <a:avLst>
              <a:gd name="adj1" fmla="val 58224"/>
              <a:gd name="adj2" fmla="val -522"/>
              <a:gd name="adj3" fmla="val -189683"/>
              <a:gd name="adj4" fmla="val -81974"/>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300-500</a:t>
            </a:r>
          </a:p>
        </p:txBody>
      </p:sp>
      <p:sp>
        <p:nvSpPr>
          <p:cNvPr id="18" name="Callout: Line 17">
            <a:extLst>
              <a:ext uri="{FF2B5EF4-FFF2-40B4-BE49-F238E27FC236}">
                <a16:creationId xmlns:a16="http://schemas.microsoft.com/office/drawing/2014/main" id="{30243C13-F624-4CEB-8638-51491AF7552A}"/>
              </a:ext>
            </a:extLst>
          </p:cNvPr>
          <p:cNvSpPr/>
          <p:nvPr/>
        </p:nvSpPr>
        <p:spPr bwMode="auto">
          <a:xfrm>
            <a:off x="762000" y="3810001"/>
            <a:ext cx="685800" cy="231775"/>
          </a:xfrm>
          <a:prstGeom prst="borderCallout1">
            <a:avLst>
              <a:gd name="adj1" fmla="val 45791"/>
              <a:gd name="adj2" fmla="val 99216"/>
              <a:gd name="adj3" fmla="val -71168"/>
              <a:gd name="adj4" fmla="val 182446"/>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
        <p:nvSpPr>
          <p:cNvPr id="19" name="Callout: Line 18">
            <a:extLst>
              <a:ext uri="{FF2B5EF4-FFF2-40B4-BE49-F238E27FC236}">
                <a16:creationId xmlns:a16="http://schemas.microsoft.com/office/drawing/2014/main" id="{3E1A781A-2246-442B-8C27-E19EFA71BF7B}"/>
              </a:ext>
            </a:extLst>
          </p:cNvPr>
          <p:cNvSpPr/>
          <p:nvPr/>
        </p:nvSpPr>
        <p:spPr bwMode="auto">
          <a:xfrm>
            <a:off x="2667000" y="2209801"/>
            <a:ext cx="990600" cy="231775"/>
          </a:xfrm>
          <a:prstGeom prst="borderCallout1">
            <a:avLst>
              <a:gd name="adj1" fmla="val 98630"/>
              <a:gd name="adj2" fmla="val 95469"/>
              <a:gd name="adj3" fmla="val 224182"/>
              <a:gd name="adj4" fmla="val 113186"/>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9,700-10,200</a:t>
            </a:r>
          </a:p>
        </p:txBody>
      </p:sp>
      <p:sp>
        <p:nvSpPr>
          <p:cNvPr id="20" name="Callout: Line 19">
            <a:extLst>
              <a:ext uri="{FF2B5EF4-FFF2-40B4-BE49-F238E27FC236}">
                <a16:creationId xmlns:a16="http://schemas.microsoft.com/office/drawing/2014/main" id="{C10F5D48-DC8F-4599-89C5-509D01A153B9}"/>
              </a:ext>
            </a:extLst>
          </p:cNvPr>
          <p:cNvSpPr/>
          <p:nvPr/>
        </p:nvSpPr>
        <p:spPr bwMode="auto">
          <a:xfrm>
            <a:off x="4876800" y="5638801"/>
            <a:ext cx="914400" cy="231775"/>
          </a:xfrm>
          <a:prstGeom prst="borderCallout1">
            <a:avLst>
              <a:gd name="adj1" fmla="val 2277"/>
              <a:gd name="adj2" fmla="val 12864"/>
              <a:gd name="adj3" fmla="val -313342"/>
              <a:gd name="adj4" fmla="val -33093"/>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1,800-2,300</a:t>
            </a:r>
          </a:p>
        </p:txBody>
      </p:sp>
      <p:sp>
        <p:nvSpPr>
          <p:cNvPr id="21" name="Callout: Line 20">
            <a:extLst>
              <a:ext uri="{FF2B5EF4-FFF2-40B4-BE49-F238E27FC236}">
                <a16:creationId xmlns:a16="http://schemas.microsoft.com/office/drawing/2014/main" id="{77EF648A-AA33-4667-B7DB-1883B8E8112B}"/>
              </a:ext>
            </a:extLst>
          </p:cNvPr>
          <p:cNvSpPr/>
          <p:nvPr/>
        </p:nvSpPr>
        <p:spPr bwMode="auto">
          <a:xfrm>
            <a:off x="2590800" y="2819401"/>
            <a:ext cx="1066800" cy="231775"/>
          </a:xfrm>
          <a:prstGeom prst="borderCallout1">
            <a:avLst>
              <a:gd name="adj1" fmla="val 58224"/>
              <a:gd name="adj2" fmla="val 99830"/>
              <a:gd name="adj3" fmla="val 29945"/>
              <a:gd name="adj4" fmla="val 121925"/>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11,500-12,500</a:t>
            </a:r>
          </a:p>
        </p:txBody>
      </p:sp>
      <p:sp>
        <p:nvSpPr>
          <p:cNvPr id="22" name="Callout: Line 21">
            <a:extLst>
              <a:ext uri="{FF2B5EF4-FFF2-40B4-BE49-F238E27FC236}">
                <a16:creationId xmlns:a16="http://schemas.microsoft.com/office/drawing/2014/main" id="{A5EE836B-26EB-47B2-9461-096A58D4A422}"/>
              </a:ext>
            </a:extLst>
          </p:cNvPr>
          <p:cNvSpPr/>
          <p:nvPr/>
        </p:nvSpPr>
        <p:spPr bwMode="auto">
          <a:xfrm rot="10800000" flipV="1">
            <a:off x="5105400" y="3505201"/>
            <a:ext cx="457200" cy="231775"/>
          </a:xfrm>
          <a:prstGeom prst="borderCallout1">
            <a:avLst>
              <a:gd name="adj1" fmla="val 531"/>
              <a:gd name="adj2" fmla="val 43414"/>
              <a:gd name="adj3" fmla="val -226077"/>
              <a:gd name="adj4" fmla="val 162912"/>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a:t>
            </a:r>
          </a:p>
        </p:txBody>
      </p:sp>
      <p:sp>
        <p:nvSpPr>
          <p:cNvPr id="23" name="Callout: Line 22">
            <a:extLst>
              <a:ext uri="{FF2B5EF4-FFF2-40B4-BE49-F238E27FC236}">
                <a16:creationId xmlns:a16="http://schemas.microsoft.com/office/drawing/2014/main" id="{5FC5A23F-8E91-46EF-BB42-C38292500B54}"/>
              </a:ext>
            </a:extLst>
          </p:cNvPr>
          <p:cNvSpPr/>
          <p:nvPr/>
        </p:nvSpPr>
        <p:spPr bwMode="auto">
          <a:xfrm rot="10800000" flipV="1">
            <a:off x="4572000" y="2209801"/>
            <a:ext cx="914400" cy="231775"/>
          </a:xfrm>
          <a:prstGeom prst="borderCallout1">
            <a:avLst>
              <a:gd name="adj1" fmla="val 97626"/>
              <a:gd name="adj2" fmla="val 82563"/>
              <a:gd name="adj3" fmla="val 237661"/>
              <a:gd name="adj4" fmla="val 157774"/>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4,300-4,800</a:t>
            </a:r>
          </a:p>
        </p:txBody>
      </p:sp>
      <p:sp>
        <p:nvSpPr>
          <p:cNvPr id="24" name="Callout: Line 23">
            <a:extLst>
              <a:ext uri="{FF2B5EF4-FFF2-40B4-BE49-F238E27FC236}">
                <a16:creationId xmlns:a16="http://schemas.microsoft.com/office/drawing/2014/main" id="{A688535B-1CDF-470D-BCA8-64817F12A7E0}"/>
              </a:ext>
            </a:extLst>
          </p:cNvPr>
          <p:cNvSpPr/>
          <p:nvPr/>
        </p:nvSpPr>
        <p:spPr bwMode="auto">
          <a:xfrm>
            <a:off x="4953000" y="3810001"/>
            <a:ext cx="609600" cy="231775"/>
          </a:xfrm>
          <a:prstGeom prst="borderCallout1">
            <a:avLst>
              <a:gd name="adj1" fmla="val 2277"/>
              <a:gd name="adj2" fmla="val 19515"/>
              <a:gd name="adj3" fmla="val -320202"/>
              <a:gd name="adj4" fmla="val -101141"/>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50-150</a:t>
            </a:r>
          </a:p>
        </p:txBody>
      </p:sp>
      <p:sp>
        <p:nvSpPr>
          <p:cNvPr id="25" name="Callout: Line 24">
            <a:extLst>
              <a:ext uri="{FF2B5EF4-FFF2-40B4-BE49-F238E27FC236}">
                <a16:creationId xmlns:a16="http://schemas.microsoft.com/office/drawing/2014/main" id="{37AF42B6-A8C2-479B-9478-F3872BD5EC7D}"/>
              </a:ext>
            </a:extLst>
          </p:cNvPr>
          <p:cNvSpPr/>
          <p:nvPr/>
        </p:nvSpPr>
        <p:spPr bwMode="auto">
          <a:xfrm rot="10800000" flipV="1">
            <a:off x="5638800" y="3810001"/>
            <a:ext cx="685800" cy="231775"/>
          </a:xfrm>
          <a:prstGeom prst="borderCallout1">
            <a:avLst>
              <a:gd name="adj1" fmla="val -2505"/>
              <a:gd name="adj2" fmla="val 46283"/>
              <a:gd name="adj3" fmla="val -88933"/>
              <a:gd name="adj4" fmla="val 81691"/>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600-800</a:t>
            </a:r>
          </a:p>
        </p:txBody>
      </p:sp>
      <p:sp>
        <p:nvSpPr>
          <p:cNvPr id="26" name="Callout: Line 25">
            <a:extLst>
              <a:ext uri="{FF2B5EF4-FFF2-40B4-BE49-F238E27FC236}">
                <a16:creationId xmlns:a16="http://schemas.microsoft.com/office/drawing/2014/main" id="{1CADAB45-D269-4B58-9073-8B07C827B58D}"/>
              </a:ext>
            </a:extLst>
          </p:cNvPr>
          <p:cNvSpPr/>
          <p:nvPr/>
        </p:nvSpPr>
        <p:spPr bwMode="auto">
          <a:xfrm>
            <a:off x="4876800" y="4114801"/>
            <a:ext cx="1066800" cy="231775"/>
          </a:xfrm>
          <a:prstGeom prst="borderCallout1">
            <a:avLst>
              <a:gd name="adj1" fmla="val 58224"/>
              <a:gd name="adj2" fmla="val -522"/>
              <a:gd name="adj3" fmla="val 19806"/>
              <a:gd name="adj4" fmla="val -1321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53,000-54,000</a:t>
            </a:r>
          </a:p>
        </p:txBody>
      </p:sp>
      <p:sp>
        <p:nvSpPr>
          <p:cNvPr id="28" name="Callout: Line 27">
            <a:extLst>
              <a:ext uri="{FF2B5EF4-FFF2-40B4-BE49-F238E27FC236}">
                <a16:creationId xmlns:a16="http://schemas.microsoft.com/office/drawing/2014/main" id="{7942AE3E-3084-4D58-8874-321CA7DC29F1}"/>
              </a:ext>
            </a:extLst>
          </p:cNvPr>
          <p:cNvSpPr/>
          <p:nvPr/>
        </p:nvSpPr>
        <p:spPr bwMode="auto">
          <a:xfrm>
            <a:off x="7315200" y="2819401"/>
            <a:ext cx="685800" cy="231775"/>
          </a:xfrm>
          <a:prstGeom prst="borderCallout1">
            <a:avLst>
              <a:gd name="adj1" fmla="val 58224"/>
              <a:gd name="adj2" fmla="val -522"/>
              <a:gd name="adj3" fmla="val 152884"/>
              <a:gd name="adj4" fmla="val -28632"/>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
        <p:nvSpPr>
          <p:cNvPr id="30" name="Callout: Line 29">
            <a:extLst>
              <a:ext uri="{FF2B5EF4-FFF2-40B4-BE49-F238E27FC236}">
                <a16:creationId xmlns:a16="http://schemas.microsoft.com/office/drawing/2014/main" id="{BB6DA65D-28EB-4E13-85E8-064E413EC280}"/>
              </a:ext>
            </a:extLst>
          </p:cNvPr>
          <p:cNvSpPr/>
          <p:nvPr/>
        </p:nvSpPr>
        <p:spPr bwMode="auto">
          <a:xfrm rot="10800000" flipV="1">
            <a:off x="7010400" y="3429001"/>
            <a:ext cx="762000" cy="231775"/>
          </a:xfrm>
          <a:prstGeom prst="borderCallout1">
            <a:avLst>
              <a:gd name="adj1" fmla="val 53442"/>
              <a:gd name="adj2" fmla="val 99826"/>
              <a:gd name="adj3" fmla="val 88233"/>
              <a:gd name="adj4" fmla="val 18751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800-1,000</a:t>
            </a:r>
          </a:p>
        </p:txBody>
      </p:sp>
      <p:sp>
        <p:nvSpPr>
          <p:cNvPr id="31" name="Callout: Line 30">
            <a:extLst>
              <a:ext uri="{FF2B5EF4-FFF2-40B4-BE49-F238E27FC236}">
                <a16:creationId xmlns:a16="http://schemas.microsoft.com/office/drawing/2014/main" id="{04B30ACE-0B2D-4A58-92B6-68C52CCC0CCD}"/>
              </a:ext>
            </a:extLst>
          </p:cNvPr>
          <p:cNvSpPr/>
          <p:nvPr/>
        </p:nvSpPr>
        <p:spPr bwMode="auto">
          <a:xfrm>
            <a:off x="3886200" y="5638801"/>
            <a:ext cx="914400" cy="231775"/>
          </a:xfrm>
          <a:prstGeom prst="borderCallout1">
            <a:avLst>
              <a:gd name="adj1" fmla="val -3939"/>
              <a:gd name="adj2" fmla="val 62471"/>
              <a:gd name="adj3" fmla="val -276044"/>
              <a:gd name="adj4" fmla="val 6690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8,000-8,500</a:t>
            </a:r>
          </a:p>
        </p:txBody>
      </p:sp>
      <p:sp>
        <p:nvSpPr>
          <p:cNvPr id="33" name="Callout: Line 32">
            <a:extLst>
              <a:ext uri="{FF2B5EF4-FFF2-40B4-BE49-F238E27FC236}">
                <a16:creationId xmlns:a16="http://schemas.microsoft.com/office/drawing/2014/main" id="{B8D2C15A-141E-447F-A74D-1A975CC03F75}"/>
              </a:ext>
            </a:extLst>
          </p:cNvPr>
          <p:cNvSpPr/>
          <p:nvPr/>
        </p:nvSpPr>
        <p:spPr bwMode="auto">
          <a:xfrm rot="10800000" flipV="1">
            <a:off x="6019800" y="4495801"/>
            <a:ext cx="685800" cy="231775"/>
          </a:xfrm>
          <a:prstGeom prst="borderCallout1">
            <a:avLst>
              <a:gd name="adj1" fmla="val 532"/>
              <a:gd name="adj2" fmla="val 47696"/>
              <a:gd name="adj3" fmla="val -188681"/>
              <a:gd name="adj4" fmla="val 43430"/>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
        <p:nvSpPr>
          <p:cNvPr id="35" name="Callout: Line 34">
            <a:extLst>
              <a:ext uri="{FF2B5EF4-FFF2-40B4-BE49-F238E27FC236}">
                <a16:creationId xmlns:a16="http://schemas.microsoft.com/office/drawing/2014/main" id="{0693F5B2-A5AD-42E9-A071-6CD761C2FBF8}"/>
              </a:ext>
            </a:extLst>
          </p:cNvPr>
          <p:cNvSpPr/>
          <p:nvPr/>
        </p:nvSpPr>
        <p:spPr bwMode="auto">
          <a:xfrm>
            <a:off x="2590800" y="3429001"/>
            <a:ext cx="685800" cy="231775"/>
          </a:xfrm>
          <a:prstGeom prst="borderCallout1">
            <a:avLst>
              <a:gd name="adj1" fmla="val 58224"/>
              <a:gd name="adj2" fmla="val 99830"/>
              <a:gd name="adj3" fmla="val 124266"/>
              <a:gd name="adj4" fmla="val 169464"/>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
        <p:nvSpPr>
          <p:cNvPr id="36" name="Callout: Line 35">
            <a:extLst>
              <a:ext uri="{FF2B5EF4-FFF2-40B4-BE49-F238E27FC236}">
                <a16:creationId xmlns:a16="http://schemas.microsoft.com/office/drawing/2014/main" id="{3053FA89-DC50-44E6-B7CC-57EBD4A4DECA}"/>
              </a:ext>
            </a:extLst>
          </p:cNvPr>
          <p:cNvSpPr/>
          <p:nvPr/>
        </p:nvSpPr>
        <p:spPr bwMode="auto">
          <a:xfrm>
            <a:off x="3733800" y="3352801"/>
            <a:ext cx="685800" cy="231775"/>
          </a:xfrm>
          <a:prstGeom prst="borderCallout1">
            <a:avLst>
              <a:gd name="adj1" fmla="val 33358"/>
              <a:gd name="adj2" fmla="val -958"/>
              <a:gd name="adj3" fmla="val -29111"/>
              <a:gd name="adj4" fmla="val -1575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
        <p:nvSpPr>
          <p:cNvPr id="37" name="Callout: Line 36">
            <a:extLst>
              <a:ext uri="{FF2B5EF4-FFF2-40B4-BE49-F238E27FC236}">
                <a16:creationId xmlns:a16="http://schemas.microsoft.com/office/drawing/2014/main" id="{028E96FA-58F4-421E-9F95-BA4858F90568}"/>
              </a:ext>
            </a:extLst>
          </p:cNvPr>
          <p:cNvSpPr/>
          <p:nvPr/>
        </p:nvSpPr>
        <p:spPr bwMode="auto">
          <a:xfrm>
            <a:off x="2743200" y="5638801"/>
            <a:ext cx="1066800" cy="231775"/>
          </a:xfrm>
          <a:prstGeom prst="borderCallout1">
            <a:avLst>
              <a:gd name="adj1" fmla="val -831"/>
              <a:gd name="adj2" fmla="val 96441"/>
              <a:gd name="adj3" fmla="val -272934"/>
              <a:gd name="adj4" fmla="val 155659"/>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11,000-12,000</a:t>
            </a:r>
          </a:p>
        </p:txBody>
      </p:sp>
      <p:sp>
        <p:nvSpPr>
          <p:cNvPr id="38" name="Callout: Line 37">
            <a:extLst>
              <a:ext uri="{FF2B5EF4-FFF2-40B4-BE49-F238E27FC236}">
                <a16:creationId xmlns:a16="http://schemas.microsoft.com/office/drawing/2014/main" id="{3C2DD4CA-4398-4730-8523-74D72BE2F7BA}"/>
              </a:ext>
            </a:extLst>
          </p:cNvPr>
          <p:cNvSpPr/>
          <p:nvPr/>
        </p:nvSpPr>
        <p:spPr bwMode="auto">
          <a:xfrm>
            <a:off x="5029200" y="5029201"/>
            <a:ext cx="914400" cy="231775"/>
          </a:xfrm>
          <a:prstGeom prst="borderCallout1">
            <a:avLst>
              <a:gd name="adj1" fmla="val 58224"/>
              <a:gd name="adj2" fmla="val -522"/>
              <a:gd name="adj3" fmla="val -138710"/>
              <a:gd name="adj4" fmla="val -40889"/>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1,500-2,000</a:t>
            </a:r>
          </a:p>
        </p:txBody>
      </p:sp>
      <p:sp>
        <p:nvSpPr>
          <p:cNvPr id="39" name="Callout: Line 38">
            <a:extLst>
              <a:ext uri="{FF2B5EF4-FFF2-40B4-BE49-F238E27FC236}">
                <a16:creationId xmlns:a16="http://schemas.microsoft.com/office/drawing/2014/main" id="{E7187C94-2048-4E10-B8A0-5D12BB72612A}"/>
              </a:ext>
            </a:extLst>
          </p:cNvPr>
          <p:cNvSpPr/>
          <p:nvPr/>
        </p:nvSpPr>
        <p:spPr bwMode="auto">
          <a:xfrm>
            <a:off x="5029200" y="5334001"/>
            <a:ext cx="914400" cy="231775"/>
          </a:xfrm>
          <a:prstGeom prst="borderCallout1">
            <a:avLst>
              <a:gd name="adj1" fmla="val 58224"/>
              <a:gd name="adj2" fmla="val -522"/>
              <a:gd name="adj3" fmla="val -269254"/>
              <a:gd name="adj4" fmla="val -52700"/>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8,700-9,200</a:t>
            </a:r>
          </a:p>
        </p:txBody>
      </p:sp>
      <p:sp>
        <p:nvSpPr>
          <p:cNvPr id="13344" name="TextBox 39">
            <a:extLst>
              <a:ext uri="{FF2B5EF4-FFF2-40B4-BE49-F238E27FC236}">
                <a16:creationId xmlns:a16="http://schemas.microsoft.com/office/drawing/2014/main" id="{EC543E40-A64D-49D8-9B1B-11B17392C464}"/>
              </a:ext>
            </a:extLst>
          </p:cNvPr>
          <p:cNvSpPr txBox="1">
            <a:spLocks noChangeArrowheads="1"/>
          </p:cNvSpPr>
          <p:nvPr/>
        </p:nvSpPr>
        <p:spPr bwMode="auto">
          <a:xfrm>
            <a:off x="914400" y="2971801"/>
            <a:ext cx="1143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000" b="1">
                <a:solidFill>
                  <a:srgbClr val="FF0000"/>
                </a:solidFill>
              </a:rPr>
              <a:t>260,000-275,000</a:t>
            </a:r>
          </a:p>
        </p:txBody>
      </p:sp>
      <p:sp>
        <p:nvSpPr>
          <p:cNvPr id="41" name="Callout: Line 40">
            <a:extLst>
              <a:ext uri="{FF2B5EF4-FFF2-40B4-BE49-F238E27FC236}">
                <a16:creationId xmlns:a16="http://schemas.microsoft.com/office/drawing/2014/main" id="{927E1F50-1B98-47CE-935A-0B8493993DD4}"/>
              </a:ext>
            </a:extLst>
          </p:cNvPr>
          <p:cNvSpPr/>
          <p:nvPr/>
        </p:nvSpPr>
        <p:spPr bwMode="auto">
          <a:xfrm>
            <a:off x="2971800" y="4648201"/>
            <a:ext cx="1066800" cy="231775"/>
          </a:xfrm>
          <a:prstGeom prst="borderCallout1">
            <a:avLst>
              <a:gd name="adj1" fmla="val 58224"/>
              <a:gd name="adj2" fmla="val 99816"/>
              <a:gd name="adj3" fmla="val -27390"/>
              <a:gd name="adj4" fmla="val 140811"/>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3,500-4,000</a:t>
            </a:r>
          </a:p>
        </p:txBody>
      </p:sp>
      <p:sp>
        <p:nvSpPr>
          <p:cNvPr id="42" name="Callout: Line 41">
            <a:extLst>
              <a:ext uri="{FF2B5EF4-FFF2-40B4-BE49-F238E27FC236}">
                <a16:creationId xmlns:a16="http://schemas.microsoft.com/office/drawing/2014/main" id="{F67A0771-E6E6-41DD-B541-F8374B922094}"/>
              </a:ext>
            </a:extLst>
          </p:cNvPr>
          <p:cNvSpPr/>
          <p:nvPr/>
        </p:nvSpPr>
        <p:spPr bwMode="auto">
          <a:xfrm rot="10800000" flipV="1">
            <a:off x="2971800" y="4953001"/>
            <a:ext cx="914400" cy="231775"/>
          </a:xfrm>
          <a:prstGeom prst="borderCallout1">
            <a:avLst>
              <a:gd name="adj1" fmla="val 49115"/>
              <a:gd name="adj2" fmla="val -256"/>
              <a:gd name="adj3" fmla="val -76045"/>
              <a:gd name="adj4" fmla="val -38852"/>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5,300-5,800</a:t>
            </a:r>
          </a:p>
        </p:txBody>
      </p:sp>
      <p:sp>
        <p:nvSpPr>
          <p:cNvPr id="43" name="Callout: Line 42">
            <a:extLst>
              <a:ext uri="{FF2B5EF4-FFF2-40B4-BE49-F238E27FC236}">
                <a16:creationId xmlns:a16="http://schemas.microsoft.com/office/drawing/2014/main" id="{3208807B-E52F-421E-B604-7977AA773094}"/>
              </a:ext>
            </a:extLst>
          </p:cNvPr>
          <p:cNvSpPr/>
          <p:nvPr/>
        </p:nvSpPr>
        <p:spPr bwMode="auto">
          <a:xfrm>
            <a:off x="7772400" y="5562601"/>
            <a:ext cx="914400" cy="231775"/>
          </a:xfrm>
          <a:prstGeom prst="borderCallout1">
            <a:avLst>
              <a:gd name="adj1" fmla="val 58224"/>
              <a:gd name="adj2" fmla="val -522"/>
              <a:gd name="adj3" fmla="val -57898"/>
              <a:gd name="adj4" fmla="val -8044"/>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1,000-1,500</a:t>
            </a:r>
          </a:p>
        </p:txBody>
      </p:sp>
      <p:sp>
        <p:nvSpPr>
          <p:cNvPr id="44" name="Callout: Line 43">
            <a:extLst>
              <a:ext uri="{FF2B5EF4-FFF2-40B4-BE49-F238E27FC236}">
                <a16:creationId xmlns:a16="http://schemas.microsoft.com/office/drawing/2014/main" id="{3C14D746-D084-4030-9D09-147AA681AD2C}"/>
              </a:ext>
            </a:extLst>
          </p:cNvPr>
          <p:cNvSpPr/>
          <p:nvPr/>
        </p:nvSpPr>
        <p:spPr bwMode="auto">
          <a:xfrm rot="10800000" flipV="1">
            <a:off x="3733800" y="4343401"/>
            <a:ext cx="654050" cy="231775"/>
          </a:xfrm>
          <a:prstGeom prst="borderCallout1">
            <a:avLst>
              <a:gd name="adj1" fmla="val -616"/>
              <a:gd name="adj2" fmla="val 51712"/>
              <a:gd name="adj3" fmla="val -189518"/>
              <a:gd name="adj4" fmla="val 54221"/>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400-600</a:t>
            </a:r>
          </a:p>
        </p:txBody>
      </p:sp>
      <p:sp>
        <p:nvSpPr>
          <p:cNvPr id="45" name="Callout: Line 44">
            <a:extLst>
              <a:ext uri="{FF2B5EF4-FFF2-40B4-BE49-F238E27FC236}">
                <a16:creationId xmlns:a16="http://schemas.microsoft.com/office/drawing/2014/main" id="{88E32A86-7A38-40F8-A5C0-79B64F38E22E}"/>
              </a:ext>
            </a:extLst>
          </p:cNvPr>
          <p:cNvSpPr/>
          <p:nvPr/>
        </p:nvSpPr>
        <p:spPr bwMode="auto">
          <a:xfrm rot="10800000" flipV="1">
            <a:off x="7696200" y="3733801"/>
            <a:ext cx="685800" cy="231775"/>
          </a:xfrm>
          <a:prstGeom prst="borderCallout1">
            <a:avLst>
              <a:gd name="adj1" fmla="val 53442"/>
              <a:gd name="adj2" fmla="val 99826"/>
              <a:gd name="adj3" fmla="val -1904"/>
              <a:gd name="adj4" fmla="val 223109"/>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
        <p:nvSpPr>
          <p:cNvPr id="46" name="Callout: Line 45">
            <a:extLst>
              <a:ext uri="{FF2B5EF4-FFF2-40B4-BE49-F238E27FC236}">
                <a16:creationId xmlns:a16="http://schemas.microsoft.com/office/drawing/2014/main" id="{36BC50A9-4FF4-4941-8ACF-75F2EA67B722}"/>
              </a:ext>
            </a:extLst>
          </p:cNvPr>
          <p:cNvSpPr/>
          <p:nvPr/>
        </p:nvSpPr>
        <p:spPr bwMode="auto">
          <a:xfrm rot="10800000" flipV="1">
            <a:off x="4648200" y="2514601"/>
            <a:ext cx="914400" cy="231775"/>
          </a:xfrm>
          <a:prstGeom prst="borderCallout1">
            <a:avLst>
              <a:gd name="adj1" fmla="val 82085"/>
              <a:gd name="adj2" fmla="val 100674"/>
              <a:gd name="adj3" fmla="val 94686"/>
              <a:gd name="adj4" fmla="val 14438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1,500-2,000</a:t>
            </a:r>
          </a:p>
        </p:txBody>
      </p:sp>
      <p:sp>
        <p:nvSpPr>
          <p:cNvPr id="47" name="Callout: Line 46">
            <a:extLst>
              <a:ext uri="{FF2B5EF4-FFF2-40B4-BE49-F238E27FC236}">
                <a16:creationId xmlns:a16="http://schemas.microsoft.com/office/drawing/2014/main" id="{77D4BAEB-4B75-45E5-A0CD-B60029F8697E}"/>
              </a:ext>
            </a:extLst>
          </p:cNvPr>
          <p:cNvSpPr/>
          <p:nvPr/>
        </p:nvSpPr>
        <p:spPr bwMode="auto">
          <a:xfrm>
            <a:off x="3124200" y="1905001"/>
            <a:ext cx="914400" cy="231775"/>
          </a:xfrm>
          <a:prstGeom prst="borderCallout1">
            <a:avLst>
              <a:gd name="adj1" fmla="val 98630"/>
              <a:gd name="adj2" fmla="val 92743"/>
              <a:gd name="adj3" fmla="val 298778"/>
              <a:gd name="adj4" fmla="val 68970"/>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1,700-2,200</a:t>
            </a:r>
          </a:p>
        </p:txBody>
      </p:sp>
      <p:sp>
        <p:nvSpPr>
          <p:cNvPr id="49" name="Callout: Line 48">
            <a:extLst>
              <a:ext uri="{FF2B5EF4-FFF2-40B4-BE49-F238E27FC236}">
                <a16:creationId xmlns:a16="http://schemas.microsoft.com/office/drawing/2014/main" id="{ACB462CA-C21C-4D60-A854-32780BA1DF1F}"/>
              </a:ext>
            </a:extLst>
          </p:cNvPr>
          <p:cNvSpPr/>
          <p:nvPr/>
        </p:nvSpPr>
        <p:spPr bwMode="auto">
          <a:xfrm rot="10800000" flipV="1">
            <a:off x="2590800" y="3124201"/>
            <a:ext cx="914400" cy="231775"/>
          </a:xfrm>
          <a:prstGeom prst="borderCallout1">
            <a:avLst>
              <a:gd name="adj1" fmla="val 49115"/>
              <a:gd name="adj2" fmla="val -256"/>
              <a:gd name="adj3" fmla="val -24785"/>
              <a:gd name="adj4" fmla="val -25368"/>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1,000-1,500</a:t>
            </a:r>
          </a:p>
        </p:txBody>
      </p:sp>
      <p:sp>
        <p:nvSpPr>
          <p:cNvPr id="50" name="Callout: Line 49">
            <a:extLst>
              <a:ext uri="{FF2B5EF4-FFF2-40B4-BE49-F238E27FC236}">
                <a16:creationId xmlns:a16="http://schemas.microsoft.com/office/drawing/2014/main" id="{20FF62CA-99C0-478F-BFD7-23707E660FE9}"/>
              </a:ext>
            </a:extLst>
          </p:cNvPr>
          <p:cNvSpPr/>
          <p:nvPr/>
        </p:nvSpPr>
        <p:spPr bwMode="auto">
          <a:xfrm rot="10800000" flipV="1">
            <a:off x="7239000" y="3124201"/>
            <a:ext cx="685800" cy="231775"/>
          </a:xfrm>
          <a:prstGeom prst="borderCallout1">
            <a:avLst>
              <a:gd name="adj1" fmla="val 53442"/>
              <a:gd name="adj2" fmla="val 99826"/>
              <a:gd name="adj3" fmla="val 169045"/>
              <a:gd name="adj4" fmla="val 160641"/>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200-400</a:t>
            </a:r>
          </a:p>
        </p:txBody>
      </p:sp>
      <p:sp>
        <p:nvSpPr>
          <p:cNvPr id="51" name="Callout: Line 50">
            <a:extLst>
              <a:ext uri="{FF2B5EF4-FFF2-40B4-BE49-F238E27FC236}">
                <a16:creationId xmlns:a16="http://schemas.microsoft.com/office/drawing/2014/main" id="{1D11A3E3-B648-4810-9337-081B881175F9}"/>
              </a:ext>
            </a:extLst>
          </p:cNvPr>
          <p:cNvSpPr/>
          <p:nvPr/>
        </p:nvSpPr>
        <p:spPr bwMode="auto">
          <a:xfrm>
            <a:off x="4876800" y="4419601"/>
            <a:ext cx="914400" cy="231775"/>
          </a:xfrm>
          <a:prstGeom prst="borderCallout1">
            <a:avLst>
              <a:gd name="adj1" fmla="val 58224"/>
              <a:gd name="adj2" fmla="val -522"/>
              <a:gd name="adj3" fmla="val -23709"/>
              <a:gd name="adj4" fmla="val -23341"/>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7,800-8,300</a:t>
            </a:r>
          </a:p>
        </p:txBody>
      </p:sp>
      <p:sp>
        <p:nvSpPr>
          <p:cNvPr id="52" name="Callout: Line 51">
            <a:extLst>
              <a:ext uri="{FF2B5EF4-FFF2-40B4-BE49-F238E27FC236}">
                <a16:creationId xmlns:a16="http://schemas.microsoft.com/office/drawing/2014/main" id="{19BBD23C-A528-4AF2-8DAF-52279809C59E}"/>
              </a:ext>
            </a:extLst>
          </p:cNvPr>
          <p:cNvSpPr/>
          <p:nvPr/>
        </p:nvSpPr>
        <p:spPr bwMode="auto">
          <a:xfrm rot="10800000" flipV="1">
            <a:off x="6477000" y="4191001"/>
            <a:ext cx="914400" cy="231775"/>
          </a:xfrm>
          <a:prstGeom prst="borderCallout1">
            <a:avLst>
              <a:gd name="adj1" fmla="val 532"/>
              <a:gd name="adj2" fmla="val 77092"/>
              <a:gd name="adj3" fmla="val -201114"/>
              <a:gd name="adj4" fmla="val 115084"/>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6,800-7,300</a:t>
            </a:r>
          </a:p>
        </p:txBody>
      </p:sp>
      <p:sp>
        <p:nvSpPr>
          <p:cNvPr id="53" name="Callout: Line 52">
            <a:extLst>
              <a:ext uri="{FF2B5EF4-FFF2-40B4-BE49-F238E27FC236}">
                <a16:creationId xmlns:a16="http://schemas.microsoft.com/office/drawing/2014/main" id="{A0910746-38C3-4450-A8D1-0F67C77A19F1}"/>
              </a:ext>
            </a:extLst>
          </p:cNvPr>
          <p:cNvSpPr/>
          <p:nvPr/>
        </p:nvSpPr>
        <p:spPr bwMode="auto">
          <a:xfrm rot="10800000" flipV="1">
            <a:off x="3200400" y="4343401"/>
            <a:ext cx="457200" cy="231775"/>
          </a:xfrm>
          <a:prstGeom prst="borderCallout1">
            <a:avLst>
              <a:gd name="adj1" fmla="val 532"/>
              <a:gd name="adj2" fmla="val 189"/>
              <a:gd name="adj3" fmla="val -166924"/>
              <a:gd name="adj4" fmla="val -43072"/>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a:t>
            </a:r>
          </a:p>
        </p:txBody>
      </p:sp>
      <p:sp>
        <p:nvSpPr>
          <p:cNvPr id="54" name="Callout: Line 53">
            <a:extLst>
              <a:ext uri="{FF2B5EF4-FFF2-40B4-BE49-F238E27FC236}">
                <a16:creationId xmlns:a16="http://schemas.microsoft.com/office/drawing/2014/main" id="{ED2CC200-F89A-4E28-86FE-EF75422B9373}"/>
              </a:ext>
            </a:extLst>
          </p:cNvPr>
          <p:cNvSpPr/>
          <p:nvPr/>
        </p:nvSpPr>
        <p:spPr bwMode="auto">
          <a:xfrm rot="10800000" flipV="1">
            <a:off x="3810000" y="3657601"/>
            <a:ext cx="1066800" cy="231775"/>
          </a:xfrm>
          <a:prstGeom prst="borderCallout1">
            <a:avLst>
              <a:gd name="adj1" fmla="val 97698"/>
              <a:gd name="adj2" fmla="val 49183"/>
              <a:gd name="adj3" fmla="val 211266"/>
              <a:gd name="adj4" fmla="val 23665"/>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11,500-12,500</a:t>
            </a:r>
          </a:p>
        </p:txBody>
      </p:sp>
      <p:sp>
        <p:nvSpPr>
          <p:cNvPr id="55" name="Callout: Line 54">
            <a:extLst>
              <a:ext uri="{FF2B5EF4-FFF2-40B4-BE49-F238E27FC236}">
                <a16:creationId xmlns:a16="http://schemas.microsoft.com/office/drawing/2014/main" id="{DF00B10E-8F04-4B87-AE47-652878F70A48}"/>
              </a:ext>
            </a:extLst>
          </p:cNvPr>
          <p:cNvSpPr/>
          <p:nvPr/>
        </p:nvSpPr>
        <p:spPr bwMode="auto">
          <a:xfrm rot="10800000" flipV="1">
            <a:off x="4953000" y="2819401"/>
            <a:ext cx="685800" cy="231775"/>
          </a:xfrm>
          <a:prstGeom prst="borderCallout1">
            <a:avLst>
              <a:gd name="adj1" fmla="val 53442"/>
              <a:gd name="adj2" fmla="val 99826"/>
              <a:gd name="adj3" fmla="val -5012"/>
              <a:gd name="adj4" fmla="val 158647"/>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200-400</a:t>
            </a:r>
          </a:p>
        </p:txBody>
      </p:sp>
      <p:sp>
        <p:nvSpPr>
          <p:cNvPr id="56" name="Callout: Line 55">
            <a:extLst>
              <a:ext uri="{FF2B5EF4-FFF2-40B4-BE49-F238E27FC236}">
                <a16:creationId xmlns:a16="http://schemas.microsoft.com/office/drawing/2014/main" id="{A6283DBA-1512-4C66-8C8D-20396E71E367}"/>
              </a:ext>
            </a:extLst>
          </p:cNvPr>
          <p:cNvSpPr/>
          <p:nvPr/>
        </p:nvSpPr>
        <p:spPr bwMode="auto">
          <a:xfrm rot="10800000" flipV="1">
            <a:off x="6705600" y="3886201"/>
            <a:ext cx="914400" cy="231775"/>
          </a:xfrm>
          <a:prstGeom prst="borderCallout1">
            <a:avLst>
              <a:gd name="adj1" fmla="val 34793"/>
              <a:gd name="adj2" fmla="val 99302"/>
              <a:gd name="adj3" fmla="val -20554"/>
              <a:gd name="adj4" fmla="val 118437"/>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1,200-1,700</a:t>
            </a:r>
          </a:p>
        </p:txBody>
      </p:sp>
      <p:sp>
        <p:nvSpPr>
          <p:cNvPr id="57" name="Callout: Line 56">
            <a:extLst>
              <a:ext uri="{FF2B5EF4-FFF2-40B4-BE49-F238E27FC236}">
                <a16:creationId xmlns:a16="http://schemas.microsoft.com/office/drawing/2014/main" id="{384472A1-678F-45B0-8CAC-56BC8C4878EE}"/>
              </a:ext>
            </a:extLst>
          </p:cNvPr>
          <p:cNvSpPr/>
          <p:nvPr/>
        </p:nvSpPr>
        <p:spPr bwMode="auto">
          <a:xfrm>
            <a:off x="2743200" y="2514601"/>
            <a:ext cx="685800" cy="231775"/>
          </a:xfrm>
          <a:prstGeom prst="borderCallout1">
            <a:avLst>
              <a:gd name="adj1" fmla="val 58224"/>
              <a:gd name="adj2" fmla="val 100718"/>
              <a:gd name="adj3" fmla="val 106071"/>
              <a:gd name="adj4" fmla="val 144117"/>
            </a:avLst>
          </a:prstGeom>
          <a:solidFill>
            <a:schemeClr val="bg1">
              <a:lumMod val="95000"/>
            </a:schemeClr>
          </a:solidFill>
          <a:ln w="12700" cap="flat" cmpd="sng" algn="ctr">
            <a:solidFill>
              <a:schemeClr val="tx1"/>
            </a:solidFill>
            <a:prstDash val="solid"/>
            <a:round/>
            <a:headEnd type="none" w="med" len="med"/>
            <a:tailEnd type="triangle" w="med" len="med"/>
          </a:ln>
          <a:effectLst/>
          <a:extLst/>
        </p:spPr>
        <p:txBody>
          <a:bodyPr/>
          <a:lstStyle/>
          <a:p>
            <a:pPr algn="ctr">
              <a:defRPr/>
            </a:pPr>
            <a:r>
              <a:rPr lang="en-US" sz="1000" b="1" dirty="0">
                <a:solidFill>
                  <a:srgbClr val="FF0000"/>
                </a:solidFill>
                <a:latin typeface="Arial" charset="0"/>
              </a:rPr>
              <a:t>100-300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3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3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8" grpId="0" animBg="1"/>
      <p:bldP spid="9" grpId="0" animBg="1"/>
      <p:bldP spid="10" grpId="0" animBg="1"/>
      <p:bldP spid="11" grpId="0" animBg="1"/>
      <p:bldP spid="12" grpId="0" animBg="1"/>
      <p:bldP spid="13322" grpId="0"/>
      <p:bldP spid="13323"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30" grpId="0" animBg="1"/>
      <p:bldP spid="31" grpId="0" animBg="1"/>
      <p:bldP spid="33" grpId="0" animBg="1"/>
      <p:bldP spid="35" grpId="0" animBg="1"/>
      <p:bldP spid="36" grpId="0" animBg="1"/>
      <p:bldP spid="37" grpId="0" animBg="1"/>
      <p:bldP spid="38" grpId="0" animBg="1"/>
      <p:bldP spid="39" grpId="0" animBg="1"/>
      <p:bldP spid="13344" grpId="0"/>
      <p:bldP spid="41" grpId="0" animBg="1"/>
      <p:bldP spid="42" grpId="0" animBg="1"/>
      <p:bldP spid="43" grpId="0"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ap of the world with countries">
            <a:extLst>
              <a:ext uri="{FF2B5EF4-FFF2-40B4-BE49-F238E27FC236}">
                <a16:creationId xmlns:a16="http://schemas.microsoft.com/office/drawing/2014/main" id="{792FEB78-4D10-42DC-BBDC-FC68C71DC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8154988"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a:extLst>
              <a:ext uri="{FF2B5EF4-FFF2-40B4-BE49-F238E27FC236}">
                <a16:creationId xmlns:a16="http://schemas.microsoft.com/office/drawing/2014/main" id="{547BF242-5516-4C94-98E2-DF8F68AC48E7}"/>
              </a:ext>
            </a:extLst>
          </p:cNvPr>
          <p:cNvSpPr>
            <a:spLocks noGrp="1" noChangeArrowheads="1"/>
          </p:cNvSpPr>
          <p:nvPr>
            <p:ph type="title"/>
          </p:nvPr>
        </p:nvSpPr>
        <p:spPr>
          <a:xfrm>
            <a:off x="55562" y="595313"/>
            <a:ext cx="9032875" cy="790575"/>
          </a:xfrm>
        </p:spPr>
        <p:txBody>
          <a:bodyPr/>
          <a:lstStyle/>
          <a:p>
            <a:r>
              <a:rPr lang="en-US" altLang="en-US" sz="3600" dirty="0"/>
              <a:t>Global Oral </a:t>
            </a:r>
            <a:r>
              <a:rPr lang="en-US" altLang="en-US" sz="3600" dirty="0" err="1"/>
              <a:t>PrEP</a:t>
            </a:r>
            <a:r>
              <a:rPr lang="en-US" altLang="en-US" sz="3600" dirty="0"/>
              <a:t> Use by Country Feb 2019</a:t>
            </a:r>
          </a:p>
        </p:txBody>
      </p:sp>
      <p:sp>
        <p:nvSpPr>
          <p:cNvPr id="4" name="TextBox 4">
            <a:extLst>
              <a:ext uri="{FF2B5EF4-FFF2-40B4-BE49-F238E27FC236}">
                <a16:creationId xmlns:a16="http://schemas.microsoft.com/office/drawing/2014/main" id="{A2BA977A-C93C-4152-B804-17E733801CC1}"/>
              </a:ext>
            </a:extLst>
          </p:cNvPr>
          <p:cNvSpPr txBox="1">
            <a:spLocks noChangeArrowheads="1"/>
          </p:cNvSpPr>
          <p:nvPr/>
        </p:nvSpPr>
        <p:spPr bwMode="auto">
          <a:xfrm>
            <a:off x="2971800" y="3733800"/>
            <a:ext cx="3733800" cy="738188"/>
          </a:xfrm>
          <a:prstGeom prst="rect">
            <a:avLst/>
          </a:prstGeom>
          <a:solidFill>
            <a:srgbClr val="FFFF00"/>
          </a:solidFill>
          <a:ln w="12700">
            <a:solidFill>
              <a:schemeClr val="tx1"/>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400" b="1"/>
              <a:t>US	</a:t>
            </a:r>
            <a:r>
              <a:rPr lang="en-US" altLang="en-US" sz="1400"/>
              <a:t>275,000</a:t>
            </a:r>
          </a:p>
          <a:p>
            <a:pPr algn="ctr"/>
            <a:r>
              <a:rPr lang="en-US" altLang="en-US" sz="1400" b="1"/>
              <a:t>All Others 	</a:t>
            </a:r>
            <a:r>
              <a:rPr lang="en-US" altLang="en-US" sz="1400"/>
              <a:t>199,100</a:t>
            </a:r>
          </a:p>
          <a:p>
            <a:pPr algn="ctr"/>
            <a:r>
              <a:rPr lang="en-US" altLang="en-US" sz="1400" b="1"/>
              <a:t>Total	</a:t>
            </a:r>
            <a:r>
              <a:rPr lang="en-US" altLang="en-US" sz="1400" b="1">
                <a:solidFill>
                  <a:srgbClr val="FF0000"/>
                </a:solidFill>
              </a:rPr>
              <a:t>474,100</a:t>
            </a:r>
            <a:endParaRPr lang="en-US" altLang="en-US" sz="1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96" y="142243"/>
            <a:ext cx="8229600" cy="1143000"/>
          </a:xfrm>
        </p:spPr>
        <p:txBody>
          <a:bodyPr/>
          <a:lstStyle/>
          <a:p>
            <a:r>
              <a:rPr lang="en-US" sz="3600" dirty="0"/>
              <a:t>We’ve had longer </a:t>
            </a:r>
            <a:br>
              <a:rPr lang="en-US" sz="3600" dirty="0"/>
            </a:br>
            <a:r>
              <a:rPr lang="en-US" sz="3600" dirty="0"/>
              <a:t>to learn more about PrEP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795674"/>
              </p:ext>
            </p:extLst>
          </p:nvPr>
        </p:nvGraphicFramePr>
        <p:xfrm>
          <a:off x="23072" y="1285243"/>
          <a:ext cx="9120928" cy="5479192"/>
        </p:xfrm>
        <a:graphic>
          <a:graphicData uri="http://schemas.openxmlformats.org/drawingml/2006/table">
            <a:tbl>
              <a:tblPr firstRow="1" bandRow="1">
                <a:tableStyleId>{8799B23B-EC83-4686-B30A-512413B5E67A}</a:tableStyleId>
              </a:tblPr>
              <a:tblGrid>
                <a:gridCol w="2237728">
                  <a:extLst>
                    <a:ext uri="{9D8B030D-6E8A-4147-A177-3AD203B41FA5}">
                      <a16:colId xmlns:a16="http://schemas.microsoft.com/office/drawing/2014/main" val="3473501296"/>
                    </a:ext>
                  </a:extLst>
                </a:gridCol>
                <a:gridCol w="3539680">
                  <a:extLst>
                    <a:ext uri="{9D8B030D-6E8A-4147-A177-3AD203B41FA5}">
                      <a16:colId xmlns:a16="http://schemas.microsoft.com/office/drawing/2014/main" val="3200932208"/>
                    </a:ext>
                  </a:extLst>
                </a:gridCol>
                <a:gridCol w="3343520">
                  <a:extLst>
                    <a:ext uri="{9D8B030D-6E8A-4147-A177-3AD203B41FA5}">
                      <a16:colId xmlns:a16="http://schemas.microsoft.com/office/drawing/2014/main" val="2631244235"/>
                    </a:ext>
                  </a:extLst>
                </a:gridCol>
              </a:tblGrid>
              <a:tr h="987233">
                <a:tc>
                  <a:txBody>
                    <a:bodyPr/>
                    <a:lstStyle/>
                    <a:p>
                      <a:endParaRPr lang="en-US" dirty="0"/>
                    </a:p>
                  </a:txBody>
                  <a:tcPr>
                    <a:solidFill>
                      <a:srgbClr val="003366"/>
                    </a:solidFill>
                  </a:tcPr>
                </a:tc>
                <a:tc>
                  <a:txBody>
                    <a:bodyPr/>
                    <a:lstStyle/>
                    <a:p>
                      <a:pPr algn="l"/>
                      <a:r>
                        <a:rPr lang="en-US" sz="2000" b="1" baseline="0" dirty="0">
                          <a:solidFill>
                            <a:srgbClr val="FF8FFF"/>
                          </a:solidFill>
                          <a:latin typeface="Arial" panose="020B0604020202020204" pitchFamily="34" charset="0"/>
                          <a:cs typeface="Arial" panose="020B0604020202020204" pitchFamily="34" charset="0"/>
                        </a:rPr>
                        <a:t>                    Truvada as</a:t>
                      </a:r>
                    </a:p>
                    <a:p>
                      <a:pPr algn="l"/>
                      <a:r>
                        <a:rPr lang="en-US" sz="2000" b="1" baseline="0" dirty="0">
                          <a:solidFill>
                            <a:srgbClr val="FF8FFF"/>
                          </a:solidFill>
                          <a:latin typeface="Arial" panose="020B0604020202020204" pitchFamily="34" charset="0"/>
                          <a:cs typeface="Arial" panose="020B0604020202020204" pitchFamily="34" charset="0"/>
                        </a:rPr>
                        <a:t>                    daily P</a:t>
                      </a:r>
                      <a:r>
                        <a:rPr lang="en-US" sz="2000" b="1" dirty="0">
                          <a:solidFill>
                            <a:srgbClr val="FF8FFF"/>
                          </a:solidFill>
                          <a:latin typeface="Arial" panose="020B0604020202020204" pitchFamily="34" charset="0"/>
                          <a:cs typeface="Arial" panose="020B0604020202020204" pitchFamily="34" charset="0"/>
                        </a:rPr>
                        <a:t>rEP</a:t>
                      </a:r>
                    </a:p>
                  </a:txBody>
                  <a:tcPr anchor="ctr">
                    <a:solidFill>
                      <a:srgbClr val="003366"/>
                    </a:solidFill>
                  </a:tcPr>
                </a:tc>
                <a:tc>
                  <a:txBody>
                    <a:bodyPr/>
                    <a:lstStyle/>
                    <a:p>
                      <a:pPr algn="l"/>
                      <a:r>
                        <a:rPr lang="en-US" sz="2000" b="1" dirty="0">
                          <a:solidFill>
                            <a:srgbClr val="CCFF99"/>
                          </a:solidFill>
                          <a:latin typeface="Arial" panose="020B0604020202020204" pitchFamily="34" charset="0"/>
                          <a:cs typeface="Arial" panose="020B0604020202020204" pitchFamily="34" charset="0"/>
                        </a:rPr>
                        <a:t>            </a:t>
                      </a:r>
                      <a:r>
                        <a:rPr lang="en-US" sz="2000" b="1" baseline="0" dirty="0">
                          <a:solidFill>
                            <a:srgbClr val="CCFF99"/>
                          </a:solidFill>
                          <a:latin typeface="Arial" panose="020B0604020202020204" pitchFamily="34" charset="0"/>
                          <a:cs typeface="Arial" panose="020B0604020202020204" pitchFamily="34" charset="0"/>
                        </a:rPr>
                        <a:t>       Mo</a:t>
                      </a:r>
                      <a:r>
                        <a:rPr lang="en-US" sz="2000" b="1" dirty="0">
                          <a:solidFill>
                            <a:srgbClr val="CCFF99"/>
                          </a:solidFill>
                          <a:latin typeface="Arial" panose="020B0604020202020204" pitchFamily="34" charset="0"/>
                          <a:cs typeface="Arial" panose="020B0604020202020204" pitchFamily="34" charset="0"/>
                        </a:rPr>
                        <a:t>nthly </a:t>
                      </a:r>
                    </a:p>
                    <a:p>
                      <a:pPr algn="l"/>
                      <a:r>
                        <a:rPr lang="en-US" sz="2000" b="1" baseline="0" dirty="0">
                          <a:solidFill>
                            <a:srgbClr val="CCFF99"/>
                          </a:solidFill>
                          <a:latin typeface="Arial" panose="020B0604020202020204" pitchFamily="34" charset="0"/>
                          <a:cs typeface="Arial" panose="020B0604020202020204" pitchFamily="34" charset="0"/>
                        </a:rPr>
                        <a:t>                   </a:t>
                      </a:r>
                      <a:r>
                        <a:rPr lang="en-US" sz="2000" b="1" dirty="0">
                          <a:solidFill>
                            <a:srgbClr val="CCFF99"/>
                          </a:solidFill>
                          <a:latin typeface="Arial" panose="020B0604020202020204" pitchFamily="34" charset="0"/>
                          <a:cs typeface="Arial" panose="020B0604020202020204" pitchFamily="34" charset="0"/>
                        </a:rPr>
                        <a:t>Dapivirine</a:t>
                      </a:r>
                      <a:r>
                        <a:rPr lang="en-US" sz="2000" b="1" baseline="0" dirty="0">
                          <a:solidFill>
                            <a:srgbClr val="CCFF99"/>
                          </a:solidFill>
                          <a:latin typeface="Arial" panose="020B0604020202020204" pitchFamily="34" charset="0"/>
                          <a:cs typeface="Arial" panose="020B0604020202020204" pitchFamily="34" charset="0"/>
                        </a:rPr>
                        <a:t> Ring</a:t>
                      </a:r>
                      <a:endParaRPr lang="en-US" sz="2000" b="1" dirty="0">
                        <a:solidFill>
                          <a:srgbClr val="CCFF99"/>
                        </a:solidFill>
                        <a:latin typeface="Arial" panose="020B0604020202020204" pitchFamily="34" charset="0"/>
                        <a:cs typeface="Arial" panose="020B0604020202020204" pitchFamily="34" charset="0"/>
                      </a:endParaRPr>
                    </a:p>
                  </a:txBody>
                  <a:tcPr anchor="ctr">
                    <a:solidFill>
                      <a:srgbClr val="003366"/>
                    </a:solidFill>
                  </a:tcPr>
                </a:tc>
                <a:extLst>
                  <a:ext uri="{0D108BD9-81ED-4DB2-BD59-A6C34878D82A}">
                    <a16:rowId xmlns:a16="http://schemas.microsoft.com/office/drawing/2014/main" val="2398144048"/>
                  </a:ext>
                </a:extLst>
              </a:tr>
              <a:tr h="485194">
                <a:tc>
                  <a:txBody>
                    <a:bodyPr/>
                    <a:lstStyle/>
                    <a:p>
                      <a:pPr algn="l"/>
                      <a:r>
                        <a:rPr lang="en-US" sz="1800" b="1" dirty="0"/>
                        <a:t>Phase III Trials</a:t>
                      </a:r>
                      <a:endParaRPr lang="en-US" sz="1800" b="1" dirty="0">
                        <a:solidFill>
                          <a:srgbClr val="FFFFCC"/>
                        </a:solidFill>
                      </a:endParaRPr>
                    </a:p>
                  </a:txBody>
                  <a:tcPr marL="137160" anchor="ctr"/>
                </a:tc>
                <a:tc>
                  <a:txBody>
                    <a:bodyPr/>
                    <a:lstStyle/>
                    <a:p>
                      <a:pPr algn="l"/>
                      <a:r>
                        <a:rPr lang="en-US" sz="2000" b="1" dirty="0">
                          <a:solidFill>
                            <a:srgbClr val="800080"/>
                          </a:solidFill>
                          <a:latin typeface="Arial" panose="020B0604020202020204" pitchFamily="34" charset="0"/>
                          <a:cs typeface="Arial" panose="020B0604020202020204" pitchFamily="34" charset="0"/>
                        </a:rPr>
                        <a:t>6</a:t>
                      </a:r>
                    </a:p>
                  </a:txBody>
                  <a:tcPr marL="182880" marR="182880" anchor="ctr"/>
                </a:tc>
                <a:tc>
                  <a:txBody>
                    <a:bodyPr/>
                    <a:lstStyle/>
                    <a:p>
                      <a:pPr marL="0" algn="l" defTabSz="914377" rtl="0" eaLnBrk="1" latinLnBrk="0" hangingPunct="1"/>
                      <a:r>
                        <a:rPr lang="en-US" sz="2000" b="1" kern="1200" dirty="0">
                          <a:solidFill>
                            <a:srgbClr val="336600"/>
                          </a:solidFill>
                          <a:latin typeface="Arial" panose="020B0604020202020204" pitchFamily="34" charset="0"/>
                          <a:cs typeface="Arial" panose="020B0604020202020204" pitchFamily="34" charset="0"/>
                        </a:rPr>
                        <a:t>2</a:t>
                      </a:r>
                      <a:endParaRPr lang="en-US" sz="2000" b="1" kern="1200" dirty="0">
                        <a:solidFill>
                          <a:srgbClr val="336600"/>
                        </a:solidFill>
                        <a:latin typeface="Arial" panose="020B0604020202020204" pitchFamily="34" charset="0"/>
                        <a:ea typeface="+mn-ea"/>
                        <a:cs typeface="Arial" panose="020B0604020202020204" pitchFamily="34" charset="0"/>
                      </a:endParaRPr>
                    </a:p>
                  </a:txBody>
                  <a:tcPr marL="274320" marR="182880" anchor="ctr"/>
                </a:tc>
                <a:extLst>
                  <a:ext uri="{0D108BD9-81ED-4DB2-BD59-A6C34878D82A}">
                    <a16:rowId xmlns:a16="http://schemas.microsoft.com/office/drawing/2014/main" val="2784126424"/>
                  </a:ext>
                </a:extLst>
              </a:tr>
              <a:tr h="791117">
                <a:tc>
                  <a:txBody>
                    <a:bodyPr/>
                    <a:lstStyle/>
                    <a:p>
                      <a:pPr marL="0" algn="l" defTabSz="914377" rtl="0" eaLnBrk="1" latinLnBrk="0" hangingPunct="1">
                        <a:lnSpc>
                          <a:spcPts val="2200"/>
                        </a:lnSpc>
                      </a:pPr>
                      <a:r>
                        <a:rPr lang="en-US" sz="1800" b="1" kern="1200" dirty="0"/>
                        <a:t>Open-Label Studies </a:t>
                      </a:r>
                    </a:p>
                    <a:p>
                      <a:pPr marL="0" algn="l" defTabSz="914377" rtl="0" eaLnBrk="1" latinLnBrk="0" hangingPunct="1">
                        <a:lnSpc>
                          <a:spcPts val="2200"/>
                        </a:lnSpc>
                      </a:pPr>
                      <a:r>
                        <a:rPr lang="en-US" sz="1800" b="1" kern="1200" dirty="0"/>
                        <a:t>(with no placebo)</a:t>
                      </a:r>
                      <a:endParaRPr lang="en-US" sz="1800" b="1" kern="1200" dirty="0">
                        <a:solidFill>
                          <a:srgbClr val="FFFFCC"/>
                        </a:solidFill>
                        <a:latin typeface="+mn-lt"/>
                        <a:ea typeface="+mn-ea"/>
                        <a:cs typeface="+mn-cs"/>
                      </a:endParaRPr>
                    </a:p>
                  </a:txBody>
                  <a:tcPr marL="137160" anchor="ctr"/>
                </a:tc>
                <a:tc>
                  <a:txBody>
                    <a:bodyPr/>
                    <a:lstStyle/>
                    <a:p>
                      <a:pPr algn="l"/>
                      <a:r>
                        <a:rPr lang="en-US" sz="2000" b="1" kern="1200" baseline="0" dirty="0">
                          <a:solidFill>
                            <a:srgbClr val="800080"/>
                          </a:solidFill>
                          <a:latin typeface="+mn-lt"/>
                          <a:ea typeface="+mn-ea"/>
                          <a:cs typeface="+mn-cs"/>
                        </a:rPr>
                        <a:t>20+</a:t>
                      </a:r>
                    </a:p>
                  </a:txBody>
                  <a:tcPr marL="182880" marR="182880" anchor="ctr"/>
                </a:tc>
                <a:tc>
                  <a:txBody>
                    <a:bodyPr/>
                    <a:lstStyle/>
                    <a:p>
                      <a:pPr algn="l"/>
                      <a:r>
                        <a:rPr lang="en-US" sz="2000" b="1" dirty="0">
                          <a:solidFill>
                            <a:srgbClr val="336600"/>
                          </a:solidFill>
                        </a:rPr>
                        <a:t>2</a:t>
                      </a:r>
                    </a:p>
                  </a:txBody>
                  <a:tcPr marL="274320" marR="182880" anchor="ctr"/>
                </a:tc>
                <a:extLst>
                  <a:ext uri="{0D108BD9-81ED-4DB2-BD59-A6C34878D82A}">
                    <a16:rowId xmlns:a16="http://schemas.microsoft.com/office/drawing/2014/main" val="37191238"/>
                  </a:ext>
                </a:extLst>
              </a:tr>
              <a:tr h="712544">
                <a:tc>
                  <a:txBody>
                    <a:bodyPr/>
                    <a:lstStyle/>
                    <a:p>
                      <a:pPr marL="0" algn="l" defTabSz="914377" rtl="0" eaLnBrk="1" latinLnBrk="0" hangingPunct="1">
                        <a:lnSpc>
                          <a:spcPts val="2200"/>
                        </a:lnSpc>
                      </a:pPr>
                      <a:r>
                        <a:rPr lang="en-US" sz="1800" b="1" kern="1200" dirty="0"/>
                        <a:t>How effective with consistent use? </a:t>
                      </a:r>
                      <a:endParaRPr lang="en-US" sz="1800" b="1" kern="1200" dirty="0">
                        <a:solidFill>
                          <a:srgbClr val="FFFFCC"/>
                        </a:solidFill>
                        <a:latin typeface="+mn-lt"/>
                        <a:ea typeface="+mn-ea"/>
                        <a:cs typeface="+mn-cs"/>
                      </a:endParaRPr>
                    </a:p>
                  </a:txBody>
                  <a:tcPr marL="137160" anchor="ctr"/>
                </a:tc>
                <a:tc>
                  <a:txBody>
                    <a:bodyPr/>
                    <a:lstStyle/>
                    <a:p>
                      <a:pPr algn="l">
                        <a:lnSpc>
                          <a:spcPts val="2300"/>
                        </a:lnSpc>
                      </a:pPr>
                      <a:r>
                        <a:rPr lang="en-US" sz="1800" b="1" kern="1200" baseline="0" dirty="0">
                          <a:solidFill>
                            <a:srgbClr val="800080"/>
                          </a:solidFill>
                          <a:latin typeface="+mn-lt"/>
                          <a:ea typeface="+mn-ea"/>
                          <a:cs typeface="+mn-cs"/>
                        </a:rPr>
                        <a:t>Very </a:t>
                      </a:r>
                    </a:p>
                    <a:p>
                      <a:pPr algn="l">
                        <a:lnSpc>
                          <a:spcPts val="2300"/>
                        </a:lnSpc>
                      </a:pPr>
                      <a:r>
                        <a:rPr lang="en-US" sz="1800" b="1" kern="1200" baseline="0" dirty="0">
                          <a:solidFill>
                            <a:srgbClr val="800080"/>
                          </a:solidFill>
                          <a:latin typeface="+mn-lt"/>
                          <a:ea typeface="+mn-ea"/>
                          <a:cs typeface="+mn-cs"/>
                        </a:rPr>
                        <a:t>(more than 90%)</a:t>
                      </a:r>
                    </a:p>
                  </a:txBody>
                  <a:tcPr marL="182880" marR="182880" anchor="ctr"/>
                </a:tc>
                <a:tc>
                  <a:txBody>
                    <a:bodyPr/>
                    <a:lstStyle/>
                    <a:p>
                      <a:pPr algn="l">
                        <a:lnSpc>
                          <a:spcPts val="2300"/>
                        </a:lnSpc>
                      </a:pPr>
                      <a:r>
                        <a:rPr lang="en-US" sz="1800" b="1" kern="1200" dirty="0">
                          <a:solidFill>
                            <a:srgbClr val="336600"/>
                          </a:solidFill>
                          <a:latin typeface="+mn-lt"/>
                          <a:ea typeface="+mn-ea"/>
                          <a:cs typeface="+mn-cs"/>
                        </a:rPr>
                        <a:t>Don’t know yet</a:t>
                      </a:r>
                    </a:p>
                    <a:p>
                      <a:pPr algn="l">
                        <a:lnSpc>
                          <a:spcPts val="2300"/>
                        </a:lnSpc>
                      </a:pPr>
                      <a:r>
                        <a:rPr lang="en-US" sz="1800" b="1" kern="1200" dirty="0">
                          <a:solidFill>
                            <a:srgbClr val="336600"/>
                          </a:solidFill>
                          <a:latin typeface="+mn-lt"/>
                          <a:ea typeface="+mn-ea"/>
                          <a:cs typeface="+mn-cs"/>
                        </a:rPr>
                        <a:t>(at least 50% or more)</a:t>
                      </a:r>
                    </a:p>
                  </a:txBody>
                  <a:tcPr marL="274320" marR="182880" anchor="ctr"/>
                </a:tc>
                <a:extLst>
                  <a:ext uri="{0D108BD9-81ED-4DB2-BD59-A6C34878D82A}">
                    <a16:rowId xmlns:a16="http://schemas.microsoft.com/office/drawing/2014/main" val="3375912860"/>
                  </a:ext>
                </a:extLst>
              </a:tr>
              <a:tr h="878262">
                <a:tc>
                  <a:txBody>
                    <a:bodyPr/>
                    <a:lstStyle/>
                    <a:p>
                      <a:pPr marL="0" algn="l" defTabSz="914377" rtl="0" eaLnBrk="1" latinLnBrk="0" hangingPunct="1">
                        <a:lnSpc>
                          <a:spcPts val="2300"/>
                        </a:lnSpc>
                      </a:pPr>
                      <a:r>
                        <a:rPr lang="en-US" sz="1800" b="1" kern="1200" dirty="0"/>
                        <a:t>Where drug goes</a:t>
                      </a:r>
                      <a:endParaRPr lang="en-US" sz="1800" b="1" kern="1200" dirty="0">
                        <a:solidFill>
                          <a:srgbClr val="FFFFCC"/>
                        </a:solidFill>
                        <a:latin typeface="+mn-lt"/>
                        <a:ea typeface="+mn-ea"/>
                        <a:cs typeface="+mn-cs"/>
                      </a:endParaRPr>
                    </a:p>
                  </a:txBody>
                  <a:tcPr marL="137160" anchor="ctr"/>
                </a:tc>
                <a:tc>
                  <a:txBody>
                    <a:bodyPr/>
                    <a:lstStyle/>
                    <a:p>
                      <a:pPr marL="0" marR="0" lvl="0" indent="0" algn="l" defTabSz="914377" rtl="0" eaLnBrk="1" fontAlgn="auto" latinLnBrk="0" hangingPunct="1">
                        <a:lnSpc>
                          <a:spcPts val="2000"/>
                        </a:lnSpc>
                        <a:spcBef>
                          <a:spcPts val="0"/>
                        </a:spcBef>
                        <a:spcAft>
                          <a:spcPts val="0"/>
                        </a:spcAft>
                        <a:buClrTx/>
                        <a:buSzTx/>
                        <a:buFontTx/>
                        <a:buNone/>
                        <a:tabLst/>
                        <a:defRPr/>
                      </a:pPr>
                      <a:r>
                        <a:rPr lang="en-US" sz="1800" b="1" baseline="0" dirty="0">
                          <a:solidFill>
                            <a:srgbClr val="800080"/>
                          </a:solidFill>
                        </a:rPr>
                        <a:t>Drug goes throughout body – must monitor potential effects</a:t>
                      </a:r>
                      <a:endParaRPr lang="en-US" sz="1800" b="1" dirty="0">
                        <a:solidFill>
                          <a:srgbClr val="800080"/>
                        </a:solidFill>
                      </a:endParaRPr>
                    </a:p>
                  </a:txBody>
                  <a:tcPr marL="182880" marR="182880" anchor="ctr"/>
                </a:tc>
                <a:tc>
                  <a:txBody>
                    <a:bodyPr/>
                    <a:lstStyle/>
                    <a:p>
                      <a:pPr algn="l">
                        <a:lnSpc>
                          <a:spcPts val="2000"/>
                        </a:lnSpc>
                      </a:pPr>
                      <a:r>
                        <a:rPr lang="en-US" sz="1800" b="1" dirty="0">
                          <a:solidFill>
                            <a:srgbClr val="336600"/>
                          </a:solidFill>
                        </a:rPr>
                        <a:t>Drug delivered into</a:t>
                      </a:r>
                      <a:r>
                        <a:rPr lang="en-US" sz="1800" b="1" baseline="0" dirty="0">
                          <a:solidFill>
                            <a:srgbClr val="336600"/>
                          </a:solidFill>
                        </a:rPr>
                        <a:t> vagina  -  little goes elsewhere </a:t>
                      </a:r>
                      <a:endParaRPr lang="en-US" sz="1800" b="1" dirty="0">
                        <a:solidFill>
                          <a:srgbClr val="336600"/>
                        </a:solidFill>
                      </a:endParaRPr>
                    </a:p>
                  </a:txBody>
                  <a:tcPr marL="274320" marR="182880" anchor="ctr"/>
                </a:tc>
                <a:extLst>
                  <a:ext uri="{0D108BD9-81ED-4DB2-BD59-A6C34878D82A}">
                    <a16:rowId xmlns:a16="http://schemas.microsoft.com/office/drawing/2014/main" val="1022842635"/>
                  </a:ext>
                </a:extLst>
              </a:tr>
              <a:tr h="752795">
                <a:tc>
                  <a:txBody>
                    <a:bodyPr/>
                    <a:lstStyle/>
                    <a:p>
                      <a:pPr marL="0" algn="l" defTabSz="914377" rtl="0" eaLnBrk="1" latinLnBrk="0" hangingPunct="1">
                        <a:lnSpc>
                          <a:spcPts val="2300"/>
                        </a:lnSpc>
                      </a:pPr>
                      <a:r>
                        <a:rPr lang="en-US" sz="1800" b="1" kern="1200" dirty="0"/>
                        <a:t>Challenges</a:t>
                      </a:r>
                      <a:endParaRPr lang="en-US" sz="1800" b="1" kern="1200" dirty="0">
                        <a:solidFill>
                          <a:srgbClr val="FFFFCC"/>
                        </a:solidFill>
                        <a:latin typeface="+mn-lt"/>
                        <a:ea typeface="+mn-ea"/>
                        <a:cs typeface="+mn-cs"/>
                      </a:endParaRPr>
                    </a:p>
                  </a:txBody>
                  <a:tcPr marL="137160" anchor="ctr"/>
                </a:tc>
                <a:tc>
                  <a:txBody>
                    <a:bodyPr/>
                    <a:lstStyle/>
                    <a:p>
                      <a:pPr algn="l"/>
                      <a:r>
                        <a:rPr lang="en-US" sz="1800" b="1" dirty="0">
                          <a:solidFill>
                            <a:srgbClr val="800080"/>
                          </a:solidFill>
                        </a:rPr>
                        <a:t>Daily pill-taking can be difficult; stigma of HIV meds</a:t>
                      </a:r>
                    </a:p>
                  </a:txBody>
                  <a:tcPr marL="182880" marR="182880" anchor="ctr"/>
                </a:tc>
                <a:tc>
                  <a:txBody>
                    <a:bodyPr/>
                    <a:lstStyle/>
                    <a:p>
                      <a:pPr algn="l">
                        <a:lnSpc>
                          <a:spcPts val="2000"/>
                        </a:lnSpc>
                      </a:pPr>
                      <a:r>
                        <a:rPr lang="en-US" sz="1800" b="1" dirty="0">
                          <a:solidFill>
                            <a:srgbClr val="336600"/>
                          </a:solidFill>
                        </a:rPr>
                        <a:t>Vaginal rings unfamiliar; takes time to get used to</a:t>
                      </a:r>
                    </a:p>
                  </a:txBody>
                  <a:tcPr marL="274320" marR="182880" anchor="ctr"/>
                </a:tc>
                <a:extLst>
                  <a:ext uri="{0D108BD9-81ED-4DB2-BD59-A6C34878D82A}">
                    <a16:rowId xmlns:a16="http://schemas.microsoft.com/office/drawing/2014/main" val="1070845217"/>
                  </a:ext>
                </a:extLst>
              </a:tr>
              <a:tr h="598710">
                <a:tc>
                  <a:txBody>
                    <a:bodyPr/>
                    <a:lstStyle/>
                    <a:p>
                      <a:pPr marL="0" algn="l" defTabSz="914377" rtl="0" eaLnBrk="1" latinLnBrk="0" hangingPunct="1">
                        <a:lnSpc>
                          <a:spcPts val="2300"/>
                        </a:lnSpc>
                      </a:pPr>
                      <a:r>
                        <a:rPr lang="en-US" sz="1800" b="1" kern="1200" dirty="0"/>
                        <a:t>Approval Status </a:t>
                      </a:r>
                      <a:endParaRPr lang="en-US" sz="1800" b="1" kern="1200" dirty="0">
                        <a:solidFill>
                          <a:srgbClr val="FFFFCC"/>
                        </a:solidFill>
                        <a:latin typeface="+mn-lt"/>
                        <a:ea typeface="+mn-ea"/>
                        <a:cs typeface="+mn-cs"/>
                      </a:endParaRPr>
                    </a:p>
                  </a:txBody>
                  <a:tcPr marL="137160" anchor="ctr"/>
                </a:tc>
                <a:tc>
                  <a:txBody>
                    <a:bodyPr/>
                    <a:lstStyle/>
                    <a:p>
                      <a:pPr marL="0" marR="0" lvl="0" indent="0" algn="l" defTabSz="914377" rtl="0" eaLnBrk="1" fontAlgn="auto" latinLnBrk="0" hangingPunct="1">
                        <a:lnSpc>
                          <a:spcPts val="2000"/>
                        </a:lnSpc>
                        <a:spcBef>
                          <a:spcPts val="0"/>
                        </a:spcBef>
                        <a:spcAft>
                          <a:spcPts val="0"/>
                        </a:spcAft>
                        <a:buClrTx/>
                        <a:buSzTx/>
                        <a:buFontTx/>
                        <a:buNone/>
                        <a:tabLst/>
                        <a:defRPr/>
                      </a:pPr>
                      <a:r>
                        <a:rPr lang="en-US" sz="1800" b="1" kern="1200" baseline="0" dirty="0">
                          <a:solidFill>
                            <a:srgbClr val="800080"/>
                          </a:solidFill>
                          <a:latin typeface="+mn-lt"/>
                          <a:ea typeface="+mn-ea"/>
                          <a:cs typeface="+mn-cs"/>
                        </a:rPr>
                        <a:t>Approved in many countries for non pregnant or breastfeeding women</a:t>
                      </a:r>
                    </a:p>
                  </a:txBody>
                  <a:tcPr marL="182880" marR="182880" anchor="ctr"/>
                </a:tc>
                <a:tc>
                  <a:txBody>
                    <a:bodyPr/>
                    <a:lstStyle/>
                    <a:p>
                      <a:pPr algn="l">
                        <a:lnSpc>
                          <a:spcPts val="2000"/>
                        </a:lnSpc>
                      </a:pPr>
                      <a:r>
                        <a:rPr lang="en-US" sz="1800" b="1" baseline="0" dirty="0">
                          <a:solidFill>
                            <a:srgbClr val="336600"/>
                          </a:solidFill>
                        </a:rPr>
                        <a:t>Approval Pending – for non pregnant or breastfeeding women 18 and older</a:t>
                      </a:r>
                      <a:endParaRPr lang="en-US" sz="1800" b="1" dirty="0">
                        <a:solidFill>
                          <a:srgbClr val="336600"/>
                        </a:solidFill>
                      </a:endParaRPr>
                    </a:p>
                  </a:txBody>
                  <a:tcPr marL="274320" marR="182880" anchor="ct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181" y="1285242"/>
            <a:ext cx="944313" cy="944313"/>
          </a:xfrm>
          <a:prstGeom prst="rect">
            <a:avLst/>
          </a:prstGeom>
          <a:solidFill>
            <a:schemeClr val="bg1">
              <a:lumMod val="85000"/>
            </a:schemeClr>
          </a:solidFill>
          <a:ln w="25400">
            <a:solidFill>
              <a:srgbClr val="990099"/>
            </a:solidFill>
            <a:miter lim="800000"/>
          </a:ln>
        </p:spPr>
      </p:pic>
      <p:pic>
        <p:nvPicPr>
          <p:cNvPr id="6" name="Picture 5"/>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75508" y="1285242"/>
            <a:ext cx="914400" cy="944313"/>
          </a:xfrm>
          <a:prstGeom prst="rect">
            <a:avLst/>
          </a:prstGeom>
          <a:solidFill>
            <a:schemeClr val="bg1">
              <a:lumMod val="85000"/>
            </a:schemeClr>
          </a:solidFill>
          <a:ln w="34925">
            <a:solidFill>
              <a:srgbClr val="CCFF99"/>
            </a:solidFill>
          </a:ln>
        </p:spPr>
      </p:pic>
    </p:spTree>
    <p:extLst>
      <p:ext uri="{BB962C8B-B14F-4D97-AF65-F5344CB8AC3E}">
        <p14:creationId xmlns:p14="http://schemas.microsoft.com/office/powerpoint/2010/main" val="35559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36A9-0133-424D-BBA1-A7CAA7CBAA7B}"/>
              </a:ext>
            </a:extLst>
          </p:cNvPr>
          <p:cNvSpPr>
            <a:spLocks noGrp="1"/>
          </p:cNvSpPr>
          <p:nvPr>
            <p:ph type="title"/>
          </p:nvPr>
        </p:nvSpPr>
        <p:spPr/>
        <p:txBody>
          <a:bodyPr/>
          <a:lstStyle/>
          <a:p>
            <a:r>
              <a:rPr lang="en-US" sz="4000" dirty="0"/>
              <a:t>People need choices</a:t>
            </a:r>
          </a:p>
        </p:txBody>
      </p:sp>
      <p:sp>
        <p:nvSpPr>
          <p:cNvPr id="3" name="Content Placeholder 2">
            <a:extLst>
              <a:ext uri="{FF2B5EF4-FFF2-40B4-BE49-F238E27FC236}">
                <a16:creationId xmlns:a16="http://schemas.microsoft.com/office/drawing/2014/main" id="{B77DED02-37A7-4FB4-84B0-0AC04F045DB0}"/>
              </a:ext>
            </a:extLst>
          </p:cNvPr>
          <p:cNvSpPr>
            <a:spLocks noGrp="1"/>
          </p:cNvSpPr>
          <p:nvPr>
            <p:ph idx="1"/>
          </p:nvPr>
        </p:nvSpPr>
        <p:spPr/>
        <p:txBody>
          <a:bodyPr/>
          <a:lstStyle/>
          <a:p>
            <a:endParaRPr lang="en-US" dirty="0"/>
          </a:p>
          <a:p>
            <a:r>
              <a:rPr lang="en-US" dirty="0"/>
              <a:t>Neither PrEP nor the ring is perfect</a:t>
            </a:r>
          </a:p>
          <a:p>
            <a:r>
              <a:rPr lang="en-US" dirty="0"/>
              <a:t>People’s preferences are different</a:t>
            </a:r>
          </a:p>
          <a:p>
            <a:r>
              <a:rPr lang="en-US" dirty="0"/>
              <a:t>The more choices in HIV prevention products the more likely that one will be used</a:t>
            </a:r>
          </a:p>
          <a:p>
            <a:endParaRPr lang="en-US" dirty="0"/>
          </a:p>
        </p:txBody>
      </p:sp>
      <p:pic>
        <p:nvPicPr>
          <p:cNvPr id="4" name="Picture 3">
            <a:extLst>
              <a:ext uri="{FF2B5EF4-FFF2-40B4-BE49-F238E27FC236}">
                <a16:creationId xmlns:a16="http://schemas.microsoft.com/office/drawing/2014/main" id="{63E8E8A7-FE4B-4BB1-AB27-7618ECA7A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705" y="4227753"/>
            <a:ext cx="2162711" cy="2060093"/>
          </a:xfrm>
          <a:prstGeom prst="rect">
            <a:avLst/>
          </a:prstGeom>
        </p:spPr>
      </p:pic>
      <p:pic>
        <p:nvPicPr>
          <p:cNvPr id="5" name="Picture 4">
            <a:extLst>
              <a:ext uri="{FF2B5EF4-FFF2-40B4-BE49-F238E27FC236}">
                <a16:creationId xmlns:a16="http://schemas.microsoft.com/office/drawing/2014/main" id="{60A519FB-7854-4D91-AB70-5758F8154C47}"/>
              </a:ext>
            </a:extLst>
          </p:cNvPr>
          <p:cNvPicPr>
            <a:picLocks noChangeAspect="1"/>
          </p:cNvPicPr>
          <p:nvPr/>
        </p:nvPicPr>
        <p:blipFill>
          <a:blip r:embed="rId4"/>
          <a:stretch>
            <a:fillRect/>
          </a:stretch>
        </p:blipFill>
        <p:spPr>
          <a:xfrm>
            <a:off x="4338692" y="4227754"/>
            <a:ext cx="2162712" cy="2060092"/>
          </a:xfrm>
          <a:prstGeom prst="rect">
            <a:avLst/>
          </a:prstGeom>
        </p:spPr>
      </p:pic>
    </p:spTree>
    <p:extLst>
      <p:ext uri="{BB962C8B-B14F-4D97-AF65-F5344CB8AC3E}">
        <p14:creationId xmlns:p14="http://schemas.microsoft.com/office/powerpoint/2010/main" val="28567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7C4D-C27A-4E94-A253-3860A206E70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07772ED-FC1D-4C98-8EF5-88131A265881}"/>
              </a:ext>
            </a:extLst>
          </p:cNvPr>
          <p:cNvSpPr>
            <a:spLocks noGrp="1"/>
          </p:cNvSpPr>
          <p:nvPr>
            <p:ph idx="1"/>
          </p:nvPr>
        </p:nvSpPr>
        <p:spPr/>
        <p:txBody>
          <a:bodyPr/>
          <a:lstStyle/>
          <a:p>
            <a:pPr marL="0" indent="0">
              <a:buNone/>
            </a:pPr>
            <a:endParaRPr lang="en-US" dirty="0"/>
          </a:p>
          <a:p>
            <a:pPr marL="0" indent="0" algn="ctr">
              <a:buNone/>
            </a:pPr>
            <a:endParaRPr lang="en-US" sz="2800" dirty="0"/>
          </a:p>
          <a:p>
            <a:pPr marL="0" indent="0" algn="ctr">
              <a:buNone/>
            </a:pPr>
            <a:endParaRPr lang="en-US" sz="2800" dirty="0"/>
          </a:p>
          <a:p>
            <a:pPr marL="0" indent="0" algn="ctr">
              <a:buNone/>
            </a:pPr>
            <a:r>
              <a:rPr lang="en-US" sz="2800" dirty="0"/>
              <a:t>Thank You!</a:t>
            </a:r>
          </a:p>
        </p:txBody>
      </p:sp>
      <p:sp>
        <p:nvSpPr>
          <p:cNvPr id="4" name="Rectangle 3">
            <a:extLst>
              <a:ext uri="{FF2B5EF4-FFF2-40B4-BE49-F238E27FC236}">
                <a16:creationId xmlns:a16="http://schemas.microsoft.com/office/drawing/2014/main" id="{489388D5-5EA7-4B22-9039-7B5083DE1738}"/>
              </a:ext>
            </a:extLst>
          </p:cNvPr>
          <p:cNvSpPr/>
          <p:nvPr/>
        </p:nvSpPr>
        <p:spPr>
          <a:xfrm>
            <a:off x="615822" y="4786233"/>
            <a:ext cx="8070978" cy="1477328"/>
          </a:xfrm>
          <a:prstGeom prst="rect">
            <a:avLst/>
          </a:prstGeom>
        </p:spPr>
        <p:txBody>
          <a:bodyPr wrap="square">
            <a:spAutoFit/>
          </a:bodyPr>
          <a:lstStyle/>
          <a:p>
            <a:pPr algn="ctr"/>
            <a:r>
              <a:rPr lang="en-ZA" dirty="0"/>
              <a:t>The Microbicide Trials Network is funded by the National Institute of Allergy and Infectious Diseases (UM1AI068633, UM1AI068615, UM1AI106707), with co-funding from the Eunice Kennedy Shriver National Institute of Child Health and Human Development and the National Institute of Mental Health, all components of the U.S. National Institutes of Health.</a:t>
            </a:r>
          </a:p>
        </p:txBody>
      </p:sp>
    </p:spTree>
    <p:extLst>
      <p:ext uri="{BB962C8B-B14F-4D97-AF65-F5344CB8AC3E}">
        <p14:creationId xmlns:p14="http://schemas.microsoft.com/office/powerpoint/2010/main" val="603464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EB04-FF91-42A2-A108-7D0D824F7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FA1B04-8797-4592-BF1D-E05D76C88643}"/>
              </a:ext>
            </a:extLst>
          </p:cNvPr>
          <p:cNvSpPr>
            <a:spLocks noGrp="1"/>
          </p:cNvSpPr>
          <p:nvPr>
            <p:ph idx="1"/>
          </p:nvPr>
        </p:nvSpPr>
        <p:spPr/>
        <p:txBody>
          <a:bodyPr/>
          <a:lstStyle/>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02C6A910-F008-4B0D-A270-9AE69FF43AA5}"/>
              </a:ext>
            </a:extLst>
          </p:cNvPr>
          <p:cNvSpPr txBox="1"/>
          <p:nvPr/>
        </p:nvSpPr>
        <p:spPr>
          <a:xfrm>
            <a:off x="2368957" y="2265019"/>
            <a:ext cx="4406082" cy="1200329"/>
          </a:xfrm>
          <a:prstGeom prst="rect">
            <a:avLst/>
          </a:prstGeom>
          <a:noFill/>
        </p:spPr>
        <p:txBody>
          <a:bodyPr wrap="square" rtlCol="0">
            <a:spAutoFit/>
          </a:bodyPr>
          <a:lstStyle/>
          <a:p>
            <a:pPr algn="ctr"/>
            <a:r>
              <a:rPr lang="en-US" sz="3600" b="1" dirty="0">
                <a:solidFill>
                  <a:srgbClr val="800080"/>
                </a:solidFill>
              </a:rPr>
              <a:t>What is happening with PrEP in Uganda?</a:t>
            </a:r>
          </a:p>
        </p:txBody>
      </p:sp>
      <p:pic>
        <p:nvPicPr>
          <p:cNvPr id="6" name="Picture 5">
            <a:extLst>
              <a:ext uri="{FF2B5EF4-FFF2-40B4-BE49-F238E27FC236}">
                <a16:creationId xmlns:a16="http://schemas.microsoft.com/office/drawing/2014/main" id="{69C1DEF1-7117-4A47-BB7D-05ACEFFB2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643" y="3992816"/>
            <a:ext cx="2162711" cy="2060093"/>
          </a:xfrm>
          <a:prstGeom prst="rect">
            <a:avLst/>
          </a:prstGeom>
        </p:spPr>
      </p:pic>
    </p:spTree>
    <p:extLst>
      <p:ext uri="{BB962C8B-B14F-4D97-AF65-F5344CB8AC3E}">
        <p14:creationId xmlns:p14="http://schemas.microsoft.com/office/powerpoint/2010/main" val="5499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EB04-FF91-42A2-A108-7D0D824F7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FA1B04-8797-4592-BF1D-E05D76C88643}"/>
              </a:ext>
            </a:extLst>
          </p:cNvPr>
          <p:cNvSpPr>
            <a:spLocks noGrp="1"/>
          </p:cNvSpPr>
          <p:nvPr>
            <p:ph idx="1"/>
          </p:nvPr>
        </p:nvSpPr>
        <p:spPr/>
        <p:txBody>
          <a:bodyPr/>
          <a:lstStyle/>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D370C2A-AF62-49A5-9149-2E41078373A9}"/>
              </a:ext>
            </a:extLst>
          </p:cNvPr>
          <p:cNvPicPr>
            <a:picLocks noChangeAspect="1"/>
          </p:cNvPicPr>
          <p:nvPr/>
        </p:nvPicPr>
        <p:blipFill>
          <a:blip r:embed="rId3"/>
          <a:stretch>
            <a:fillRect/>
          </a:stretch>
        </p:blipFill>
        <p:spPr>
          <a:xfrm>
            <a:off x="3673918" y="3257262"/>
            <a:ext cx="1793719" cy="1594220"/>
          </a:xfrm>
          <a:prstGeom prst="rect">
            <a:avLst/>
          </a:prstGeom>
        </p:spPr>
      </p:pic>
      <p:sp>
        <p:nvSpPr>
          <p:cNvPr id="5" name="TextBox 4">
            <a:extLst>
              <a:ext uri="{FF2B5EF4-FFF2-40B4-BE49-F238E27FC236}">
                <a16:creationId xmlns:a16="http://schemas.microsoft.com/office/drawing/2014/main" id="{02C6A910-F008-4B0D-A270-9AE69FF43AA5}"/>
              </a:ext>
            </a:extLst>
          </p:cNvPr>
          <p:cNvSpPr txBox="1"/>
          <p:nvPr/>
        </p:nvSpPr>
        <p:spPr>
          <a:xfrm>
            <a:off x="2551636" y="2428370"/>
            <a:ext cx="4038285" cy="646331"/>
          </a:xfrm>
          <a:prstGeom prst="rect">
            <a:avLst/>
          </a:prstGeom>
          <a:noFill/>
        </p:spPr>
        <p:txBody>
          <a:bodyPr wrap="none" rtlCol="0">
            <a:spAutoFit/>
          </a:bodyPr>
          <a:lstStyle/>
          <a:p>
            <a:r>
              <a:rPr lang="en-US" sz="3600" b="1" dirty="0">
                <a:solidFill>
                  <a:srgbClr val="800080"/>
                </a:solidFill>
              </a:rPr>
              <a:t>The Dapivirine Ring</a:t>
            </a:r>
          </a:p>
        </p:txBody>
      </p:sp>
    </p:spTree>
    <p:extLst>
      <p:ext uri="{BB962C8B-B14F-4D97-AF65-F5344CB8AC3E}">
        <p14:creationId xmlns:p14="http://schemas.microsoft.com/office/powerpoint/2010/main" val="108037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D9E4B4F-CB9F-4B47-9434-551F1A423244}"/>
              </a:ext>
            </a:extLst>
          </p:cNvPr>
          <p:cNvSpPr>
            <a:spLocks noGrp="1"/>
          </p:cNvSpPr>
          <p:nvPr>
            <p:ph type="title"/>
          </p:nvPr>
        </p:nvSpPr>
        <p:spPr/>
        <p:txBody>
          <a:bodyPr/>
          <a:lstStyle/>
          <a:p>
            <a:r>
              <a:rPr lang="en-US" altLang="en-US" sz="4400" dirty="0"/>
              <a:t>The Dapivirine Ring</a:t>
            </a:r>
          </a:p>
        </p:txBody>
      </p:sp>
      <p:sp>
        <p:nvSpPr>
          <p:cNvPr id="5" name="Content Placeholder 5">
            <a:extLst>
              <a:ext uri="{FF2B5EF4-FFF2-40B4-BE49-F238E27FC236}">
                <a16:creationId xmlns:a16="http://schemas.microsoft.com/office/drawing/2014/main" id="{AD075C9C-5F50-499F-99A3-806ACBF44A95}"/>
              </a:ext>
            </a:extLst>
          </p:cNvPr>
          <p:cNvSpPr>
            <a:spLocks noGrp="1"/>
          </p:cNvSpPr>
          <p:nvPr>
            <p:ph idx="1"/>
          </p:nvPr>
        </p:nvSpPr>
        <p:spPr>
          <a:xfrm>
            <a:off x="2271713" y="1794851"/>
            <a:ext cx="6865937" cy="3959405"/>
          </a:xfrm>
        </p:spPr>
        <p:txBody>
          <a:bodyPr/>
          <a:lstStyle/>
          <a:p>
            <a:pPr marL="274306" indent="-274306">
              <a:lnSpc>
                <a:spcPts val="2400"/>
              </a:lnSpc>
              <a:spcAft>
                <a:spcPts val="600"/>
              </a:spcAft>
              <a:buFont typeface="Arial" charset="0"/>
              <a:buChar char="•"/>
              <a:defRPr/>
            </a:pPr>
            <a:r>
              <a:rPr lang="en-US" sz="2300" dirty="0"/>
              <a:t>Made of flexible silicone, making it easy for women to insert and remove themselves</a:t>
            </a:r>
          </a:p>
          <a:p>
            <a:pPr marL="274306" indent="-274306">
              <a:lnSpc>
                <a:spcPts val="2400"/>
              </a:lnSpc>
              <a:spcAft>
                <a:spcPts val="600"/>
              </a:spcAft>
              <a:defRPr/>
            </a:pPr>
            <a:r>
              <a:rPr lang="en-US" sz="2300" dirty="0"/>
              <a:t>Intended to be used for a month at a time</a:t>
            </a:r>
          </a:p>
          <a:p>
            <a:pPr lvl="1">
              <a:lnSpc>
                <a:spcPts val="2300"/>
              </a:lnSpc>
              <a:spcBef>
                <a:spcPts val="0"/>
              </a:spcBef>
              <a:spcAft>
                <a:spcPts val="600"/>
              </a:spcAft>
              <a:buSzPct val="120000"/>
              <a:buFont typeface="Arial" charset="0"/>
              <a:buChar char="–"/>
              <a:defRPr/>
            </a:pPr>
            <a:r>
              <a:rPr lang="en-US" sz="2200" dirty="0">
                <a:solidFill>
                  <a:prstClr val="black"/>
                </a:solidFill>
              </a:rPr>
              <a:t>Women rarely feel it</a:t>
            </a:r>
          </a:p>
          <a:p>
            <a:pPr lvl="1">
              <a:lnSpc>
                <a:spcPts val="2300"/>
              </a:lnSpc>
              <a:spcBef>
                <a:spcPts val="0"/>
              </a:spcBef>
              <a:spcAft>
                <a:spcPts val="1200"/>
              </a:spcAft>
              <a:buSzPct val="120000"/>
              <a:buFont typeface="Arial" charset="0"/>
              <a:buChar char="–"/>
              <a:defRPr/>
            </a:pPr>
            <a:r>
              <a:rPr lang="en-US" sz="2200" dirty="0"/>
              <a:t>Is discreet – their partners seldom feel during sex</a:t>
            </a:r>
          </a:p>
          <a:p>
            <a:pPr marL="274306" indent="-274306">
              <a:lnSpc>
                <a:spcPts val="2400"/>
              </a:lnSpc>
              <a:spcAft>
                <a:spcPts val="600"/>
              </a:spcAft>
              <a:buSzPct val="120000"/>
              <a:defRPr/>
            </a:pPr>
            <a:r>
              <a:rPr lang="en-US" sz="2300" dirty="0"/>
              <a:t>Slowly releases dapivirine into the vagina – most drug stays in the vagina, the potential site of infection</a:t>
            </a:r>
          </a:p>
          <a:p>
            <a:pPr lvl="1">
              <a:lnSpc>
                <a:spcPts val="2300"/>
              </a:lnSpc>
              <a:spcBef>
                <a:spcPts val="0"/>
              </a:spcBef>
              <a:spcAft>
                <a:spcPts val="600"/>
              </a:spcAft>
              <a:buSzPct val="120000"/>
              <a:defRPr/>
            </a:pPr>
            <a:r>
              <a:rPr lang="en-US" sz="2200" dirty="0">
                <a:solidFill>
                  <a:prstClr val="black"/>
                </a:solidFill>
              </a:rPr>
              <a:t>Dapivirine is a new drug only being used for prevention – it is </a:t>
            </a:r>
            <a:r>
              <a:rPr lang="en-US" sz="2200" u="sng" dirty="0">
                <a:solidFill>
                  <a:prstClr val="black"/>
                </a:solidFill>
              </a:rPr>
              <a:t>not</a:t>
            </a:r>
            <a:r>
              <a:rPr lang="en-US" sz="2200" dirty="0">
                <a:solidFill>
                  <a:prstClr val="black"/>
                </a:solidFill>
              </a:rPr>
              <a:t> used in treatment of HIV</a:t>
            </a:r>
          </a:p>
          <a:p>
            <a:pPr marL="274306" indent="-274306">
              <a:lnSpc>
                <a:spcPts val="2400"/>
              </a:lnSpc>
              <a:spcAft>
                <a:spcPts val="600"/>
              </a:spcAft>
              <a:defRPr/>
            </a:pPr>
            <a:r>
              <a:rPr lang="en-US" sz="2300" dirty="0"/>
              <a:t>Developed by the International Partnership for Microbicides (IPM) – a nonprofit group – that is seeking its approval</a:t>
            </a:r>
          </a:p>
        </p:txBody>
      </p:sp>
      <p:pic>
        <p:nvPicPr>
          <p:cNvPr id="27652" name="Picture 2">
            <a:extLst>
              <a:ext uri="{FF2B5EF4-FFF2-40B4-BE49-F238E27FC236}">
                <a16:creationId xmlns:a16="http://schemas.microsoft.com/office/drawing/2014/main" id="{99AC1022-ABB3-400B-9541-9938AFEE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5105400"/>
            <a:ext cx="167640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6">
            <a:extLst>
              <a:ext uri="{FF2B5EF4-FFF2-40B4-BE49-F238E27FC236}">
                <a16:creationId xmlns:a16="http://schemas.microsoft.com/office/drawing/2014/main" id="{18DF02C5-230E-47F2-B66C-B97FCC96B8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16663"/>
            <a:ext cx="14970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a:extLst>
              <a:ext uri="{FF2B5EF4-FFF2-40B4-BE49-F238E27FC236}">
                <a16:creationId xmlns:a16="http://schemas.microsoft.com/office/drawing/2014/main" id="{EA859F64-9E47-45E1-9377-6FD5C08AD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058988"/>
            <a:ext cx="2092325" cy="28956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187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499"/>
            <a:ext cx="8229600" cy="1143000"/>
          </a:xfrm>
        </p:spPr>
        <p:txBody>
          <a:bodyPr/>
          <a:lstStyle/>
          <a:p>
            <a:r>
              <a:rPr lang="en-US" sz="4000" dirty="0"/>
              <a:t>What do we know about the dapivirine ring?</a:t>
            </a:r>
            <a:endParaRPr lang="en-US" sz="4000" dirty="0">
              <a:solidFill>
                <a:schemeClr val="tx1"/>
              </a:solidFill>
            </a:endParaRPr>
          </a:p>
        </p:txBody>
      </p:sp>
      <p:sp>
        <p:nvSpPr>
          <p:cNvPr id="5" name="Content Placeholder 4"/>
          <p:cNvSpPr>
            <a:spLocks noGrp="1"/>
          </p:cNvSpPr>
          <p:nvPr>
            <p:ph idx="1"/>
          </p:nvPr>
        </p:nvSpPr>
        <p:spPr>
          <a:xfrm>
            <a:off x="6294873" y="4043229"/>
            <a:ext cx="2713686" cy="1769023"/>
          </a:xfrm>
        </p:spPr>
        <p:txBody>
          <a:bodyPr lIns="0" rIns="0"/>
          <a:lstStyle/>
          <a:p>
            <a:pPr marL="182880" lvl="1" indent="-91440">
              <a:lnSpc>
                <a:spcPts val="2100"/>
              </a:lnSpc>
              <a:spcBef>
                <a:spcPts val="600"/>
              </a:spcBef>
              <a:spcAft>
                <a:spcPts val="600"/>
              </a:spcAft>
              <a:buSzPct val="85000"/>
              <a:buFont typeface="Arial"/>
              <a:buChar char="•"/>
            </a:pPr>
            <a:r>
              <a:rPr lang="en-US" sz="1800" dirty="0">
                <a:latin typeface="Arial" panose="020B0604020202020204" pitchFamily="34" charset="0"/>
                <a:cs typeface="Arial" panose="020B0604020202020204" pitchFamily="34" charset="0"/>
              </a:rPr>
              <a:t>Conducted by the International Partnership for Microbicides (IPM)</a:t>
            </a:r>
          </a:p>
          <a:p>
            <a:pPr marL="182880" lvl="1" indent="-91440">
              <a:lnSpc>
                <a:spcPts val="2100"/>
              </a:lnSpc>
              <a:spcBef>
                <a:spcPts val="600"/>
              </a:spcBef>
              <a:spcAft>
                <a:spcPts val="300"/>
              </a:spcAft>
              <a:buSzPct val="85000"/>
              <a:buFont typeface="Arial"/>
              <a:buChar char="•"/>
            </a:pPr>
            <a:r>
              <a:rPr lang="en-US" sz="1800" dirty="0">
                <a:latin typeface="Arial" panose="020B0604020202020204" pitchFamily="34" charset="0"/>
                <a:cs typeface="Arial" panose="020B0604020202020204" pitchFamily="34" charset="0"/>
              </a:rPr>
              <a:t>Enrolled </a:t>
            </a:r>
            <a:r>
              <a:rPr lang="en-US" sz="1800" b="1" dirty="0">
                <a:solidFill>
                  <a:srgbClr val="800080"/>
                </a:solidFill>
                <a:latin typeface="Arial" panose="020B0604020202020204" pitchFamily="34" charset="0"/>
                <a:cs typeface="Arial" panose="020B0604020202020204" pitchFamily="34" charset="0"/>
              </a:rPr>
              <a:t>1,959 women age 18-45 </a:t>
            </a:r>
            <a:r>
              <a:rPr lang="en-US" sz="1800" dirty="0">
                <a:latin typeface="Arial" panose="020B0604020202020204" pitchFamily="34" charset="0"/>
                <a:cs typeface="Arial" panose="020B0604020202020204" pitchFamily="34" charset="0"/>
              </a:rPr>
              <a:t>at 7 sites in </a:t>
            </a:r>
            <a:r>
              <a:rPr lang="en-US" sz="1800" b="1" dirty="0">
                <a:latin typeface="Arial" panose="020B0604020202020204" pitchFamily="34" charset="0"/>
                <a:cs typeface="Arial" panose="020B0604020202020204" pitchFamily="34" charset="0"/>
              </a:rPr>
              <a:t>South Africa</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Uganda</a:t>
            </a:r>
          </a:p>
        </p:txBody>
      </p:sp>
      <p:sp>
        <p:nvSpPr>
          <p:cNvPr id="6" name="Content Placeholder 5"/>
          <p:cNvSpPr>
            <a:spLocks noGrp="1"/>
          </p:cNvSpPr>
          <p:nvPr>
            <p:ph sz="half" idx="4294967295"/>
          </p:nvPr>
        </p:nvSpPr>
        <p:spPr>
          <a:xfrm>
            <a:off x="21071" y="4043229"/>
            <a:ext cx="2872185" cy="2257506"/>
          </a:xfrm>
        </p:spPr>
        <p:txBody>
          <a:bodyPr/>
          <a:lstStyle/>
          <a:p>
            <a:pPr marL="182880" lvl="1" indent="-91440">
              <a:lnSpc>
                <a:spcPts val="2200"/>
              </a:lnSpc>
              <a:spcBef>
                <a:spcPts val="600"/>
              </a:spcBef>
              <a:spcAft>
                <a:spcPts val="600"/>
              </a:spcAft>
              <a:buSzPct val="85000"/>
              <a:buFont typeface="Arial"/>
              <a:buChar char="•"/>
            </a:pPr>
            <a:r>
              <a:rPr lang="en-US" sz="1800" dirty="0">
                <a:latin typeface="Arial" panose="020B0604020202020204" pitchFamily="34" charset="0"/>
                <a:cs typeface="Arial" panose="020B0604020202020204" pitchFamily="34" charset="0"/>
              </a:rPr>
              <a:t>Conducted by the Microbicide Trials Network (MTN)</a:t>
            </a:r>
          </a:p>
          <a:p>
            <a:pPr marL="182880" lvl="1" indent="-91440">
              <a:lnSpc>
                <a:spcPts val="2200"/>
              </a:lnSpc>
              <a:spcBef>
                <a:spcPts val="600"/>
              </a:spcBef>
              <a:spcAft>
                <a:spcPts val="300"/>
              </a:spcAft>
              <a:buSzPct val="85000"/>
              <a:buFont typeface="Arial"/>
              <a:buChar char="•"/>
            </a:pPr>
            <a:r>
              <a:rPr lang="en-US" sz="1800" dirty="0">
                <a:latin typeface="Arial" panose="020B0604020202020204" pitchFamily="34" charset="0"/>
                <a:cs typeface="Arial" panose="020B0604020202020204" pitchFamily="34" charset="0"/>
              </a:rPr>
              <a:t>Enrolled </a:t>
            </a:r>
            <a:r>
              <a:rPr lang="en-US" sz="1800" b="1" dirty="0">
                <a:solidFill>
                  <a:srgbClr val="800080"/>
                </a:solidFill>
                <a:latin typeface="Arial" panose="020B0604020202020204" pitchFamily="34" charset="0"/>
                <a:cs typeface="Arial" panose="020B0604020202020204" pitchFamily="34" charset="0"/>
              </a:rPr>
              <a:t>2,629 women age 18-45 </a:t>
            </a:r>
            <a:r>
              <a:rPr lang="en-US" sz="1800" dirty="0">
                <a:latin typeface="Arial" panose="020B0604020202020204" pitchFamily="34" charset="0"/>
                <a:cs typeface="Arial" panose="020B0604020202020204" pitchFamily="34" charset="0"/>
              </a:rPr>
              <a:t>at 15 sites in </a:t>
            </a:r>
            <a:r>
              <a:rPr lang="en-US" sz="1800" b="1" dirty="0">
                <a:latin typeface="Arial" panose="020B0604020202020204" pitchFamily="34" charset="0"/>
                <a:cs typeface="Arial" panose="020B0604020202020204" pitchFamily="34" charset="0"/>
              </a:rPr>
              <a:t>Malaw</a:t>
            </a:r>
            <a:r>
              <a:rPr lang="en-US" sz="1800" dirty="0">
                <a:latin typeface="Arial" panose="020B0604020202020204" pitchFamily="34" charset="0"/>
                <a:cs typeface="Arial" panose="020B0604020202020204" pitchFamily="34" charset="0"/>
              </a:rPr>
              <a:t>i, </a:t>
            </a:r>
            <a:r>
              <a:rPr lang="en-US" sz="1800" b="1" dirty="0">
                <a:latin typeface="Arial" panose="020B0604020202020204" pitchFamily="34" charset="0"/>
                <a:cs typeface="Arial" panose="020B0604020202020204" pitchFamily="34" charset="0"/>
              </a:rPr>
              <a:t>Uganda</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South Africa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Zimbabwe</a:t>
            </a:r>
          </a:p>
        </p:txBody>
      </p:sp>
      <p:pic>
        <p:nvPicPr>
          <p:cNvPr id="7" name="Picture 2" descr="C:\Users\mconradie\Desktop\the_ring_study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5859" y="3124751"/>
            <a:ext cx="836211" cy="838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5246" y="2475782"/>
            <a:ext cx="3373507" cy="433177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737" y="3344448"/>
            <a:ext cx="1538432" cy="532190"/>
          </a:xfrm>
          <a:prstGeom prst="rect">
            <a:avLst/>
          </a:prstGeom>
        </p:spPr>
      </p:pic>
      <p:sp>
        <p:nvSpPr>
          <p:cNvPr id="13" name="Content Placeholder 5">
            <a:extLst>
              <a:ext uri="{FF2B5EF4-FFF2-40B4-BE49-F238E27FC236}">
                <a16:creationId xmlns:a16="http://schemas.microsoft.com/office/drawing/2014/main" id="{641DB31C-21A2-4198-9770-ECDEF290B2A3}"/>
              </a:ext>
            </a:extLst>
          </p:cNvPr>
          <p:cNvSpPr txBox="1">
            <a:spLocks/>
          </p:cNvSpPr>
          <p:nvPr/>
        </p:nvSpPr>
        <p:spPr bwMode="auto">
          <a:xfrm>
            <a:off x="457200" y="1732376"/>
            <a:ext cx="8437418" cy="7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342882" indent="-342882"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13" indent="-285737"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942" indent="-228589"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120" indent="-228589"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298" indent="-228589"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700"/>
              </a:lnSpc>
              <a:spcAft>
                <a:spcPts val="600"/>
              </a:spcAft>
              <a:buNone/>
            </a:pPr>
            <a:r>
              <a:rPr lang="en-US" sz="2400" dirty="0"/>
              <a:t>Several studies have been conducted of the ring, including two </a:t>
            </a:r>
          </a:p>
          <a:p>
            <a:pPr marL="0" indent="0" algn="ctr">
              <a:lnSpc>
                <a:spcPts val="1700"/>
              </a:lnSpc>
              <a:spcAft>
                <a:spcPts val="600"/>
              </a:spcAft>
              <a:buNone/>
            </a:pPr>
            <a:r>
              <a:rPr lang="en-US" sz="2400" dirty="0"/>
              <a:t>large Phase III trials – ASPIRE and The Ring Study</a:t>
            </a:r>
          </a:p>
        </p:txBody>
      </p:sp>
      <p:sp>
        <p:nvSpPr>
          <p:cNvPr id="9" name="Title 1"/>
          <p:cNvSpPr txBox="1">
            <a:spLocks/>
          </p:cNvSpPr>
          <p:nvPr/>
        </p:nvSpPr>
        <p:spPr bwMode="auto">
          <a:xfrm>
            <a:off x="2669744" y="3045053"/>
            <a:ext cx="2407383" cy="810478"/>
          </a:xfrm>
          <a:prstGeom prst="rect">
            <a:avLst/>
          </a:prstGeom>
          <a:solidFill>
            <a:srgbClr val="8B00BC"/>
          </a:solidFill>
          <a:ln>
            <a:noFill/>
          </a:ln>
          <a:ex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a:lstStyle>
          <a:p>
            <a:pPr marL="0" marR="0" lvl="0" indent="0" algn="ctr" defTabSz="914400" rtl="0" eaLnBrk="1" fontAlgn="base" latinLnBrk="0" hangingPunct="1">
              <a:lnSpc>
                <a:spcPts val="28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ndara" panose="020E0502030303020204" pitchFamily="34" charset="0"/>
                <a:cs typeface="Arial" pitchFamily="34" charset="0"/>
              </a:rPr>
              <a:t>4,588</a:t>
            </a:r>
            <a:r>
              <a:rPr kumimoji="0" lang="en-US" sz="2800" b="1" i="0" u="none" strike="noStrike" kern="1200" cap="none" spc="0" normalizeH="0" baseline="0" noProof="0" dirty="0">
                <a:ln>
                  <a:noFill/>
                </a:ln>
                <a:solidFill>
                  <a:schemeClr val="bg1"/>
                </a:solidFill>
                <a:effectLst/>
                <a:uLnTx/>
                <a:uFillTx/>
                <a:latin typeface="Arial"/>
                <a:ea typeface="+mj-ea"/>
                <a:cs typeface="Arial" pitchFamily="34" charset="0"/>
              </a:rPr>
              <a:t> </a:t>
            </a:r>
            <a:r>
              <a:rPr kumimoji="0" lang="en-US" sz="2400" b="1" i="0" u="none" strike="noStrike" kern="1200" cap="none" spc="0" normalizeH="0" baseline="0" noProof="0" dirty="0">
                <a:ln>
                  <a:noFill/>
                </a:ln>
                <a:solidFill>
                  <a:schemeClr val="bg1"/>
                </a:solidFill>
                <a:effectLst/>
                <a:uLnTx/>
                <a:uFillTx/>
                <a:latin typeface="Candara" panose="020E0502030303020204" pitchFamily="34" charset="0"/>
                <a:cs typeface="Arial" pitchFamily="34" charset="0"/>
              </a:rPr>
              <a:t>women in four countries</a:t>
            </a:r>
            <a:endParaRPr kumimoji="0" lang="en-US" sz="2800" b="1" i="0" u="none" strike="noStrike" kern="1200" cap="none" spc="0" normalizeH="0" baseline="0" noProof="0" dirty="0">
              <a:ln>
                <a:noFill/>
              </a:ln>
              <a:solidFill>
                <a:schemeClr val="bg1"/>
              </a:solidFill>
              <a:effectLst/>
              <a:uLnTx/>
              <a:uFillTx/>
              <a:latin typeface="Candara" panose="020E0502030303020204" pitchFamily="34" charset="0"/>
              <a:cs typeface="Arial" pitchFamily="34" charset="0"/>
            </a:endParaRPr>
          </a:p>
        </p:txBody>
      </p:sp>
    </p:spTree>
    <p:custDataLst>
      <p:tags r:id="rId1"/>
    </p:custDataLst>
    <p:extLst>
      <p:ext uri="{BB962C8B-B14F-4D97-AF65-F5344CB8AC3E}">
        <p14:creationId xmlns:p14="http://schemas.microsoft.com/office/powerpoint/2010/main" val="374377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28" y="274639"/>
            <a:ext cx="8397972" cy="1143000"/>
          </a:xfrm>
        </p:spPr>
        <p:txBody>
          <a:bodyPr/>
          <a:lstStyle/>
          <a:p>
            <a:r>
              <a:rPr lang="en-US" sz="3600" dirty="0"/>
              <a:t>How did we learn if the ring was effective?</a:t>
            </a:r>
          </a:p>
        </p:txBody>
      </p:sp>
      <p:sp>
        <p:nvSpPr>
          <p:cNvPr id="3" name="Content Placeholder 2"/>
          <p:cNvSpPr>
            <a:spLocks noGrp="1"/>
          </p:cNvSpPr>
          <p:nvPr>
            <p:ph idx="1"/>
          </p:nvPr>
        </p:nvSpPr>
        <p:spPr>
          <a:xfrm>
            <a:off x="288828" y="1683584"/>
            <a:ext cx="5619070" cy="2035708"/>
          </a:xfrm>
        </p:spPr>
        <p:txBody>
          <a:bodyPr/>
          <a:lstStyle/>
          <a:p>
            <a:pPr marL="274320" lvl="1" indent="-274320">
              <a:lnSpc>
                <a:spcPts val="2400"/>
              </a:lnSpc>
              <a:spcAft>
                <a:spcPts val="600"/>
              </a:spcAft>
              <a:buFont typeface="Arial" charset="0"/>
              <a:buChar char="•"/>
            </a:pPr>
            <a:r>
              <a:rPr lang="en-US" altLang="en-US" sz="2200" dirty="0"/>
              <a:t>ASPIRE and The Ring Study were the kind of trials in which participants were randomized into different groups</a:t>
            </a:r>
          </a:p>
          <a:p>
            <a:pPr marL="548640" lvl="1" indent="-274320">
              <a:lnSpc>
                <a:spcPts val="2200"/>
              </a:lnSpc>
              <a:spcBef>
                <a:spcPts val="400"/>
              </a:spcBef>
              <a:spcAft>
                <a:spcPts val="600"/>
              </a:spcAft>
              <a:buSzPct val="120000"/>
              <a:defRPr/>
            </a:pPr>
            <a:r>
              <a:rPr lang="en-US" altLang="en-US" sz="2000" dirty="0">
                <a:solidFill>
                  <a:prstClr val="black"/>
                </a:solidFill>
              </a:rPr>
              <a:t>One group used the dapivirine ring</a:t>
            </a:r>
          </a:p>
          <a:p>
            <a:pPr marL="548640" lvl="1" indent="-274320">
              <a:lnSpc>
                <a:spcPts val="2200"/>
              </a:lnSpc>
              <a:spcBef>
                <a:spcPts val="400"/>
              </a:spcBef>
              <a:spcAft>
                <a:spcPts val="600"/>
              </a:spcAft>
              <a:buSzPct val="120000"/>
              <a:defRPr/>
            </a:pPr>
            <a:r>
              <a:rPr lang="en-US" altLang="en-US" sz="2000" dirty="0">
                <a:solidFill>
                  <a:prstClr val="black"/>
                </a:solidFill>
              </a:rPr>
              <a:t>One group used a ring with no active drug – a placebo ring</a:t>
            </a:r>
          </a:p>
          <a:p>
            <a:pPr marL="548640" lvl="1" indent="-274320">
              <a:lnSpc>
                <a:spcPts val="2200"/>
              </a:lnSpc>
              <a:spcBef>
                <a:spcPts val="400"/>
              </a:spcBef>
              <a:spcAft>
                <a:spcPts val="600"/>
              </a:spcAft>
              <a:buSzPct val="120000"/>
              <a:defRPr/>
            </a:pPr>
            <a:r>
              <a:rPr lang="en-US" altLang="en-US" sz="2000" dirty="0">
                <a:solidFill>
                  <a:prstClr val="black"/>
                </a:solidFill>
              </a:rPr>
              <a:t>The rings looked the same and no one knew who was in which group</a:t>
            </a:r>
          </a:p>
          <a:p>
            <a:pPr marL="274320" lvl="1" indent="-274320">
              <a:lnSpc>
                <a:spcPts val="2400"/>
              </a:lnSpc>
              <a:spcAft>
                <a:spcPts val="600"/>
              </a:spcAft>
              <a:buFont typeface="Arial" charset="0"/>
              <a:buChar char="•"/>
            </a:pPr>
            <a:r>
              <a:rPr lang="en-US" altLang="en-US" sz="2200" dirty="0"/>
              <a:t>At the end of each study, researchers looked at how many women in each group acquired HIV </a:t>
            </a:r>
          </a:p>
          <a:p>
            <a:pPr marL="274320" lvl="1" indent="-274320">
              <a:lnSpc>
                <a:spcPts val="2400"/>
              </a:lnSpc>
              <a:spcAft>
                <a:spcPts val="600"/>
              </a:spcAft>
              <a:buFont typeface="Arial" charset="0"/>
              <a:buChar char="•"/>
            </a:pPr>
            <a:r>
              <a:rPr lang="en-US" altLang="en-US" sz="2200" dirty="0"/>
              <a:t>If effective, we would expect that fewer women in the dapivirine ring group would acquire HIV</a:t>
            </a:r>
          </a:p>
          <a:p>
            <a:pPr marL="0" indent="0">
              <a:buNone/>
            </a:pPr>
            <a:endParaRPr lang="en-US" dirty="0">
              <a:solidFill>
                <a:schemeClr val="accent4"/>
              </a:solidFill>
            </a:endParaRPr>
          </a:p>
        </p:txBody>
      </p:sp>
      <p:grpSp>
        <p:nvGrpSpPr>
          <p:cNvPr id="7" name="Group 6">
            <a:extLst>
              <a:ext uri="{FF2B5EF4-FFF2-40B4-BE49-F238E27FC236}">
                <a16:creationId xmlns:a16="http://schemas.microsoft.com/office/drawing/2014/main" id="{98C73C7B-FF8A-43DA-A392-EF3EF3D96DE5}"/>
              </a:ext>
            </a:extLst>
          </p:cNvPr>
          <p:cNvGrpSpPr/>
          <p:nvPr/>
        </p:nvGrpSpPr>
        <p:grpSpPr>
          <a:xfrm>
            <a:off x="5788050" y="1836551"/>
            <a:ext cx="3149908" cy="4591508"/>
            <a:chOff x="5788050" y="1836551"/>
            <a:chExt cx="3149908" cy="4591508"/>
          </a:xfrm>
        </p:grpSpPr>
        <p:grpSp>
          <p:nvGrpSpPr>
            <p:cNvPr id="4" name="Group 3"/>
            <p:cNvGrpSpPr/>
            <p:nvPr/>
          </p:nvGrpSpPr>
          <p:grpSpPr>
            <a:xfrm>
              <a:off x="5788050" y="1836551"/>
              <a:ext cx="3149908" cy="2484462"/>
              <a:chOff x="5797468" y="1921766"/>
              <a:chExt cx="3149908" cy="2484462"/>
            </a:xfrm>
          </p:grpSpPr>
          <p:pic>
            <p:nvPicPr>
              <p:cNvPr id="523" name="Picture 2" descr="http://www.clipartbest.com/cliparts/4T9/E4r/4T9E4r87c.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1703"/>
              <a:stretch/>
            </p:blipFill>
            <p:spPr bwMode="auto">
              <a:xfrm>
                <a:off x="7683953" y="1921766"/>
                <a:ext cx="1002847" cy="2170075"/>
              </a:xfrm>
              <a:prstGeom prst="rect">
                <a:avLst/>
              </a:prstGeom>
              <a:noFill/>
              <a:extLst>
                <a:ext uri="{909E8E84-426E-40DD-AFC4-6F175D3DCCD1}">
                  <a14:hiddenFill xmlns:a14="http://schemas.microsoft.com/office/drawing/2010/main">
                    <a:solidFill>
                      <a:srgbClr val="FFFFFF"/>
                    </a:solidFill>
                  </a14:hiddenFill>
                </a:ext>
              </a:extLst>
            </p:spPr>
          </p:pic>
          <p:pic>
            <p:nvPicPr>
              <p:cNvPr id="524" name="Picture 2" descr="http://www.clipartbest.com/cliparts/4T9/E4r/4T9E4r87c.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0021" y="1960628"/>
                <a:ext cx="1002847" cy="2133716"/>
              </a:xfrm>
              <a:prstGeom prst="rect">
                <a:avLst/>
              </a:prstGeom>
              <a:noFill/>
              <a:extLst>
                <a:ext uri="{909E8E84-426E-40DD-AFC4-6F175D3DCCD1}">
                  <a14:hiddenFill xmlns:a14="http://schemas.microsoft.com/office/drawing/2010/main">
                    <a:solidFill>
                      <a:srgbClr val="FFFFFF"/>
                    </a:solidFill>
                  </a14:hiddenFill>
                </a:ext>
              </a:extLst>
            </p:spPr>
          </p:pic>
          <p:sp>
            <p:nvSpPr>
              <p:cNvPr id="525" name="TextBox 524"/>
              <p:cNvSpPr txBox="1"/>
              <p:nvPr/>
            </p:nvSpPr>
            <p:spPr>
              <a:xfrm>
                <a:off x="7423376" y="4067674"/>
                <a:ext cx="1524000" cy="338554"/>
              </a:xfrm>
              <a:prstGeom prst="rect">
                <a:avLst/>
              </a:prstGeom>
              <a:noFill/>
            </p:spPr>
            <p:txBody>
              <a:bodyPr wrap="square" rtlCol="0">
                <a:spAutoFit/>
              </a:bodyPr>
              <a:lstStyle/>
              <a:p>
                <a:pPr algn="ctr"/>
                <a:r>
                  <a:rPr lang="en-US" sz="1600" b="1" dirty="0"/>
                  <a:t>Placebo Ring</a:t>
                </a:r>
              </a:p>
            </p:txBody>
          </p:sp>
          <p:sp>
            <p:nvSpPr>
              <p:cNvPr id="528" name="TextBox 527"/>
              <p:cNvSpPr txBox="1"/>
              <p:nvPr/>
            </p:nvSpPr>
            <p:spPr>
              <a:xfrm>
                <a:off x="5797468" y="4067674"/>
                <a:ext cx="1524000" cy="338554"/>
              </a:xfrm>
              <a:prstGeom prst="rect">
                <a:avLst/>
              </a:prstGeom>
              <a:noFill/>
            </p:spPr>
            <p:txBody>
              <a:bodyPr wrap="square" rtlCol="0">
                <a:spAutoFit/>
              </a:bodyPr>
              <a:lstStyle/>
              <a:p>
                <a:pPr algn="ctr"/>
                <a:r>
                  <a:rPr lang="en-US" sz="1600" b="1" dirty="0"/>
                  <a:t>Dapivirine Ring</a:t>
                </a:r>
              </a:p>
            </p:txBody>
          </p:sp>
          <p:pic>
            <p:nvPicPr>
              <p:cNvPr id="1030" name="Picture 6" descr="http://www.hampshireflag.co.uk/images/Flags/HIV-Red-Ribbon-Fla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55" t="3699" r="34804" b="5211"/>
              <a:stretch/>
            </p:blipFill>
            <p:spPr bwMode="auto">
              <a:xfrm>
                <a:off x="8032976" y="2589336"/>
                <a:ext cx="3048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533" name="Picture 6" descr="http://www.hampshireflag.co.uk/images/Flags/HIV-Red-Ribbon-Fla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55" t="3699" r="34804" b="5211"/>
              <a:stretch/>
            </p:blipFill>
            <p:spPr bwMode="auto">
              <a:xfrm>
                <a:off x="6437804" y="2568653"/>
                <a:ext cx="304800" cy="438150"/>
              </a:xfrm>
              <a:prstGeom prst="rect">
                <a:avLst/>
              </a:prstGeom>
              <a:noFill/>
              <a:extLst>
                <a:ext uri="{909E8E84-426E-40DD-AFC4-6F175D3DCCD1}">
                  <a14:hiddenFill xmlns:a14="http://schemas.microsoft.com/office/drawing/2010/main">
                    <a:solidFill>
                      <a:srgbClr val="FFFFFF"/>
                    </a:solidFill>
                  </a14:hiddenFill>
                </a:ext>
              </a:extLst>
            </p:spPr>
          </p:pic>
          <p:sp>
            <p:nvSpPr>
              <p:cNvPr id="534" name="TextBox 533"/>
              <p:cNvSpPr txBox="1"/>
              <p:nvPr/>
            </p:nvSpPr>
            <p:spPr>
              <a:xfrm>
                <a:off x="6642311" y="3209026"/>
                <a:ext cx="1524000" cy="338554"/>
              </a:xfrm>
              <a:prstGeom prst="rect">
                <a:avLst/>
              </a:prstGeom>
              <a:noFill/>
            </p:spPr>
            <p:txBody>
              <a:bodyPr wrap="square" rtlCol="0">
                <a:spAutoFit/>
              </a:bodyPr>
              <a:lstStyle/>
              <a:p>
                <a:pPr algn="ctr"/>
                <a:r>
                  <a:rPr lang="en-US" sz="1600" dirty="0"/>
                  <a:t>Vs.</a:t>
                </a:r>
              </a:p>
            </p:txBody>
          </p:sp>
        </p:grpSp>
        <p:sp>
          <p:nvSpPr>
            <p:cNvPr id="6" name="TextBox 5">
              <a:extLst>
                <a:ext uri="{FF2B5EF4-FFF2-40B4-BE49-F238E27FC236}">
                  <a16:creationId xmlns:a16="http://schemas.microsoft.com/office/drawing/2014/main" id="{FE50C458-6D65-459B-B47B-26DEE476A3F7}"/>
                </a:ext>
              </a:extLst>
            </p:cNvPr>
            <p:cNvSpPr txBox="1"/>
            <p:nvPr/>
          </p:nvSpPr>
          <p:spPr>
            <a:xfrm>
              <a:off x="6375888" y="5361100"/>
              <a:ext cx="2329909" cy="1066959"/>
            </a:xfrm>
            <a:prstGeom prst="rect">
              <a:avLst/>
            </a:prstGeom>
            <a:noFill/>
          </p:spPr>
          <p:txBody>
            <a:bodyPr wrap="square" rtlCol="0">
              <a:spAutoFit/>
            </a:bodyPr>
            <a:lstStyle/>
            <a:p>
              <a:pPr>
                <a:lnSpc>
                  <a:spcPts val="1900"/>
                </a:lnSpc>
              </a:pPr>
              <a:r>
                <a:rPr lang="en-US" b="1" dirty="0"/>
                <a:t>All women received HIV counseling and testing, STI treatment and free condoms</a:t>
              </a:r>
            </a:p>
          </p:txBody>
        </p:sp>
        <p:grpSp>
          <p:nvGrpSpPr>
            <p:cNvPr id="15" name="Group 14">
              <a:extLst>
                <a:ext uri="{FF2B5EF4-FFF2-40B4-BE49-F238E27FC236}">
                  <a16:creationId xmlns:a16="http://schemas.microsoft.com/office/drawing/2014/main" id="{676E1D89-302C-4585-9FD3-AFB43269680C}"/>
                </a:ext>
              </a:extLst>
            </p:cNvPr>
            <p:cNvGrpSpPr/>
            <p:nvPr/>
          </p:nvGrpSpPr>
          <p:grpSpPr>
            <a:xfrm>
              <a:off x="6080602" y="4272296"/>
              <a:ext cx="1002848" cy="919333"/>
              <a:chOff x="5807485" y="1140182"/>
              <a:chExt cx="1950084" cy="1879857"/>
            </a:xfrm>
          </p:grpSpPr>
          <p:sp>
            <p:nvSpPr>
              <p:cNvPr id="16" name="Rounded Rectangle 22">
                <a:extLst>
                  <a:ext uri="{FF2B5EF4-FFF2-40B4-BE49-F238E27FC236}">
                    <a16:creationId xmlns:a16="http://schemas.microsoft.com/office/drawing/2014/main" id="{0ABC6F2A-C836-4ADD-B407-1793B0E902FC}"/>
                  </a:ext>
                </a:extLst>
              </p:cNvPr>
              <p:cNvSpPr/>
              <p:nvPr/>
            </p:nvSpPr>
            <p:spPr>
              <a:xfrm>
                <a:off x="5807485" y="1140182"/>
                <a:ext cx="1950084" cy="1879857"/>
              </a:xfrm>
              <a:prstGeom prst="roundRect">
                <a:avLst/>
              </a:prstGeom>
              <a:blipFill rotWithShape="0">
                <a:blip r:embed="rId5">
                  <a:duotone>
                    <a:schemeClr val="accent5">
                      <a:hueOff val="1778941"/>
                      <a:satOff val="-61154"/>
                      <a:lumOff val="-2549"/>
                      <a:alphaOff val="0"/>
                      <a:shade val="20000"/>
                      <a:satMod val="200000"/>
                    </a:schemeClr>
                    <a:schemeClr val="accent5">
                      <a:hueOff val="1778941"/>
                      <a:satOff val="-61154"/>
                      <a:lumOff val="-2549"/>
                      <a:alphaOff val="0"/>
                      <a:tint val="12000"/>
                      <a:satMod val="190000"/>
                    </a:schemeClr>
                  </a:duotone>
                </a:blip>
                <a:stretch>
                  <a:fillRect/>
                </a:stretch>
              </a:blip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sp>
          <p:sp>
            <p:nvSpPr>
              <p:cNvPr id="17" name="Rounded Rectangle 9">
                <a:extLst>
                  <a:ext uri="{FF2B5EF4-FFF2-40B4-BE49-F238E27FC236}">
                    <a16:creationId xmlns:a16="http://schemas.microsoft.com/office/drawing/2014/main" id="{B8F53707-7CA8-44E7-83A3-98BA57F85B9D}"/>
                  </a:ext>
                </a:extLst>
              </p:cNvPr>
              <p:cNvSpPr/>
              <p:nvPr/>
            </p:nvSpPr>
            <p:spPr>
              <a:xfrm>
                <a:off x="5899252" y="1231949"/>
                <a:ext cx="1766550" cy="1696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3840" tIns="243840" rIns="243840" bIns="243840" numCol="1" spcCol="1270" anchor="ctr" anchorCtr="0">
                <a:noAutofit/>
              </a:bodyPr>
              <a:lstStyle/>
              <a:p>
                <a:pPr marL="0" marR="0" lvl="0" indent="0" algn="ctr" defTabSz="2844800" rtl="0" eaLnBrk="1" fontAlgn="auto" latinLnBrk="0" hangingPunct="1">
                  <a:lnSpc>
                    <a:spcPct val="90000"/>
                  </a:lnSpc>
                  <a:spcBef>
                    <a:spcPct val="0"/>
                  </a:spcBef>
                  <a:spcAft>
                    <a:spcPct val="35000"/>
                  </a:spcAft>
                  <a:buClrTx/>
                  <a:buSzTx/>
                  <a:buFontTx/>
                  <a:buNone/>
                  <a:tabLst/>
                  <a:defRPr/>
                </a:pPr>
                <a:endParaRPr kumimoji="0" lang="en-US" sz="6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34056C83-5EB9-4F4F-BFD1-E52399522CA2}"/>
                </a:ext>
              </a:extLst>
            </p:cNvPr>
            <p:cNvGrpSpPr/>
            <p:nvPr/>
          </p:nvGrpSpPr>
          <p:grpSpPr>
            <a:xfrm>
              <a:off x="7750142" y="4272296"/>
              <a:ext cx="1002847" cy="919333"/>
              <a:chOff x="5807485" y="1140182"/>
              <a:chExt cx="1950084" cy="1879857"/>
            </a:xfrm>
          </p:grpSpPr>
          <p:sp>
            <p:nvSpPr>
              <p:cNvPr id="19" name="Rounded Rectangle 22">
                <a:extLst>
                  <a:ext uri="{FF2B5EF4-FFF2-40B4-BE49-F238E27FC236}">
                    <a16:creationId xmlns:a16="http://schemas.microsoft.com/office/drawing/2014/main" id="{521B85E1-A0B3-4D02-9B87-F3ED1CDDBCAF}"/>
                  </a:ext>
                </a:extLst>
              </p:cNvPr>
              <p:cNvSpPr/>
              <p:nvPr/>
            </p:nvSpPr>
            <p:spPr>
              <a:xfrm>
                <a:off x="5807485" y="1140182"/>
                <a:ext cx="1950084" cy="1879857"/>
              </a:xfrm>
              <a:prstGeom prst="roundRect">
                <a:avLst/>
              </a:prstGeom>
              <a:blipFill rotWithShape="0">
                <a:blip r:embed="rId5">
                  <a:duotone>
                    <a:schemeClr val="accent5">
                      <a:hueOff val="1778941"/>
                      <a:satOff val="-61154"/>
                      <a:lumOff val="-2549"/>
                      <a:alphaOff val="0"/>
                      <a:shade val="20000"/>
                      <a:satMod val="200000"/>
                    </a:schemeClr>
                    <a:schemeClr val="accent5">
                      <a:hueOff val="1778941"/>
                      <a:satOff val="-61154"/>
                      <a:lumOff val="-2549"/>
                      <a:alphaOff val="0"/>
                      <a:tint val="12000"/>
                      <a:satMod val="190000"/>
                    </a:schemeClr>
                  </a:duotone>
                </a:blip>
                <a:stretch>
                  <a:fillRect/>
                </a:stretch>
              </a:blip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sp>
          <p:sp>
            <p:nvSpPr>
              <p:cNvPr id="20" name="Rounded Rectangle 9">
                <a:extLst>
                  <a:ext uri="{FF2B5EF4-FFF2-40B4-BE49-F238E27FC236}">
                    <a16:creationId xmlns:a16="http://schemas.microsoft.com/office/drawing/2014/main" id="{79253A9B-574D-4075-A4C4-1453A2325C36}"/>
                  </a:ext>
                </a:extLst>
              </p:cNvPr>
              <p:cNvSpPr/>
              <p:nvPr/>
            </p:nvSpPr>
            <p:spPr>
              <a:xfrm>
                <a:off x="5899252" y="1231949"/>
                <a:ext cx="1766550" cy="1696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3840" tIns="243840" rIns="243840" bIns="243840" numCol="1" spcCol="1270" anchor="ctr" anchorCtr="0">
                <a:noAutofit/>
              </a:bodyPr>
              <a:lstStyle/>
              <a:p>
                <a:pPr marL="0" marR="0" lvl="0" indent="0" algn="ctr" defTabSz="2844800" rtl="0" eaLnBrk="1" fontAlgn="auto" latinLnBrk="0" hangingPunct="1">
                  <a:lnSpc>
                    <a:spcPct val="90000"/>
                  </a:lnSpc>
                  <a:spcBef>
                    <a:spcPct val="0"/>
                  </a:spcBef>
                  <a:spcAft>
                    <a:spcPct val="35000"/>
                  </a:spcAft>
                  <a:buClrTx/>
                  <a:buSzTx/>
                  <a:buFontTx/>
                  <a:buNone/>
                  <a:tabLst/>
                  <a:defRPr/>
                </a:pPr>
                <a:endParaRPr kumimoji="0" lang="en-US" sz="6400" b="0" i="0" u="none" strike="noStrike" kern="1200" cap="none" spc="0" normalizeH="0" baseline="0" noProof="0" dirty="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17898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3307-00A2-44A6-9164-C5F481B2667B}"/>
              </a:ext>
            </a:extLst>
          </p:cNvPr>
          <p:cNvSpPr>
            <a:spLocks noGrp="1"/>
          </p:cNvSpPr>
          <p:nvPr>
            <p:ph type="title"/>
          </p:nvPr>
        </p:nvSpPr>
        <p:spPr>
          <a:xfrm>
            <a:off x="1770926" y="191511"/>
            <a:ext cx="6915873" cy="1143000"/>
          </a:xfrm>
        </p:spPr>
        <p:txBody>
          <a:bodyPr/>
          <a:lstStyle/>
          <a:p>
            <a:pPr algn="l"/>
            <a:r>
              <a:rPr lang="en-US" sz="4000" dirty="0"/>
              <a:t>What did we learn?</a:t>
            </a:r>
          </a:p>
        </p:txBody>
      </p:sp>
      <p:sp>
        <p:nvSpPr>
          <p:cNvPr id="3" name="Content Placeholder 2">
            <a:extLst>
              <a:ext uri="{FF2B5EF4-FFF2-40B4-BE49-F238E27FC236}">
                <a16:creationId xmlns:a16="http://schemas.microsoft.com/office/drawing/2014/main" id="{BA1BB663-8FBE-4285-93C5-3E104CE20DBF}"/>
              </a:ext>
            </a:extLst>
          </p:cNvPr>
          <p:cNvSpPr>
            <a:spLocks noGrp="1"/>
          </p:cNvSpPr>
          <p:nvPr>
            <p:ph idx="1"/>
          </p:nvPr>
        </p:nvSpPr>
        <p:spPr>
          <a:xfrm>
            <a:off x="540686" y="1881257"/>
            <a:ext cx="8299343" cy="4785232"/>
          </a:xfrm>
        </p:spPr>
        <p:txBody>
          <a:bodyPr/>
          <a:lstStyle/>
          <a:p>
            <a:pPr marL="274320" indent="-274320">
              <a:lnSpc>
                <a:spcPts val="2600"/>
              </a:lnSpc>
              <a:spcAft>
                <a:spcPts val="800"/>
              </a:spcAft>
            </a:pPr>
            <a:r>
              <a:rPr lang="en-US" sz="2600" b="1" dirty="0">
                <a:solidFill>
                  <a:srgbClr val="800080"/>
                </a:solidFill>
              </a:rPr>
              <a:t>The ring is well tolerated – no safety concerns</a:t>
            </a:r>
          </a:p>
          <a:p>
            <a:pPr marL="274320" indent="-274320">
              <a:lnSpc>
                <a:spcPts val="2600"/>
              </a:lnSpc>
              <a:spcAft>
                <a:spcPts val="600"/>
              </a:spcAft>
            </a:pPr>
            <a:r>
              <a:rPr lang="en-US" sz="2600" b="1" dirty="0">
                <a:solidFill>
                  <a:srgbClr val="800080"/>
                </a:solidFill>
              </a:rPr>
              <a:t>The ring protects against HIV</a:t>
            </a:r>
          </a:p>
          <a:p>
            <a:pPr lvl="1">
              <a:lnSpc>
                <a:spcPts val="2500"/>
              </a:lnSpc>
              <a:spcBef>
                <a:spcPts val="0"/>
              </a:spcBef>
              <a:spcAft>
                <a:spcPts val="400"/>
              </a:spcAft>
            </a:pPr>
            <a:r>
              <a:rPr lang="en-US" sz="2200" dirty="0"/>
              <a:t>Approximately 30% fewer women acquired HIV in the dapivirine ring group than in the placebo group</a:t>
            </a:r>
          </a:p>
          <a:p>
            <a:pPr lvl="1">
              <a:lnSpc>
                <a:spcPts val="2500"/>
              </a:lnSpc>
              <a:spcAft>
                <a:spcPts val="800"/>
              </a:spcAft>
            </a:pPr>
            <a:r>
              <a:rPr lang="en-US" sz="2200" dirty="0"/>
              <a:t>These results include all women – including those who didn’t use the ring regularly</a:t>
            </a:r>
          </a:p>
          <a:p>
            <a:pPr marL="274320" indent="-274320">
              <a:lnSpc>
                <a:spcPts val="2600"/>
              </a:lnSpc>
              <a:spcAft>
                <a:spcPts val="600"/>
              </a:spcAft>
            </a:pPr>
            <a:r>
              <a:rPr lang="en-US" sz="2600" b="1" dirty="0">
                <a:solidFill>
                  <a:srgbClr val="800080"/>
                </a:solidFill>
              </a:rPr>
              <a:t>The ring is more effective when it’s used</a:t>
            </a:r>
          </a:p>
          <a:p>
            <a:pPr lvl="1">
              <a:lnSpc>
                <a:spcPts val="2500"/>
              </a:lnSpc>
              <a:spcBef>
                <a:spcPts val="0"/>
              </a:spcBef>
              <a:spcAft>
                <a:spcPts val="800"/>
              </a:spcAft>
            </a:pPr>
            <a:r>
              <a:rPr lang="en-US" sz="2200" dirty="0"/>
              <a:t>In ASPIRE, among women older than 21 – who also used the ring more regularly – HIV risk was reduced by more than half (56%)</a:t>
            </a:r>
          </a:p>
          <a:p>
            <a:pPr lvl="1">
              <a:lnSpc>
                <a:spcPts val="2500"/>
              </a:lnSpc>
              <a:spcBef>
                <a:spcPts val="0"/>
              </a:spcBef>
              <a:spcAft>
                <a:spcPts val="800"/>
              </a:spcAft>
            </a:pPr>
            <a:r>
              <a:rPr lang="en-US" sz="2200" dirty="0"/>
              <a:t>The ring was not effective among 18-21 year-olds – who did not use the ring regularly</a:t>
            </a:r>
            <a:endParaRPr lang="en-US" dirty="0"/>
          </a:p>
        </p:txBody>
      </p:sp>
      <p:pic>
        <p:nvPicPr>
          <p:cNvPr id="4" name="Picture 3">
            <a:extLst>
              <a:ext uri="{FF2B5EF4-FFF2-40B4-BE49-F238E27FC236}">
                <a16:creationId xmlns:a16="http://schemas.microsoft.com/office/drawing/2014/main" id="{9FC97990-8E9D-4D0C-BC61-6AA696683FB4}"/>
              </a:ext>
            </a:extLst>
          </p:cNvPr>
          <p:cNvPicPr>
            <a:picLocks noChangeAspect="1"/>
          </p:cNvPicPr>
          <p:nvPr/>
        </p:nvPicPr>
        <p:blipFill>
          <a:blip r:embed="rId3"/>
          <a:stretch>
            <a:fillRect/>
          </a:stretch>
        </p:blipFill>
        <p:spPr>
          <a:xfrm>
            <a:off x="281454" y="238709"/>
            <a:ext cx="1179824" cy="1048603"/>
          </a:xfrm>
          <a:prstGeom prst="rect">
            <a:avLst/>
          </a:prstGeom>
        </p:spPr>
      </p:pic>
      <p:pic>
        <p:nvPicPr>
          <p:cNvPr id="5" name="Picture 4">
            <a:extLst>
              <a:ext uri="{FF2B5EF4-FFF2-40B4-BE49-F238E27FC236}">
                <a16:creationId xmlns:a16="http://schemas.microsoft.com/office/drawing/2014/main" id="{A4B5525D-D3B0-41FF-8CF2-0EEA5AF49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698" y="6012169"/>
            <a:ext cx="946331" cy="679255"/>
          </a:xfrm>
          <a:prstGeom prst="rect">
            <a:avLst/>
          </a:prstGeom>
        </p:spPr>
      </p:pic>
    </p:spTree>
    <p:extLst>
      <p:ext uri="{BB962C8B-B14F-4D97-AF65-F5344CB8AC3E}">
        <p14:creationId xmlns:p14="http://schemas.microsoft.com/office/powerpoint/2010/main" val="87878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Getting used to the ring </a:t>
            </a:r>
            <a:endParaRPr lang="en-US" sz="4000" dirty="0">
              <a:solidFill>
                <a:srgbClr val="FF0000"/>
              </a:solidFill>
            </a:endParaRPr>
          </a:p>
        </p:txBody>
      </p:sp>
      <p:sp>
        <p:nvSpPr>
          <p:cNvPr id="3" name="Content Placeholder 2"/>
          <p:cNvSpPr>
            <a:spLocks noGrp="1"/>
          </p:cNvSpPr>
          <p:nvPr>
            <p:ph idx="1"/>
          </p:nvPr>
        </p:nvSpPr>
        <p:spPr>
          <a:xfrm>
            <a:off x="457200" y="1884518"/>
            <a:ext cx="6709775" cy="4785232"/>
          </a:xfrm>
        </p:spPr>
        <p:txBody>
          <a:bodyPr/>
          <a:lstStyle/>
          <a:p>
            <a:pPr marL="274320" indent="-274320">
              <a:lnSpc>
                <a:spcPts val="2600"/>
              </a:lnSpc>
              <a:spcAft>
                <a:spcPts val="600"/>
              </a:spcAft>
            </a:pPr>
            <a:r>
              <a:rPr lang="en-US" sz="2400" dirty="0"/>
              <a:t>Those who’ve never used a ring have notions that it will be difficult to use</a:t>
            </a:r>
          </a:p>
          <a:p>
            <a:pPr marL="274320" indent="-274320">
              <a:lnSpc>
                <a:spcPts val="2600"/>
              </a:lnSpc>
              <a:spcAft>
                <a:spcPts val="600"/>
              </a:spcAft>
            </a:pPr>
            <a:r>
              <a:rPr lang="en-US" sz="2400" dirty="0"/>
              <a:t>ASPIRE participants said they were unsure about it at first …</a:t>
            </a:r>
          </a:p>
          <a:p>
            <a:pPr marL="274320" indent="-274320">
              <a:lnSpc>
                <a:spcPts val="2600"/>
              </a:lnSpc>
              <a:spcAft>
                <a:spcPts val="600"/>
              </a:spcAft>
            </a:pPr>
            <a:r>
              <a:rPr lang="en-US" sz="2400" dirty="0"/>
              <a:t>But got more confident in using it over time</a:t>
            </a:r>
          </a:p>
          <a:p>
            <a:pPr>
              <a:lnSpc>
                <a:spcPts val="2800"/>
              </a:lnSpc>
              <a:spcAft>
                <a:spcPts val="600"/>
              </a:spcAft>
            </a:pPr>
            <a:endParaRPr lang="en-US" sz="2400" dirty="0"/>
          </a:p>
          <a:p>
            <a:pPr lvl="1"/>
            <a:endParaRPr lang="en-US" sz="2000" dirty="0">
              <a:solidFill>
                <a:srgbClr val="C00000"/>
              </a:solidFill>
            </a:endParaRPr>
          </a:p>
          <a:p>
            <a:pPr marL="0" indent="0">
              <a:buNone/>
            </a:pPr>
            <a:endParaRPr lang="en-US" dirty="0"/>
          </a:p>
        </p:txBody>
      </p:sp>
      <p:pic>
        <p:nvPicPr>
          <p:cNvPr id="4" name="Picture 3"/>
          <p:cNvPicPr>
            <a:picLocks noChangeAspect="1"/>
          </p:cNvPicPr>
          <p:nvPr/>
        </p:nvPicPr>
        <p:blipFill>
          <a:blip r:embed="rId3"/>
          <a:stretch>
            <a:fillRect/>
          </a:stretch>
        </p:blipFill>
        <p:spPr>
          <a:xfrm>
            <a:off x="258305" y="298688"/>
            <a:ext cx="1179824" cy="1048603"/>
          </a:xfrm>
          <a:prstGeom prst="rect">
            <a:avLst/>
          </a:prstGeom>
        </p:spPr>
      </p:pic>
      <p:sp>
        <p:nvSpPr>
          <p:cNvPr id="7" name="Oval Callout 6"/>
          <p:cNvSpPr/>
          <p:nvPr/>
        </p:nvSpPr>
        <p:spPr bwMode="auto">
          <a:xfrm>
            <a:off x="6540285" y="2120382"/>
            <a:ext cx="2146516" cy="1533037"/>
          </a:xfrm>
          <a:prstGeom prst="wedgeEllipseCallout">
            <a:avLst>
              <a:gd name="adj1" fmla="val -67319"/>
              <a:gd name="adj2" fmla="val 25095"/>
            </a:avLst>
          </a:prstGeom>
          <a:solidFill>
            <a:srgbClr val="7030A0"/>
          </a:solidFill>
          <a:ln w="9525" cap="flat" cmpd="sng" algn="ctr">
            <a:solidFill>
              <a:schemeClr val="tx1"/>
            </a:solidFill>
            <a:prstDash val="solid"/>
            <a:round/>
            <a:headEnd type="none" w="med" len="med"/>
            <a:tailEnd type="none" w="med" len="med"/>
          </a:ln>
          <a:effectLst>
            <a:glow rad="63500">
              <a:schemeClr val="bg1">
                <a:lumMod val="85000"/>
                <a:alpha val="40000"/>
              </a:schemeClr>
            </a:glow>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6" name="Rectangle 5"/>
          <p:cNvSpPr/>
          <p:nvPr/>
        </p:nvSpPr>
        <p:spPr>
          <a:xfrm>
            <a:off x="6161963" y="2417973"/>
            <a:ext cx="2475001" cy="1015663"/>
          </a:xfrm>
          <a:prstGeom prst="rect">
            <a:avLst/>
          </a:prstGeom>
        </p:spPr>
        <p:txBody>
          <a:bodyPr wrap="square">
            <a:spAutoFit/>
          </a:bodyPr>
          <a:lstStyle/>
          <a:p>
            <a:pPr lvl="1" algn="ctr"/>
            <a:r>
              <a:rPr lang="en-US" sz="2000" b="1" i="1" dirty="0">
                <a:solidFill>
                  <a:srgbClr val="EEFFCD"/>
                </a:solidFill>
                <a:latin typeface="Arial"/>
              </a:rPr>
              <a:t>When I first saw it, it was like, WOW</a:t>
            </a:r>
            <a:r>
              <a:rPr lang="en-US" b="1" i="1" dirty="0">
                <a:solidFill>
                  <a:srgbClr val="EEFFCD"/>
                </a:solidFill>
                <a:latin typeface="Arial"/>
              </a:rPr>
              <a:t>! </a:t>
            </a:r>
          </a:p>
        </p:txBody>
      </p:sp>
      <p:sp>
        <p:nvSpPr>
          <p:cNvPr id="10" name="Oval Callout 9"/>
          <p:cNvSpPr/>
          <p:nvPr/>
        </p:nvSpPr>
        <p:spPr bwMode="auto">
          <a:xfrm>
            <a:off x="1661699" y="4031680"/>
            <a:ext cx="5346914" cy="2542197"/>
          </a:xfrm>
          <a:prstGeom prst="wedgeEllipseCallout">
            <a:avLst>
              <a:gd name="adj1" fmla="val 53101"/>
              <a:gd name="adj2" fmla="val 47548"/>
            </a:avLst>
          </a:prstGeom>
          <a:solidFill>
            <a:srgbClr val="B8E42F"/>
          </a:solidFill>
          <a:ln w="19050" cap="flat" cmpd="sng" algn="ctr">
            <a:solidFill>
              <a:srgbClr val="666633"/>
            </a:solidFill>
            <a:prstDash val="solid"/>
            <a:round/>
            <a:headEnd type="none" w="med" len="med"/>
            <a:tailEnd type="none" w="med" len="med"/>
          </a:ln>
          <a:effectLst>
            <a:glow rad="63500">
              <a:schemeClr val="bg1">
                <a:lumMod val="75000"/>
                <a:alpha val="40000"/>
              </a:schemeClr>
            </a:glow>
            <a:outerShdw blurRad="50800" dist="50800" dir="5400000" algn="ctr" rotWithShape="0">
              <a:schemeClr val="tx1">
                <a:lumMod val="50000"/>
                <a:lumOff val="50000"/>
              </a:schemeClr>
            </a:outerShd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9" name="TextBox 8"/>
          <p:cNvSpPr txBox="1"/>
          <p:nvPr/>
        </p:nvSpPr>
        <p:spPr>
          <a:xfrm>
            <a:off x="1898543" y="4390058"/>
            <a:ext cx="4873226" cy="2231755"/>
          </a:xfrm>
          <a:prstGeom prst="rect">
            <a:avLst/>
          </a:prstGeom>
          <a:noFill/>
        </p:spPr>
        <p:txBody>
          <a:bodyPr wrap="square" rtlCol="0">
            <a:noAutofit/>
          </a:bodyPr>
          <a:lstStyle/>
          <a:p>
            <a:pPr algn="ctr">
              <a:lnSpc>
                <a:spcPts val="2600"/>
              </a:lnSpc>
            </a:pPr>
            <a:r>
              <a:rPr lang="en-US" sz="2000" b="1" i="1" kern="0" dirty="0">
                <a:solidFill>
                  <a:srgbClr val="660066"/>
                </a:solidFill>
                <a:latin typeface="Arial"/>
              </a:rPr>
              <a:t>It was easy to use ring and </a:t>
            </a:r>
          </a:p>
          <a:p>
            <a:pPr algn="ctr">
              <a:lnSpc>
                <a:spcPts val="2600"/>
              </a:lnSpc>
            </a:pPr>
            <a:r>
              <a:rPr lang="en-US" sz="2000" b="1" i="1" kern="0" dirty="0">
                <a:solidFill>
                  <a:srgbClr val="660066"/>
                </a:solidFill>
                <a:latin typeface="Arial"/>
              </a:rPr>
              <a:t>it was comfortable, I couldn’t feel the ring. Even during my periods, it was no problem at all. During sex, I didn’t have doubts about it.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260566"/>
            <a:ext cx="1484234" cy="469748"/>
          </a:xfrm>
          <a:prstGeom prst="rect">
            <a:avLst/>
          </a:prstGeom>
        </p:spPr>
      </p:pic>
    </p:spTree>
    <p:extLst>
      <p:ext uri="{BB962C8B-B14F-4D97-AF65-F5344CB8AC3E}">
        <p14:creationId xmlns:p14="http://schemas.microsoft.com/office/powerpoint/2010/main" val="28233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0"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07BFF7D-B507-4908-81F0-9A9A9610AFC3}"/>
              </a:ext>
            </a:extLst>
          </p:cNvPr>
          <p:cNvSpPr>
            <a:spLocks noGrp="1"/>
          </p:cNvSpPr>
          <p:nvPr>
            <p:ph type="title"/>
          </p:nvPr>
        </p:nvSpPr>
        <p:spPr>
          <a:xfrm>
            <a:off x="381000" y="279400"/>
            <a:ext cx="8458200" cy="1143000"/>
          </a:xfrm>
        </p:spPr>
        <p:txBody>
          <a:bodyPr/>
          <a:lstStyle/>
          <a:p>
            <a:r>
              <a:rPr lang="en-US" altLang="en-US" sz="3600" dirty="0"/>
              <a:t>The dapivirine ring was empowering</a:t>
            </a:r>
          </a:p>
        </p:txBody>
      </p:sp>
      <p:pic>
        <p:nvPicPr>
          <p:cNvPr id="43012" name="Picture 4" descr="MTN LOGO_Final">
            <a:extLst>
              <a:ext uri="{FF2B5EF4-FFF2-40B4-BE49-F238E27FC236}">
                <a16:creationId xmlns:a16="http://schemas.microsoft.com/office/drawing/2014/main" id="{C3A822F0-5E01-4CD6-B290-292CA6EF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988" y="6172200"/>
            <a:ext cx="1041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9">
            <a:extLst>
              <a:ext uri="{FF2B5EF4-FFF2-40B4-BE49-F238E27FC236}">
                <a16:creationId xmlns:a16="http://schemas.microsoft.com/office/drawing/2014/main" id="{B4DA7DEF-F97C-465B-A3EA-8B1A8C8117BA}"/>
              </a:ext>
            </a:extLst>
          </p:cNvPr>
          <p:cNvSpPr/>
          <p:nvPr/>
        </p:nvSpPr>
        <p:spPr bwMode="auto">
          <a:xfrm>
            <a:off x="1418602" y="2504156"/>
            <a:ext cx="6306795" cy="2878071"/>
          </a:xfrm>
          <a:prstGeom prst="wedgeEllipseCallout">
            <a:avLst>
              <a:gd name="adj1" fmla="val 53101"/>
              <a:gd name="adj2" fmla="val 47548"/>
            </a:avLst>
          </a:prstGeom>
          <a:solidFill>
            <a:srgbClr val="800080"/>
          </a:solidFill>
          <a:ln w="19050" cap="flat" cmpd="sng" algn="ctr">
            <a:solidFill>
              <a:srgbClr val="800080"/>
            </a:solidFill>
            <a:prstDash val="solid"/>
            <a:round/>
            <a:headEnd type="none" w="med" len="med"/>
            <a:tailEnd type="none" w="med" len="med"/>
          </a:ln>
          <a:effectLst>
            <a:glow rad="63500">
              <a:schemeClr val="bg1">
                <a:lumMod val="75000"/>
                <a:alpha val="40000"/>
              </a:schemeClr>
            </a:glow>
            <a:outerShdw blurRad="50800" dist="50800" dir="5400000" algn="ctr" rotWithShape="0">
              <a:schemeClr val="tx1">
                <a:lumMod val="50000"/>
                <a:lumOff val="50000"/>
              </a:schemeClr>
            </a:outerShdw>
          </a:effectLst>
          <a:extLst/>
        </p:spPr>
        <p:txBody>
          <a:bodyPr vert="horz" wrap="square" lIns="91440" tIns="0" rIns="91440" bIns="0" numCol="1" rtlCol="0" anchor="t" anchorCtr="0" compatLnSpc="1">
            <a:prstTxWarp prst="textNoShape">
              <a:avLst/>
            </a:prstTxWarp>
          </a:bodyPr>
          <a:lstStyle/>
          <a:p>
            <a:pPr algn="ctr"/>
            <a:r>
              <a:rPr lang="en-US" altLang="en-US" sz="2200" b="1" i="1" dirty="0">
                <a:solidFill>
                  <a:schemeClr val="bg1"/>
                </a:solidFill>
              </a:rPr>
              <a:t>I like that the ring stays inside you and nobody can see it…. you don’t have to disclose ring use to others if you want. My family doesn’t know that I am using the ring. … And the partner can’t feel it as well.</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noFill/>
          <a:miter lim="800000"/>
          <a:headEnd/>
          <a:tailEnd/>
        </a:ln>
        <a:effectLst/>
      </a:spPr>
      <a:bodyPr wrap="none" lIns="0" tIns="0" rIns="0" bIns="0" anchor="ctr"/>
      <a:lstStyle>
        <a:defPPr algn="ctr" fontAlgn="base">
          <a:lnSpc>
            <a:spcPct val="60000"/>
          </a:lnSpc>
          <a:spcBef>
            <a:spcPct val="50000"/>
          </a:spcBef>
          <a:spcAft>
            <a:spcPct val="0"/>
          </a:spcAft>
          <a:defRPr sz="1000" dirty="0">
            <a:solidFill>
              <a:srgbClr val="15406B"/>
            </a:solidFill>
            <a:latin typeface="Arial" charset="0"/>
            <a:ea typeface="Arial" charset="0"/>
            <a:cs typeface="Arial" charset="0"/>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2923</Words>
  <Application>Microsoft Office PowerPoint</Application>
  <PresentationFormat>On-screen Show (4:3)</PresentationFormat>
  <Paragraphs>298</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Candara</vt:lpstr>
      <vt:lpstr>Times New Roman</vt:lpstr>
      <vt:lpstr>Wingdings</vt:lpstr>
      <vt:lpstr>1_Office Theme</vt:lpstr>
      <vt:lpstr>2_Office Theme</vt:lpstr>
      <vt:lpstr> Overview of Oral PrEP and the Dapivirine Vaginal Ring</vt:lpstr>
      <vt:lpstr>Two HIV prevention methods</vt:lpstr>
      <vt:lpstr>PowerPoint Presentation</vt:lpstr>
      <vt:lpstr>The Dapivirine Ring</vt:lpstr>
      <vt:lpstr>What do we know about the dapivirine ring?</vt:lpstr>
      <vt:lpstr>How did we learn if the ring was effective?</vt:lpstr>
      <vt:lpstr>What did we learn?</vt:lpstr>
      <vt:lpstr>Getting used to the ring </vt:lpstr>
      <vt:lpstr>The dapivirine ring was empowering</vt:lpstr>
      <vt:lpstr>After ASPIRE and The Ring Study:  HOPE and DREAM</vt:lpstr>
      <vt:lpstr>HOPE and DREAM Results . . .</vt:lpstr>
      <vt:lpstr>PowerPoint Presentation</vt:lpstr>
      <vt:lpstr>Next Steps for the Dapivirine Ring</vt:lpstr>
      <vt:lpstr>It’s a BIG job</vt:lpstr>
      <vt:lpstr>PowerPoint Presentation</vt:lpstr>
      <vt:lpstr>What is PrEP?</vt:lpstr>
      <vt:lpstr>What do we know about PrEP?</vt:lpstr>
      <vt:lpstr>What do we know about PrEP?</vt:lpstr>
      <vt:lpstr>Where are we now?</vt:lpstr>
      <vt:lpstr>Global Oral PrEP Use by Country Feb 2019</vt:lpstr>
      <vt:lpstr>Global Oral PrEP Use by Country Feb 2019</vt:lpstr>
      <vt:lpstr>We’ve had longer  to learn more about PrEP</vt:lpstr>
      <vt:lpstr>People need choices</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Oral PrEP and the Dapivirine Vaginal Ring</dc:title>
  <dc:creator>Rossi, Lisa (MTN)</dc:creator>
  <cp:lastModifiedBy>Rossi, Lisa (MTN)</cp:lastModifiedBy>
  <cp:revision>60</cp:revision>
  <cp:lastPrinted>2019-06-07T14:57:42Z</cp:lastPrinted>
  <dcterms:created xsi:type="dcterms:W3CDTF">2019-03-05T00:25:04Z</dcterms:created>
  <dcterms:modified xsi:type="dcterms:W3CDTF">2019-06-17T17:37:37Z</dcterms:modified>
</cp:coreProperties>
</file>