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1924" r:id="rId2"/>
    <p:sldId id="1925" r:id="rId3"/>
    <p:sldId id="1926" r:id="rId4"/>
    <p:sldId id="471" r:id="rId5"/>
    <p:sldId id="472" r:id="rId6"/>
    <p:sldId id="1916" r:id="rId7"/>
    <p:sldId id="1917" r:id="rId8"/>
    <p:sldId id="473" r:id="rId9"/>
    <p:sldId id="474" r:id="rId10"/>
    <p:sldId id="1907" r:id="rId11"/>
    <p:sldId id="476" r:id="rId12"/>
    <p:sldId id="477" r:id="rId13"/>
    <p:sldId id="1918" r:id="rId14"/>
    <p:sldId id="1827" r:id="rId15"/>
    <p:sldId id="1919" r:id="rId16"/>
    <p:sldId id="335" r:id="rId17"/>
    <p:sldId id="1903" r:id="rId18"/>
    <p:sldId id="478" r:id="rId19"/>
    <p:sldId id="1920" r:id="rId20"/>
    <p:sldId id="1830" r:id="rId21"/>
    <p:sldId id="192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nge, Katherine E (MD)" initials="BKE(" lastIdx="20" clrIdx="0">
    <p:extLst>
      <p:ext uri="{19B8F6BF-5375-455C-9EA6-DF929625EA0E}">
        <p15:presenceInfo xmlns:p15="http://schemas.microsoft.com/office/powerpoint/2012/main" userId="S-1-5-21-2100575077-1586313154-91453608-239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399"/>
    <a:srgbClr val="FAFF99"/>
    <a:srgbClr val="793395"/>
    <a:srgbClr val="6333B3"/>
    <a:srgbClr val="FFE7FF"/>
    <a:srgbClr val="5A40C8"/>
    <a:srgbClr val="475697"/>
    <a:srgbClr val="9DA7D1"/>
    <a:srgbClr val="800080"/>
    <a:srgbClr val="C694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086" autoAdjust="0"/>
  </p:normalViewPr>
  <p:slideViewPr>
    <p:cSldViewPr snapToGrid="0">
      <p:cViewPr varScale="1">
        <p:scale>
          <a:sx n="25" d="100"/>
          <a:sy n="25" d="100"/>
        </p:scale>
        <p:origin x="166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284ED7A-078C-40CC-8D81-BB1F146C1D8A}" type="datetimeFigureOut">
              <a:rPr lang="en-US" smtClean="0"/>
              <a:t>6/17/2019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E5677B-9AB3-4F98-AFB4-A4D675E7AA07}" type="slidenum">
              <a:rPr lang="en-US" smtClean="0"/>
              <a:t>‹#›</a:t>
            </a:fld>
            <a:endParaRPr lang="en-US"/>
          </a:p>
        </p:txBody>
      </p:sp>
    </p:spTree>
    <p:extLst>
      <p:ext uri="{BB962C8B-B14F-4D97-AF65-F5344CB8AC3E}">
        <p14:creationId xmlns:p14="http://schemas.microsoft.com/office/powerpoint/2010/main" val="361175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57763" y="404813"/>
            <a:ext cx="2687637" cy="2014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58EA83C3-4F95-4190-8379-F5EE4652D91D}" type="slidenum">
              <a:rPr lang="en-US">
                <a:solidFill>
                  <a:prstClr val="black"/>
                </a:solidFill>
                <a:latin typeface="Calibri"/>
              </a:rPr>
              <a:pPr defTabSz="931774">
                <a:defRPr/>
              </a:pPr>
              <a:t>1</a:t>
            </a:fld>
            <a:endParaRPr lang="en-US">
              <a:solidFill>
                <a:prstClr val="black"/>
              </a:solidFill>
              <a:latin typeface="Calibri"/>
            </a:endParaRPr>
          </a:p>
        </p:txBody>
      </p:sp>
    </p:spTree>
    <p:extLst>
      <p:ext uri="{BB962C8B-B14F-4D97-AF65-F5344CB8AC3E}">
        <p14:creationId xmlns:p14="http://schemas.microsoft.com/office/powerpoint/2010/main" val="305418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10</a:t>
            </a:fld>
            <a:endParaRPr lang="en-US"/>
          </a:p>
        </p:txBody>
      </p:sp>
    </p:spTree>
    <p:extLst>
      <p:ext uri="{BB962C8B-B14F-4D97-AF65-F5344CB8AC3E}">
        <p14:creationId xmlns:p14="http://schemas.microsoft.com/office/powerpoint/2010/main" val="226717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11</a:t>
            </a:fld>
            <a:endParaRPr lang="en-US"/>
          </a:p>
        </p:txBody>
      </p:sp>
    </p:spTree>
    <p:extLst>
      <p:ext uri="{BB962C8B-B14F-4D97-AF65-F5344CB8AC3E}">
        <p14:creationId xmlns:p14="http://schemas.microsoft.com/office/powerpoint/2010/main" val="117353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12</a:t>
            </a:fld>
            <a:endParaRPr lang="en-US"/>
          </a:p>
        </p:txBody>
      </p:sp>
    </p:spTree>
    <p:extLst>
      <p:ext uri="{BB962C8B-B14F-4D97-AF65-F5344CB8AC3E}">
        <p14:creationId xmlns:p14="http://schemas.microsoft.com/office/powerpoint/2010/main" val="381627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5677B-9AB3-4F98-AFB4-A4D675E7AA07}" type="slidenum">
              <a:rPr lang="en-US" smtClean="0"/>
              <a:t>13</a:t>
            </a:fld>
            <a:endParaRPr lang="en-US"/>
          </a:p>
        </p:txBody>
      </p:sp>
    </p:spTree>
    <p:extLst>
      <p:ext uri="{BB962C8B-B14F-4D97-AF65-F5344CB8AC3E}">
        <p14:creationId xmlns:p14="http://schemas.microsoft.com/office/powerpoint/2010/main" val="271982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that we rely on the first approach for the vast majority of drugs.</a:t>
            </a:r>
          </a:p>
          <a:p>
            <a:r>
              <a:rPr lang="en-US" dirty="0"/>
              <a:t>BUT here is the case for intentionally studying drugs in pregnant and breastfeeding women</a:t>
            </a:r>
          </a:p>
        </p:txBody>
      </p:sp>
      <p:sp>
        <p:nvSpPr>
          <p:cNvPr id="4" name="Slide Number Placeholder 3"/>
          <p:cNvSpPr>
            <a:spLocks noGrp="1"/>
          </p:cNvSpPr>
          <p:nvPr>
            <p:ph type="sldNum" sz="quarter" idx="10"/>
          </p:nvPr>
        </p:nvSpPr>
        <p:spPr/>
        <p:txBody>
          <a:bodyPr/>
          <a:lstStyle/>
          <a:p>
            <a:fld id="{0044FE39-8586-45CD-8ACF-F42130639712}" type="slidenum">
              <a:rPr lang="en-US" smtClean="0"/>
              <a:t>14</a:t>
            </a:fld>
            <a:endParaRPr lang="en-US"/>
          </a:p>
        </p:txBody>
      </p:sp>
    </p:spTree>
    <p:extLst>
      <p:ext uri="{BB962C8B-B14F-4D97-AF65-F5344CB8AC3E}">
        <p14:creationId xmlns:p14="http://schemas.microsoft.com/office/powerpoint/2010/main" val="21363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15</a:t>
            </a:fld>
            <a:endParaRPr lang="en-US"/>
          </a:p>
        </p:txBody>
      </p:sp>
    </p:spTree>
    <p:extLst>
      <p:ext uri="{BB962C8B-B14F-4D97-AF65-F5344CB8AC3E}">
        <p14:creationId xmlns:p14="http://schemas.microsoft.com/office/powerpoint/2010/main" val="289960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91F4CEE3-00B4-4133-BC4C-A7EF8875180A}" type="slidenum">
              <a:rPr lang="en-US">
                <a:solidFill>
                  <a:prstClr val="black"/>
                </a:solidFill>
                <a:latin typeface="Calibri" panose="020F0502020204030204"/>
              </a:rPr>
              <a:pPr defTabSz="94947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358180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91F4CEE3-00B4-4133-BC4C-A7EF8875180A}" type="slidenum">
              <a:rPr lang="en-US">
                <a:solidFill>
                  <a:prstClr val="black"/>
                </a:solidFill>
                <a:latin typeface="Calibri" panose="020F0502020204030204"/>
              </a:rPr>
              <a:pPr defTabSz="949478">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35621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5677B-9AB3-4F98-AFB4-A4D675E7AA07}" type="slidenum">
              <a:rPr lang="en-US" smtClean="0"/>
              <a:t>18</a:t>
            </a:fld>
            <a:endParaRPr lang="en-US"/>
          </a:p>
        </p:txBody>
      </p:sp>
    </p:spTree>
    <p:extLst>
      <p:ext uri="{BB962C8B-B14F-4D97-AF65-F5344CB8AC3E}">
        <p14:creationId xmlns:p14="http://schemas.microsoft.com/office/powerpoint/2010/main" val="51718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information, Regulatory agencies might consider </a:t>
            </a:r>
            <a:r>
              <a:rPr lang="en-US" dirty="0" err="1"/>
              <a:t>explanding</a:t>
            </a:r>
            <a:r>
              <a:rPr lang="en-US" dirty="0"/>
              <a:t> approval to pregnant women.</a:t>
            </a:r>
          </a:p>
          <a:p>
            <a:pPr lvl="1"/>
            <a:r>
              <a:rPr lang="en-US" dirty="0"/>
              <a:t>Doctors and women themselves are able to make informed choices</a:t>
            </a:r>
          </a:p>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19</a:t>
            </a:fld>
            <a:endParaRPr lang="en-US"/>
          </a:p>
        </p:txBody>
      </p:sp>
    </p:spTree>
    <p:extLst>
      <p:ext uri="{BB962C8B-B14F-4D97-AF65-F5344CB8AC3E}">
        <p14:creationId xmlns:p14="http://schemas.microsoft.com/office/powerpoint/2010/main" val="80418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3F15FF-3057-486D-AC00-5EF5262D2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62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5677B-9AB3-4F98-AFB4-A4D675E7AA07}" type="slidenum">
              <a:rPr lang="en-US" smtClean="0"/>
              <a:t>20</a:t>
            </a:fld>
            <a:endParaRPr lang="en-US"/>
          </a:p>
        </p:txBody>
      </p:sp>
    </p:spTree>
    <p:extLst>
      <p:ext uri="{BB962C8B-B14F-4D97-AF65-F5344CB8AC3E}">
        <p14:creationId xmlns:p14="http://schemas.microsoft.com/office/powerpoint/2010/main" val="3361636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5677B-9AB3-4F98-AFB4-A4D675E7AA07}" type="slidenum">
              <a:rPr lang="en-US" smtClean="0"/>
              <a:t>21</a:t>
            </a:fld>
            <a:endParaRPr lang="en-US"/>
          </a:p>
        </p:txBody>
      </p:sp>
    </p:spTree>
    <p:extLst>
      <p:ext uri="{BB962C8B-B14F-4D97-AF65-F5344CB8AC3E}">
        <p14:creationId xmlns:p14="http://schemas.microsoft.com/office/powerpoint/2010/main" val="306769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100" dirty="0"/>
              <a:t>We’re going to tell you more about these studies, but first …..</a:t>
            </a:r>
            <a:endParaRPr lang="en-US" dirty="0"/>
          </a:p>
        </p:txBody>
      </p:sp>
      <p:sp>
        <p:nvSpPr>
          <p:cNvPr id="4" name="Slide Number Placeholder 3"/>
          <p:cNvSpPr>
            <a:spLocks noGrp="1"/>
          </p:cNvSpPr>
          <p:nvPr>
            <p:ph type="sldNum" sz="quarter" idx="10"/>
          </p:nvPr>
        </p:nvSpPr>
        <p:spPr/>
        <p:txBody>
          <a:bodyPr/>
          <a:lstStyle/>
          <a:p>
            <a:fld id="{5B491E43-A190-4B38-BB40-6A807F1E7069}" type="slidenum">
              <a:rPr lang="en-US" smtClean="0"/>
              <a:t>3</a:t>
            </a:fld>
            <a:endParaRPr lang="en-US"/>
          </a:p>
        </p:txBody>
      </p:sp>
    </p:spTree>
    <p:extLst>
      <p:ext uri="{BB962C8B-B14F-4D97-AF65-F5344CB8AC3E}">
        <p14:creationId xmlns:p14="http://schemas.microsoft.com/office/powerpoint/2010/main" val="33706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E5677B-9AB3-4F98-AFB4-A4D675E7AA07}" type="slidenum">
              <a:rPr lang="en-US" smtClean="0"/>
              <a:t>4</a:t>
            </a:fld>
            <a:endParaRPr lang="en-US"/>
          </a:p>
        </p:txBody>
      </p:sp>
    </p:spTree>
    <p:extLst>
      <p:ext uri="{BB962C8B-B14F-4D97-AF65-F5344CB8AC3E}">
        <p14:creationId xmlns:p14="http://schemas.microsoft.com/office/powerpoint/2010/main" val="365527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It begins with Research begins in laboratories and in animals before they are tested in people [insert graphic]</a:t>
            </a:r>
          </a:p>
          <a:p>
            <a:r>
              <a:rPr lang="en-US" dirty="0"/>
              <a:t>The first kinds of studies look to be sure something is safe – involve small number of people, rigorous tests – Phase I studies</a:t>
            </a:r>
          </a:p>
          <a:p>
            <a:r>
              <a:rPr lang="en-US" dirty="0"/>
              <a:t>Progresses to Phase </a:t>
            </a:r>
            <a:r>
              <a:rPr lang="en-US" dirty="0" err="1"/>
              <a:t>IIPhase</a:t>
            </a:r>
            <a:r>
              <a:rPr lang="en-US" dirty="0"/>
              <a:t> III</a:t>
            </a:r>
          </a:p>
          <a:p>
            <a:r>
              <a:rPr lang="en-US" dirty="0"/>
              <a:t>Multiple studies like these </a:t>
            </a:r>
          </a:p>
          <a:p>
            <a:r>
              <a:rPr lang="en-US" dirty="0"/>
              <a:t>Then drug regulatory authorities like the FDA in the US or the Medicines whatever in SA/Malawi decide whether to approve the drug</a:t>
            </a:r>
          </a:p>
          <a:p>
            <a:r>
              <a:rPr lang="en-US" dirty="0"/>
              <a:t>doctors then can subscribe</a:t>
            </a:r>
          </a:p>
          <a:p>
            <a:r>
              <a:rPr lang="en-US" dirty="0"/>
              <a:t>It can be purchased at your pharmacy </a:t>
            </a:r>
          </a:p>
          <a:p>
            <a:r>
              <a:rPr lang="en-US" dirty="0"/>
              <a:t>It can take 10 years from identifying a compound to a Phase III trial – and that’s no guarantee that the product will prove to be safe and effective</a:t>
            </a:r>
          </a:p>
          <a:p>
            <a:endParaRPr lang="en-US" dirty="0"/>
          </a:p>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5</a:t>
            </a:fld>
            <a:endParaRPr lang="en-US"/>
          </a:p>
        </p:txBody>
      </p:sp>
    </p:spTree>
    <p:extLst>
      <p:ext uri="{BB962C8B-B14F-4D97-AF65-F5344CB8AC3E}">
        <p14:creationId xmlns:p14="http://schemas.microsoft.com/office/powerpoint/2010/main" val="249895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6</a:t>
            </a:fld>
            <a:endParaRPr lang="en-US"/>
          </a:p>
        </p:txBody>
      </p:sp>
    </p:spTree>
    <p:extLst>
      <p:ext uri="{BB962C8B-B14F-4D97-AF65-F5344CB8AC3E}">
        <p14:creationId xmlns:p14="http://schemas.microsoft.com/office/powerpoint/2010/main" val="202217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like the US Food and Drug Administration or the Malawi Poisons Medicines Control Board</a:t>
            </a:r>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7</a:t>
            </a:fld>
            <a:endParaRPr lang="en-US"/>
          </a:p>
        </p:txBody>
      </p:sp>
    </p:spTree>
    <p:extLst>
      <p:ext uri="{BB962C8B-B14F-4D97-AF65-F5344CB8AC3E}">
        <p14:creationId xmlns:p14="http://schemas.microsoft.com/office/powerpoint/2010/main" val="1246539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researchers want to make sure that whatever happens in a clinical trial is the result of the new treatment or procedure and not just chance, the people eligible to participate in a clinical trial are limited to a group with very specific characteristics.</a:t>
            </a:r>
          </a:p>
          <a:p>
            <a:endParaRPr lang="en-US" dirty="0"/>
          </a:p>
          <a:p>
            <a:r>
              <a:rPr lang="en-US" dirty="0"/>
              <a:t>So, each study has its own rules about who can — or cannot — participate. This is called “eligibility.” Your eligibility may be based on your age, gender, overall health, type and stage of a disease, treatment history, and other conditions.</a:t>
            </a:r>
          </a:p>
          <a:p>
            <a:endParaRPr lang="en-US" dirty="0"/>
          </a:p>
          <a:p>
            <a:r>
              <a:rPr lang="en-US" sz="1200" b="0" i="0" kern="1200" dirty="0">
                <a:solidFill>
                  <a:schemeClr val="tx1"/>
                </a:solidFill>
                <a:effectLst/>
                <a:latin typeface="+mn-lt"/>
                <a:ea typeface="+mn-ea"/>
                <a:cs typeface="+mn-cs"/>
              </a:rPr>
              <a:t>In order to become a clinical trial participant, you must qualify by satisfying both the inclusion and exclusion criteria.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Inclusion and exclusion criteria are used to protect a participant’s safety during a clinical trial.</a:t>
            </a:r>
            <a:endParaRPr lang="en-US" dirty="0"/>
          </a:p>
        </p:txBody>
      </p:sp>
      <p:sp>
        <p:nvSpPr>
          <p:cNvPr id="4" name="Slide Number Placeholder 3"/>
          <p:cNvSpPr>
            <a:spLocks noGrp="1"/>
          </p:cNvSpPr>
          <p:nvPr>
            <p:ph type="sldNum" sz="quarter" idx="5"/>
          </p:nvPr>
        </p:nvSpPr>
        <p:spPr/>
        <p:txBody>
          <a:bodyPr/>
          <a:lstStyle/>
          <a:p>
            <a:fld id="{2AE5677B-9AB3-4F98-AFB4-A4D675E7AA07}" type="slidenum">
              <a:rPr lang="en-US" smtClean="0"/>
              <a:t>8</a:t>
            </a:fld>
            <a:endParaRPr lang="en-US"/>
          </a:p>
        </p:txBody>
      </p:sp>
    </p:spTree>
    <p:extLst>
      <p:ext uri="{BB962C8B-B14F-4D97-AF65-F5344CB8AC3E}">
        <p14:creationId xmlns:p14="http://schemas.microsoft.com/office/powerpoint/2010/main" val="178307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Pregnant women are often systematically excluded from research studies, but this leaves us with very limited data on effectiveness and safety of drugs for pregnant women. There is a move now towards informed inclusion rather than compulsory exclusion, but still very few drug studies include pregnant women. There are 2 powerful statistics to bring this point home, 95% of all Phase IV drug studies exclude pregnant women. (CLICK) Yet, 78% of women are exposed to a class B/C drug during pregnancy. Class B/C refers to drugs with no adequate and well-controlled studies in pregnant women or when animal studies indicate potential harm. So it’s not that women are not taking drugs during pregnancy, it’s just that we are excluding pregnant women from research.</a:t>
            </a:r>
          </a:p>
        </p:txBody>
      </p:sp>
      <p:sp>
        <p:nvSpPr>
          <p:cNvPr id="4" name="Slide Number Placeholder 3"/>
          <p:cNvSpPr>
            <a:spLocks noGrp="1"/>
          </p:cNvSpPr>
          <p:nvPr>
            <p:ph type="sldNum" sz="quarter" idx="5"/>
          </p:nvPr>
        </p:nvSpPr>
        <p:spPr/>
        <p:txBody>
          <a:bodyPr/>
          <a:lstStyle/>
          <a:p>
            <a:fld id="{2AE5677B-9AB3-4F98-AFB4-A4D675E7AA07}" type="slidenum">
              <a:rPr lang="en-US" smtClean="0"/>
              <a:t>9</a:t>
            </a:fld>
            <a:endParaRPr lang="en-US"/>
          </a:p>
        </p:txBody>
      </p:sp>
    </p:spTree>
    <p:extLst>
      <p:ext uri="{BB962C8B-B14F-4D97-AF65-F5344CB8AC3E}">
        <p14:creationId xmlns:p14="http://schemas.microsoft.com/office/powerpoint/2010/main" val="2354934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9"/>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5492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28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696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696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06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642689"/>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282451"/>
            <a:ext cx="4041775"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11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3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18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6/17/2019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79592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ndara" pitchFamily="34" charset="0"/>
        </a:defRPr>
      </a:lvl2pPr>
      <a:lvl3pPr algn="ctr" rtl="0" fontAlgn="base">
        <a:spcBef>
          <a:spcPct val="0"/>
        </a:spcBef>
        <a:spcAft>
          <a:spcPct val="0"/>
        </a:spcAft>
        <a:defRPr sz="3300">
          <a:solidFill>
            <a:schemeClr val="tx1"/>
          </a:solidFill>
          <a:latin typeface="Candara" pitchFamily="34" charset="0"/>
        </a:defRPr>
      </a:lvl3pPr>
      <a:lvl4pPr algn="ctr" rtl="0" fontAlgn="base">
        <a:spcBef>
          <a:spcPct val="0"/>
        </a:spcBef>
        <a:spcAft>
          <a:spcPct val="0"/>
        </a:spcAft>
        <a:defRPr sz="3300">
          <a:solidFill>
            <a:schemeClr val="tx1"/>
          </a:solidFill>
          <a:latin typeface="Candara" pitchFamily="34" charset="0"/>
        </a:defRPr>
      </a:lvl4pPr>
      <a:lvl5pPr algn="ctr" rtl="0" fontAlgn="base">
        <a:spcBef>
          <a:spcPct val="0"/>
        </a:spcBef>
        <a:spcAft>
          <a:spcPct val="0"/>
        </a:spcAft>
        <a:defRPr sz="3300">
          <a:solidFill>
            <a:schemeClr val="tx1"/>
          </a:solidFill>
          <a:latin typeface="Candara" pitchFamily="34" charset="0"/>
        </a:defRPr>
      </a:lvl5pPr>
      <a:lvl6pPr marL="342900" algn="ctr" rtl="0" fontAlgn="base">
        <a:spcBef>
          <a:spcPct val="0"/>
        </a:spcBef>
        <a:spcAft>
          <a:spcPct val="0"/>
        </a:spcAft>
        <a:defRPr sz="3300">
          <a:solidFill>
            <a:schemeClr val="tx1"/>
          </a:solidFill>
          <a:latin typeface="Candara" pitchFamily="34" charset="0"/>
        </a:defRPr>
      </a:lvl6pPr>
      <a:lvl7pPr marL="685800" algn="ctr" rtl="0" fontAlgn="base">
        <a:spcBef>
          <a:spcPct val="0"/>
        </a:spcBef>
        <a:spcAft>
          <a:spcPct val="0"/>
        </a:spcAft>
        <a:defRPr sz="3300">
          <a:solidFill>
            <a:schemeClr val="tx1"/>
          </a:solidFill>
          <a:latin typeface="Candara" pitchFamily="34" charset="0"/>
        </a:defRPr>
      </a:lvl7pPr>
      <a:lvl8pPr marL="1028700" algn="ctr" rtl="0" fontAlgn="base">
        <a:spcBef>
          <a:spcPct val="0"/>
        </a:spcBef>
        <a:spcAft>
          <a:spcPct val="0"/>
        </a:spcAft>
        <a:defRPr sz="3300">
          <a:solidFill>
            <a:schemeClr val="tx1"/>
          </a:solidFill>
          <a:latin typeface="Candara" pitchFamily="34" charset="0"/>
        </a:defRPr>
      </a:lvl8pPr>
      <a:lvl9pPr marL="1371600" algn="ctr" rtl="0" fontAlgn="base">
        <a:spcBef>
          <a:spcPct val="0"/>
        </a:spcBef>
        <a:spcAft>
          <a:spcPct val="0"/>
        </a:spcAft>
        <a:defRPr sz="3300">
          <a:solidFill>
            <a:schemeClr val="tx1"/>
          </a:solidFill>
          <a:latin typeface="Candara" pitchFamily="34"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89/jwh.2017.685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74889" y="1293837"/>
            <a:ext cx="8794222" cy="2349361"/>
          </a:xfrm>
        </p:spPr>
        <p:txBody>
          <a:bodyPr wrap="square" anchor="t" anchorCtr="1">
            <a:spAutoFit/>
          </a:bodyPr>
          <a:lstStyle/>
          <a:p>
            <a:pPr>
              <a:lnSpc>
                <a:spcPts val="4400"/>
              </a:lnSpc>
            </a:pPr>
            <a:r>
              <a:rPr lang="en-US" b="1" dirty="0"/>
              <a:t>A quick snapshot</a:t>
            </a:r>
            <a:r>
              <a:rPr lang="en-US" sz="4000" b="1" dirty="0"/>
              <a:t>:</a:t>
            </a:r>
            <a:r>
              <a:rPr lang="en-US" sz="1600" b="1" dirty="0"/>
              <a:t> </a:t>
            </a:r>
            <a:br>
              <a:rPr lang="en-US" sz="4000" b="1" dirty="0"/>
            </a:br>
            <a:r>
              <a:rPr lang="en-US" sz="3900" b="1" dirty="0"/>
              <a:t>PrEP, the vaginal ring </a:t>
            </a:r>
            <a:br>
              <a:rPr lang="en-US" sz="3900" b="1" dirty="0"/>
            </a:br>
            <a:r>
              <a:rPr lang="en-US" sz="3900" b="1" dirty="0"/>
              <a:t>and the </a:t>
            </a:r>
            <a:br>
              <a:rPr lang="en-US" sz="3900" b="1" dirty="0"/>
            </a:br>
            <a:r>
              <a:rPr lang="en-US" sz="3900" b="1" dirty="0"/>
              <a:t>DELIVER and B-PROTECTED studies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68" y="5909025"/>
            <a:ext cx="2304256" cy="794969"/>
          </a:xfrm>
          <a:prstGeom prst="rect">
            <a:avLst/>
          </a:prstGeom>
        </p:spPr>
      </p:pic>
      <p:sp>
        <p:nvSpPr>
          <p:cNvPr id="6" name="TextBox 5"/>
          <p:cNvSpPr txBox="1"/>
          <p:nvPr/>
        </p:nvSpPr>
        <p:spPr>
          <a:xfrm>
            <a:off x="505292" y="5555082"/>
            <a:ext cx="831894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a:ea typeface="+mn-ea"/>
                <a:cs typeface="+mn-cs"/>
              </a:rPr>
              <a:t>Ensuring the HIV Prevention Needs of Pregnant and Breastfeeding Women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a:ea typeface="+mn-ea"/>
                <a:cs typeface="+mn-cs"/>
              </a:rPr>
              <a:t>Kampala – 18 June 2019</a:t>
            </a:r>
          </a:p>
        </p:txBody>
      </p:sp>
      <p:sp>
        <p:nvSpPr>
          <p:cNvPr id="9" name="Subtitle 1">
            <a:extLst>
              <a:ext uri="{FF2B5EF4-FFF2-40B4-BE49-F238E27FC236}">
                <a16:creationId xmlns:a16="http://schemas.microsoft.com/office/drawing/2014/main" id="{9EADA745-BF2B-4AEC-A146-78FAC6ACB235}"/>
              </a:ext>
            </a:extLst>
          </p:cNvPr>
          <p:cNvSpPr txBox="1">
            <a:spLocks/>
          </p:cNvSpPr>
          <p:nvPr/>
        </p:nvSpPr>
        <p:spPr bwMode="auto">
          <a:xfrm>
            <a:off x="863730" y="3820170"/>
            <a:ext cx="7602053" cy="15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Font typeface="Arial" charset="0"/>
              <a:buNone/>
              <a:defRPr sz="3200" kern="1200">
                <a:solidFill>
                  <a:srgbClr val="990099"/>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base" latinLnBrk="0" hangingPunct="1">
              <a:spcBef>
                <a:spcPct val="20000"/>
              </a:spcBef>
              <a:spcAft>
                <a:spcPct val="0"/>
              </a:spcAft>
              <a:buClrTx/>
              <a:buSzTx/>
              <a:buFont typeface="Arial" charset="0"/>
              <a:buNone/>
              <a:tabLst/>
              <a:defRPr/>
            </a:pPr>
            <a:r>
              <a:rPr kumimoji="0" lang="en-US" sz="3600" b="1" i="0" u="none" strike="noStrike" kern="1200" cap="none" spc="0" normalizeH="0" baseline="0" noProof="0" dirty="0">
                <a:ln>
                  <a:noFill/>
                </a:ln>
                <a:solidFill>
                  <a:srgbClr val="740074"/>
                </a:solidFill>
                <a:effectLst/>
                <a:uLnTx/>
                <a:uFillTx/>
                <a:latin typeface="Candara"/>
                <a:ea typeface="+mn-ea"/>
                <a:cs typeface="+mn-cs"/>
              </a:rPr>
              <a:t>Katie Bunge, M.D.</a:t>
            </a:r>
          </a:p>
          <a:p>
            <a:pPr marL="0" marR="0" lvl="0" indent="0" algn="ctr" defTabSz="914400" rtl="0" eaLnBrk="1" fontAlgn="base" latinLnBrk="0" hangingPunct="1">
              <a:lnSpc>
                <a:spcPts val="2800"/>
              </a:lnSpc>
              <a:spcBef>
                <a:spcPts val="6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University of Pittsburgh School of Medicine</a:t>
            </a:r>
          </a:p>
          <a:p>
            <a:pPr marL="0" marR="0" lvl="0" indent="0" algn="ctr" defTabSz="914400" rtl="0" eaLnBrk="1" fontAlgn="base" latinLnBrk="0" hangingPunct="1">
              <a:lnSpc>
                <a:spcPts val="2800"/>
              </a:lnSpc>
              <a:spcBef>
                <a:spcPts val="600"/>
              </a:spcBef>
              <a:spcAft>
                <a:spcPct val="0"/>
              </a:spcAft>
              <a:buClrTx/>
              <a:buSzTx/>
              <a:buFont typeface="Arial" charset="0"/>
              <a:buNone/>
              <a:tabLst/>
              <a:defRPr/>
            </a:pPr>
            <a:r>
              <a:rPr lang="en-US" sz="2400" b="1" dirty="0">
                <a:solidFill>
                  <a:prstClr val="black"/>
                </a:solidFill>
                <a:latin typeface="Candara"/>
              </a:rPr>
              <a:t>Magee-</a:t>
            </a:r>
            <a:r>
              <a:rPr lang="en-US" sz="2400" b="1" dirty="0" err="1">
                <a:solidFill>
                  <a:prstClr val="black"/>
                </a:solidFill>
                <a:latin typeface="Candara"/>
              </a:rPr>
              <a:t>Womens</a:t>
            </a:r>
            <a:r>
              <a:rPr lang="en-US" sz="2400" b="1" dirty="0">
                <a:solidFill>
                  <a:prstClr val="black"/>
                </a:solidFill>
                <a:latin typeface="Candara"/>
              </a:rPr>
              <a:t> Hospital of UPMC</a:t>
            </a:r>
            <a:endParaRPr kumimoji="0" lang="en-US" sz="2400" b="1" i="0" u="none" strike="noStrike" kern="1200" cap="none" spc="0" normalizeH="0" baseline="0" noProof="0" dirty="0">
              <a:ln>
                <a:noFill/>
              </a:ln>
              <a:solidFill>
                <a:srgbClr val="FF0000"/>
              </a:solidFill>
              <a:effectLst/>
              <a:uLnTx/>
              <a:uFillTx/>
              <a:latin typeface="Candara"/>
              <a:ea typeface="+mn-ea"/>
              <a:cs typeface="+mn-cs"/>
            </a:endParaRPr>
          </a:p>
        </p:txBody>
      </p:sp>
    </p:spTree>
    <p:extLst>
      <p:ext uri="{BB962C8B-B14F-4D97-AF65-F5344CB8AC3E}">
        <p14:creationId xmlns:p14="http://schemas.microsoft.com/office/powerpoint/2010/main" val="24318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0F7C8377-A4C3-49C9-830F-629331FC9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15569" y="3550664"/>
            <a:ext cx="3982817" cy="1565910"/>
          </a:xfrm>
          <a:prstGeom prst="rect">
            <a:avLst/>
          </a:prstGeom>
        </p:spPr>
      </p:pic>
      <p:pic>
        <p:nvPicPr>
          <p:cNvPr id="52" name="Picture 51">
            <a:extLst>
              <a:ext uri="{FF2B5EF4-FFF2-40B4-BE49-F238E27FC236}">
                <a16:creationId xmlns:a16="http://schemas.microsoft.com/office/drawing/2014/main" id="{D04D001B-0FC9-4F69-AFBB-610F195FB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24632" y="4032225"/>
            <a:ext cx="2466537" cy="1485197"/>
          </a:xfrm>
          <a:prstGeom prst="rect">
            <a:avLst/>
          </a:prstGeom>
        </p:spPr>
      </p:pic>
      <p:pic>
        <p:nvPicPr>
          <p:cNvPr id="18" name="Picture 17">
            <a:extLst>
              <a:ext uri="{FF2B5EF4-FFF2-40B4-BE49-F238E27FC236}">
                <a16:creationId xmlns:a16="http://schemas.microsoft.com/office/drawing/2014/main" id="{DD0682FF-202C-4897-8296-90E53ACAB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231" y="3426669"/>
            <a:ext cx="639205" cy="1278410"/>
          </a:xfrm>
          <a:prstGeom prst="rect">
            <a:avLst/>
          </a:prstGeom>
        </p:spPr>
      </p:pic>
      <p:pic>
        <p:nvPicPr>
          <p:cNvPr id="14" name="Picture 13">
            <a:extLst>
              <a:ext uri="{FF2B5EF4-FFF2-40B4-BE49-F238E27FC236}">
                <a16:creationId xmlns:a16="http://schemas.microsoft.com/office/drawing/2014/main" id="{08E10AAD-77F8-407C-82EB-1B2464A3BF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6770" y="3895271"/>
            <a:ext cx="455129" cy="1134029"/>
          </a:xfrm>
          <a:prstGeom prst="rect">
            <a:avLst/>
          </a:prstGeom>
        </p:spPr>
      </p:pic>
      <p:pic>
        <p:nvPicPr>
          <p:cNvPr id="55" name="Picture 54">
            <a:extLst>
              <a:ext uri="{FF2B5EF4-FFF2-40B4-BE49-F238E27FC236}">
                <a16:creationId xmlns:a16="http://schemas.microsoft.com/office/drawing/2014/main" id="{706403C4-197B-4BE6-A020-562335DCA7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24614" y="3175228"/>
            <a:ext cx="2466537" cy="1485197"/>
          </a:xfrm>
          <a:prstGeom prst="rect">
            <a:avLst/>
          </a:prstGeom>
        </p:spPr>
      </p:pic>
      <p:pic>
        <p:nvPicPr>
          <p:cNvPr id="25" name="Content Placeholder 3">
            <a:extLst>
              <a:ext uri="{FF2B5EF4-FFF2-40B4-BE49-F238E27FC236}">
                <a16:creationId xmlns:a16="http://schemas.microsoft.com/office/drawing/2014/main" id="{3D9F2F73-41D7-486B-B529-5B9B0DC7CC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154001" y="4809927"/>
            <a:ext cx="613044" cy="1790817"/>
          </a:xfrm>
          <a:prstGeom prst="rect">
            <a:avLst/>
          </a:prstGeom>
        </p:spPr>
      </p:pic>
      <p:sp>
        <p:nvSpPr>
          <p:cNvPr id="46" name="Title 45">
            <a:extLst>
              <a:ext uri="{FF2B5EF4-FFF2-40B4-BE49-F238E27FC236}">
                <a16:creationId xmlns:a16="http://schemas.microsoft.com/office/drawing/2014/main" id="{F5E6AFE5-1E15-43E1-B880-B0560A64E1A0}"/>
              </a:ext>
            </a:extLst>
          </p:cNvPr>
          <p:cNvSpPr>
            <a:spLocks noGrp="1"/>
          </p:cNvSpPr>
          <p:nvPr>
            <p:ph type="title"/>
          </p:nvPr>
        </p:nvSpPr>
        <p:spPr/>
        <p:txBody>
          <a:bodyPr/>
          <a:lstStyle/>
          <a:p>
            <a:r>
              <a:rPr lang="en-US" dirty="0"/>
              <a:t>The approval decision is based on data, but…</a:t>
            </a:r>
          </a:p>
        </p:txBody>
      </p:sp>
      <p:sp>
        <p:nvSpPr>
          <p:cNvPr id="47" name="Content Placeholder 46">
            <a:extLst>
              <a:ext uri="{FF2B5EF4-FFF2-40B4-BE49-F238E27FC236}">
                <a16:creationId xmlns:a16="http://schemas.microsoft.com/office/drawing/2014/main" id="{68A7E3DD-D609-4DDD-9D6C-03E17D93D9E8}"/>
              </a:ext>
            </a:extLst>
          </p:cNvPr>
          <p:cNvSpPr>
            <a:spLocks noGrp="1"/>
          </p:cNvSpPr>
          <p:nvPr>
            <p:ph idx="1"/>
          </p:nvPr>
        </p:nvSpPr>
        <p:spPr>
          <a:xfrm>
            <a:off x="439387" y="1684412"/>
            <a:ext cx="8435811" cy="4785232"/>
          </a:xfrm>
        </p:spPr>
        <p:txBody>
          <a:bodyPr/>
          <a:lstStyle/>
          <a:p>
            <a:pPr marL="182880" indent="-182880">
              <a:lnSpc>
                <a:spcPts val="2600"/>
              </a:lnSpc>
              <a:spcAft>
                <a:spcPts val="600"/>
              </a:spcAft>
            </a:pPr>
            <a:r>
              <a:rPr lang="en-US" sz="2300" dirty="0"/>
              <a:t>If pregnant and breastfeeding women could not participate in any of the clinical trials, there won’t be any information about the drug in these populations.</a:t>
            </a:r>
          </a:p>
          <a:p>
            <a:pPr marL="182880" indent="-182880">
              <a:lnSpc>
                <a:spcPts val="2600"/>
              </a:lnSpc>
              <a:spcBef>
                <a:spcPts val="0"/>
              </a:spcBef>
            </a:pPr>
            <a:r>
              <a:rPr lang="en-US" sz="2300" dirty="0"/>
              <a:t>There will be lots of information about these kinds of people…. </a:t>
            </a:r>
          </a:p>
          <a:p>
            <a:pPr marL="182880" indent="-182880"/>
            <a:endParaRPr lang="en-US" dirty="0"/>
          </a:p>
          <a:p>
            <a:endParaRPr lang="en-US" dirty="0"/>
          </a:p>
          <a:p>
            <a:pPr marL="0" indent="0">
              <a:buNone/>
            </a:pPr>
            <a:endParaRPr lang="en-US" dirty="0"/>
          </a:p>
          <a:p>
            <a:endParaRPr lang="en-US" dirty="0"/>
          </a:p>
          <a:p>
            <a:endParaRPr lang="en-US" dirty="0"/>
          </a:p>
          <a:p>
            <a:pPr marL="182880" indent="-182880">
              <a:spcBef>
                <a:spcPts val="1200"/>
              </a:spcBef>
            </a:pPr>
            <a:r>
              <a:rPr lang="en-US" sz="2300" dirty="0"/>
              <a:t>Because there were lots of people like them in the trials…</a:t>
            </a:r>
          </a:p>
          <a:p>
            <a:pPr marL="182880" indent="-182880">
              <a:spcBef>
                <a:spcPts val="1200"/>
              </a:spcBef>
            </a:pPr>
            <a:r>
              <a:rPr lang="en-US" sz="2200" dirty="0"/>
              <a:t>And very few people, if any,  like her….</a:t>
            </a:r>
          </a:p>
          <a:p>
            <a:pPr marL="0" indent="0">
              <a:buNone/>
            </a:pPr>
            <a:endParaRPr lang="en-US" dirty="0"/>
          </a:p>
        </p:txBody>
      </p:sp>
      <p:pic>
        <p:nvPicPr>
          <p:cNvPr id="49" name="Picture 48">
            <a:extLst>
              <a:ext uri="{FF2B5EF4-FFF2-40B4-BE49-F238E27FC236}">
                <a16:creationId xmlns:a16="http://schemas.microsoft.com/office/drawing/2014/main" id="{74DD3AA1-A8E6-44C4-836C-C1949FEC6C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482742" y="3344479"/>
            <a:ext cx="1966497" cy="1630116"/>
          </a:xfrm>
          <a:prstGeom prst="rect">
            <a:avLst/>
          </a:prstGeom>
        </p:spPr>
      </p:pic>
      <p:pic>
        <p:nvPicPr>
          <p:cNvPr id="50" name="Picture 49">
            <a:extLst>
              <a:ext uri="{FF2B5EF4-FFF2-40B4-BE49-F238E27FC236}">
                <a16:creationId xmlns:a16="http://schemas.microsoft.com/office/drawing/2014/main" id="{511A8654-A0AB-4BD9-8137-3139251325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989340" y="3245587"/>
            <a:ext cx="1227390" cy="1662882"/>
          </a:xfrm>
          <a:prstGeom prst="rect">
            <a:avLst/>
          </a:prstGeom>
        </p:spPr>
      </p:pic>
      <p:pic>
        <p:nvPicPr>
          <p:cNvPr id="51" name="Picture 50">
            <a:extLst>
              <a:ext uri="{FF2B5EF4-FFF2-40B4-BE49-F238E27FC236}">
                <a16:creationId xmlns:a16="http://schemas.microsoft.com/office/drawing/2014/main" id="{8C3C404A-0F4D-43F9-9CE1-F0025ED3BD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740425" y="3213412"/>
            <a:ext cx="923827" cy="1214426"/>
          </a:xfrm>
          <a:prstGeom prst="rect">
            <a:avLst/>
          </a:prstGeom>
        </p:spPr>
      </p:pic>
      <p:pic>
        <p:nvPicPr>
          <p:cNvPr id="53" name="Picture 52">
            <a:extLst>
              <a:ext uri="{FF2B5EF4-FFF2-40B4-BE49-F238E27FC236}">
                <a16:creationId xmlns:a16="http://schemas.microsoft.com/office/drawing/2014/main" id="{7E551AE3-6597-4F76-BC06-5CBA31AA35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5831" y="3854540"/>
            <a:ext cx="1339605" cy="1662882"/>
          </a:xfrm>
          <a:prstGeom prst="rect">
            <a:avLst/>
          </a:prstGeom>
        </p:spPr>
      </p:pic>
      <p:pic>
        <p:nvPicPr>
          <p:cNvPr id="54" name="Picture 53">
            <a:extLst>
              <a:ext uri="{FF2B5EF4-FFF2-40B4-BE49-F238E27FC236}">
                <a16:creationId xmlns:a16="http://schemas.microsoft.com/office/drawing/2014/main" id="{75E961A0-457B-4F53-A435-1035814666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054750" y="4078801"/>
            <a:ext cx="923827" cy="1214426"/>
          </a:xfrm>
          <a:prstGeom prst="rect">
            <a:avLst/>
          </a:prstGeom>
        </p:spPr>
      </p:pic>
      <p:pic>
        <p:nvPicPr>
          <p:cNvPr id="56" name="Picture 55">
            <a:extLst>
              <a:ext uri="{FF2B5EF4-FFF2-40B4-BE49-F238E27FC236}">
                <a16:creationId xmlns:a16="http://schemas.microsoft.com/office/drawing/2014/main" id="{42CF6370-497E-492D-BED6-2F7002C42B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515040" y="3190127"/>
            <a:ext cx="1227390" cy="1662882"/>
          </a:xfrm>
          <a:prstGeom prst="rect">
            <a:avLst/>
          </a:prstGeom>
        </p:spPr>
      </p:pic>
      <p:pic>
        <p:nvPicPr>
          <p:cNvPr id="58" name="Picture 57">
            <a:extLst>
              <a:ext uri="{FF2B5EF4-FFF2-40B4-BE49-F238E27FC236}">
                <a16:creationId xmlns:a16="http://schemas.microsoft.com/office/drawing/2014/main" id="{929F91A8-8003-47DC-A926-F3F41B74A2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71081" y="3860772"/>
            <a:ext cx="958188" cy="1259594"/>
          </a:xfrm>
          <a:prstGeom prst="rect">
            <a:avLst/>
          </a:prstGeom>
        </p:spPr>
      </p:pic>
      <p:pic>
        <p:nvPicPr>
          <p:cNvPr id="59" name="Picture 58">
            <a:extLst>
              <a:ext uri="{FF2B5EF4-FFF2-40B4-BE49-F238E27FC236}">
                <a16:creationId xmlns:a16="http://schemas.microsoft.com/office/drawing/2014/main" id="{65AA2CE9-7CD6-4AEB-9631-050663024E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58814" y="3638583"/>
            <a:ext cx="618598" cy="1214426"/>
          </a:xfrm>
          <a:prstGeom prst="rect">
            <a:avLst/>
          </a:prstGeom>
        </p:spPr>
      </p:pic>
      <p:pic>
        <p:nvPicPr>
          <p:cNvPr id="16" name="Picture 15">
            <a:extLst>
              <a:ext uri="{FF2B5EF4-FFF2-40B4-BE49-F238E27FC236}">
                <a16:creationId xmlns:a16="http://schemas.microsoft.com/office/drawing/2014/main" id="{D36A4142-359F-4260-9E02-D366AD3E52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18186" y="4243858"/>
            <a:ext cx="568305" cy="1136610"/>
          </a:xfrm>
          <a:prstGeom prst="rect">
            <a:avLst/>
          </a:prstGeom>
        </p:spPr>
      </p:pic>
    </p:spTree>
    <p:extLst>
      <p:ext uri="{BB962C8B-B14F-4D97-AF65-F5344CB8AC3E}">
        <p14:creationId xmlns:p14="http://schemas.microsoft.com/office/powerpoint/2010/main" val="10214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300"/>
                                  </p:stCondLst>
                                  <p:childTnLst>
                                    <p:set>
                                      <p:cBhvr>
                                        <p:cTn id="12" dur="1" fill="hold">
                                          <p:stCondLst>
                                            <p:cond delay="0"/>
                                          </p:stCondLst>
                                        </p:cTn>
                                        <p:tgtEl>
                                          <p:spTgt spid="50"/>
                                        </p:tgtEl>
                                        <p:attrNameLst>
                                          <p:attrName>style.visibility</p:attrName>
                                        </p:attrNameLst>
                                      </p:cBhvr>
                                      <p:to>
                                        <p:strVal val="visible"/>
                                      </p:to>
                                    </p:set>
                                  </p:childTnLst>
                                </p:cTn>
                              </p:par>
                            </p:childTnLst>
                          </p:cTn>
                        </p:par>
                        <p:par>
                          <p:cTn id="13" fill="hold">
                            <p:stCondLst>
                              <p:cond delay="800"/>
                            </p:stCondLst>
                            <p:childTnLst>
                              <p:par>
                                <p:cTn id="14" presetID="1" presetClass="entr" presetSubtype="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200"/>
                                  </p:stCondLst>
                                  <p:childTnLst>
                                    <p:set>
                                      <p:cBhvr>
                                        <p:cTn id="18" dur="1" fill="hold">
                                          <p:stCondLst>
                                            <p:cond delay="0"/>
                                          </p:stCondLst>
                                        </p:cTn>
                                        <p:tgtEl>
                                          <p:spTgt spid="49"/>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40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nodeType="afterEffect">
                                  <p:stCondLst>
                                    <p:cond delay="30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300"/>
                                  </p:stCondLst>
                                  <p:childTnLst>
                                    <p:set>
                                      <p:cBhvr>
                                        <p:cTn id="32" dur="1" fill="hold">
                                          <p:stCondLst>
                                            <p:cond delay="0"/>
                                          </p:stCondLst>
                                        </p:cTn>
                                        <p:tgtEl>
                                          <p:spTgt spid="59"/>
                                        </p:tgtEl>
                                        <p:attrNameLst>
                                          <p:attrName>style.visibility</p:attrName>
                                        </p:attrNameLst>
                                      </p:cBhvr>
                                      <p:to>
                                        <p:strVal val="visible"/>
                                      </p:to>
                                    </p:set>
                                  </p:childTnLst>
                                </p:cTn>
                              </p:par>
                            </p:childTnLst>
                          </p:cTn>
                        </p:par>
                        <p:par>
                          <p:cTn id="33" fill="hold">
                            <p:stCondLst>
                              <p:cond delay="1700"/>
                            </p:stCondLst>
                            <p:childTnLst>
                              <p:par>
                                <p:cTn id="34" presetID="1" presetClass="entr" presetSubtype="0" fill="hold" nodeType="afterEffect">
                                  <p:stCondLst>
                                    <p:cond delay="200"/>
                                  </p:stCondLst>
                                  <p:childTnLst>
                                    <p:set>
                                      <p:cBhvr>
                                        <p:cTn id="35" dur="1" fill="hold">
                                          <p:stCondLst>
                                            <p:cond delay="0"/>
                                          </p:stCondLst>
                                        </p:cTn>
                                        <p:tgtEl>
                                          <p:spTgt spid="5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par>
                                <p:cTn id="38" presetID="1" presetClass="entr" presetSubtype="0" fill="hold" nodeType="withEffect">
                                  <p:stCondLst>
                                    <p:cond delay="50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2200"/>
                            </p:stCondLst>
                            <p:childTnLst>
                              <p:par>
                                <p:cTn id="43" presetID="1"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2200"/>
                            </p:stCondLst>
                            <p:childTnLst>
                              <p:par>
                                <p:cTn id="46" presetID="1" presetClass="entr" presetSubtype="0" fill="hold" nodeType="afterEffect">
                                  <p:stCondLst>
                                    <p:cond delay="1000"/>
                                  </p:stCondLst>
                                  <p:childTnLst>
                                    <p:set>
                                      <p:cBhvr>
                                        <p:cTn id="47"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7">
                                            <p:txEl>
                                              <p:pRg st="8" end="8"/>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CE7E-0485-4573-A140-1E1E1DFDA1F1}"/>
              </a:ext>
            </a:extLst>
          </p:cNvPr>
          <p:cNvSpPr>
            <a:spLocks noGrp="1"/>
          </p:cNvSpPr>
          <p:nvPr>
            <p:ph type="title"/>
          </p:nvPr>
        </p:nvSpPr>
        <p:spPr>
          <a:xfrm>
            <a:off x="255319" y="266353"/>
            <a:ext cx="8229600" cy="1143000"/>
          </a:xfrm>
        </p:spPr>
        <p:txBody>
          <a:bodyPr/>
          <a:lstStyle/>
          <a:p>
            <a:r>
              <a:rPr lang="en-US" dirty="0"/>
              <a:t>	Approval will not apply to pregnant and breastfeeding women</a:t>
            </a:r>
          </a:p>
        </p:txBody>
      </p:sp>
      <p:sp>
        <p:nvSpPr>
          <p:cNvPr id="3" name="Content Placeholder 2">
            <a:extLst>
              <a:ext uri="{FF2B5EF4-FFF2-40B4-BE49-F238E27FC236}">
                <a16:creationId xmlns:a16="http://schemas.microsoft.com/office/drawing/2014/main" id="{EC025E5F-53B9-42BE-AE4C-479B79DD3B97}"/>
              </a:ext>
            </a:extLst>
          </p:cNvPr>
          <p:cNvSpPr>
            <a:spLocks noGrp="1"/>
          </p:cNvSpPr>
          <p:nvPr>
            <p:ph idx="1"/>
          </p:nvPr>
        </p:nvSpPr>
        <p:spPr>
          <a:xfrm>
            <a:off x="560134" y="2072447"/>
            <a:ext cx="5587340" cy="3437703"/>
          </a:xfrm>
        </p:spPr>
        <p:txBody>
          <a:bodyPr/>
          <a:lstStyle/>
          <a:p>
            <a:pPr>
              <a:spcAft>
                <a:spcPts val="1200"/>
              </a:spcAft>
            </a:pPr>
            <a:r>
              <a:rPr lang="en-US" dirty="0"/>
              <a:t>­This means that a drug that is approved will be “contraindicated” in women during pregnancy and breastfeeding </a:t>
            </a:r>
          </a:p>
          <a:p>
            <a:pPr>
              <a:spcAft>
                <a:spcPts val="1200"/>
              </a:spcAft>
            </a:pPr>
            <a:r>
              <a:rPr lang="en-US" dirty="0"/>
              <a:t>Contraindicated means that the drug should not be used because there is concern that it may cause harm</a:t>
            </a:r>
          </a:p>
          <a:p>
            <a:endParaRPr lang="en-US" dirty="0"/>
          </a:p>
        </p:txBody>
      </p:sp>
      <p:pic>
        <p:nvPicPr>
          <p:cNvPr id="5" name="Picture 4">
            <a:extLst>
              <a:ext uri="{FF2B5EF4-FFF2-40B4-BE49-F238E27FC236}">
                <a16:creationId xmlns:a16="http://schemas.microsoft.com/office/drawing/2014/main" id="{BE2D7070-60F8-4E5B-8653-CDD5CDC41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038" y="2276731"/>
            <a:ext cx="2321029" cy="2570325"/>
          </a:xfrm>
          <a:prstGeom prst="rect">
            <a:avLst/>
          </a:prstGeom>
        </p:spPr>
      </p:pic>
      <p:pic>
        <p:nvPicPr>
          <p:cNvPr id="6" name="Picture 5">
            <a:extLst>
              <a:ext uri="{FF2B5EF4-FFF2-40B4-BE49-F238E27FC236}">
                <a16:creationId xmlns:a16="http://schemas.microsoft.com/office/drawing/2014/main" id="{11B0719C-D0B1-464B-A53E-AAEE510A3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909" y="2914974"/>
            <a:ext cx="1310217" cy="1353891"/>
          </a:xfrm>
          <a:prstGeom prst="rect">
            <a:avLst/>
          </a:prstGeom>
        </p:spPr>
      </p:pic>
      <p:pic>
        <p:nvPicPr>
          <p:cNvPr id="7" name="Picture 6">
            <a:extLst>
              <a:ext uri="{FF2B5EF4-FFF2-40B4-BE49-F238E27FC236}">
                <a16:creationId xmlns:a16="http://schemas.microsoft.com/office/drawing/2014/main" id="{1062C356-57E5-4F25-AAED-DD3FBA6FB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3340" y="5997557"/>
            <a:ext cx="966689" cy="693868"/>
          </a:xfrm>
          <a:prstGeom prst="rect">
            <a:avLst/>
          </a:prstGeom>
        </p:spPr>
      </p:pic>
    </p:spTree>
    <p:extLst>
      <p:ext uri="{BB962C8B-B14F-4D97-AF65-F5344CB8AC3E}">
        <p14:creationId xmlns:p14="http://schemas.microsoft.com/office/powerpoint/2010/main" val="21021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499A-51F1-4DD6-AD3C-18486A7604BC}"/>
              </a:ext>
            </a:extLst>
          </p:cNvPr>
          <p:cNvSpPr>
            <a:spLocks noGrp="1"/>
          </p:cNvSpPr>
          <p:nvPr>
            <p:ph type="title"/>
          </p:nvPr>
        </p:nvSpPr>
        <p:spPr>
          <a:xfrm>
            <a:off x="213360" y="213678"/>
            <a:ext cx="8229600" cy="1143000"/>
          </a:xfrm>
        </p:spPr>
        <p:txBody>
          <a:bodyPr/>
          <a:lstStyle/>
          <a:p>
            <a:r>
              <a:rPr lang="en-US" dirty="0"/>
              <a:t>But what if a woman who is pregnant or breastfeeding needs medicine? </a:t>
            </a:r>
          </a:p>
        </p:txBody>
      </p:sp>
      <p:sp>
        <p:nvSpPr>
          <p:cNvPr id="3" name="Content Placeholder 2">
            <a:extLst>
              <a:ext uri="{FF2B5EF4-FFF2-40B4-BE49-F238E27FC236}">
                <a16:creationId xmlns:a16="http://schemas.microsoft.com/office/drawing/2014/main" id="{77AD40D8-0347-433A-B31F-B031BA920363}"/>
              </a:ext>
            </a:extLst>
          </p:cNvPr>
          <p:cNvSpPr>
            <a:spLocks noGrp="1"/>
          </p:cNvSpPr>
          <p:nvPr>
            <p:ph idx="1"/>
          </p:nvPr>
        </p:nvSpPr>
        <p:spPr>
          <a:xfrm>
            <a:off x="585851" y="1742704"/>
            <a:ext cx="8229600" cy="4785232"/>
          </a:xfrm>
        </p:spPr>
        <p:txBody>
          <a:bodyPr/>
          <a:lstStyle/>
          <a:p>
            <a:pPr>
              <a:spcAft>
                <a:spcPts val="1200"/>
              </a:spcAft>
            </a:pPr>
            <a:r>
              <a:rPr lang="en-US" sz="2800"/>
              <a:t>Her </a:t>
            </a:r>
            <a:r>
              <a:rPr lang="en-US" sz="2800" dirty="0"/>
              <a:t>care provider must make a decision ….</a:t>
            </a:r>
          </a:p>
          <a:p>
            <a:pPr marL="342900" lvl="1" indent="0">
              <a:buNone/>
            </a:pPr>
            <a:endParaRPr lang="en-US" dirty="0"/>
          </a:p>
          <a:p>
            <a:endParaRPr lang="en-US" dirty="0"/>
          </a:p>
        </p:txBody>
      </p:sp>
      <p:pic>
        <p:nvPicPr>
          <p:cNvPr id="5" name="Picture 4">
            <a:extLst>
              <a:ext uri="{FF2B5EF4-FFF2-40B4-BE49-F238E27FC236}">
                <a16:creationId xmlns:a16="http://schemas.microsoft.com/office/drawing/2014/main" id="{814CC1C9-1F5F-4534-B286-58E27F14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186" y="1503206"/>
            <a:ext cx="1639824" cy="1639824"/>
          </a:xfrm>
          <a:prstGeom prst="rect">
            <a:avLst/>
          </a:prstGeom>
        </p:spPr>
      </p:pic>
      <p:sp>
        <p:nvSpPr>
          <p:cNvPr id="6" name="Speech Bubble: Oval 5">
            <a:extLst>
              <a:ext uri="{FF2B5EF4-FFF2-40B4-BE49-F238E27FC236}">
                <a16:creationId xmlns:a16="http://schemas.microsoft.com/office/drawing/2014/main" id="{21ECB71B-5D15-41DE-A452-ECF44586BEC3}"/>
              </a:ext>
            </a:extLst>
          </p:cNvPr>
          <p:cNvSpPr/>
          <p:nvPr/>
        </p:nvSpPr>
        <p:spPr>
          <a:xfrm>
            <a:off x="4210618" y="2383552"/>
            <a:ext cx="3129148" cy="1751768"/>
          </a:xfrm>
          <a:prstGeom prst="wedgeEllipseCallout">
            <a:avLst>
              <a:gd name="adj1" fmla="val -46640"/>
              <a:gd name="adj2" fmla="val 59110"/>
            </a:avLst>
          </a:prstGeom>
          <a:solidFill>
            <a:srgbClr val="6333B3"/>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000" b="1" dirty="0">
                <a:solidFill>
                  <a:srgbClr val="CCFF66"/>
                </a:solidFill>
              </a:rPr>
              <a:t>“This is what I know about this drug in animals…”</a:t>
            </a:r>
          </a:p>
        </p:txBody>
      </p:sp>
      <p:sp>
        <p:nvSpPr>
          <p:cNvPr id="7" name="Speech Bubble: Oval 6">
            <a:extLst>
              <a:ext uri="{FF2B5EF4-FFF2-40B4-BE49-F238E27FC236}">
                <a16:creationId xmlns:a16="http://schemas.microsoft.com/office/drawing/2014/main" id="{70E31643-87A4-4ADE-9C61-792290E86FA3}"/>
              </a:ext>
            </a:extLst>
          </p:cNvPr>
          <p:cNvSpPr/>
          <p:nvPr/>
        </p:nvSpPr>
        <p:spPr>
          <a:xfrm>
            <a:off x="4143859" y="4311939"/>
            <a:ext cx="3429355" cy="1951548"/>
          </a:xfrm>
          <a:prstGeom prst="wedgeEllipseCallout">
            <a:avLst>
              <a:gd name="adj1" fmla="val -48256"/>
              <a:gd name="adj2" fmla="val 69413"/>
            </a:avLst>
          </a:prstGeom>
          <a:solidFill>
            <a:srgbClr val="793395"/>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000" b="1" dirty="0">
                <a:solidFill>
                  <a:schemeClr val="bg1"/>
                </a:solidFill>
              </a:rPr>
              <a:t>“It was safe in women who were NOT pregnant or breastfeeding…”</a:t>
            </a:r>
          </a:p>
        </p:txBody>
      </p:sp>
      <p:sp>
        <p:nvSpPr>
          <p:cNvPr id="8" name="Speech Bubble: Oval 7">
            <a:extLst>
              <a:ext uri="{FF2B5EF4-FFF2-40B4-BE49-F238E27FC236}">
                <a16:creationId xmlns:a16="http://schemas.microsoft.com/office/drawing/2014/main" id="{CBF0EE32-0FBC-4182-8214-9BE6AA1F7844}"/>
              </a:ext>
            </a:extLst>
          </p:cNvPr>
          <p:cNvSpPr/>
          <p:nvPr/>
        </p:nvSpPr>
        <p:spPr>
          <a:xfrm>
            <a:off x="441011" y="2941482"/>
            <a:ext cx="3558008" cy="2226108"/>
          </a:xfrm>
          <a:prstGeom prst="wedgeEllipseCallout">
            <a:avLst>
              <a:gd name="adj1" fmla="val 41582"/>
              <a:gd name="adj2" fmla="val 94362"/>
            </a:avLst>
          </a:prstGeom>
          <a:solidFill>
            <a:srgbClr val="475697"/>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000" b="1" dirty="0">
                <a:solidFill>
                  <a:srgbClr val="FFFF00"/>
                </a:solidFill>
              </a:rPr>
              <a:t>“Can I assume it will be safe and effective  in women who </a:t>
            </a:r>
            <a:r>
              <a:rPr lang="en-US" sz="2000" b="1" i="1" u="sng" dirty="0">
                <a:solidFill>
                  <a:srgbClr val="FFFF00"/>
                </a:solidFill>
              </a:rPr>
              <a:t>ARE </a:t>
            </a:r>
            <a:r>
              <a:rPr lang="en-US" sz="2000" b="1" dirty="0">
                <a:solidFill>
                  <a:srgbClr val="FFFF00"/>
                </a:solidFill>
              </a:rPr>
              <a:t>pregnant or breastfeeding…?”</a:t>
            </a:r>
          </a:p>
        </p:txBody>
      </p:sp>
      <p:pic>
        <p:nvPicPr>
          <p:cNvPr id="10" name="Picture 9">
            <a:extLst>
              <a:ext uri="{FF2B5EF4-FFF2-40B4-BE49-F238E27FC236}">
                <a16:creationId xmlns:a16="http://schemas.microsoft.com/office/drawing/2014/main" id="{39170060-B9B8-40C2-B936-207BC023C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39776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499A-51F1-4DD6-AD3C-18486A7604BC}"/>
              </a:ext>
            </a:extLst>
          </p:cNvPr>
          <p:cNvSpPr>
            <a:spLocks noGrp="1"/>
          </p:cNvSpPr>
          <p:nvPr>
            <p:ph type="title"/>
          </p:nvPr>
        </p:nvSpPr>
        <p:spPr>
          <a:xfrm>
            <a:off x="213360" y="213678"/>
            <a:ext cx="8229600" cy="1143000"/>
          </a:xfrm>
        </p:spPr>
        <p:txBody>
          <a:bodyPr/>
          <a:lstStyle/>
          <a:p>
            <a:r>
              <a:rPr lang="en-US" dirty="0"/>
              <a:t>But what if a woman who is pregnant or breastfeeding needs medicine? </a:t>
            </a:r>
          </a:p>
        </p:txBody>
      </p:sp>
      <p:sp>
        <p:nvSpPr>
          <p:cNvPr id="3" name="Content Placeholder 2">
            <a:extLst>
              <a:ext uri="{FF2B5EF4-FFF2-40B4-BE49-F238E27FC236}">
                <a16:creationId xmlns:a16="http://schemas.microsoft.com/office/drawing/2014/main" id="{77AD40D8-0347-433A-B31F-B031BA920363}"/>
              </a:ext>
            </a:extLst>
          </p:cNvPr>
          <p:cNvSpPr>
            <a:spLocks noGrp="1"/>
          </p:cNvSpPr>
          <p:nvPr>
            <p:ph idx="1"/>
          </p:nvPr>
        </p:nvSpPr>
        <p:spPr>
          <a:xfrm>
            <a:off x="872837" y="2150917"/>
            <a:ext cx="7701148" cy="2556163"/>
          </a:xfrm>
        </p:spPr>
        <p:txBody>
          <a:bodyPr/>
          <a:lstStyle/>
          <a:p>
            <a:pPr marL="342900" lvl="1" indent="0">
              <a:buNone/>
            </a:pPr>
            <a:endParaRPr lang="en-US" dirty="0"/>
          </a:p>
          <a:p>
            <a:endParaRPr lang="en-US" dirty="0"/>
          </a:p>
          <a:p>
            <a:r>
              <a:rPr lang="en-US" dirty="0"/>
              <a:t>What’s the risk?</a:t>
            </a:r>
          </a:p>
          <a:p>
            <a:pPr lvl="1">
              <a:spcBef>
                <a:spcPts val="1200"/>
              </a:spcBef>
              <a:spcAft>
                <a:spcPts val="600"/>
              </a:spcAft>
            </a:pPr>
            <a:r>
              <a:rPr lang="en-US" dirty="0"/>
              <a:t>Don’t know for certain the drug will be safe for the mom, or that it will work in the same way</a:t>
            </a:r>
          </a:p>
          <a:p>
            <a:pPr lvl="1">
              <a:spcBef>
                <a:spcPts val="1200"/>
              </a:spcBef>
              <a:spcAft>
                <a:spcPts val="600"/>
              </a:spcAft>
            </a:pPr>
            <a:r>
              <a:rPr lang="en-US" dirty="0"/>
              <a:t>Don’t know for certain that the drug will be safe for the baby</a:t>
            </a:r>
          </a:p>
        </p:txBody>
      </p:sp>
      <p:pic>
        <p:nvPicPr>
          <p:cNvPr id="5" name="Picture 4">
            <a:extLst>
              <a:ext uri="{FF2B5EF4-FFF2-40B4-BE49-F238E27FC236}">
                <a16:creationId xmlns:a16="http://schemas.microsoft.com/office/drawing/2014/main" id="{814CC1C9-1F5F-4534-B286-58E27F14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88" y="1789175"/>
            <a:ext cx="1639824" cy="1639824"/>
          </a:xfrm>
          <a:prstGeom prst="rect">
            <a:avLst/>
          </a:prstGeom>
        </p:spPr>
      </p:pic>
      <p:sp>
        <p:nvSpPr>
          <p:cNvPr id="4" name="TextBox 3">
            <a:extLst>
              <a:ext uri="{FF2B5EF4-FFF2-40B4-BE49-F238E27FC236}">
                <a16:creationId xmlns:a16="http://schemas.microsoft.com/office/drawing/2014/main" id="{08F2B124-13D8-4534-AA9E-BC7195F5AA3F}"/>
              </a:ext>
            </a:extLst>
          </p:cNvPr>
          <p:cNvSpPr txBox="1"/>
          <p:nvPr/>
        </p:nvSpPr>
        <p:spPr>
          <a:xfrm>
            <a:off x="2873828" y="5270486"/>
            <a:ext cx="2698175" cy="461665"/>
          </a:xfrm>
          <a:prstGeom prst="rect">
            <a:avLst/>
          </a:prstGeom>
          <a:noFill/>
        </p:spPr>
        <p:txBody>
          <a:bodyPr wrap="none" rtlCol="0">
            <a:spAutoFit/>
          </a:bodyPr>
          <a:lstStyle/>
          <a:p>
            <a:pPr marL="342900" lvl="1" indent="0">
              <a:buNone/>
            </a:pPr>
            <a:r>
              <a:rPr lang="en-US" sz="2400" dirty="0"/>
              <a:t>(sound familiar?)</a:t>
            </a:r>
          </a:p>
        </p:txBody>
      </p:sp>
    </p:spTree>
    <p:extLst>
      <p:ext uri="{BB962C8B-B14F-4D97-AF65-F5344CB8AC3E}">
        <p14:creationId xmlns:p14="http://schemas.microsoft.com/office/powerpoint/2010/main" val="4268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B392CF-E622-430E-A142-8AA87B8F0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8390">
            <a:off x="562492" y="4142366"/>
            <a:ext cx="1571782" cy="1571782"/>
          </a:xfrm>
          <a:prstGeom prst="rect">
            <a:avLst/>
          </a:prstGeom>
        </p:spPr>
      </p:pic>
      <p:sp>
        <p:nvSpPr>
          <p:cNvPr id="2" name="Title 1">
            <a:extLst>
              <a:ext uri="{FF2B5EF4-FFF2-40B4-BE49-F238E27FC236}">
                <a16:creationId xmlns:a16="http://schemas.microsoft.com/office/drawing/2014/main" id="{93599BFC-66B5-4952-A7A8-37EA758C17BE}"/>
              </a:ext>
            </a:extLst>
          </p:cNvPr>
          <p:cNvSpPr>
            <a:spLocks noGrp="1"/>
          </p:cNvSpPr>
          <p:nvPr>
            <p:ph type="title"/>
          </p:nvPr>
        </p:nvSpPr>
        <p:spPr/>
        <p:txBody>
          <a:bodyPr/>
          <a:lstStyle/>
          <a:p>
            <a:r>
              <a:rPr lang="en-US" dirty="0"/>
              <a:t>How do we know that a drug is safe during pregnancy and breastfeeding? </a:t>
            </a:r>
          </a:p>
        </p:txBody>
      </p:sp>
      <p:sp>
        <p:nvSpPr>
          <p:cNvPr id="3" name="Content Placeholder 2">
            <a:extLst>
              <a:ext uri="{FF2B5EF4-FFF2-40B4-BE49-F238E27FC236}">
                <a16:creationId xmlns:a16="http://schemas.microsoft.com/office/drawing/2014/main" id="{0C4AEE39-F6E1-4A6D-85FC-BECB51E59D2C}"/>
              </a:ext>
            </a:extLst>
          </p:cNvPr>
          <p:cNvSpPr>
            <a:spLocks noGrp="1"/>
          </p:cNvSpPr>
          <p:nvPr>
            <p:ph idx="1"/>
          </p:nvPr>
        </p:nvSpPr>
        <p:spPr>
          <a:xfrm>
            <a:off x="2142128" y="2543607"/>
            <a:ext cx="6270643" cy="3529330"/>
          </a:xfrm>
        </p:spPr>
        <p:txBody>
          <a:bodyPr/>
          <a:lstStyle/>
          <a:p>
            <a:pPr marL="0" indent="0">
              <a:buNone/>
            </a:pPr>
            <a:endParaRPr lang="en-US" dirty="0"/>
          </a:p>
          <a:p>
            <a:pPr marL="457200" indent="-457200">
              <a:buFont typeface="+mj-lt"/>
              <a:buAutoNum type="arabicPeriod"/>
            </a:pPr>
            <a:r>
              <a:rPr lang="en-US" dirty="0"/>
              <a:t>Follow pregnancy outcomes after product is released and hope that any problems are reported</a:t>
            </a:r>
          </a:p>
          <a:p>
            <a:pPr marL="0" indent="0">
              <a:buNone/>
            </a:pPr>
            <a:endParaRPr lang="en-US" dirty="0"/>
          </a:p>
          <a:p>
            <a:pPr marL="457200" indent="-457200">
              <a:buFont typeface="+mj-lt"/>
              <a:buAutoNum type="arabicPeriod" startAt="2"/>
            </a:pPr>
            <a:r>
              <a:rPr lang="en-US" dirty="0"/>
              <a:t>Intentionally study the safety of these medicines in pregnancy and breastfeeding</a:t>
            </a:r>
          </a:p>
        </p:txBody>
      </p:sp>
      <p:pic>
        <p:nvPicPr>
          <p:cNvPr id="5" name="Picture 4">
            <a:extLst>
              <a:ext uri="{FF2B5EF4-FFF2-40B4-BE49-F238E27FC236}">
                <a16:creationId xmlns:a16="http://schemas.microsoft.com/office/drawing/2014/main" id="{36052993-F39A-4434-A2B6-86EF45D41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229" y="2778394"/>
            <a:ext cx="1198887" cy="1198887"/>
          </a:xfrm>
          <a:prstGeom prst="rect">
            <a:avLst/>
          </a:prstGeom>
        </p:spPr>
      </p:pic>
      <p:sp>
        <p:nvSpPr>
          <p:cNvPr id="4" name="TextBox 3">
            <a:extLst>
              <a:ext uri="{FF2B5EF4-FFF2-40B4-BE49-F238E27FC236}">
                <a16:creationId xmlns:a16="http://schemas.microsoft.com/office/drawing/2014/main" id="{FA473616-9C95-4352-9927-58AFFEABF163}"/>
              </a:ext>
            </a:extLst>
          </p:cNvPr>
          <p:cNvSpPr txBox="1"/>
          <p:nvPr/>
        </p:nvSpPr>
        <p:spPr>
          <a:xfrm>
            <a:off x="885718" y="1958832"/>
            <a:ext cx="3139001" cy="584775"/>
          </a:xfrm>
          <a:prstGeom prst="rect">
            <a:avLst/>
          </a:prstGeom>
          <a:noFill/>
        </p:spPr>
        <p:txBody>
          <a:bodyPr wrap="none" rtlCol="0">
            <a:spAutoFit/>
          </a:bodyPr>
          <a:lstStyle/>
          <a:p>
            <a:r>
              <a:rPr lang="en-US" sz="3200" dirty="0"/>
              <a:t>Two approaches:</a:t>
            </a:r>
          </a:p>
        </p:txBody>
      </p:sp>
      <p:pic>
        <p:nvPicPr>
          <p:cNvPr id="8" name="Picture 7">
            <a:extLst>
              <a:ext uri="{FF2B5EF4-FFF2-40B4-BE49-F238E27FC236}">
                <a16:creationId xmlns:a16="http://schemas.microsoft.com/office/drawing/2014/main" id="{E89BF61C-DF7F-4531-9A0F-55814DB92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125383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91FC-5884-495B-9FD8-17770DF7D836}"/>
              </a:ext>
            </a:extLst>
          </p:cNvPr>
          <p:cNvSpPr>
            <a:spLocks noGrp="1"/>
          </p:cNvSpPr>
          <p:nvPr>
            <p:ph type="title"/>
          </p:nvPr>
        </p:nvSpPr>
        <p:spPr/>
        <p:txBody>
          <a:bodyPr/>
          <a:lstStyle/>
          <a:p>
            <a:r>
              <a:rPr lang="en-US" dirty="0"/>
              <a:t>The story of antiretroviral (ARV) drugs </a:t>
            </a:r>
          </a:p>
        </p:txBody>
      </p:sp>
      <p:sp>
        <p:nvSpPr>
          <p:cNvPr id="3" name="Content Placeholder 2">
            <a:extLst>
              <a:ext uri="{FF2B5EF4-FFF2-40B4-BE49-F238E27FC236}">
                <a16:creationId xmlns:a16="http://schemas.microsoft.com/office/drawing/2014/main" id="{FC583998-F1E5-4B19-B503-031E8FBB73A4}"/>
              </a:ext>
            </a:extLst>
          </p:cNvPr>
          <p:cNvSpPr>
            <a:spLocks noGrp="1"/>
          </p:cNvSpPr>
          <p:nvPr>
            <p:ph idx="1"/>
          </p:nvPr>
        </p:nvSpPr>
        <p:spPr>
          <a:xfrm>
            <a:off x="457200" y="1798130"/>
            <a:ext cx="8229600" cy="4785232"/>
          </a:xfrm>
        </p:spPr>
        <p:txBody>
          <a:bodyPr/>
          <a:lstStyle/>
          <a:p>
            <a:r>
              <a:rPr lang="en-US" dirty="0"/>
              <a:t>Of 31 approved ARVs, it was on average 5 years AFTER approval before any pregnancy data was collected</a:t>
            </a:r>
          </a:p>
          <a:p>
            <a:pPr lvl="1"/>
            <a:r>
              <a:rPr lang="en-US" sz="2200" dirty="0"/>
              <a:t>No data in 3/7 drugs approved since 2010</a:t>
            </a:r>
          </a:p>
          <a:p>
            <a:pPr>
              <a:spcBef>
                <a:spcPts val="1800"/>
              </a:spcBef>
            </a:pPr>
            <a:r>
              <a:rPr lang="en-US" dirty="0"/>
              <a:t>Big unknowns, particularly for newer drugs:  </a:t>
            </a:r>
          </a:p>
          <a:p>
            <a:pPr lvl="1"/>
            <a:r>
              <a:rPr lang="en-US" sz="2200" dirty="0"/>
              <a:t>Does the drug get absorbed in the body of a pregnant woman in the same way? </a:t>
            </a:r>
          </a:p>
          <a:p>
            <a:pPr lvl="1"/>
            <a:r>
              <a:rPr lang="en-US" sz="2200" dirty="0"/>
              <a:t>Is the drug safe to use during pregnancy and breastfeeding?</a:t>
            </a:r>
          </a:p>
          <a:p>
            <a:pPr lvl="1"/>
            <a:r>
              <a:rPr lang="en-US" sz="2200" dirty="0"/>
              <a:t>Does the drug affect development of the baby (fetus)  if taken during pregnancy?</a:t>
            </a:r>
          </a:p>
          <a:p>
            <a:pPr lvl="1"/>
            <a:r>
              <a:rPr lang="en-US" sz="2200" dirty="0"/>
              <a:t>Is it safe to use during breastfeeding? </a:t>
            </a:r>
          </a:p>
          <a:p>
            <a:pPr marL="342900" lvl="1" indent="0">
              <a:buNone/>
            </a:pPr>
            <a:endParaRPr lang="en-US" dirty="0"/>
          </a:p>
          <a:p>
            <a:pPr marL="342900" lvl="1" indent="0">
              <a:buNone/>
            </a:pPr>
            <a:endParaRPr lang="en-US" dirty="0"/>
          </a:p>
          <a:p>
            <a:pPr marL="342900" lvl="1" indent="0">
              <a:buNone/>
            </a:pPr>
            <a:endParaRPr lang="en-US" dirty="0"/>
          </a:p>
          <a:p>
            <a:r>
              <a:rPr lang="en-US" sz="1200" dirty="0"/>
              <a:t>Marisha N. </a:t>
            </a:r>
            <a:r>
              <a:rPr lang="en-US" sz="1200" dirty="0" err="1"/>
              <a:t>Wickremsinhe</a:t>
            </a:r>
            <a:r>
              <a:rPr lang="en-US" sz="1200" dirty="0"/>
              <a:t>, Margaret O. Little, Alice S. Carter, Kristen A. Sullivan, and Anne D. </a:t>
            </a:r>
            <a:r>
              <a:rPr lang="en-US" sz="1200" dirty="0" err="1"/>
              <a:t>Lyerly.Journal</a:t>
            </a:r>
            <a:r>
              <a:rPr lang="en-US" sz="1200" dirty="0"/>
              <a:t> of Women's </a:t>
            </a:r>
            <a:r>
              <a:rPr lang="en-US" sz="1200" dirty="0" err="1"/>
              <a:t>Health.Jan</a:t>
            </a:r>
            <a:r>
              <a:rPr lang="en-US" sz="1200" dirty="0"/>
              <a:t> 2019.ahead of print</a:t>
            </a:r>
            <a:r>
              <a:rPr lang="en-US" sz="1200" dirty="0">
                <a:hlinkClick r:id="rId3"/>
              </a:rPr>
              <a:t>http://doi.org/10.1089/jwh.2017.6857</a:t>
            </a:r>
            <a:endParaRPr lang="en-US" sz="1200" dirty="0"/>
          </a:p>
          <a:p>
            <a:r>
              <a:rPr lang="en-US" sz="1200" b="1" dirty="0"/>
              <a:t>Published in </a:t>
            </a:r>
            <a:r>
              <a:rPr lang="en-US" sz="1200" dirty="0"/>
              <a:t>Volume: 28 Issue 1: January 10, 2019</a:t>
            </a:r>
          </a:p>
          <a:p>
            <a:r>
              <a:rPr lang="en-US" sz="1200" b="1" dirty="0"/>
              <a:t>Online Ahead of </a:t>
            </a:r>
            <a:r>
              <a:rPr lang="en-US" sz="1200" b="1" dirty="0" err="1"/>
              <a:t>Print:</a:t>
            </a:r>
            <a:r>
              <a:rPr lang="en-US" sz="1200" dirty="0" err="1"/>
              <a:t>August</a:t>
            </a:r>
            <a:r>
              <a:rPr lang="en-US" sz="1200" dirty="0"/>
              <a:t> 20, 2018</a:t>
            </a:r>
          </a:p>
          <a:p>
            <a:endParaRPr lang="en-US" dirty="0"/>
          </a:p>
        </p:txBody>
      </p:sp>
    </p:spTree>
    <p:extLst>
      <p:ext uri="{BB962C8B-B14F-4D97-AF65-F5344CB8AC3E}">
        <p14:creationId xmlns:p14="http://schemas.microsoft.com/office/powerpoint/2010/main" val="36978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8D76-9F8E-48FC-9287-FBDAB46C14F2}"/>
              </a:ext>
            </a:extLst>
          </p:cNvPr>
          <p:cNvSpPr>
            <a:spLocks noGrp="1"/>
          </p:cNvSpPr>
          <p:nvPr>
            <p:ph type="title"/>
          </p:nvPr>
        </p:nvSpPr>
        <p:spPr/>
        <p:txBody>
          <a:bodyPr/>
          <a:lstStyle/>
          <a:p>
            <a:r>
              <a:rPr lang="en-US" sz="3600" dirty="0">
                <a:solidFill>
                  <a:srgbClr val="660083"/>
                </a:solidFill>
              </a:rPr>
              <a:t>Why we should study drugs in pregnancy rather than leave safety to chance </a:t>
            </a:r>
          </a:p>
        </p:txBody>
      </p:sp>
      <p:pic>
        <p:nvPicPr>
          <p:cNvPr id="4" name="Picture 3">
            <a:extLst>
              <a:ext uri="{FF2B5EF4-FFF2-40B4-BE49-F238E27FC236}">
                <a16:creationId xmlns:a16="http://schemas.microsoft.com/office/drawing/2014/main" id="{24A9418C-41D3-4B64-A6BE-267B86C6C8D9}"/>
              </a:ext>
            </a:extLst>
          </p:cNvPr>
          <p:cNvPicPr>
            <a:picLocks noChangeAspect="1"/>
          </p:cNvPicPr>
          <p:nvPr/>
        </p:nvPicPr>
        <p:blipFill rotWithShape="1">
          <a:blip r:embed="rId3"/>
          <a:srcRect l="3414" t="9477" r="-3414" b="-8705"/>
          <a:stretch/>
        </p:blipFill>
        <p:spPr>
          <a:xfrm>
            <a:off x="191062" y="1890078"/>
            <a:ext cx="3118196" cy="4647753"/>
          </a:xfrm>
          <a:prstGeom prst="rect">
            <a:avLst/>
          </a:prstGeom>
        </p:spPr>
      </p:pic>
      <p:sp>
        <p:nvSpPr>
          <p:cNvPr id="7" name="Content Placeholder 2">
            <a:extLst>
              <a:ext uri="{FF2B5EF4-FFF2-40B4-BE49-F238E27FC236}">
                <a16:creationId xmlns:a16="http://schemas.microsoft.com/office/drawing/2014/main" id="{7451FCD7-D548-445F-9281-73C1A4F13CEE}"/>
              </a:ext>
            </a:extLst>
          </p:cNvPr>
          <p:cNvSpPr>
            <a:spLocks noGrp="1"/>
          </p:cNvSpPr>
          <p:nvPr>
            <p:ph idx="1"/>
          </p:nvPr>
        </p:nvSpPr>
        <p:spPr>
          <a:xfrm>
            <a:off x="3524070" y="1781628"/>
            <a:ext cx="5259008" cy="3869267"/>
          </a:xfrm>
        </p:spPr>
        <p:txBody>
          <a:bodyPr/>
          <a:lstStyle/>
          <a:p>
            <a:pPr marL="256540" indent="-256540"/>
            <a:r>
              <a:rPr lang="en-US" dirty="0"/>
              <a:t>The body undergoes many changes during pregnancy</a:t>
            </a:r>
          </a:p>
          <a:p>
            <a:pPr marL="256540" indent="-256540"/>
            <a:r>
              <a:rPr lang="en-US" dirty="0"/>
              <a:t>A drug may work differently in a woman who’s pregnant </a:t>
            </a:r>
          </a:p>
          <a:p>
            <a:pPr marL="256540" indent="-256540"/>
            <a:r>
              <a:rPr lang="en-US" dirty="0"/>
              <a:t>It may pass to the placenta and cause harm to the developing fetus</a:t>
            </a:r>
            <a:r>
              <a:rPr lang="en-US" dirty="0">
                <a:solidFill>
                  <a:srgbClr val="FF0000"/>
                </a:solidFill>
              </a:rPr>
              <a:t> </a:t>
            </a:r>
            <a:r>
              <a:rPr lang="en-US" dirty="0"/>
              <a:t>or put the pregnancy (mother/fetus) at risk </a:t>
            </a:r>
          </a:p>
          <a:p>
            <a:pPr marL="256540" indent="-256540"/>
            <a:r>
              <a:rPr lang="en-US" dirty="0"/>
              <a:t>Fear of unknown risks may cause women to forgo taking a medication that would benefit them and/or their fetus</a:t>
            </a:r>
          </a:p>
          <a:p>
            <a:pPr marL="256540" indent="-256540"/>
            <a:endParaRPr lang="en-US" sz="2000" dirty="0"/>
          </a:p>
        </p:txBody>
      </p:sp>
      <p:pic>
        <p:nvPicPr>
          <p:cNvPr id="5" name="Picture 4">
            <a:extLst>
              <a:ext uri="{FF2B5EF4-FFF2-40B4-BE49-F238E27FC236}">
                <a16:creationId xmlns:a16="http://schemas.microsoft.com/office/drawing/2014/main" id="{D1FE0B0B-CB6F-4443-9973-EB391D139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387" y="6020422"/>
            <a:ext cx="1749679" cy="603640"/>
          </a:xfrm>
          <a:prstGeom prst="rect">
            <a:avLst/>
          </a:prstGeom>
        </p:spPr>
      </p:pic>
    </p:spTree>
    <p:extLst>
      <p:ext uri="{BB962C8B-B14F-4D97-AF65-F5344CB8AC3E}">
        <p14:creationId xmlns:p14="http://schemas.microsoft.com/office/powerpoint/2010/main" val="195857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8D76-9F8E-48FC-9287-FBDAB46C14F2}"/>
              </a:ext>
            </a:extLst>
          </p:cNvPr>
          <p:cNvSpPr>
            <a:spLocks noGrp="1"/>
          </p:cNvSpPr>
          <p:nvPr>
            <p:ph type="title"/>
          </p:nvPr>
        </p:nvSpPr>
        <p:spPr>
          <a:xfrm>
            <a:off x="222069" y="117885"/>
            <a:ext cx="8739051" cy="1143000"/>
          </a:xfrm>
        </p:spPr>
        <p:txBody>
          <a:bodyPr/>
          <a:lstStyle/>
          <a:p>
            <a:r>
              <a:rPr lang="en-US" sz="3600" dirty="0">
                <a:solidFill>
                  <a:srgbClr val="660083"/>
                </a:solidFill>
              </a:rPr>
              <a:t>Why we should study drugs in breastfeeding women rather than leave safety to chance </a:t>
            </a:r>
          </a:p>
        </p:txBody>
      </p:sp>
      <p:sp>
        <p:nvSpPr>
          <p:cNvPr id="7" name="Content Placeholder 2">
            <a:extLst>
              <a:ext uri="{FF2B5EF4-FFF2-40B4-BE49-F238E27FC236}">
                <a16:creationId xmlns:a16="http://schemas.microsoft.com/office/drawing/2014/main" id="{7451FCD7-D548-445F-9281-73C1A4F13CEE}"/>
              </a:ext>
            </a:extLst>
          </p:cNvPr>
          <p:cNvSpPr>
            <a:spLocks noGrp="1"/>
          </p:cNvSpPr>
          <p:nvPr>
            <p:ph idx="1"/>
          </p:nvPr>
        </p:nvSpPr>
        <p:spPr>
          <a:xfrm>
            <a:off x="388983" y="1650680"/>
            <a:ext cx="5164652" cy="5089435"/>
          </a:xfrm>
        </p:spPr>
        <p:txBody>
          <a:bodyPr/>
          <a:lstStyle/>
          <a:p>
            <a:pPr marL="256540" indent="-256540"/>
            <a:r>
              <a:rPr lang="en-US" dirty="0"/>
              <a:t>The body undergoes many changes during breastfeeding</a:t>
            </a:r>
          </a:p>
          <a:p>
            <a:pPr marL="256540" indent="-256540"/>
            <a:r>
              <a:rPr lang="en-US" dirty="0"/>
              <a:t>Certain drugs may or may not </a:t>
            </a:r>
          </a:p>
          <a:p>
            <a:pPr marL="556895" lvl="1" indent="-213995"/>
            <a:r>
              <a:rPr lang="en-US" dirty="0"/>
              <a:t>impact milk supply</a:t>
            </a:r>
          </a:p>
          <a:p>
            <a:pPr marL="556895" lvl="1" indent="-213995"/>
            <a:r>
              <a:rPr lang="en-US" dirty="0"/>
              <a:t>pass into breastmilk</a:t>
            </a:r>
          </a:p>
          <a:p>
            <a:pPr marL="556895" lvl="1" indent="-213995"/>
            <a:r>
              <a:rPr lang="en-US" dirty="0"/>
              <a:t>be orally absorbed by the infant</a:t>
            </a:r>
          </a:p>
          <a:p>
            <a:pPr marL="556895" lvl="1" indent="-213995"/>
            <a:r>
              <a:rPr lang="en-US" dirty="0"/>
              <a:t>have adverse effects on the infant </a:t>
            </a:r>
          </a:p>
          <a:p>
            <a:pPr marL="256540" indent="-256540"/>
            <a:r>
              <a:rPr lang="en-US" dirty="0"/>
              <a:t>If risks of medication are unknown, some mothers may stop breastfeeding, potentially depriving infant of benefits of breast milk and introducing more risk to the infant than the drug would have</a:t>
            </a:r>
          </a:p>
          <a:p>
            <a:pPr marL="256540" indent="-256540"/>
            <a:endParaRPr lang="en-US" sz="2000" dirty="0"/>
          </a:p>
        </p:txBody>
      </p:sp>
      <p:pic>
        <p:nvPicPr>
          <p:cNvPr id="5" name="Picture 4">
            <a:extLst>
              <a:ext uri="{FF2B5EF4-FFF2-40B4-BE49-F238E27FC236}">
                <a16:creationId xmlns:a16="http://schemas.microsoft.com/office/drawing/2014/main" id="{D1FE0B0B-CB6F-4443-9973-EB391D139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387" y="6020422"/>
            <a:ext cx="1749679" cy="603640"/>
          </a:xfrm>
          <a:prstGeom prst="rect">
            <a:avLst/>
          </a:prstGeom>
        </p:spPr>
      </p:pic>
      <p:pic>
        <p:nvPicPr>
          <p:cNvPr id="3" name="Picture 5" descr="A close up of a piece of paper&#10;&#10;Description generated with high confidence">
            <a:extLst>
              <a:ext uri="{FF2B5EF4-FFF2-40B4-BE49-F238E27FC236}">
                <a16:creationId xmlns:a16="http://schemas.microsoft.com/office/drawing/2014/main" id="{FD49F806-1517-47FE-AA2C-6F81CD797A42}"/>
              </a:ext>
            </a:extLst>
          </p:cNvPr>
          <p:cNvPicPr>
            <a:picLocks noChangeAspect="1"/>
          </p:cNvPicPr>
          <p:nvPr/>
        </p:nvPicPr>
        <p:blipFill>
          <a:blip r:embed="rId4"/>
          <a:stretch>
            <a:fillRect/>
          </a:stretch>
        </p:blipFill>
        <p:spPr>
          <a:xfrm>
            <a:off x="5395367" y="2197778"/>
            <a:ext cx="3800475" cy="3275240"/>
          </a:xfrm>
          <a:prstGeom prst="rect">
            <a:avLst/>
          </a:prstGeom>
        </p:spPr>
      </p:pic>
    </p:spTree>
    <p:extLst>
      <p:ext uri="{BB962C8B-B14F-4D97-AF65-F5344CB8AC3E}">
        <p14:creationId xmlns:p14="http://schemas.microsoft.com/office/powerpoint/2010/main" val="48937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E0B4-9A39-42CB-810D-F8A8B67615AF}"/>
              </a:ext>
            </a:extLst>
          </p:cNvPr>
          <p:cNvSpPr>
            <a:spLocks noGrp="1"/>
          </p:cNvSpPr>
          <p:nvPr>
            <p:ph type="title"/>
          </p:nvPr>
        </p:nvSpPr>
        <p:spPr/>
        <p:txBody>
          <a:bodyPr/>
          <a:lstStyle/>
          <a:p>
            <a:r>
              <a:rPr lang="en-US" sz="3200" dirty="0"/>
              <a:t>What’s the difference between learning about safety in a clinical trial vs in the real world?</a:t>
            </a:r>
          </a:p>
        </p:txBody>
      </p:sp>
      <p:sp>
        <p:nvSpPr>
          <p:cNvPr id="3" name="Content Placeholder 2">
            <a:extLst>
              <a:ext uri="{FF2B5EF4-FFF2-40B4-BE49-F238E27FC236}">
                <a16:creationId xmlns:a16="http://schemas.microsoft.com/office/drawing/2014/main" id="{E7E9D74B-3BFC-43CD-B3EC-4719BAB9FFC5}"/>
              </a:ext>
            </a:extLst>
          </p:cNvPr>
          <p:cNvSpPr>
            <a:spLocks noGrp="1"/>
          </p:cNvSpPr>
          <p:nvPr>
            <p:ph idx="1"/>
          </p:nvPr>
        </p:nvSpPr>
        <p:spPr/>
        <p:txBody>
          <a:bodyPr/>
          <a:lstStyle/>
          <a:p>
            <a:pPr marL="0" indent="0">
              <a:buNone/>
            </a:pPr>
            <a:endParaRPr lang="en-US" dirty="0"/>
          </a:p>
          <a:p>
            <a:pPr>
              <a:spcAft>
                <a:spcPts val="600"/>
              </a:spcAft>
            </a:pPr>
            <a:r>
              <a:rPr lang="en-US" dirty="0"/>
              <a:t>If there is a safety problem, in the real world there’s potential to do harm to many more women and babies because there is less monitoring and many more women could be using the drug</a:t>
            </a:r>
          </a:p>
          <a:p>
            <a:pPr>
              <a:spcAft>
                <a:spcPts val="600"/>
              </a:spcAft>
            </a:pPr>
            <a:r>
              <a:rPr lang="en-US" dirty="0"/>
              <a:t>In a trial setting, study staff can closely monitor each woman and stop the drug if there is any suggestion of harm</a:t>
            </a:r>
          </a:p>
          <a:p>
            <a:pPr>
              <a:spcAft>
                <a:spcPts val="600"/>
              </a:spcAft>
            </a:pPr>
            <a:r>
              <a:rPr lang="en-US" dirty="0"/>
              <a:t>In the real world, there’s not that kind of woman by woman control or oversight of what is happening to her and her pregnancy -- Potentially putting many more women and babies at risk</a:t>
            </a:r>
          </a:p>
        </p:txBody>
      </p:sp>
    </p:spTree>
    <p:extLst>
      <p:ext uri="{BB962C8B-B14F-4D97-AF65-F5344CB8AC3E}">
        <p14:creationId xmlns:p14="http://schemas.microsoft.com/office/powerpoint/2010/main" val="32458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499A-51F1-4DD6-AD3C-18486A7604BC}"/>
              </a:ext>
            </a:extLst>
          </p:cNvPr>
          <p:cNvSpPr>
            <a:spLocks noGrp="1"/>
          </p:cNvSpPr>
          <p:nvPr>
            <p:ph type="title"/>
          </p:nvPr>
        </p:nvSpPr>
        <p:spPr>
          <a:xfrm>
            <a:off x="213360" y="213678"/>
            <a:ext cx="8229600" cy="1143000"/>
          </a:xfrm>
        </p:spPr>
        <p:txBody>
          <a:bodyPr/>
          <a:lstStyle/>
          <a:p>
            <a:r>
              <a:rPr lang="en-US" dirty="0"/>
              <a:t>But what if a woman who is pregnant or breastfeeding </a:t>
            </a:r>
            <a:r>
              <a:rPr lang="en-US"/>
              <a:t>needs medication? </a:t>
            </a:r>
            <a:endParaRPr lang="en-US" dirty="0"/>
          </a:p>
        </p:txBody>
      </p:sp>
      <p:sp>
        <p:nvSpPr>
          <p:cNvPr id="3" name="Content Placeholder 2">
            <a:extLst>
              <a:ext uri="{FF2B5EF4-FFF2-40B4-BE49-F238E27FC236}">
                <a16:creationId xmlns:a16="http://schemas.microsoft.com/office/drawing/2014/main" id="{77AD40D8-0347-433A-B31F-B031BA920363}"/>
              </a:ext>
            </a:extLst>
          </p:cNvPr>
          <p:cNvSpPr>
            <a:spLocks noGrp="1"/>
          </p:cNvSpPr>
          <p:nvPr>
            <p:ph idx="1"/>
          </p:nvPr>
        </p:nvSpPr>
        <p:spPr>
          <a:xfrm>
            <a:off x="585851" y="1742704"/>
            <a:ext cx="8229600" cy="4785232"/>
          </a:xfrm>
        </p:spPr>
        <p:txBody>
          <a:bodyPr/>
          <a:lstStyle/>
          <a:p>
            <a:pPr marL="342900" lvl="1" indent="0">
              <a:buNone/>
            </a:pPr>
            <a:endParaRPr lang="en-US" dirty="0"/>
          </a:p>
          <a:p>
            <a:endParaRPr lang="en-US" dirty="0"/>
          </a:p>
        </p:txBody>
      </p:sp>
      <p:sp>
        <p:nvSpPr>
          <p:cNvPr id="6" name="Speech Bubble: Oval 5">
            <a:extLst>
              <a:ext uri="{FF2B5EF4-FFF2-40B4-BE49-F238E27FC236}">
                <a16:creationId xmlns:a16="http://schemas.microsoft.com/office/drawing/2014/main" id="{21ECB71B-5D15-41DE-A452-ECF44586BEC3}"/>
              </a:ext>
            </a:extLst>
          </p:cNvPr>
          <p:cNvSpPr/>
          <p:nvPr/>
        </p:nvSpPr>
        <p:spPr>
          <a:xfrm>
            <a:off x="3154456" y="1806405"/>
            <a:ext cx="3914294" cy="1951548"/>
          </a:xfrm>
          <a:prstGeom prst="wedgeEllipseCallout">
            <a:avLst>
              <a:gd name="adj1" fmla="val -39359"/>
              <a:gd name="adj2" fmla="val 51808"/>
            </a:avLst>
          </a:prstGeom>
          <a:solidFill>
            <a:srgbClr val="6333B3"/>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lvl="1"/>
            <a:endParaRPr lang="en-US" b="1" dirty="0">
              <a:solidFill>
                <a:srgbClr val="CCFF66"/>
              </a:solidFill>
            </a:endParaRPr>
          </a:p>
          <a:p>
            <a:pPr marL="0" lvl="1" algn="ctr"/>
            <a:r>
              <a:rPr lang="en-US" sz="2000" b="1" dirty="0">
                <a:solidFill>
                  <a:srgbClr val="CCFF66"/>
                </a:solidFill>
              </a:rPr>
              <a:t>“This is what I know from trials with women who were not pregnant or breastfeeding...”</a:t>
            </a:r>
            <a:endParaRPr lang="en-US" sz="2000" dirty="0"/>
          </a:p>
          <a:p>
            <a:pPr lvl="1"/>
            <a:endParaRPr lang="en-US" sz="2000" b="1" dirty="0">
              <a:solidFill>
                <a:srgbClr val="CCFF66"/>
              </a:solidFill>
            </a:endParaRPr>
          </a:p>
        </p:txBody>
      </p:sp>
      <p:sp>
        <p:nvSpPr>
          <p:cNvPr id="7" name="Speech Bubble: Oval 6">
            <a:extLst>
              <a:ext uri="{FF2B5EF4-FFF2-40B4-BE49-F238E27FC236}">
                <a16:creationId xmlns:a16="http://schemas.microsoft.com/office/drawing/2014/main" id="{70E31643-87A4-4ADE-9C61-792290E86FA3}"/>
              </a:ext>
            </a:extLst>
          </p:cNvPr>
          <p:cNvSpPr/>
          <p:nvPr/>
        </p:nvSpPr>
        <p:spPr>
          <a:xfrm>
            <a:off x="3445010" y="3839145"/>
            <a:ext cx="4424472" cy="2427087"/>
          </a:xfrm>
          <a:prstGeom prst="wedgeEllipseCallout">
            <a:avLst>
              <a:gd name="adj1" fmla="val -48256"/>
              <a:gd name="adj2" fmla="val 69413"/>
            </a:avLst>
          </a:prstGeom>
          <a:solidFill>
            <a:srgbClr val="793395"/>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000" b="1" dirty="0">
                <a:solidFill>
                  <a:schemeClr val="bg1"/>
                </a:solidFill>
              </a:rPr>
              <a:t>“And here is some information from a study that looked specifically at the safety of this drug in pregnant and breastfeeding women …”</a:t>
            </a:r>
          </a:p>
        </p:txBody>
      </p:sp>
      <p:sp>
        <p:nvSpPr>
          <p:cNvPr id="8" name="Speech Bubble: Oval 7">
            <a:extLst>
              <a:ext uri="{FF2B5EF4-FFF2-40B4-BE49-F238E27FC236}">
                <a16:creationId xmlns:a16="http://schemas.microsoft.com/office/drawing/2014/main" id="{CBF0EE32-0FBC-4182-8214-9BE6AA1F7844}"/>
              </a:ext>
            </a:extLst>
          </p:cNvPr>
          <p:cNvSpPr/>
          <p:nvPr/>
        </p:nvSpPr>
        <p:spPr>
          <a:xfrm>
            <a:off x="366511" y="2983158"/>
            <a:ext cx="3120245" cy="2226108"/>
          </a:xfrm>
          <a:prstGeom prst="wedgeEllipseCallout">
            <a:avLst>
              <a:gd name="adj1" fmla="val 41582"/>
              <a:gd name="adj2" fmla="val 94362"/>
            </a:avLst>
          </a:prstGeom>
          <a:solidFill>
            <a:srgbClr val="475697"/>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en-US" sz="2000" b="1" dirty="0">
                <a:solidFill>
                  <a:srgbClr val="FFFF00"/>
                </a:solidFill>
              </a:rPr>
              <a:t>“Now we can make an informed decision …”</a:t>
            </a:r>
          </a:p>
        </p:txBody>
      </p:sp>
      <p:pic>
        <p:nvPicPr>
          <p:cNvPr id="10" name="Picture 9">
            <a:extLst>
              <a:ext uri="{FF2B5EF4-FFF2-40B4-BE49-F238E27FC236}">
                <a16:creationId xmlns:a16="http://schemas.microsoft.com/office/drawing/2014/main" id="{39170060-B9B8-40C2-B936-207BC023C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12295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E6CD-0EA8-49AA-9DF5-F5DF58C5CD3A}"/>
              </a:ext>
            </a:extLst>
          </p:cNvPr>
          <p:cNvSpPr>
            <a:spLocks noGrp="1"/>
          </p:cNvSpPr>
          <p:nvPr>
            <p:ph type="title"/>
          </p:nvPr>
        </p:nvSpPr>
        <p:spPr/>
        <p:txBody>
          <a:bodyPr/>
          <a:lstStyle/>
          <a:p>
            <a:r>
              <a:rPr lang="en-US" sz="4000" dirty="0"/>
              <a:t>The Need</a:t>
            </a:r>
          </a:p>
        </p:txBody>
      </p:sp>
      <p:sp>
        <p:nvSpPr>
          <p:cNvPr id="3" name="Content Placeholder 2">
            <a:extLst>
              <a:ext uri="{FF2B5EF4-FFF2-40B4-BE49-F238E27FC236}">
                <a16:creationId xmlns:a16="http://schemas.microsoft.com/office/drawing/2014/main" id="{6B3F3020-449A-4206-BCB3-F71E4829D84E}"/>
              </a:ext>
            </a:extLst>
          </p:cNvPr>
          <p:cNvSpPr>
            <a:spLocks noGrp="1"/>
          </p:cNvSpPr>
          <p:nvPr>
            <p:ph idx="1"/>
          </p:nvPr>
        </p:nvSpPr>
        <p:spPr>
          <a:xfrm>
            <a:off x="883031" y="2187169"/>
            <a:ext cx="7651369" cy="4785232"/>
          </a:xfrm>
        </p:spPr>
        <p:txBody>
          <a:bodyPr/>
          <a:lstStyle/>
          <a:p>
            <a:pPr>
              <a:lnSpc>
                <a:spcPts val="3000"/>
              </a:lnSpc>
              <a:spcAft>
                <a:spcPts val="1200"/>
              </a:spcAft>
            </a:pPr>
            <a:r>
              <a:rPr lang="en-US" sz="2800" dirty="0"/>
              <a:t>Women may be pregnant or breastfeeding for a significant portion of their lives</a:t>
            </a:r>
          </a:p>
          <a:p>
            <a:pPr>
              <a:lnSpc>
                <a:spcPts val="3000"/>
              </a:lnSpc>
              <a:spcAft>
                <a:spcPts val="1200"/>
              </a:spcAft>
            </a:pPr>
            <a:r>
              <a:rPr lang="en-US" sz="2800" dirty="0"/>
              <a:t>Pregnancy and breastfeeding represent periods of high HIV risk</a:t>
            </a:r>
          </a:p>
          <a:p>
            <a:pPr>
              <a:lnSpc>
                <a:spcPts val="3000"/>
              </a:lnSpc>
              <a:spcAft>
                <a:spcPts val="1200"/>
              </a:spcAft>
            </a:pPr>
            <a:r>
              <a:rPr lang="en-US" sz="2800" dirty="0"/>
              <a:t>Preventing HIV infection in the mother protects her baby, too </a:t>
            </a:r>
          </a:p>
          <a:p>
            <a:pPr marL="0" indent="0">
              <a:buNone/>
            </a:pPr>
            <a:endParaRPr lang="en-US" dirty="0"/>
          </a:p>
        </p:txBody>
      </p:sp>
      <p:pic>
        <p:nvPicPr>
          <p:cNvPr id="4" name="Picture 3">
            <a:extLst>
              <a:ext uri="{FF2B5EF4-FFF2-40B4-BE49-F238E27FC236}">
                <a16:creationId xmlns:a16="http://schemas.microsoft.com/office/drawing/2014/main" id="{4908A42D-0363-4DB2-BB72-6069758547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46" y="5898177"/>
            <a:ext cx="954591" cy="685184"/>
          </a:xfrm>
          <a:prstGeom prst="rect">
            <a:avLst/>
          </a:prstGeom>
        </p:spPr>
      </p:pic>
    </p:spTree>
    <p:extLst>
      <p:ext uri="{BB962C8B-B14F-4D97-AF65-F5344CB8AC3E}">
        <p14:creationId xmlns:p14="http://schemas.microsoft.com/office/powerpoint/2010/main" val="1610570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E6CD-0EA8-49AA-9DF5-F5DF58C5CD3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B3F3020-449A-4206-BCB3-F71E4829D84E}"/>
              </a:ext>
            </a:extLst>
          </p:cNvPr>
          <p:cNvSpPr>
            <a:spLocks noGrp="1"/>
          </p:cNvSpPr>
          <p:nvPr>
            <p:ph idx="1"/>
          </p:nvPr>
        </p:nvSpPr>
        <p:spPr>
          <a:xfrm>
            <a:off x="457200" y="1798130"/>
            <a:ext cx="8229600" cy="4785232"/>
          </a:xfrm>
        </p:spPr>
        <p:txBody>
          <a:bodyPr/>
          <a:lstStyle/>
          <a:p>
            <a:pPr>
              <a:lnSpc>
                <a:spcPts val="3100"/>
              </a:lnSpc>
              <a:spcAft>
                <a:spcPts val="600"/>
              </a:spcAft>
            </a:pPr>
            <a:r>
              <a:rPr lang="en-US" sz="2800" dirty="0"/>
              <a:t>Many experts and ethicists agree that pregnant and breastfeeding women deserve to be included in clinical trials of potentially beneficial drugs</a:t>
            </a:r>
          </a:p>
          <a:p>
            <a:pPr lvl="1"/>
            <a:r>
              <a:rPr lang="en-US" sz="2400" dirty="0"/>
              <a:t>Mothers benefit, Infants benefit, Clinicians benefit, Science benefits</a:t>
            </a:r>
          </a:p>
          <a:p>
            <a:pPr>
              <a:lnSpc>
                <a:spcPts val="3100"/>
              </a:lnSpc>
              <a:spcAft>
                <a:spcPts val="600"/>
              </a:spcAft>
            </a:pPr>
            <a:r>
              <a:rPr lang="en-US" sz="2800" dirty="0"/>
              <a:t>Women may be pregnant or breastfeeding for a significant portion of their lifespan</a:t>
            </a:r>
          </a:p>
          <a:p>
            <a:pPr>
              <a:lnSpc>
                <a:spcPts val="3100"/>
              </a:lnSpc>
              <a:spcAft>
                <a:spcPts val="600"/>
              </a:spcAft>
            </a:pPr>
            <a:r>
              <a:rPr lang="en-US" sz="2800" dirty="0"/>
              <a:t>Pregnancy and breastfeeding represent periods of high HIV risk</a:t>
            </a:r>
          </a:p>
          <a:p>
            <a:pPr>
              <a:lnSpc>
                <a:spcPts val="3100"/>
              </a:lnSpc>
              <a:spcAft>
                <a:spcPts val="600"/>
              </a:spcAft>
            </a:pPr>
            <a:r>
              <a:rPr lang="en-US" sz="2800" dirty="0"/>
              <a:t>Preventing HIV infection in the mother also protects the baby </a:t>
            </a:r>
          </a:p>
          <a:p>
            <a:pPr marL="0" indent="0">
              <a:buNone/>
            </a:pPr>
            <a:endParaRPr lang="en-US" dirty="0"/>
          </a:p>
        </p:txBody>
      </p:sp>
      <p:pic>
        <p:nvPicPr>
          <p:cNvPr id="4" name="Picture 3">
            <a:extLst>
              <a:ext uri="{FF2B5EF4-FFF2-40B4-BE49-F238E27FC236}">
                <a16:creationId xmlns:a16="http://schemas.microsoft.com/office/drawing/2014/main" id="{3E289EA2-93FD-4E46-AB17-36DEDC0C0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248478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694F-8E93-459B-B05B-5353112E4F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1EB397-E05B-43A9-A0FB-CB819C52015F}"/>
              </a:ext>
            </a:extLst>
          </p:cNvPr>
          <p:cNvSpPr>
            <a:spLocks noGrp="1"/>
          </p:cNvSpPr>
          <p:nvPr>
            <p:ph idx="1"/>
          </p:nvPr>
        </p:nvSpPr>
        <p:spPr/>
        <p:txBody>
          <a:bodyPr/>
          <a:lstStyle/>
          <a:p>
            <a:endParaRPr lang="en-US" dirty="0"/>
          </a:p>
          <a:p>
            <a:endParaRPr lang="en-US" dirty="0"/>
          </a:p>
          <a:p>
            <a:pPr marL="0" indent="0" algn="ctr">
              <a:buNone/>
            </a:pPr>
            <a:r>
              <a:rPr lang="en-US" sz="4400" dirty="0">
                <a:solidFill>
                  <a:srgbClr val="793395"/>
                </a:solidFill>
              </a:rPr>
              <a:t>Questions?</a:t>
            </a:r>
          </a:p>
        </p:txBody>
      </p:sp>
    </p:spTree>
    <p:extLst>
      <p:ext uri="{BB962C8B-B14F-4D97-AF65-F5344CB8AC3E}">
        <p14:creationId xmlns:p14="http://schemas.microsoft.com/office/powerpoint/2010/main" val="233929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98F2-AC89-4FA3-AB40-D41085CF4B7B}"/>
              </a:ext>
            </a:extLst>
          </p:cNvPr>
          <p:cNvSpPr>
            <a:spLocks noGrp="1"/>
          </p:cNvSpPr>
          <p:nvPr>
            <p:ph type="title"/>
          </p:nvPr>
        </p:nvSpPr>
        <p:spPr>
          <a:xfrm>
            <a:off x="457199" y="226547"/>
            <a:ext cx="8229600" cy="1143000"/>
          </a:xfrm>
        </p:spPr>
        <p:txBody>
          <a:bodyPr/>
          <a:lstStyle/>
          <a:p>
            <a:r>
              <a:rPr lang="en-US" sz="4000" dirty="0"/>
              <a:t>What about </a:t>
            </a:r>
            <a:r>
              <a:rPr lang="en-US" sz="4000" dirty="0" err="1"/>
              <a:t>PrEP</a:t>
            </a:r>
            <a:r>
              <a:rPr lang="en-US" sz="4000" dirty="0"/>
              <a:t>? </a:t>
            </a:r>
            <a:br>
              <a:rPr lang="en-US" sz="4000" dirty="0"/>
            </a:br>
            <a:r>
              <a:rPr lang="en-US" sz="4000" dirty="0"/>
              <a:t>What about a vaginal ring?  </a:t>
            </a:r>
          </a:p>
        </p:txBody>
      </p:sp>
      <p:sp>
        <p:nvSpPr>
          <p:cNvPr id="3" name="Content Placeholder 2">
            <a:extLst>
              <a:ext uri="{FF2B5EF4-FFF2-40B4-BE49-F238E27FC236}">
                <a16:creationId xmlns:a16="http://schemas.microsoft.com/office/drawing/2014/main" id="{E41DADA3-D841-4E35-9BC4-5D1D73D76FFC}"/>
              </a:ext>
            </a:extLst>
          </p:cNvPr>
          <p:cNvSpPr>
            <a:spLocks noGrp="1"/>
          </p:cNvSpPr>
          <p:nvPr>
            <p:ph idx="1"/>
          </p:nvPr>
        </p:nvSpPr>
        <p:spPr>
          <a:xfrm>
            <a:off x="364183" y="4741277"/>
            <a:ext cx="9143999" cy="1277486"/>
          </a:xfrm>
        </p:spPr>
        <p:txBody>
          <a:bodyPr/>
          <a:lstStyle/>
          <a:p>
            <a:pPr marL="274320" indent="-274320"/>
            <a:r>
              <a:rPr lang="en-US" sz="2600" dirty="0"/>
              <a:t>That’s why we’re conducting DELIVER and B-PROTECTED:</a:t>
            </a:r>
          </a:p>
        </p:txBody>
      </p:sp>
      <p:sp>
        <p:nvSpPr>
          <p:cNvPr id="5" name="Content Placeholder 2">
            <a:extLst>
              <a:ext uri="{FF2B5EF4-FFF2-40B4-BE49-F238E27FC236}">
                <a16:creationId xmlns:a16="http://schemas.microsoft.com/office/drawing/2014/main" id="{C6BB7D50-EC4E-4A87-BCA9-A437EB718CCF}"/>
              </a:ext>
            </a:extLst>
          </p:cNvPr>
          <p:cNvSpPr txBox="1">
            <a:spLocks/>
          </p:cNvSpPr>
          <p:nvPr/>
        </p:nvSpPr>
        <p:spPr bwMode="auto">
          <a:xfrm>
            <a:off x="343047" y="1712995"/>
            <a:ext cx="8686801" cy="225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defTabSz="914400">
              <a:lnSpc>
                <a:spcPts val="3000"/>
              </a:lnSpc>
              <a:spcAft>
                <a:spcPts val="600"/>
              </a:spcAft>
            </a:pPr>
            <a:r>
              <a:rPr lang="en-US" sz="2800" dirty="0"/>
              <a:t>Two methods could make a difference for women, including women who are pregnant or breastfeeding:</a:t>
            </a:r>
          </a:p>
          <a:p>
            <a:pPr lvl="1" defTabSz="914400">
              <a:lnSpc>
                <a:spcPts val="2400"/>
              </a:lnSpc>
              <a:spcBef>
                <a:spcPts val="300"/>
              </a:spcBef>
              <a:spcAft>
                <a:spcPts val="400"/>
              </a:spcAft>
            </a:pPr>
            <a:r>
              <a:rPr lang="en-US" sz="2400" dirty="0"/>
              <a:t>PrEP: Daily use of an ARV called Truvada</a:t>
            </a:r>
          </a:p>
          <a:p>
            <a:pPr lvl="1" defTabSz="914400">
              <a:lnSpc>
                <a:spcPts val="2400"/>
              </a:lnSpc>
              <a:spcBef>
                <a:spcPts val="300"/>
              </a:spcBef>
              <a:spcAft>
                <a:spcPts val="400"/>
              </a:spcAft>
            </a:pPr>
            <a:r>
              <a:rPr lang="en-US" sz="2400" dirty="0"/>
              <a:t>Vaginal ring: Used continuously for a month at a time</a:t>
            </a:r>
          </a:p>
        </p:txBody>
      </p:sp>
      <p:pic>
        <p:nvPicPr>
          <p:cNvPr id="9" name="Picture 8"/>
          <p:cNvPicPr>
            <a:picLocks noChangeAspect="1"/>
          </p:cNvPicPr>
          <p:nvPr/>
        </p:nvPicPr>
        <p:blipFill rotWithShape="1">
          <a:blip r:embed="rId3"/>
          <a:srcRect l="34402" r="19198"/>
          <a:stretch/>
        </p:blipFill>
        <p:spPr>
          <a:xfrm>
            <a:off x="2105967" y="3480589"/>
            <a:ext cx="1807803" cy="1103902"/>
          </a:xfrm>
          <a:prstGeom prst="rect">
            <a:avLst/>
          </a:prstGeom>
        </p:spPr>
      </p:pic>
      <p:pic>
        <p:nvPicPr>
          <p:cNvPr id="10" name="Picture 9"/>
          <p:cNvPicPr>
            <a:picLocks noChangeAspect="1"/>
          </p:cNvPicPr>
          <p:nvPr/>
        </p:nvPicPr>
        <p:blipFill>
          <a:blip r:embed="rId4"/>
          <a:stretch>
            <a:fillRect/>
          </a:stretch>
        </p:blipFill>
        <p:spPr>
          <a:xfrm>
            <a:off x="4291275" y="3465019"/>
            <a:ext cx="1337413" cy="1188665"/>
          </a:xfrm>
          <a:prstGeom prst="rect">
            <a:avLst/>
          </a:prstGeom>
        </p:spPr>
      </p:pic>
      <p:pic>
        <p:nvPicPr>
          <p:cNvPr id="8" name="Picture 7">
            <a:extLst>
              <a:ext uri="{FF2B5EF4-FFF2-40B4-BE49-F238E27FC236}">
                <a16:creationId xmlns:a16="http://schemas.microsoft.com/office/drawing/2014/main" id="{BAF42C3D-C9AA-403E-8F40-660BA62B75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6243" y="5143968"/>
            <a:ext cx="1343002" cy="1678473"/>
          </a:xfrm>
          <a:prstGeom prst="rect">
            <a:avLst/>
          </a:prstGeom>
        </p:spPr>
      </p:pic>
      <p:pic>
        <p:nvPicPr>
          <p:cNvPr id="11" name="Picture 10">
            <a:extLst>
              <a:ext uri="{FF2B5EF4-FFF2-40B4-BE49-F238E27FC236}">
                <a16:creationId xmlns:a16="http://schemas.microsoft.com/office/drawing/2014/main" id="{E6A18E5D-7A3C-48BC-BE5D-6FC37A02D0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9194" y="5380020"/>
            <a:ext cx="2955040" cy="1023521"/>
          </a:xfrm>
          <a:prstGeom prst="rect">
            <a:avLst/>
          </a:prstGeom>
        </p:spPr>
      </p:pic>
    </p:spTree>
    <p:extLst>
      <p:ext uri="{BB962C8B-B14F-4D97-AF65-F5344CB8AC3E}">
        <p14:creationId xmlns:p14="http://schemas.microsoft.com/office/powerpoint/2010/main" val="1774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4A895-2258-4C7A-A5A9-AA0E05164156}"/>
              </a:ext>
            </a:extLst>
          </p:cNvPr>
          <p:cNvSpPr>
            <a:spLocks noGrp="1"/>
          </p:cNvSpPr>
          <p:nvPr>
            <p:ph type="ctrTitle"/>
          </p:nvPr>
        </p:nvSpPr>
        <p:spPr>
          <a:xfrm>
            <a:off x="629409" y="1958975"/>
            <a:ext cx="8268195" cy="1470025"/>
          </a:xfrm>
        </p:spPr>
        <p:txBody>
          <a:bodyPr/>
          <a:lstStyle/>
          <a:p>
            <a:r>
              <a:rPr lang="en-US" sz="3600" b="1" dirty="0"/>
              <a:t>How do we know that a medicine is safe during pregnancy or breastfeeding? </a:t>
            </a:r>
          </a:p>
        </p:txBody>
      </p:sp>
      <p:sp>
        <p:nvSpPr>
          <p:cNvPr id="6" name="Subtitle 3">
            <a:extLst>
              <a:ext uri="{FF2B5EF4-FFF2-40B4-BE49-F238E27FC236}">
                <a16:creationId xmlns:a16="http://schemas.microsoft.com/office/drawing/2014/main" id="{3513EF8E-FEF6-4E7E-9889-CF4680874F32}"/>
              </a:ext>
            </a:extLst>
          </p:cNvPr>
          <p:cNvSpPr>
            <a:spLocks noGrp="1"/>
          </p:cNvSpPr>
          <p:nvPr>
            <p:ph type="subTitle" idx="1"/>
          </p:nvPr>
        </p:nvSpPr>
        <p:spPr>
          <a:xfrm>
            <a:off x="1023730" y="3886200"/>
            <a:ext cx="7096539" cy="1752600"/>
          </a:xfrm>
        </p:spPr>
        <p:txBody>
          <a:bodyPr/>
          <a:lstStyle/>
          <a:p>
            <a:r>
              <a:rPr lang="en-US" sz="3200" b="1" dirty="0">
                <a:solidFill>
                  <a:schemeClr val="tx1"/>
                </a:solidFill>
              </a:rPr>
              <a:t>Katie Bunge, M.D.</a:t>
            </a:r>
          </a:p>
          <a:p>
            <a:pPr>
              <a:lnSpc>
                <a:spcPts val="3000"/>
              </a:lnSpc>
            </a:pPr>
            <a:r>
              <a:rPr lang="en-US" sz="2800" b="1" dirty="0">
                <a:solidFill>
                  <a:schemeClr val="tx1"/>
                </a:solidFill>
              </a:rPr>
              <a:t>University of Pittsburgh School of Medicine</a:t>
            </a:r>
          </a:p>
          <a:p>
            <a:pPr>
              <a:lnSpc>
                <a:spcPts val="3000"/>
              </a:lnSpc>
            </a:pPr>
            <a:r>
              <a:rPr lang="en-US" sz="2800" b="1" dirty="0">
                <a:solidFill>
                  <a:schemeClr val="tx1"/>
                </a:solidFill>
              </a:rPr>
              <a:t>Magee-</a:t>
            </a:r>
            <a:r>
              <a:rPr lang="en-US" sz="2800" b="1" dirty="0" err="1">
                <a:solidFill>
                  <a:schemeClr val="tx1"/>
                </a:solidFill>
              </a:rPr>
              <a:t>Womens</a:t>
            </a:r>
            <a:r>
              <a:rPr lang="en-US" sz="2800" b="1" dirty="0">
                <a:solidFill>
                  <a:schemeClr val="tx1"/>
                </a:solidFill>
              </a:rPr>
              <a:t> Hospital of UPMC</a:t>
            </a:r>
          </a:p>
        </p:txBody>
      </p:sp>
      <p:sp>
        <p:nvSpPr>
          <p:cNvPr id="7" name="TextBox 5">
            <a:extLst>
              <a:ext uri="{FF2B5EF4-FFF2-40B4-BE49-F238E27FC236}">
                <a16:creationId xmlns:a16="http://schemas.microsoft.com/office/drawing/2014/main" id="{AAE05C26-F749-4815-88E5-CB4345383BC8}"/>
              </a:ext>
            </a:extLst>
          </p:cNvPr>
          <p:cNvSpPr txBox="1"/>
          <p:nvPr/>
        </p:nvSpPr>
        <p:spPr>
          <a:xfrm>
            <a:off x="492537" y="5891143"/>
            <a:ext cx="8318944" cy="70788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a:ea typeface="+mn-ea"/>
                <a:cs typeface="+mn-cs"/>
              </a:rPr>
              <a:t>Ensuring the HIV Prevention Needs of Pregnant and Breastfeeding Women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a:ea typeface="+mn-ea"/>
                <a:cs typeface="+mn-cs"/>
              </a:rPr>
              <a:t>Kampala – 18 June 2019</a:t>
            </a:r>
          </a:p>
        </p:txBody>
      </p:sp>
    </p:spTree>
    <p:extLst>
      <p:ext uri="{BB962C8B-B14F-4D97-AF65-F5344CB8AC3E}">
        <p14:creationId xmlns:p14="http://schemas.microsoft.com/office/powerpoint/2010/main" val="420101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7559-8AE7-4B3E-8986-1FFCDC0CD0C0}"/>
              </a:ext>
            </a:extLst>
          </p:cNvPr>
          <p:cNvSpPr>
            <a:spLocks noGrp="1"/>
          </p:cNvSpPr>
          <p:nvPr>
            <p:ph type="title"/>
          </p:nvPr>
        </p:nvSpPr>
        <p:spPr/>
        <p:txBody>
          <a:bodyPr/>
          <a:lstStyle/>
          <a:p>
            <a:r>
              <a:rPr lang="en-US" sz="3600" dirty="0"/>
              <a:t>First, where do medicines come from?</a:t>
            </a:r>
          </a:p>
        </p:txBody>
      </p:sp>
      <p:sp>
        <p:nvSpPr>
          <p:cNvPr id="3" name="Content Placeholder 2">
            <a:extLst>
              <a:ext uri="{FF2B5EF4-FFF2-40B4-BE49-F238E27FC236}">
                <a16:creationId xmlns:a16="http://schemas.microsoft.com/office/drawing/2014/main" id="{353F6600-D672-4143-938C-3FB914273B39}"/>
              </a:ext>
            </a:extLst>
          </p:cNvPr>
          <p:cNvSpPr>
            <a:spLocks noGrp="1"/>
          </p:cNvSpPr>
          <p:nvPr>
            <p:ph idx="1"/>
          </p:nvPr>
        </p:nvSpPr>
        <p:spPr>
          <a:xfrm>
            <a:off x="5076210" y="1935303"/>
            <a:ext cx="3610590" cy="4334184"/>
          </a:xfrm>
        </p:spPr>
        <p:txBody>
          <a:bodyPr/>
          <a:lstStyle/>
          <a:p>
            <a:pPr>
              <a:lnSpc>
                <a:spcPts val="2300"/>
              </a:lnSpc>
              <a:spcAft>
                <a:spcPts val="1200"/>
              </a:spcAft>
            </a:pPr>
            <a:r>
              <a:rPr lang="en-US" sz="2200" dirty="0"/>
              <a:t>The answer is somewhat complicated </a:t>
            </a:r>
          </a:p>
          <a:p>
            <a:pPr>
              <a:lnSpc>
                <a:spcPts val="2300"/>
              </a:lnSpc>
              <a:spcAft>
                <a:spcPts val="1200"/>
              </a:spcAft>
            </a:pPr>
            <a:r>
              <a:rPr lang="en-US" sz="2200" dirty="0"/>
              <a:t>The process begins with laboratory and animal studies, then studies in people – it can take 10 years or more</a:t>
            </a:r>
          </a:p>
          <a:p>
            <a:pPr>
              <a:lnSpc>
                <a:spcPts val="2300"/>
              </a:lnSpc>
              <a:spcAft>
                <a:spcPts val="1200"/>
              </a:spcAft>
            </a:pPr>
            <a:r>
              <a:rPr lang="en-US" sz="2200" dirty="0"/>
              <a:t>Of 10,000 or so potential compounds, very few make it all the way through the process to become an approved drug</a:t>
            </a:r>
          </a:p>
        </p:txBody>
      </p:sp>
      <p:grpSp>
        <p:nvGrpSpPr>
          <p:cNvPr id="7" name="Group 6">
            <a:extLst>
              <a:ext uri="{FF2B5EF4-FFF2-40B4-BE49-F238E27FC236}">
                <a16:creationId xmlns:a16="http://schemas.microsoft.com/office/drawing/2014/main" id="{C512CAAC-ACC1-4689-BC21-791F68BCD7EF}"/>
              </a:ext>
            </a:extLst>
          </p:cNvPr>
          <p:cNvGrpSpPr/>
          <p:nvPr/>
        </p:nvGrpSpPr>
        <p:grpSpPr>
          <a:xfrm>
            <a:off x="189250" y="1621429"/>
            <a:ext cx="4850110" cy="4961933"/>
            <a:chOff x="189250" y="1955680"/>
            <a:chExt cx="4280114" cy="4423891"/>
          </a:xfrm>
        </p:grpSpPr>
        <p:pic>
          <p:nvPicPr>
            <p:cNvPr id="6" name="Picture 5">
              <a:extLst>
                <a:ext uri="{FF2B5EF4-FFF2-40B4-BE49-F238E27FC236}">
                  <a16:creationId xmlns:a16="http://schemas.microsoft.com/office/drawing/2014/main" id="{3B0ED297-FEC3-468A-936A-E60B5830A34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7000"/>
                      </a14:imgEffect>
                    </a14:imgLayer>
                  </a14:imgProps>
                </a:ext>
                <a:ext uri="{28A0092B-C50C-407E-A947-70E740481C1C}">
                  <a14:useLocalDpi xmlns:a14="http://schemas.microsoft.com/office/drawing/2010/main" val="0"/>
                </a:ext>
              </a:extLst>
            </a:blip>
            <a:stretch>
              <a:fillRect/>
            </a:stretch>
          </p:blipFill>
          <p:spPr>
            <a:xfrm>
              <a:off x="189250" y="1955680"/>
              <a:ext cx="4280114" cy="4423891"/>
            </a:xfrm>
            <a:prstGeom prst="rect">
              <a:avLst/>
            </a:prstGeom>
          </p:spPr>
        </p:pic>
        <p:sp>
          <p:nvSpPr>
            <p:cNvPr id="5" name="TextBox 4">
              <a:extLst>
                <a:ext uri="{FF2B5EF4-FFF2-40B4-BE49-F238E27FC236}">
                  <a16:creationId xmlns:a16="http://schemas.microsoft.com/office/drawing/2014/main" id="{FFF54FE6-E366-48D1-81D0-41AF0F27073B}"/>
                </a:ext>
              </a:extLst>
            </p:cNvPr>
            <p:cNvSpPr txBox="1"/>
            <p:nvPr/>
          </p:nvSpPr>
          <p:spPr>
            <a:xfrm>
              <a:off x="2562931" y="5954189"/>
              <a:ext cx="1648208" cy="369332"/>
            </a:xfrm>
            <a:prstGeom prst="rect">
              <a:avLst/>
            </a:prstGeom>
            <a:solidFill>
              <a:schemeClr val="bg1"/>
            </a:solidFill>
          </p:spPr>
          <p:txBody>
            <a:bodyPr wrap="none" rtlCol="0">
              <a:spAutoFit/>
            </a:bodyPr>
            <a:lstStyle/>
            <a:p>
              <a:r>
                <a:rPr lang="en-US" dirty="0"/>
                <a:t> 1 </a:t>
              </a:r>
              <a:r>
                <a:rPr lang="en-US" sz="1600" dirty="0"/>
                <a:t>approved drug</a:t>
              </a:r>
              <a:endParaRPr lang="en-US" dirty="0"/>
            </a:p>
          </p:txBody>
        </p:sp>
      </p:grpSp>
      <p:pic>
        <p:nvPicPr>
          <p:cNvPr id="8" name="Picture 7">
            <a:extLst>
              <a:ext uri="{FF2B5EF4-FFF2-40B4-BE49-F238E27FC236}">
                <a16:creationId xmlns:a16="http://schemas.microsoft.com/office/drawing/2014/main" id="{CE695EC4-3E69-4B56-BA01-7992546BF6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354931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33CA-6CD9-4DFE-989E-0135CF3AD450}"/>
              </a:ext>
            </a:extLst>
          </p:cNvPr>
          <p:cNvSpPr>
            <a:spLocks noGrp="1"/>
          </p:cNvSpPr>
          <p:nvPr>
            <p:ph type="title"/>
          </p:nvPr>
        </p:nvSpPr>
        <p:spPr/>
        <p:txBody>
          <a:bodyPr/>
          <a:lstStyle/>
          <a:p>
            <a:r>
              <a:rPr lang="en-US" dirty="0"/>
              <a:t>How is a drug determined to be safe and effective in people?</a:t>
            </a:r>
          </a:p>
        </p:txBody>
      </p:sp>
      <p:sp>
        <p:nvSpPr>
          <p:cNvPr id="3" name="Content Placeholder 2">
            <a:extLst>
              <a:ext uri="{FF2B5EF4-FFF2-40B4-BE49-F238E27FC236}">
                <a16:creationId xmlns:a16="http://schemas.microsoft.com/office/drawing/2014/main" id="{E9DC3D3F-5E7A-4E08-B40B-5307D2C9D7D8}"/>
              </a:ext>
            </a:extLst>
          </p:cNvPr>
          <p:cNvSpPr>
            <a:spLocks noGrp="1"/>
          </p:cNvSpPr>
          <p:nvPr>
            <p:ph idx="1"/>
          </p:nvPr>
        </p:nvSpPr>
        <p:spPr>
          <a:xfrm>
            <a:off x="303971" y="1593368"/>
            <a:ext cx="8382829" cy="4992026"/>
          </a:xfrm>
        </p:spPr>
        <p:txBody>
          <a:bodyPr tIns="91440"/>
          <a:lstStyle/>
          <a:p>
            <a:pPr marL="182880" indent="-182880">
              <a:lnSpc>
                <a:spcPts val="2000"/>
              </a:lnSpc>
              <a:spcBef>
                <a:spcPts val="600"/>
              </a:spcBef>
              <a:spcAft>
                <a:spcPts val="400"/>
              </a:spcAft>
            </a:pPr>
            <a:r>
              <a:rPr lang="en-US" sz="1800" dirty="0"/>
              <a:t>First, Phase I studies look at safety in a very small number of people</a:t>
            </a:r>
          </a:p>
          <a:p>
            <a:pPr marL="182880" indent="-182880">
              <a:lnSpc>
                <a:spcPts val="2000"/>
              </a:lnSpc>
              <a:spcAft>
                <a:spcPts val="400"/>
              </a:spcAft>
            </a:pPr>
            <a:r>
              <a:rPr lang="en-US" sz="1800" dirty="0"/>
              <a:t>If there are no concerns, studies will be conducted in a larger number of people, with safety still a primary concern.</a:t>
            </a:r>
          </a:p>
          <a:p>
            <a:pPr marL="182880" indent="-182880">
              <a:lnSpc>
                <a:spcPts val="2000"/>
              </a:lnSpc>
              <a:spcAft>
                <a:spcPts val="600"/>
              </a:spcAft>
            </a:pPr>
            <a:r>
              <a:rPr lang="en-US" sz="1800" dirty="0"/>
              <a:t>Larger (Phase III) studies are conducted to determine whether the product works as it is intended to (effectiveness)</a:t>
            </a:r>
          </a:p>
        </p:txBody>
      </p:sp>
      <p:pic>
        <p:nvPicPr>
          <p:cNvPr id="10" name="Picture 9">
            <a:extLst>
              <a:ext uri="{FF2B5EF4-FFF2-40B4-BE49-F238E27FC236}">
                <a16:creationId xmlns:a16="http://schemas.microsoft.com/office/drawing/2014/main" id="{13385009-9ACB-418A-B2E1-B7D9C6217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95" y="3167614"/>
            <a:ext cx="6806799" cy="3684181"/>
          </a:xfrm>
          <a:prstGeom prst="rect">
            <a:avLst/>
          </a:prstGeom>
        </p:spPr>
      </p:pic>
      <p:pic>
        <p:nvPicPr>
          <p:cNvPr id="11" name="Picture 10">
            <a:extLst>
              <a:ext uri="{FF2B5EF4-FFF2-40B4-BE49-F238E27FC236}">
                <a16:creationId xmlns:a16="http://schemas.microsoft.com/office/drawing/2014/main" id="{9A5E1482-35EC-41A3-8C30-F76FAFEC5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
        <p:nvSpPr>
          <p:cNvPr id="4" name="TextBox 3">
            <a:extLst>
              <a:ext uri="{FF2B5EF4-FFF2-40B4-BE49-F238E27FC236}">
                <a16:creationId xmlns:a16="http://schemas.microsoft.com/office/drawing/2014/main" id="{9B368539-1681-49FB-8F69-CB648929CD2E}"/>
              </a:ext>
            </a:extLst>
          </p:cNvPr>
          <p:cNvSpPr txBox="1"/>
          <p:nvPr/>
        </p:nvSpPr>
        <p:spPr>
          <a:xfrm>
            <a:off x="5303520" y="3700255"/>
            <a:ext cx="1097280" cy="523220"/>
          </a:xfrm>
          <a:prstGeom prst="rect">
            <a:avLst/>
          </a:prstGeom>
          <a:solidFill>
            <a:srgbClr val="FFF399"/>
          </a:solidFill>
        </p:spPr>
        <p:txBody>
          <a:bodyPr wrap="square" rtlCol="0">
            <a:spAutoFit/>
          </a:bodyPr>
          <a:lstStyle/>
          <a:p>
            <a:r>
              <a:rPr lang="en-US" sz="1400" b="1" dirty="0"/>
              <a:t>Regulatory</a:t>
            </a:r>
          </a:p>
          <a:p>
            <a:pPr algn="ctr"/>
            <a:r>
              <a:rPr lang="en-US" sz="1400" b="1" dirty="0"/>
              <a:t>review</a:t>
            </a:r>
          </a:p>
        </p:txBody>
      </p:sp>
      <p:sp>
        <p:nvSpPr>
          <p:cNvPr id="5" name="TextBox 4">
            <a:extLst>
              <a:ext uri="{FF2B5EF4-FFF2-40B4-BE49-F238E27FC236}">
                <a16:creationId xmlns:a16="http://schemas.microsoft.com/office/drawing/2014/main" id="{4E730E69-8CD0-47F0-9ED8-50FF6CE8153B}"/>
              </a:ext>
            </a:extLst>
          </p:cNvPr>
          <p:cNvSpPr txBox="1"/>
          <p:nvPr/>
        </p:nvSpPr>
        <p:spPr>
          <a:xfrm>
            <a:off x="4572000" y="6410817"/>
            <a:ext cx="1280160" cy="292388"/>
          </a:xfrm>
          <a:prstGeom prst="rect">
            <a:avLst/>
          </a:prstGeom>
          <a:solidFill>
            <a:schemeClr val="bg1">
              <a:lumMod val="50000"/>
            </a:schemeClr>
          </a:solidFill>
        </p:spPr>
        <p:txBody>
          <a:bodyPr wrap="square" tIns="0" rtlCol="0">
            <a:spAutoFit/>
          </a:bodyPr>
          <a:lstStyle/>
          <a:p>
            <a:r>
              <a:rPr lang="en-US" sz="1600" b="1" dirty="0">
                <a:solidFill>
                  <a:schemeClr val="bg1"/>
                </a:solidFill>
                <a:latin typeface="Calibri" panose="020F0502020204030204" pitchFamily="34" charset="0"/>
                <a:cs typeface="Calibri" panose="020F0502020204030204" pitchFamily="34" charset="0"/>
              </a:rPr>
              <a:t>Approval</a:t>
            </a:r>
          </a:p>
        </p:txBody>
      </p:sp>
    </p:spTree>
    <p:extLst>
      <p:ext uri="{BB962C8B-B14F-4D97-AF65-F5344CB8AC3E}">
        <p14:creationId xmlns:p14="http://schemas.microsoft.com/office/powerpoint/2010/main" val="392566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204D-37F5-4D3F-8BC0-8514651BF842}"/>
              </a:ext>
            </a:extLst>
          </p:cNvPr>
          <p:cNvSpPr>
            <a:spLocks noGrp="1"/>
          </p:cNvSpPr>
          <p:nvPr>
            <p:ph type="title"/>
          </p:nvPr>
        </p:nvSpPr>
        <p:spPr/>
        <p:txBody>
          <a:bodyPr/>
          <a:lstStyle/>
          <a:p>
            <a:r>
              <a:rPr lang="en-US" sz="3600" dirty="0"/>
              <a:t>How do drugs get approved?</a:t>
            </a:r>
          </a:p>
        </p:txBody>
      </p:sp>
      <p:sp>
        <p:nvSpPr>
          <p:cNvPr id="3" name="Content Placeholder 2">
            <a:extLst>
              <a:ext uri="{FF2B5EF4-FFF2-40B4-BE49-F238E27FC236}">
                <a16:creationId xmlns:a16="http://schemas.microsoft.com/office/drawing/2014/main" id="{41E2AB6D-AA78-453B-946F-CA9B6A084551}"/>
              </a:ext>
            </a:extLst>
          </p:cNvPr>
          <p:cNvSpPr>
            <a:spLocks noGrp="1"/>
          </p:cNvSpPr>
          <p:nvPr>
            <p:ph idx="1"/>
          </p:nvPr>
        </p:nvSpPr>
        <p:spPr>
          <a:xfrm>
            <a:off x="3776151" y="1898749"/>
            <a:ext cx="5231081" cy="4785232"/>
          </a:xfrm>
        </p:spPr>
        <p:txBody>
          <a:bodyPr/>
          <a:lstStyle/>
          <a:p>
            <a:pPr>
              <a:lnSpc>
                <a:spcPts val="2400"/>
              </a:lnSpc>
            </a:pPr>
            <a:r>
              <a:rPr lang="en-US" sz="2200" dirty="0"/>
              <a:t>If a drug is found to be safe and effective, the company that makes the drug will compile everything there is to know about that drug</a:t>
            </a:r>
          </a:p>
          <a:p>
            <a:pPr lvl="1"/>
            <a:r>
              <a:rPr lang="en-US" dirty="0"/>
              <a:t>Results of laboratory studies</a:t>
            </a:r>
          </a:p>
          <a:p>
            <a:pPr lvl="1"/>
            <a:r>
              <a:rPr lang="en-US" dirty="0"/>
              <a:t>Results of animal studies</a:t>
            </a:r>
          </a:p>
          <a:p>
            <a:pPr lvl="1"/>
            <a:r>
              <a:rPr lang="en-US" dirty="0"/>
              <a:t>Results of clinical studies in people</a:t>
            </a:r>
          </a:p>
          <a:p>
            <a:pPr>
              <a:lnSpc>
                <a:spcPts val="2400"/>
              </a:lnSpc>
              <a:spcBef>
                <a:spcPts val="1200"/>
              </a:spcBef>
            </a:pPr>
            <a:r>
              <a:rPr lang="en-US" sz="2200" dirty="0"/>
              <a:t>A drug regulatory agency will decide whether or not to approve the drug based on its review of all this information.</a:t>
            </a:r>
          </a:p>
          <a:p>
            <a:pPr marL="0" indent="0">
              <a:buNone/>
            </a:pPr>
            <a:endParaRPr lang="en-US" dirty="0"/>
          </a:p>
        </p:txBody>
      </p:sp>
      <p:pic>
        <p:nvPicPr>
          <p:cNvPr id="7" name="Picture 6">
            <a:extLst>
              <a:ext uri="{FF2B5EF4-FFF2-40B4-BE49-F238E27FC236}">
                <a16:creationId xmlns:a16="http://schemas.microsoft.com/office/drawing/2014/main" id="{4A71761C-3A76-4FA0-8ADE-D60CFA14C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48" y="1916884"/>
            <a:ext cx="3371730" cy="3918671"/>
          </a:xfrm>
          <a:prstGeom prst="rect">
            <a:avLst/>
          </a:prstGeom>
        </p:spPr>
      </p:pic>
      <p:pic>
        <p:nvPicPr>
          <p:cNvPr id="8" name="Picture 7">
            <a:extLst>
              <a:ext uri="{FF2B5EF4-FFF2-40B4-BE49-F238E27FC236}">
                <a16:creationId xmlns:a16="http://schemas.microsoft.com/office/drawing/2014/main" id="{D0EF11ED-AC41-41BA-A97E-1CF1EEA6C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428446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8C779-CCB3-420A-9ECD-221909B138E7}"/>
              </a:ext>
            </a:extLst>
          </p:cNvPr>
          <p:cNvSpPr>
            <a:spLocks noGrp="1"/>
          </p:cNvSpPr>
          <p:nvPr>
            <p:ph type="title"/>
          </p:nvPr>
        </p:nvSpPr>
        <p:spPr>
          <a:xfrm>
            <a:off x="224287" y="274638"/>
            <a:ext cx="8678173" cy="1143000"/>
          </a:xfrm>
        </p:spPr>
        <p:txBody>
          <a:bodyPr/>
          <a:lstStyle/>
          <a:p>
            <a:r>
              <a:rPr lang="en-US" sz="3200" dirty="0"/>
              <a:t>Can anyone take part in a clinical research study?</a:t>
            </a:r>
          </a:p>
        </p:txBody>
      </p:sp>
      <p:sp>
        <p:nvSpPr>
          <p:cNvPr id="3" name="Content Placeholder 2">
            <a:extLst>
              <a:ext uri="{FF2B5EF4-FFF2-40B4-BE49-F238E27FC236}">
                <a16:creationId xmlns:a16="http://schemas.microsoft.com/office/drawing/2014/main" id="{8C4949A2-8D01-43BB-B702-BEF575761E32}"/>
              </a:ext>
            </a:extLst>
          </p:cNvPr>
          <p:cNvSpPr>
            <a:spLocks noGrp="1"/>
          </p:cNvSpPr>
          <p:nvPr>
            <p:ph idx="1"/>
          </p:nvPr>
        </p:nvSpPr>
        <p:spPr>
          <a:xfrm>
            <a:off x="736798" y="1798130"/>
            <a:ext cx="8056880" cy="4785232"/>
          </a:xfrm>
        </p:spPr>
        <p:txBody>
          <a:bodyPr/>
          <a:lstStyle/>
          <a:p>
            <a:pPr marL="0" indent="0">
              <a:buNone/>
            </a:pPr>
            <a:endParaRPr lang="en-US" dirty="0"/>
          </a:p>
          <a:p>
            <a:pPr>
              <a:spcAft>
                <a:spcPts val="600"/>
              </a:spcAft>
            </a:pPr>
            <a:r>
              <a:rPr lang="en-US" dirty="0"/>
              <a:t>Researchers are very particular about who can participate in a clinical trial</a:t>
            </a:r>
          </a:p>
          <a:p>
            <a:pPr>
              <a:spcAft>
                <a:spcPts val="600"/>
              </a:spcAft>
            </a:pPr>
            <a:r>
              <a:rPr lang="en-US" dirty="0"/>
              <a:t>Each study has its own rules about who can – or cannot participate – called eligibility criteria.</a:t>
            </a:r>
          </a:p>
          <a:p>
            <a:pPr lvl="1">
              <a:spcAft>
                <a:spcPts val="600"/>
              </a:spcAft>
            </a:pPr>
            <a:r>
              <a:rPr lang="en-US" sz="2200" dirty="0"/>
              <a:t>May be based on age, gender, medical condition, etc.</a:t>
            </a:r>
          </a:p>
          <a:p>
            <a:pPr>
              <a:spcAft>
                <a:spcPts val="600"/>
              </a:spcAft>
            </a:pPr>
            <a:r>
              <a:rPr lang="en-US" b="1" dirty="0">
                <a:solidFill>
                  <a:schemeClr val="accent4">
                    <a:lumMod val="75000"/>
                  </a:schemeClr>
                </a:solidFill>
              </a:rPr>
              <a:t>Safety is the number one concern</a:t>
            </a:r>
          </a:p>
          <a:p>
            <a:pPr marL="0" indent="0">
              <a:buNone/>
            </a:pPr>
            <a:endParaRPr lang="en-US" dirty="0">
              <a:highlight>
                <a:srgbClr val="FFFF00"/>
              </a:highlight>
            </a:endParaRPr>
          </a:p>
        </p:txBody>
      </p:sp>
      <p:pic>
        <p:nvPicPr>
          <p:cNvPr id="4" name="Picture 3">
            <a:extLst>
              <a:ext uri="{FF2B5EF4-FFF2-40B4-BE49-F238E27FC236}">
                <a16:creationId xmlns:a16="http://schemas.microsoft.com/office/drawing/2014/main" id="{6EDE9678-F48F-4133-A604-20B49EFDE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93318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DD0A-D0EF-4BA5-8A81-65342596275B}"/>
              </a:ext>
            </a:extLst>
          </p:cNvPr>
          <p:cNvSpPr>
            <a:spLocks noGrp="1"/>
          </p:cNvSpPr>
          <p:nvPr>
            <p:ph type="title"/>
          </p:nvPr>
        </p:nvSpPr>
        <p:spPr>
          <a:xfrm>
            <a:off x="201881" y="274638"/>
            <a:ext cx="8740237" cy="1143000"/>
          </a:xfrm>
        </p:spPr>
        <p:txBody>
          <a:bodyPr/>
          <a:lstStyle/>
          <a:p>
            <a:r>
              <a:rPr lang="en-US" dirty="0"/>
              <a:t>What about pregnant or breastfeeding women?</a:t>
            </a:r>
          </a:p>
        </p:txBody>
      </p:sp>
      <p:sp>
        <p:nvSpPr>
          <p:cNvPr id="3" name="Content Placeholder 2">
            <a:extLst>
              <a:ext uri="{FF2B5EF4-FFF2-40B4-BE49-F238E27FC236}">
                <a16:creationId xmlns:a16="http://schemas.microsoft.com/office/drawing/2014/main" id="{1405E2A7-7BFF-4F3C-B042-CA50BF22DEB5}"/>
              </a:ext>
            </a:extLst>
          </p:cNvPr>
          <p:cNvSpPr>
            <a:spLocks noGrp="1"/>
          </p:cNvSpPr>
          <p:nvPr>
            <p:ph idx="1"/>
          </p:nvPr>
        </p:nvSpPr>
        <p:spPr>
          <a:xfrm>
            <a:off x="457199" y="1783286"/>
            <a:ext cx="8229600" cy="4785232"/>
          </a:xfrm>
        </p:spPr>
        <p:txBody>
          <a:bodyPr/>
          <a:lstStyle/>
          <a:p>
            <a:pPr>
              <a:lnSpc>
                <a:spcPts val="2300"/>
              </a:lnSpc>
              <a:spcAft>
                <a:spcPts val="600"/>
              </a:spcAft>
            </a:pPr>
            <a:r>
              <a:rPr lang="en-US" sz="2300" dirty="0"/>
              <a:t>Most clinical trials, particularly of new drugs, exclude pregnant and breastfeeding women. </a:t>
            </a:r>
          </a:p>
          <a:p>
            <a:pPr>
              <a:lnSpc>
                <a:spcPts val="2300"/>
              </a:lnSpc>
              <a:spcAft>
                <a:spcPts val="600"/>
              </a:spcAft>
            </a:pPr>
            <a:r>
              <a:rPr lang="en-US" sz="2300" dirty="0"/>
              <a:t>­Women who enroll often must use contraception, and if they get pregnant, stop study product</a:t>
            </a:r>
          </a:p>
          <a:p>
            <a:pPr>
              <a:lnSpc>
                <a:spcPts val="2300"/>
              </a:lnSpc>
              <a:spcAft>
                <a:spcPts val="600"/>
              </a:spcAft>
            </a:pPr>
            <a:r>
              <a:rPr lang="en-US" sz="2300" dirty="0"/>
              <a:t>Why?</a:t>
            </a:r>
          </a:p>
          <a:p>
            <a:pPr lvl="1"/>
            <a:r>
              <a:rPr lang="en-US" sz="2300" dirty="0"/>
              <a:t>To protect the developing fetus or baby from potential harm</a:t>
            </a:r>
          </a:p>
          <a:p>
            <a:endParaRPr lang="en-US" dirty="0"/>
          </a:p>
          <a:p>
            <a:endParaRPr lang="en-US" dirty="0"/>
          </a:p>
        </p:txBody>
      </p:sp>
      <p:pic>
        <p:nvPicPr>
          <p:cNvPr id="6" name="Picture 5">
            <a:extLst>
              <a:ext uri="{FF2B5EF4-FFF2-40B4-BE49-F238E27FC236}">
                <a16:creationId xmlns:a16="http://schemas.microsoft.com/office/drawing/2014/main" id="{AF2726D3-C999-4282-9556-CEA9FD80B8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378" y="4460117"/>
            <a:ext cx="2400763" cy="1349520"/>
          </a:xfrm>
          <a:prstGeom prst="rect">
            <a:avLst/>
          </a:prstGeom>
        </p:spPr>
      </p:pic>
      <p:pic>
        <p:nvPicPr>
          <p:cNvPr id="8" name="Picture 7">
            <a:extLst>
              <a:ext uri="{FF2B5EF4-FFF2-40B4-BE49-F238E27FC236}">
                <a16:creationId xmlns:a16="http://schemas.microsoft.com/office/drawing/2014/main" id="{87036C03-A36B-43AB-B40F-A7922C0F7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9605" y="4330143"/>
            <a:ext cx="2857500" cy="2238375"/>
          </a:xfrm>
          <a:prstGeom prst="rect">
            <a:avLst/>
          </a:prstGeom>
        </p:spPr>
      </p:pic>
      <p:pic>
        <p:nvPicPr>
          <p:cNvPr id="11" name="Picture 10">
            <a:extLst>
              <a:ext uri="{FF2B5EF4-FFF2-40B4-BE49-F238E27FC236}">
                <a16:creationId xmlns:a16="http://schemas.microsoft.com/office/drawing/2014/main" id="{3F0D78E4-DC50-4FE4-B9C5-CAA79AD5B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8153" y="6130211"/>
            <a:ext cx="781876" cy="561213"/>
          </a:xfrm>
          <a:prstGeom prst="rect">
            <a:avLst/>
          </a:prstGeom>
        </p:spPr>
      </p:pic>
    </p:spTree>
    <p:extLst>
      <p:ext uri="{BB962C8B-B14F-4D97-AF65-F5344CB8AC3E}">
        <p14:creationId xmlns:p14="http://schemas.microsoft.com/office/powerpoint/2010/main" val="239711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1705</Words>
  <Application>Microsoft Office PowerPoint</Application>
  <PresentationFormat>On-screen Show (4:3)</PresentationFormat>
  <Paragraphs>172</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Candara</vt:lpstr>
      <vt:lpstr>3_Office Theme</vt:lpstr>
      <vt:lpstr>A quick snapshot:  PrEP, the vaginal ring  and the  DELIVER and B-PROTECTED studies</vt:lpstr>
      <vt:lpstr>The Need</vt:lpstr>
      <vt:lpstr>What about PrEP?  What about a vaginal ring?  </vt:lpstr>
      <vt:lpstr>How do we know that a medicine is safe during pregnancy or breastfeeding? </vt:lpstr>
      <vt:lpstr>First, where do medicines come from?</vt:lpstr>
      <vt:lpstr>How is a drug determined to be safe and effective in people?</vt:lpstr>
      <vt:lpstr>How do drugs get approved?</vt:lpstr>
      <vt:lpstr>Can anyone take part in a clinical research study?</vt:lpstr>
      <vt:lpstr>What about pregnant or breastfeeding women?</vt:lpstr>
      <vt:lpstr>The approval decision is based on data, but…</vt:lpstr>
      <vt:lpstr> Approval will not apply to pregnant and breastfeeding women</vt:lpstr>
      <vt:lpstr>But what if a woman who is pregnant or breastfeeding needs medicine? </vt:lpstr>
      <vt:lpstr>But what if a woman who is pregnant or breastfeeding needs medicine? </vt:lpstr>
      <vt:lpstr>How do we know that a drug is safe during pregnancy and breastfeeding? </vt:lpstr>
      <vt:lpstr>The story of antiretroviral (ARV) drugs </vt:lpstr>
      <vt:lpstr>Why we should study drugs in pregnancy rather than leave safety to chance </vt:lpstr>
      <vt:lpstr>Why we should study drugs in breastfeeding women rather than leave safety to chance </vt:lpstr>
      <vt:lpstr>What’s the difference between learning about safety in a clinical trial vs in the real world?</vt:lpstr>
      <vt:lpstr>But what if a woman who is pregnant or breastfeeding needs medication?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know that a medicine is safe during pregnancy or breastfeeding?</dc:title>
  <dc:creator>Rossi, Lisa (MTN)</dc:creator>
  <cp:lastModifiedBy>Rossi, Lisa (MTN)</cp:lastModifiedBy>
  <cp:revision>81</cp:revision>
  <cp:lastPrinted>2019-03-16T00:27:53Z</cp:lastPrinted>
  <dcterms:created xsi:type="dcterms:W3CDTF">2019-03-04T19:41:27Z</dcterms:created>
  <dcterms:modified xsi:type="dcterms:W3CDTF">2019-06-17T17:04:09Z</dcterms:modified>
</cp:coreProperties>
</file>