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3" r:id="rId5"/>
    <p:sldId id="261" r:id="rId6"/>
    <p:sldId id="265" r:id="rId7"/>
    <p:sldId id="258" r:id="rId8"/>
    <p:sldId id="259" r:id="rId9"/>
    <p:sldId id="266" r:id="rId10"/>
    <p:sldId id="269"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4456BE6-96FC-4E1B-87A6-2143EA13F16A}" type="datetimeFigureOut">
              <a:rPr lang="en-GB" smtClean="0"/>
              <a:t>18/06/2019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D67AAC-0AA2-4074-8E54-3EF286332C58}" type="slidenum">
              <a:rPr lang="en-GB" smtClean="0"/>
              <a:t>‹#›</a:t>
            </a:fld>
            <a:endParaRPr lang="en-GB"/>
          </a:p>
        </p:txBody>
      </p:sp>
    </p:spTree>
    <p:extLst>
      <p:ext uri="{BB962C8B-B14F-4D97-AF65-F5344CB8AC3E}">
        <p14:creationId xmlns:p14="http://schemas.microsoft.com/office/powerpoint/2010/main" val="3817711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456BE6-96FC-4E1B-87A6-2143EA13F16A}" type="datetimeFigureOut">
              <a:rPr lang="en-GB" smtClean="0"/>
              <a:t>18/06/2019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D67AAC-0AA2-4074-8E54-3EF286332C58}" type="slidenum">
              <a:rPr lang="en-GB" smtClean="0"/>
              <a:t>‹#›</a:t>
            </a:fld>
            <a:endParaRPr lang="en-GB"/>
          </a:p>
        </p:txBody>
      </p:sp>
    </p:spTree>
    <p:extLst>
      <p:ext uri="{BB962C8B-B14F-4D97-AF65-F5344CB8AC3E}">
        <p14:creationId xmlns:p14="http://schemas.microsoft.com/office/powerpoint/2010/main" val="887510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456BE6-96FC-4E1B-87A6-2143EA13F16A}" type="datetimeFigureOut">
              <a:rPr lang="en-GB" smtClean="0"/>
              <a:t>18/06/2019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D67AAC-0AA2-4074-8E54-3EF286332C58}" type="slidenum">
              <a:rPr lang="en-GB" smtClean="0"/>
              <a:t>‹#›</a:t>
            </a:fld>
            <a:endParaRPr lang="en-GB"/>
          </a:p>
        </p:txBody>
      </p:sp>
    </p:spTree>
    <p:extLst>
      <p:ext uri="{BB962C8B-B14F-4D97-AF65-F5344CB8AC3E}">
        <p14:creationId xmlns:p14="http://schemas.microsoft.com/office/powerpoint/2010/main" val="3247296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456BE6-96FC-4E1B-87A6-2143EA13F16A}" type="datetimeFigureOut">
              <a:rPr lang="en-GB" smtClean="0"/>
              <a:t>18/06/2019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D67AAC-0AA2-4074-8E54-3EF286332C58}" type="slidenum">
              <a:rPr lang="en-GB" smtClean="0"/>
              <a:t>‹#›</a:t>
            </a:fld>
            <a:endParaRPr lang="en-GB"/>
          </a:p>
        </p:txBody>
      </p:sp>
    </p:spTree>
    <p:extLst>
      <p:ext uri="{BB962C8B-B14F-4D97-AF65-F5344CB8AC3E}">
        <p14:creationId xmlns:p14="http://schemas.microsoft.com/office/powerpoint/2010/main" val="4273869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456BE6-96FC-4E1B-87A6-2143EA13F16A}" type="datetimeFigureOut">
              <a:rPr lang="en-GB" smtClean="0"/>
              <a:t>18/06/2019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D67AAC-0AA2-4074-8E54-3EF286332C58}" type="slidenum">
              <a:rPr lang="en-GB" smtClean="0"/>
              <a:t>‹#›</a:t>
            </a:fld>
            <a:endParaRPr lang="en-GB"/>
          </a:p>
        </p:txBody>
      </p:sp>
    </p:spTree>
    <p:extLst>
      <p:ext uri="{BB962C8B-B14F-4D97-AF65-F5344CB8AC3E}">
        <p14:creationId xmlns:p14="http://schemas.microsoft.com/office/powerpoint/2010/main" val="1817018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4456BE6-96FC-4E1B-87A6-2143EA13F16A}" type="datetimeFigureOut">
              <a:rPr lang="en-GB" smtClean="0"/>
              <a:t>18/06/2019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D67AAC-0AA2-4074-8E54-3EF286332C58}" type="slidenum">
              <a:rPr lang="en-GB" smtClean="0"/>
              <a:t>‹#›</a:t>
            </a:fld>
            <a:endParaRPr lang="en-GB"/>
          </a:p>
        </p:txBody>
      </p:sp>
    </p:spTree>
    <p:extLst>
      <p:ext uri="{BB962C8B-B14F-4D97-AF65-F5344CB8AC3E}">
        <p14:creationId xmlns:p14="http://schemas.microsoft.com/office/powerpoint/2010/main" val="968259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4456BE6-96FC-4E1B-87A6-2143EA13F16A}" type="datetimeFigureOut">
              <a:rPr lang="en-GB" smtClean="0"/>
              <a:t>18/06/2019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D67AAC-0AA2-4074-8E54-3EF286332C58}" type="slidenum">
              <a:rPr lang="en-GB" smtClean="0"/>
              <a:t>‹#›</a:t>
            </a:fld>
            <a:endParaRPr lang="en-GB"/>
          </a:p>
        </p:txBody>
      </p:sp>
    </p:spTree>
    <p:extLst>
      <p:ext uri="{BB962C8B-B14F-4D97-AF65-F5344CB8AC3E}">
        <p14:creationId xmlns:p14="http://schemas.microsoft.com/office/powerpoint/2010/main" val="3975681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4456BE6-96FC-4E1B-87A6-2143EA13F16A}" type="datetimeFigureOut">
              <a:rPr lang="en-GB" smtClean="0"/>
              <a:t>18/06/2019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D67AAC-0AA2-4074-8E54-3EF286332C58}" type="slidenum">
              <a:rPr lang="en-GB" smtClean="0"/>
              <a:t>‹#›</a:t>
            </a:fld>
            <a:endParaRPr lang="en-GB"/>
          </a:p>
        </p:txBody>
      </p:sp>
    </p:spTree>
    <p:extLst>
      <p:ext uri="{BB962C8B-B14F-4D97-AF65-F5344CB8AC3E}">
        <p14:creationId xmlns:p14="http://schemas.microsoft.com/office/powerpoint/2010/main" val="300652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456BE6-96FC-4E1B-87A6-2143EA13F16A}" type="datetimeFigureOut">
              <a:rPr lang="en-GB" smtClean="0"/>
              <a:t>18/06/2019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D67AAC-0AA2-4074-8E54-3EF286332C58}" type="slidenum">
              <a:rPr lang="en-GB" smtClean="0"/>
              <a:t>‹#›</a:t>
            </a:fld>
            <a:endParaRPr lang="en-GB"/>
          </a:p>
        </p:txBody>
      </p:sp>
    </p:spTree>
    <p:extLst>
      <p:ext uri="{BB962C8B-B14F-4D97-AF65-F5344CB8AC3E}">
        <p14:creationId xmlns:p14="http://schemas.microsoft.com/office/powerpoint/2010/main" val="96766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4456BE6-96FC-4E1B-87A6-2143EA13F16A}" type="datetimeFigureOut">
              <a:rPr lang="en-GB" smtClean="0"/>
              <a:t>18/06/2019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D67AAC-0AA2-4074-8E54-3EF286332C58}" type="slidenum">
              <a:rPr lang="en-GB" smtClean="0"/>
              <a:t>‹#›</a:t>
            </a:fld>
            <a:endParaRPr lang="en-GB"/>
          </a:p>
        </p:txBody>
      </p:sp>
    </p:spTree>
    <p:extLst>
      <p:ext uri="{BB962C8B-B14F-4D97-AF65-F5344CB8AC3E}">
        <p14:creationId xmlns:p14="http://schemas.microsoft.com/office/powerpoint/2010/main" val="419534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4456BE6-96FC-4E1B-87A6-2143EA13F16A}" type="datetimeFigureOut">
              <a:rPr lang="en-GB" smtClean="0"/>
              <a:t>18/06/2019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D67AAC-0AA2-4074-8E54-3EF286332C58}" type="slidenum">
              <a:rPr lang="en-GB" smtClean="0"/>
              <a:t>‹#›</a:t>
            </a:fld>
            <a:endParaRPr lang="en-GB"/>
          </a:p>
        </p:txBody>
      </p:sp>
    </p:spTree>
    <p:extLst>
      <p:ext uri="{BB962C8B-B14F-4D97-AF65-F5344CB8AC3E}">
        <p14:creationId xmlns:p14="http://schemas.microsoft.com/office/powerpoint/2010/main" val="1046410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56BE6-96FC-4E1B-87A6-2143EA13F16A}" type="datetimeFigureOut">
              <a:rPr lang="en-GB" smtClean="0"/>
              <a:t>18/06/2019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D67AAC-0AA2-4074-8E54-3EF286332C58}" type="slidenum">
              <a:rPr lang="en-GB" smtClean="0"/>
              <a:t>‹#›</a:t>
            </a:fld>
            <a:endParaRPr lang="en-GB"/>
          </a:p>
        </p:txBody>
      </p:sp>
    </p:spTree>
    <p:extLst>
      <p:ext uri="{BB962C8B-B14F-4D97-AF65-F5344CB8AC3E}">
        <p14:creationId xmlns:p14="http://schemas.microsoft.com/office/powerpoint/2010/main" val="3008306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hyperlink" Target="http://www.uncst.go.u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01337"/>
            <a:ext cx="9144000" cy="2037806"/>
          </a:xfrm>
        </p:spPr>
        <p:txBody>
          <a:bodyPr>
            <a:normAutofit/>
          </a:bodyPr>
          <a:lstStyle/>
          <a:p>
            <a:r>
              <a:rPr lang="en-GB" sz="4800" b="1" dirty="0" smtClean="0">
                <a:latin typeface="+mn-lt"/>
              </a:rPr>
              <a:t>Whose opinions matter? Who decides?</a:t>
            </a:r>
            <a:br>
              <a:rPr lang="en-GB" sz="4800" b="1" dirty="0" smtClean="0">
                <a:latin typeface="+mn-lt"/>
              </a:rPr>
            </a:br>
            <a:r>
              <a:rPr lang="en-GB" sz="4000" b="1" dirty="0" smtClean="0">
                <a:solidFill>
                  <a:srgbClr val="FF0000"/>
                </a:solidFill>
                <a:latin typeface="+mn-lt"/>
              </a:rPr>
              <a:t>The Research Review Process</a:t>
            </a:r>
            <a:endParaRPr lang="en-GB" sz="4000" b="1" dirty="0">
              <a:solidFill>
                <a:srgbClr val="FF0000"/>
              </a:solidFill>
              <a:latin typeface="+mn-lt"/>
            </a:endParaRPr>
          </a:p>
        </p:txBody>
      </p:sp>
      <p:sp>
        <p:nvSpPr>
          <p:cNvPr id="3" name="Subtitle 2"/>
          <p:cNvSpPr>
            <a:spLocks noGrp="1"/>
          </p:cNvSpPr>
          <p:nvPr>
            <p:ph type="subTitle" idx="1"/>
          </p:nvPr>
        </p:nvSpPr>
        <p:spPr/>
        <p:txBody>
          <a:bodyPr/>
          <a:lstStyle/>
          <a:p>
            <a:pPr algn="r"/>
            <a:r>
              <a:rPr lang="en-US" b="1" dirty="0"/>
              <a:t>Beth Mutumba (</a:t>
            </a:r>
            <a:r>
              <a:rPr lang="en-US" b="1" dirty="0" err="1"/>
              <a:t>MHSc</a:t>
            </a:r>
            <a:r>
              <a:rPr lang="en-US" b="1" dirty="0"/>
              <a:t>. Bioethics)</a:t>
            </a:r>
          </a:p>
          <a:p>
            <a:pPr algn="r"/>
            <a:r>
              <a:rPr lang="en-US" b="1" dirty="0" smtClean="0"/>
              <a:t>Uganda </a:t>
            </a:r>
            <a:r>
              <a:rPr lang="en-US" b="1" dirty="0"/>
              <a:t>National Council for Science and Technology </a:t>
            </a: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00079" y="365327"/>
            <a:ext cx="1045332" cy="885139"/>
          </a:xfrm>
          <a:prstGeom prst="rect">
            <a:avLst/>
          </a:prstGeom>
          <a:noFill/>
          <a:ln>
            <a:noFill/>
          </a:ln>
          <a:effectLst/>
          <a:extLst/>
        </p:spPr>
      </p:pic>
      <p:pic>
        <p:nvPicPr>
          <p:cNvPr id="7" name="Picture 6"/>
          <p:cNvPicPr>
            <a:picLocks noChangeAspect="1"/>
          </p:cNvPicPr>
          <p:nvPr/>
        </p:nvPicPr>
        <p:blipFill>
          <a:blip r:embed="rId3"/>
          <a:stretch>
            <a:fillRect/>
          </a:stretch>
        </p:blipFill>
        <p:spPr>
          <a:xfrm>
            <a:off x="505880" y="238442"/>
            <a:ext cx="1018120" cy="1012024"/>
          </a:xfrm>
          <a:prstGeom prst="rect">
            <a:avLst/>
          </a:prstGeom>
        </p:spPr>
      </p:pic>
    </p:spTree>
    <p:extLst>
      <p:ext uri="{BB962C8B-B14F-4D97-AF65-F5344CB8AC3E}">
        <p14:creationId xmlns:p14="http://schemas.microsoft.com/office/powerpoint/2010/main" val="3193239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8730343" cy="3175317"/>
          </a:xfrm>
        </p:spPr>
        <p:txBody>
          <a:bodyPr>
            <a:normAutofit/>
          </a:bodyPr>
          <a:lstStyle/>
          <a:p>
            <a:pPr algn="just"/>
            <a:r>
              <a:rPr lang="en-GB" sz="2400" dirty="0">
                <a:latin typeface="+mn-lt"/>
              </a:rPr>
              <a:t>If the research holds out the prospect of </a:t>
            </a:r>
            <a:r>
              <a:rPr lang="en-GB" sz="2400" u="sng" dirty="0">
                <a:latin typeface="+mn-lt"/>
              </a:rPr>
              <a:t>direct benefit solely to the </a:t>
            </a:r>
            <a:r>
              <a:rPr lang="en-GB" sz="2400" u="sng" dirty="0" err="1">
                <a:latin typeface="+mn-lt"/>
              </a:rPr>
              <a:t>fetus</a:t>
            </a:r>
            <a:r>
              <a:rPr lang="en-GB" sz="2400" u="sng" dirty="0">
                <a:latin typeface="+mn-lt"/>
              </a:rPr>
              <a:t> </a:t>
            </a:r>
            <a:r>
              <a:rPr lang="en-GB" sz="2400" dirty="0">
                <a:latin typeface="+mn-lt"/>
              </a:rPr>
              <a:t>then the consent of the pregnant woman and the father is obtained </a:t>
            </a:r>
            <a:r>
              <a:rPr lang="en-GB" sz="2400" dirty="0" smtClean="0">
                <a:latin typeface="+mn-lt"/>
              </a:rPr>
              <a:t>except </a:t>
            </a:r>
            <a:r>
              <a:rPr lang="en-GB" sz="2400" dirty="0">
                <a:latin typeface="+mn-lt"/>
              </a:rPr>
              <a:t>that the father's consent need not be obtained if he is unable to consent because of unavailability, incompetence, or temporary incapacity or the pregnancy resulted from rape or incest</a:t>
            </a:r>
            <a:r>
              <a:rPr lang="en-GB" sz="2400" dirty="0" smtClean="0">
                <a:latin typeface="+mn-lt"/>
              </a:rPr>
              <a:t>.</a:t>
            </a:r>
            <a:br>
              <a:rPr lang="en-GB" sz="2400" dirty="0" smtClean="0">
                <a:latin typeface="+mn-lt"/>
              </a:rPr>
            </a:br>
            <a:r>
              <a:rPr lang="en-GB" sz="2400" dirty="0">
                <a:latin typeface="+mn-lt"/>
              </a:rPr>
              <a:t/>
            </a:r>
            <a:br>
              <a:rPr lang="en-GB" sz="2400" dirty="0">
                <a:latin typeface="+mn-lt"/>
              </a:rPr>
            </a:br>
            <a:r>
              <a:rPr lang="en-GB" sz="2400" dirty="0">
                <a:latin typeface="+mn-lt"/>
              </a:rPr>
              <a:t/>
            </a:r>
            <a:br>
              <a:rPr lang="en-GB" sz="2400" dirty="0">
                <a:latin typeface="+mn-lt"/>
              </a:rPr>
            </a:br>
            <a:r>
              <a:rPr lang="en-GB" sz="2400" dirty="0">
                <a:latin typeface="+mn-lt"/>
              </a:rPr>
              <a:t> </a:t>
            </a:r>
            <a:r>
              <a:rPr lang="en-GB" sz="2400" u="sng" dirty="0">
                <a:latin typeface="+mn-lt"/>
              </a:rPr>
              <a:t>45 CFR § 46.204 - Research involving pregnant women or </a:t>
            </a:r>
            <a:r>
              <a:rPr lang="en-GB" sz="2400" u="sng" dirty="0" err="1">
                <a:latin typeface="+mn-lt"/>
              </a:rPr>
              <a:t>fetuses</a:t>
            </a:r>
            <a:r>
              <a:rPr lang="en-GB" sz="2400" dirty="0">
                <a:latin typeface="+mn-lt"/>
              </a:rPr>
              <a:t>.</a:t>
            </a:r>
            <a:br>
              <a:rPr lang="en-GB" sz="2400" dirty="0">
                <a:latin typeface="+mn-lt"/>
              </a:rPr>
            </a:br>
            <a:endParaRPr lang="en-GB" sz="2400" dirty="0">
              <a:latin typeface="+mn-lt"/>
            </a:endParaRPr>
          </a:p>
        </p:txBody>
      </p:sp>
    </p:spTree>
    <p:extLst>
      <p:ext uri="{BB962C8B-B14F-4D97-AF65-F5344CB8AC3E}">
        <p14:creationId xmlns:p14="http://schemas.microsoft.com/office/powerpoint/2010/main" val="4197646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B0139-A3F6-4CFA-AF09-EAA932D13DBE}"/>
              </a:ext>
            </a:extLst>
          </p:cNvPr>
          <p:cNvSpPr>
            <a:spLocks noGrp="1"/>
          </p:cNvSpPr>
          <p:nvPr>
            <p:ph type="title"/>
          </p:nvPr>
        </p:nvSpPr>
        <p:spPr>
          <a:xfrm>
            <a:off x="1981200" y="274637"/>
            <a:ext cx="8229600" cy="1044711"/>
          </a:xfrm>
        </p:spPr>
        <p:txBody>
          <a:bodyPr>
            <a:normAutofit/>
          </a:bodyPr>
          <a:lstStyle/>
          <a:p>
            <a:pPr algn="ctr"/>
            <a:r>
              <a:rPr lang="en-GB" sz="3200" b="1" dirty="0" smtClean="0">
                <a:solidFill>
                  <a:schemeClr val="accent1"/>
                </a:solidFill>
                <a:latin typeface="+mn-lt"/>
              </a:rPr>
              <a:t>Ethical </a:t>
            </a:r>
            <a:r>
              <a:rPr lang="en-GB" sz="3200" b="1" dirty="0">
                <a:solidFill>
                  <a:schemeClr val="accent1"/>
                </a:solidFill>
                <a:latin typeface="+mn-lt"/>
              </a:rPr>
              <a:t>Considerations for approval of Research </a:t>
            </a:r>
            <a:r>
              <a:rPr lang="en-GB" sz="3200" b="1" dirty="0" smtClean="0">
                <a:solidFill>
                  <a:schemeClr val="accent1"/>
                </a:solidFill>
                <a:latin typeface="+mn-lt"/>
              </a:rPr>
              <a:t>Protocols involving pregnant women</a:t>
            </a:r>
            <a:endParaRPr lang="en-GB" sz="3200" b="1" dirty="0">
              <a:solidFill>
                <a:schemeClr val="accent1"/>
              </a:solidFill>
              <a:latin typeface="+mn-lt"/>
            </a:endParaRPr>
          </a:p>
        </p:txBody>
      </p:sp>
      <p:sp>
        <p:nvSpPr>
          <p:cNvPr id="3" name="Content Placeholder 2">
            <a:extLst>
              <a:ext uri="{FF2B5EF4-FFF2-40B4-BE49-F238E27FC236}">
                <a16:creationId xmlns:a16="http://schemas.microsoft.com/office/drawing/2014/main" id="{4013D0DF-9258-4DB5-ABE0-4BB3640ABB4C}"/>
              </a:ext>
            </a:extLst>
          </p:cNvPr>
          <p:cNvSpPr>
            <a:spLocks noGrp="1"/>
          </p:cNvSpPr>
          <p:nvPr>
            <p:ph idx="1"/>
          </p:nvPr>
        </p:nvSpPr>
        <p:spPr>
          <a:xfrm>
            <a:off x="796834" y="1776548"/>
            <a:ext cx="10881359" cy="4929051"/>
          </a:xfrm>
        </p:spPr>
        <p:txBody>
          <a:bodyPr>
            <a:normAutofit/>
          </a:bodyPr>
          <a:lstStyle/>
          <a:p>
            <a:pPr marL="0" indent="0">
              <a:buNone/>
            </a:pPr>
            <a:endParaRPr lang="en-US" sz="2400" b="1" dirty="0" smtClean="0"/>
          </a:p>
          <a:p>
            <a:pPr marL="0" indent="0">
              <a:buNone/>
            </a:pPr>
            <a:endParaRPr lang="en-US" sz="2400" b="1" dirty="0"/>
          </a:p>
          <a:p>
            <a:pPr marL="0" indent="0">
              <a:buNone/>
            </a:pPr>
            <a:r>
              <a:rPr lang="en-GB" sz="2400" b="1" dirty="0" smtClean="0"/>
              <a:t>3) Data on previous studies</a:t>
            </a:r>
          </a:p>
          <a:p>
            <a:pPr marL="0" indent="0">
              <a:buNone/>
            </a:pPr>
            <a:r>
              <a:rPr lang="en-GB" sz="2400" b="1" i="1" dirty="0" smtClean="0"/>
              <a:t>(</a:t>
            </a:r>
            <a:r>
              <a:rPr lang="en-GB" sz="2400" i="1" dirty="0"/>
              <a:t>Where scientifically appropriate, preclinical studies, including studies on pregnant animals, and clinical studies, including studies on non- pregnant women, have been conducted and provide data for assessing potential risks to pregnant women and </a:t>
            </a:r>
            <a:r>
              <a:rPr lang="en-GB" sz="2400" i="1" dirty="0" err="1" smtClean="0"/>
              <a:t>fetuses</a:t>
            </a:r>
            <a:r>
              <a:rPr lang="en-GB" sz="2400" i="1" dirty="0" smtClean="0"/>
              <a:t>)</a:t>
            </a:r>
            <a:endParaRPr lang="en-GB" sz="2400" i="1" dirty="0"/>
          </a:p>
          <a:p>
            <a:pPr marL="0" indent="0">
              <a:buNone/>
            </a:pPr>
            <a:endParaRPr lang="en-GB" sz="2600" dirty="0"/>
          </a:p>
          <a:p>
            <a:pPr marL="0" indent="0">
              <a:buNone/>
            </a:pPr>
            <a:endParaRPr lang="en-GB" sz="2600" dirty="0"/>
          </a:p>
        </p:txBody>
      </p:sp>
      <p:pic>
        <p:nvPicPr>
          <p:cNvPr id="4" name="Picture 3"/>
          <p:cNvPicPr>
            <a:picLocks noChangeAspect="1"/>
          </p:cNvPicPr>
          <p:nvPr/>
        </p:nvPicPr>
        <p:blipFill>
          <a:blip r:embed="rId2"/>
          <a:stretch>
            <a:fillRect/>
          </a:stretch>
        </p:blipFill>
        <p:spPr>
          <a:xfrm>
            <a:off x="10762006" y="274637"/>
            <a:ext cx="1048603" cy="883997"/>
          </a:xfrm>
          <a:prstGeom prst="rect">
            <a:avLst/>
          </a:prstGeom>
        </p:spPr>
      </p:pic>
      <p:pic>
        <p:nvPicPr>
          <p:cNvPr id="5" name="Picture 4"/>
          <p:cNvPicPr>
            <a:picLocks noChangeAspect="1"/>
          </p:cNvPicPr>
          <p:nvPr/>
        </p:nvPicPr>
        <p:blipFill>
          <a:blip r:embed="rId3"/>
          <a:stretch>
            <a:fillRect/>
          </a:stretch>
        </p:blipFill>
        <p:spPr>
          <a:xfrm>
            <a:off x="466300" y="274638"/>
            <a:ext cx="1018120" cy="1012024"/>
          </a:xfrm>
          <a:prstGeom prst="rect">
            <a:avLst/>
          </a:prstGeom>
        </p:spPr>
      </p:pic>
    </p:spTree>
    <p:extLst>
      <p:ext uri="{BB962C8B-B14F-4D97-AF65-F5344CB8AC3E}">
        <p14:creationId xmlns:p14="http://schemas.microsoft.com/office/powerpoint/2010/main" val="27610296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2400" b="1" dirty="0" smtClean="0">
                <a:latin typeface="+mn-lt"/>
              </a:rPr>
              <a:t>Existence </a:t>
            </a:r>
            <a:r>
              <a:rPr lang="en-GB" sz="2400" b="1" dirty="0">
                <a:latin typeface="+mn-lt"/>
              </a:rPr>
              <a:t>of additional protections should not discourage research with vulnerable populations or those requiring special considerations</a:t>
            </a:r>
          </a:p>
        </p:txBody>
      </p:sp>
    </p:spTree>
    <p:extLst>
      <p:ext uri="{BB962C8B-B14F-4D97-AF65-F5344CB8AC3E}">
        <p14:creationId xmlns:p14="http://schemas.microsoft.com/office/powerpoint/2010/main" val="1925426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04949"/>
            <a:ext cx="9144000" cy="901337"/>
          </a:xfrm>
        </p:spPr>
        <p:txBody>
          <a:bodyPr>
            <a:normAutofit/>
          </a:bodyPr>
          <a:lstStyle/>
          <a:p>
            <a:r>
              <a:rPr lang="en-US" sz="3600" b="1" dirty="0" smtClean="0">
                <a:solidFill>
                  <a:schemeClr val="accent1"/>
                </a:solidFill>
                <a:latin typeface="+mn-lt"/>
              </a:rPr>
              <a:t>Outline</a:t>
            </a:r>
            <a:endParaRPr lang="en-GB" sz="3600" b="1" dirty="0">
              <a:solidFill>
                <a:schemeClr val="accent1"/>
              </a:solidFill>
              <a:latin typeface="+mn-lt"/>
            </a:endParaRPr>
          </a:p>
        </p:txBody>
      </p:sp>
      <p:sp>
        <p:nvSpPr>
          <p:cNvPr id="3" name="Subtitle 2"/>
          <p:cNvSpPr>
            <a:spLocks noGrp="1"/>
          </p:cNvSpPr>
          <p:nvPr>
            <p:ph type="subTitle" idx="1"/>
          </p:nvPr>
        </p:nvSpPr>
        <p:spPr>
          <a:xfrm>
            <a:off x="1524000" y="1476102"/>
            <a:ext cx="9144000" cy="4741817"/>
          </a:xfrm>
        </p:spPr>
        <p:txBody>
          <a:bodyPr/>
          <a:lstStyle/>
          <a:p>
            <a:pPr algn="l"/>
            <a:endParaRPr lang="en-GB" dirty="0" smtClean="0"/>
          </a:p>
          <a:p>
            <a:pPr marL="342900" indent="-342900" algn="l">
              <a:lnSpc>
                <a:spcPct val="250000"/>
              </a:lnSpc>
              <a:buFont typeface="Wingdings" panose="05000000000000000000" pitchFamily="2" charset="2"/>
              <a:buChar char="ü"/>
            </a:pPr>
            <a:r>
              <a:rPr lang="en-GB" b="1" dirty="0" smtClean="0"/>
              <a:t>The regulatory system in Uganda (Review process)</a:t>
            </a:r>
          </a:p>
          <a:p>
            <a:pPr marL="342900" indent="-342900" algn="l">
              <a:lnSpc>
                <a:spcPct val="250000"/>
              </a:lnSpc>
              <a:buFont typeface="Wingdings" panose="05000000000000000000" pitchFamily="2" charset="2"/>
              <a:buChar char="ü"/>
            </a:pPr>
            <a:r>
              <a:rPr lang="en-GB" b="1" dirty="0" smtClean="0"/>
              <a:t>Basic considerations for approval </a:t>
            </a:r>
          </a:p>
          <a:p>
            <a:pPr marL="342900" indent="-342900" algn="l">
              <a:lnSpc>
                <a:spcPct val="250000"/>
              </a:lnSpc>
              <a:buFont typeface="Wingdings" panose="05000000000000000000" pitchFamily="2" charset="2"/>
              <a:buChar char="ü"/>
            </a:pPr>
            <a:r>
              <a:rPr lang="en-GB" b="1" dirty="0" smtClean="0"/>
              <a:t>Consideration of research in pregnant women  </a:t>
            </a:r>
            <a:endParaRPr lang="en-GB" b="1" dirty="0"/>
          </a:p>
        </p:txBody>
      </p:sp>
      <p:pic>
        <p:nvPicPr>
          <p:cNvPr id="8" name="Picture 7"/>
          <p:cNvPicPr>
            <a:picLocks noChangeAspect="1"/>
          </p:cNvPicPr>
          <p:nvPr/>
        </p:nvPicPr>
        <p:blipFill>
          <a:blip r:embed="rId2"/>
          <a:stretch>
            <a:fillRect/>
          </a:stretch>
        </p:blipFill>
        <p:spPr>
          <a:xfrm>
            <a:off x="505880" y="379170"/>
            <a:ext cx="1018120" cy="1012024"/>
          </a:xfrm>
          <a:prstGeom prst="rect">
            <a:avLst/>
          </a:prstGeom>
        </p:spPr>
      </p:pic>
      <p:pic>
        <p:nvPicPr>
          <p:cNvPr id="9" name="Picture 8"/>
          <p:cNvPicPr>
            <a:picLocks noChangeAspect="1"/>
          </p:cNvPicPr>
          <p:nvPr/>
        </p:nvPicPr>
        <p:blipFill>
          <a:blip r:embed="rId3"/>
          <a:stretch>
            <a:fillRect/>
          </a:stretch>
        </p:blipFill>
        <p:spPr>
          <a:xfrm>
            <a:off x="10668000" y="422289"/>
            <a:ext cx="1042506" cy="883997"/>
          </a:xfrm>
          <a:prstGeom prst="rect">
            <a:avLst/>
          </a:prstGeom>
        </p:spPr>
      </p:pic>
    </p:spTree>
    <p:extLst>
      <p:ext uri="{BB962C8B-B14F-4D97-AF65-F5344CB8AC3E}">
        <p14:creationId xmlns:p14="http://schemas.microsoft.com/office/powerpoint/2010/main" val="379508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8229600" cy="1143000"/>
          </a:xfrm>
        </p:spPr>
        <p:txBody>
          <a:bodyPr>
            <a:normAutofit/>
          </a:bodyPr>
          <a:lstStyle/>
          <a:p>
            <a:pPr algn="ctr"/>
            <a:r>
              <a:rPr lang="en-US" sz="3600" b="1" dirty="0">
                <a:solidFill>
                  <a:schemeClr val="accent1"/>
                </a:solidFill>
                <a:latin typeface="+mn-lt"/>
              </a:rPr>
              <a:t>Research regulatory </a:t>
            </a:r>
            <a:r>
              <a:rPr lang="en-US" sz="3600" b="1" dirty="0" smtClean="0">
                <a:solidFill>
                  <a:schemeClr val="accent1"/>
                </a:solidFill>
                <a:latin typeface="+mn-lt"/>
              </a:rPr>
              <a:t>system</a:t>
            </a:r>
            <a:endParaRPr lang="en-GB" sz="3600" b="1" dirty="0">
              <a:solidFill>
                <a:schemeClr val="accent1"/>
              </a:solidFill>
              <a:latin typeface="+mn-lt"/>
              <a:cs typeface="Times New Roman" pitchFamily="18" charset="0"/>
            </a:endParaRPr>
          </a:p>
        </p:txBody>
      </p:sp>
      <p:sp>
        <p:nvSpPr>
          <p:cNvPr id="3" name="Content Placeholder 2"/>
          <p:cNvSpPr>
            <a:spLocks noGrp="1"/>
          </p:cNvSpPr>
          <p:nvPr>
            <p:ph sz="half" idx="1"/>
          </p:nvPr>
        </p:nvSpPr>
        <p:spPr>
          <a:xfrm>
            <a:off x="809897" y="1856934"/>
            <a:ext cx="10620103" cy="4507625"/>
          </a:xfrm>
        </p:spPr>
        <p:txBody>
          <a:bodyPr>
            <a:normAutofit fontScale="92500"/>
          </a:bodyPr>
          <a:lstStyle/>
          <a:p>
            <a:r>
              <a:rPr lang="en-GB" sz="2600" dirty="0">
                <a:cs typeface="Times New Roman" pitchFamily="18" charset="0"/>
              </a:rPr>
              <a:t>R&amp;D is coordinated at national level by UNCST;</a:t>
            </a:r>
          </a:p>
          <a:p>
            <a:pPr marL="0" indent="0">
              <a:buNone/>
            </a:pPr>
            <a:endParaRPr lang="en-GB" sz="2600" dirty="0">
              <a:cs typeface="Times New Roman" pitchFamily="18" charset="0"/>
            </a:endParaRPr>
          </a:p>
          <a:p>
            <a:pPr lvl="1"/>
            <a:r>
              <a:rPr lang="en-GB" sz="2600" dirty="0">
                <a:cs typeface="Times New Roman" pitchFamily="18" charset="0"/>
              </a:rPr>
              <a:t>UNCST Act (Cap 209):</a:t>
            </a:r>
          </a:p>
          <a:p>
            <a:pPr lvl="2"/>
            <a:r>
              <a:rPr lang="en-GB" sz="2600" dirty="0">
                <a:cs typeface="Times New Roman" pitchFamily="18" charset="0"/>
              </a:rPr>
              <a:t>S. 4 d, “act as a clearing house for information on research and experimental development taking place in scientific institutions, centres and other enterprises and on the potential application of their results”</a:t>
            </a:r>
          </a:p>
          <a:p>
            <a:pPr marL="914400" lvl="2" indent="0">
              <a:buNone/>
            </a:pPr>
            <a:endParaRPr lang="en-GB" sz="2600" dirty="0">
              <a:cs typeface="Times New Roman" pitchFamily="18" charset="0"/>
            </a:endParaRPr>
          </a:p>
          <a:p>
            <a:pPr lvl="2"/>
            <a:r>
              <a:rPr lang="en-GB" sz="2600" dirty="0">
                <a:cs typeface="Times New Roman" pitchFamily="18" charset="0"/>
              </a:rPr>
              <a:t>S.4h, “to work in close cooperation with and coordinate all scientific and technological activities of persons, institutions, sectors and organizations;”</a:t>
            </a:r>
          </a:p>
          <a:p>
            <a:pPr marL="914400" lvl="2" indent="0">
              <a:buNone/>
            </a:pPr>
            <a:endParaRPr lang="en-GB" sz="2600" dirty="0">
              <a:cs typeface="Times New Roman" pitchFamily="18" charset="0"/>
            </a:endParaRPr>
          </a:p>
          <a:p>
            <a:pPr marL="914400" lvl="2" indent="0">
              <a:buNone/>
            </a:pPr>
            <a:r>
              <a:rPr lang="en-GB" sz="2600" i="1" dirty="0">
                <a:cs typeface="Times New Roman" pitchFamily="18" charset="0"/>
              </a:rPr>
              <a:t>UNCST works  in with UNHRO and Office of the President </a:t>
            </a:r>
          </a:p>
          <a:p>
            <a:endParaRPr lang="en-GB" dirty="0">
              <a:latin typeface="Times New Roman" pitchFamily="18" charset="0"/>
              <a:cs typeface="Times New Roman" pitchFamily="18" charset="0"/>
            </a:endParaRPr>
          </a:p>
          <a:p>
            <a:pPr lvl="1"/>
            <a:endParaRPr lang="en-GB" dirty="0">
              <a:latin typeface="Times New Roman" pitchFamily="18" charset="0"/>
              <a:cs typeface="Times New Roman" pitchFamily="18" charset="0"/>
            </a:endParaRPr>
          </a:p>
        </p:txBody>
      </p:sp>
      <p:pic>
        <p:nvPicPr>
          <p:cNvPr id="5" name="Picture 4"/>
          <p:cNvPicPr>
            <a:picLocks noChangeAspect="1"/>
          </p:cNvPicPr>
          <p:nvPr/>
        </p:nvPicPr>
        <p:blipFill>
          <a:blip r:embed="rId2"/>
          <a:stretch>
            <a:fillRect/>
          </a:stretch>
        </p:blipFill>
        <p:spPr>
          <a:xfrm>
            <a:off x="10593864" y="228600"/>
            <a:ext cx="1048603" cy="883997"/>
          </a:xfrm>
          <a:prstGeom prst="rect">
            <a:avLst/>
          </a:prstGeom>
        </p:spPr>
      </p:pic>
      <p:pic>
        <p:nvPicPr>
          <p:cNvPr id="6" name="Picture 5"/>
          <p:cNvPicPr>
            <a:picLocks noChangeAspect="1"/>
          </p:cNvPicPr>
          <p:nvPr/>
        </p:nvPicPr>
        <p:blipFill>
          <a:blip r:embed="rId3"/>
          <a:stretch>
            <a:fillRect/>
          </a:stretch>
        </p:blipFill>
        <p:spPr>
          <a:xfrm>
            <a:off x="377429" y="230075"/>
            <a:ext cx="1018120" cy="1012024"/>
          </a:xfrm>
          <a:prstGeom prst="rect">
            <a:avLst/>
          </a:prstGeom>
        </p:spPr>
      </p:pic>
    </p:spTree>
    <p:extLst>
      <p:ext uri="{BB962C8B-B14F-4D97-AF65-F5344CB8AC3E}">
        <p14:creationId xmlns:p14="http://schemas.microsoft.com/office/powerpoint/2010/main" val="1558227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5148" y="61038"/>
            <a:ext cx="8229600" cy="1683356"/>
          </a:xfrm>
        </p:spPr>
        <p:txBody>
          <a:bodyPr>
            <a:normAutofit/>
          </a:bodyPr>
          <a:lstStyle/>
          <a:p>
            <a:pPr algn="ctr"/>
            <a:r>
              <a:rPr lang="en-US" sz="3200" b="1" dirty="0">
                <a:solidFill>
                  <a:schemeClr val="accent1"/>
                </a:solidFill>
                <a:latin typeface="+mn-lt"/>
              </a:rPr>
              <a:t>Research regulatory system </a:t>
            </a:r>
            <a:r>
              <a:rPr lang="en-US" sz="3200" b="1" dirty="0" err="1" smtClean="0">
                <a:solidFill>
                  <a:srgbClr val="FF0000"/>
                </a:solidFill>
                <a:latin typeface="+mn-lt"/>
              </a:rPr>
              <a:t>Cont</a:t>
            </a:r>
            <a:r>
              <a:rPr lang="en-US" sz="3200" b="1" dirty="0" smtClean="0">
                <a:solidFill>
                  <a:srgbClr val="FF0000"/>
                </a:solidFill>
                <a:latin typeface="+mn-lt"/>
              </a:rPr>
              <a:t>…</a:t>
            </a:r>
            <a:endParaRPr lang="en-GB" sz="3200" b="1" dirty="0">
              <a:solidFill>
                <a:srgbClr val="FF0000"/>
              </a:solidFill>
              <a:latin typeface="+mn-lt"/>
              <a:cs typeface="Times New Roman" pitchFamily="18" charset="0"/>
            </a:endParaRPr>
          </a:p>
        </p:txBody>
      </p:sp>
      <p:sp>
        <p:nvSpPr>
          <p:cNvPr id="3" name="Content Placeholder 2"/>
          <p:cNvSpPr>
            <a:spLocks noGrp="1"/>
          </p:cNvSpPr>
          <p:nvPr>
            <p:ph sz="half" idx="1"/>
          </p:nvPr>
        </p:nvSpPr>
        <p:spPr>
          <a:xfrm>
            <a:off x="809897" y="1856934"/>
            <a:ext cx="10620103" cy="4507625"/>
          </a:xfrm>
        </p:spPr>
        <p:txBody>
          <a:bodyPr>
            <a:normAutofit/>
          </a:bodyPr>
          <a:lstStyle/>
          <a:p>
            <a:endParaRPr lang="en-GB" dirty="0">
              <a:latin typeface="Times New Roman" pitchFamily="18" charset="0"/>
              <a:cs typeface="Times New Roman" pitchFamily="18" charset="0"/>
            </a:endParaRPr>
          </a:p>
          <a:p>
            <a:pPr lvl="1"/>
            <a:endParaRPr lang="en-GB" dirty="0">
              <a:latin typeface="Times New Roman" pitchFamily="18" charset="0"/>
              <a:cs typeface="Times New Roman" pitchFamily="18" charset="0"/>
            </a:endParaRPr>
          </a:p>
        </p:txBody>
      </p:sp>
      <p:pic>
        <p:nvPicPr>
          <p:cNvPr id="5" name="Picture 4"/>
          <p:cNvPicPr>
            <a:picLocks noChangeAspect="1"/>
          </p:cNvPicPr>
          <p:nvPr/>
        </p:nvPicPr>
        <p:blipFill>
          <a:blip r:embed="rId2"/>
          <a:stretch>
            <a:fillRect/>
          </a:stretch>
        </p:blipFill>
        <p:spPr>
          <a:xfrm>
            <a:off x="10593864" y="228600"/>
            <a:ext cx="1048603" cy="883997"/>
          </a:xfrm>
          <a:prstGeom prst="rect">
            <a:avLst/>
          </a:prstGeom>
        </p:spPr>
      </p:pic>
      <p:pic>
        <p:nvPicPr>
          <p:cNvPr id="6" name="Picture 5"/>
          <p:cNvPicPr>
            <a:picLocks noChangeAspect="1"/>
          </p:cNvPicPr>
          <p:nvPr/>
        </p:nvPicPr>
        <p:blipFill>
          <a:blip r:embed="rId3"/>
          <a:stretch>
            <a:fillRect/>
          </a:stretch>
        </p:blipFill>
        <p:spPr>
          <a:xfrm>
            <a:off x="377429" y="230075"/>
            <a:ext cx="1018120" cy="1012024"/>
          </a:xfrm>
          <a:prstGeom prst="rect">
            <a:avLst/>
          </a:prstGeom>
        </p:spPr>
      </p:pic>
      <p:sp>
        <p:nvSpPr>
          <p:cNvPr id="4" name="Rectangle 3"/>
          <p:cNvSpPr/>
          <p:nvPr/>
        </p:nvSpPr>
        <p:spPr>
          <a:xfrm>
            <a:off x="809897" y="1470912"/>
            <a:ext cx="11035100" cy="4154984"/>
          </a:xfrm>
          <a:prstGeom prst="rect">
            <a:avLst/>
          </a:prstGeom>
        </p:spPr>
        <p:txBody>
          <a:bodyPr wrap="square">
            <a:spAutoFit/>
          </a:bodyPr>
          <a:lstStyle/>
          <a:p>
            <a:pPr algn="just">
              <a:buFont typeface="Wingdings" panose="05000000000000000000" pitchFamily="2" charset="2"/>
              <a:buChar char="Ø"/>
            </a:pPr>
            <a:r>
              <a:rPr lang="en-US" sz="2400" dirty="0"/>
              <a:t>A REC/HREC/IRB/IEC/IRC   type of independent  committee used in research to review, approve and monitor biomedical and behavioral research.</a:t>
            </a:r>
          </a:p>
          <a:p>
            <a:pPr algn="just">
              <a:buFont typeface="Wingdings" panose="05000000000000000000" pitchFamily="2" charset="2"/>
              <a:buChar char="Ø"/>
            </a:pPr>
            <a:endParaRPr lang="en-US" sz="2400" dirty="0"/>
          </a:p>
          <a:p>
            <a:pPr algn="just">
              <a:buFont typeface="Wingdings" panose="05000000000000000000" pitchFamily="2" charset="2"/>
              <a:buChar char="Ø"/>
            </a:pPr>
            <a:r>
              <a:rPr lang="en-GB" sz="2400" dirty="0">
                <a:cs typeface="Times New Roman" pitchFamily="18" charset="0"/>
              </a:rPr>
              <a:t>Primary function conduct initial and continuing review and approval or research projects with the aim of protecting the rights and welfare of human research participants  </a:t>
            </a:r>
          </a:p>
          <a:p>
            <a:pPr algn="just">
              <a:buFont typeface="Wingdings" panose="05000000000000000000" pitchFamily="2" charset="2"/>
              <a:buChar char="Ø"/>
            </a:pPr>
            <a:endParaRPr lang="en-GB" sz="2400" dirty="0">
              <a:cs typeface="Times New Roman" pitchFamily="18" charset="0"/>
            </a:endParaRPr>
          </a:p>
          <a:p>
            <a:pPr algn="just">
              <a:buFont typeface="Wingdings" panose="05000000000000000000" pitchFamily="2" charset="2"/>
              <a:buChar char="Ø"/>
            </a:pPr>
            <a:r>
              <a:rPr lang="en-GB" sz="2400" dirty="0">
                <a:cs typeface="Times New Roman" pitchFamily="18" charset="0"/>
              </a:rPr>
              <a:t>Currently we have 25 accredited RECs in Uganda; the list can be accessed at the UNCST website</a:t>
            </a:r>
          </a:p>
          <a:p>
            <a:pPr algn="just"/>
            <a:r>
              <a:rPr lang="en-GB" sz="2400" dirty="0">
                <a:cs typeface="Times New Roman" pitchFamily="18" charset="0"/>
                <a:hlinkClick r:id="rId4"/>
              </a:rPr>
              <a:t>www.uncst.go.ug</a:t>
            </a:r>
            <a:r>
              <a:rPr lang="en-GB" sz="2400" dirty="0">
                <a:cs typeface="Times New Roman" pitchFamily="18" charset="0"/>
              </a:rPr>
              <a:t> </a:t>
            </a:r>
          </a:p>
          <a:p>
            <a:pPr algn="just"/>
            <a:endParaRPr lang="en-US" sz="2400" dirty="0"/>
          </a:p>
        </p:txBody>
      </p:sp>
    </p:spTree>
    <p:extLst>
      <p:ext uri="{BB962C8B-B14F-4D97-AF65-F5344CB8AC3E}">
        <p14:creationId xmlns:p14="http://schemas.microsoft.com/office/powerpoint/2010/main" val="34722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Box 3"/>
          <p:cNvSpPr txBox="1">
            <a:spLocks noChangeArrowheads="1"/>
          </p:cNvSpPr>
          <p:nvPr/>
        </p:nvSpPr>
        <p:spPr bwMode="auto">
          <a:xfrm>
            <a:off x="5580856" y="1857013"/>
            <a:ext cx="874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GB" altLang="en-US" b="1" dirty="0">
                <a:solidFill>
                  <a:prstClr val="black"/>
                </a:solidFill>
                <a:latin typeface="Calibri" pitchFamily="34" charset="0"/>
              </a:rPr>
              <a:t>UNCST </a:t>
            </a:r>
            <a:endParaRPr lang="en-US" altLang="en-US" b="1" dirty="0">
              <a:solidFill>
                <a:prstClr val="black"/>
              </a:solidFill>
              <a:latin typeface="Calibri" pitchFamily="34" charset="0"/>
            </a:endParaRPr>
          </a:p>
        </p:txBody>
      </p:sp>
      <p:sp>
        <p:nvSpPr>
          <p:cNvPr id="8196" name="TextBox 4"/>
          <p:cNvSpPr txBox="1">
            <a:spLocks noChangeArrowheads="1"/>
          </p:cNvSpPr>
          <p:nvPr/>
        </p:nvSpPr>
        <p:spPr bwMode="auto">
          <a:xfrm>
            <a:off x="3628230" y="2036762"/>
            <a:ext cx="6175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GB" altLang="en-US" b="1" dirty="0">
                <a:solidFill>
                  <a:prstClr val="black"/>
                </a:solidFill>
                <a:latin typeface="Calibri" pitchFamily="34" charset="0"/>
              </a:rPr>
              <a:t>NDA</a:t>
            </a:r>
            <a:endParaRPr lang="en-US" altLang="en-US" b="1" dirty="0">
              <a:solidFill>
                <a:prstClr val="black"/>
              </a:solidFill>
              <a:latin typeface="Calibri" pitchFamily="34" charset="0"/>
            </a:endParaRPr>
          </a:p>
        </p:txBody>
      </p:sp>
      <p:sp>
        <p:nvSpPr>
          <p:cNvPr id="8197" name="TextBox 5"/>
          <p:cNvSpPr txBox="1">
            <a:spLocks noChangeArrowheads="1"/>
          </p:cNvSpPr>
          <p:nvPr/>
        </p:nvSpPr>
        <p:spPr bwMode="auto">
          <a:xfrm>
            <a:off x="7413623" y="1851819"/>
            <a:ext cx="1963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GB" altLang="en-US" b="1" dirty="0">
                <a:solidFill>
                  <a:prstClr val="black"/>
                </a:solidFill>
                <a:latin typeface="Calibri" pitchFamily="34" charset="0"/>
              </a:rPr>
              <a:t>Office of President</a:t>
            </a:r>
            <a:endParaRPr lang="en-US" altLang="en-US" b="1" dirty="0">
              <a:solidFill>
                <a:prstClr val="black"/>
              </a:solidFill>
              <a:latin typeface="Calibri" pitchFamily="34" charset="0"/>
            </a:endParaRPr>
          </a:p>
        </p:txBody>
      </p:sp>
      <p:sp>
        <p:nvSpPr>
          <p:cNvPr id="8198" name="TextBox 6"/>
          <p:cNvSpPr txBox="1">
            <a:spLocks noChangeArrowheads="1"/>
          </p:cNvSpPr>
          <p:nvPr/>
        </p:nvSpPr>
        <p:spPr bwMode="auto">
          <a:xfrm>
            <a:off x="3350680" y="3154878"/>
            <a:ext cx="13076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GB" altLang="en-US" b="1" dirty="0">
                <a:solidFill>
                  <a:prstClr val="black"/>
                </a:solidFill>
                <a:latin typeface="Calibri" pitchFamily="34" charset="0"/>
              </a:rPr>
              <a:t>Foreign REC</a:t>
            </a:r>
            <a:endParaRPr lang="en-US" altLang="en-US" b="1" dirty="0">
              <a:solidFill>
                <a:prstClr val="black"/>
              </a:solidFill>
              <a:latin typeface="Calibri" pitchFamily="34" charset="0"/>
            </a:endParaRPr>
          </a:p>
        </p:txBody>
      </p:sp>
      <p:sp>
        <p:nvSpPr>
          <p:cNvPr id="8199" name="TextBox 8"/>
          <p:cNvSpPr txBox="1">
            <a:spLocks noChangeArrowheads="1"/>
          </p:cNvSpPr>
          <p:nvPr/>
        </p:nvSpPr>
        <p:spPr bwMode="auto">
          <a:xfrm>
            <a:off x="5222240" y="3104834"/>
            <a:ext cx="118253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GB" altLang="en-US" b="1" dirty="0">
                <a:solidFill>
                  <a:prstClr val="black"/>
                </a:solidFill>
                <a:latin typeface="Calibri" pitchFamily="34" charset="0"/>
              </a:rPr>
              <a:t>Local REC</a:t>
            </a:r>
            <a:endParaRPr lang="en-US" altLang="en-US" b="1" dirty="0">
              <a:solidFill>
                <a:prstClr val="black"/>
              </a:solidFill>
              <a:latin typeface="Calibri" pitchFamily="34" charset="0"/>
            </a:endParaRPr>
          </a:p>
        </p:txBody>
      </p:sp>
      <p:sp>
        <p:nvSpPr>
          <p:cNvPr id="8200" name="TextBox 9"/>
          <p:cNvSpPr txBox="1">
            <a:spLocks noChangeArrowheads="1"/>
          </p:cNvSpPr>
          <p:nvPr/>
        </p:nvSpPr>
        <p:spPr bwMode="auto">
          <a:xfrm>
            <a:off x="7001665" y="3079979"/>
            <a:ext cx="4968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GB" altLang="en-US" b="1" dirty="0">
                <a:solidFill>
                  <a:prstClr val="black"/>
                </a:solidFill>
                <a:latin typeface="Calibri" pitchFamily="34" charset="0"/>
              </a:rPr>
              <a:t>IBC</a:t>
            </a:r>
            <a:endParaRPr lang="en-US" altLang="en-US" b="1" dirty="0">
              <a:solidFill>
                <a:prstClr val="black"/>
              </a:solidFill>
              <a:latin typeface="Calibri" pitchFamily="34" charset="0"/>
            </a:endParaRPr>
          </a:p>
        </p:txBody>
      </p:sp>
      <p:sp>
        <p:nvSpPr>
          <p:cNvPr id="8201" name="TextBox 10"/>
          <p:cNvSpPr txBox="1">
            <a:spLocks noChangeArrowheads="1"/>
          </p:cNvSpPr>
          <p:nvPr/>
        </p:nvSpPr>
        <p:spPr bwMode="auto">
          <a:xfrm>
            <a:off x="3157707" y="5442936"/>
            <a:ext cx="11207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GB" altLang="en-US" b="1" dirty="0">
                <a:solidFill>
                  <a:prstClr val="black"/>
                </a:solidFill>
                <a:latin typeface="Calibri" pitchFamily="34" charset="0"/>
              </a:rPr>
              <a:t>CAB</a:t>
            </a:r>
            <a:endParaRPr lang="en-US" altLang="en-US" b="1" dirty="0">
              <a:solidFill>
                <a:prstClr val="black"/>
              </a:solidFill>
              <a:latin typeface="Calibri" pitchFamily="34" charset="0"/>
            </a:endParaRPr>
          </a:p>
        </p:txBody>
      </p:sp>
      <p:sp>
        <p:nvSpPr>
          <p:cNvPr id="8202" name="TextBox 11"/>
          <p:cNvSpPr txBox="1">
            <a:spLocks noChangeArrowheads="1"/>
          </p:cNvSpPr>
          <p:nvPr/>
        </p:nvSpPr>
        <p:spPr bwMode="auto">
          <a:xfrm>
            <a:off x="5521348" y="3925026"/>
            <a:ext cx="4143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GB" altLang="en-US" b="1" dirty="0">
                <a:solidFill>
                  <a:prstClr val="black"/>
                </a:solidFill>
                <a:latin typeface="Calibri" pitchFamily="34" charset="0"/>
              </a:rPr>
              <a:t>SC</a:t>
            </a:r>
            <a:endParaRPr lang="en-US" altLang="en-US" b="1" dirty="0">
              <a:solidFill>
                <a:prstClr val="black"/>
              </a:solidFill>
              <a:latin typeface="Calibri" pitchFamily="34" charset="0"/>
            </a:endParaRPr>
          </a:p>
        </p:txBody>
      </p:sp>
      <p:sp>
        <p:nvSpPr>
          <p:cNvPr id="8203" name="TextBox 12"/>
          <p:cNvSpPr txBox="1">
            <a:spLocks noChangeArrowheads="1"/>
          </p:cNvSpPr>
          <p:nvPr/>
        </p:nvSpPr>
        <p:spPr bwMode="auto">
          <a:xfrm>
            <a:off x="5336403" y="5381110"/>
            <a:ext cx="7842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GB" altLang="en-US" b="1" dirty="0">
                <a:solidFill>
                  <a:prstClr val="black"/>
                </a:solidFill>
                <a:latin typeface="Calibri" pitchFamily="34" charset="0"/>
              </a:rPr>
              <a:t>DSMB</a:t>
            </a:r>
            <a:endParaRPr lang="en-US" altLang="en-US" b="1" dirty="0">
              <a:solidFill>
                <a:prstClr val="black"/>
              </a:solidFill>
              <a:latin typeface="Calibri" pitchFamily="34" charset="0"/>
            </a:endParaRPr>
          </a:p>
        </p:txBody>
      </p:sp>
      <p:sp>
        <p:nvSpPr>
          <p:cNvPr id="8204" name="TextBox 13"/>
          <p:cNvSpPr txBox="1">
            <a:spLocks noChangeArrowheads="1"/>
          </p:cNvSpPr>
          <p:nvPr/>
        </p:nvSpPr>
        <p:spPr bwMode="auto">
          <a:xfrm rot="-5400000">
            <a:off x="1727994" y="2094707"/>
            <a:ext cx="1001713" cy="368300"/>
          </a:xfrm>
          <a:prstGeom prst="rect">
            <a:avLst/>
          </a:prstGeom>
          <a:noFill/>
          <a:ln w="9525">
            <a:noFill/>
            <a:miter lim="800000"/>
            <a:headEnd/>
            <a:tailEnd/>
          </a:ln>
        </p:spPr>
        <p:txBody>
          <a:bodyPr wrap="none">
            <a:spAutoFit/>
          </a:bodyPr>
          <a:lstStyle/>
          <a:p>
            <a:pPr fontAlgn="base">
              <a:spcBef>
                <a:spcPct val="0"/>
              </a:spcBef>
              <a:spcAft>
                <a:spcPct val="0"/>
              </a:spcAft>
              <a:defRPr/>
            </a:pPr>
            <a:r>
              <a:rPr lang="en-GB" b="1" dirty="0">
                <a:solidFill>
                  <a:srgbClr val="FF0000"/>
                </a:solidFill>
                <a:cs typeface="Arial" charset="0"/>
              </a:rPr>
              <a:t>National</a:t>
            </a:r>
            <a:endParaRPr lang="en-US" b="1" dirty="0">
              <a:solidFill>
                <a:srgbClr val="FF0000"/>
              </a:solidFill>
              <a:cs typeface="Arial" charset="0"/>
            </a:endParaRPr>
          </a:p>
        </p:txBody>
      </p:sp>
      <p:sp>
        <p:nvSpPr>
          <p:cNvPr id="8205" name="TextBox 14"/>
          <p:cNvSpPr txBox="1">
            <a:spLocks noChangeArrowheads="1"/>
          </p:cNvSpPr>
          <p:nvPr/>
        </p:nvSpPr>
        <p:spPr bwMode="auto">
          <a:xfrm rot="-5400000">
            <a:off x="1625601" y="3411538"/>
            <a:ext cx="1349375" cy="368300"/>
          </a:xfrm>
          <a:prstGeom prst="rect">
            <a:avLst/>
          </a:prstGeom>
          <a:noFill/>
          <a:ln w="9525">
            <a:noFill/>
            <a:miter lim="800000"/>
            <a:headEnd/>
            <a:tailEnd/>
          </a:ln>
        </p:spPr>
        <p:txBody>
          <a:bodyPr wrap="none">
            <a:spAutoFit/>
          </a:bodyPr>
          <a:lstStyle/>
          <a:p>
            <a:pPr fontAlgn="base">
              <a:spcBef>
                <a:spcPct val="0"/>
              </a:spcBef>
              <a:spcAft>
                <a:spcPct val="0"/>
              </a:spcAft>
              <a:defRPr/>
            </a:pPr>
            <a:r>
              <a:rPr lang="en-GB" b="1" dirty="0">
                <a:solidFill>
                  <a:srgbClr val="FF0000"/>
                </a:solidFill>
                <a:cs typeface="Arial" charset="0"/>
              </a:rPr>
              <a:t>Institutional</a:t>
            </a:r>
            <a:endParaRPr lang="en-US" b="1" dirty="0">
              <a:solidFill>
                <a:srgbClr val="FF0000"/>
              </a:solidFill>
              <a:cs typeface="Arial" charset="0"/>
            </a:endParaRPr>
          </a:p>
        </p:txBody>
      </p:sp>
      <p:sp>
        <p:nvSpPr>
          <p:cNvPr id="8206" name="TextBox 15"/>
          <p:cNvSpPr txBox="1">
            <a:spLocks noChangeArrowheads="1"/>
          </p:cNvSpPr>
          <p:nvPr/>
        </p:nvSpPr>
        <p:spPr bwMode="auto">
          <a:xfrm rot="-5400000">
            <a:off x="1652588" y="4884738"/>
            <a:ext cx="1312863" cy="369888"/>
          </a:xfrm>
          <a:prstGeom prst="rect">
            <a:avLst/>
          </a:prstGeom>
          <a:noFill/>
          <a:ln w="9525">
            <a:noFill/>
            <a:miter lim="800000"/>
            <a:headEnd/>
            <a:tailEnd/>
          </a:ln>
        </p:spPr>
        <p:txBody>
          <a:bodyPr wrap="none">
            <a:spAutoFit/>
          </a:bodyPr>
          <a:lstStyle/>
          <a:p>
            <a:pPr fontAlgn="base">
              <a:spcBef>
                <a:spcPct val="0"/>
              </a:spcBef>
              <a:spcAft>
                <a:spcPct val="0"/>
              </a:spcAft>
              <a:defRPr/>
            </a:pPr>
            <a:r>
              <a:rPr lang="en-GB" b="1" dirty="0">
                <a:solidFill>
                  <a:srgbClr val="FF0000"/>
                </a:solidFill>
                <a:cs typeface="Arial" charset="0"/>
              </a:rPr>
              <a:t>Investigator</a:t>
            </a:r>
            <a:endParaRPr lang="en-US" b="1" dirty="0">
              <a:solidFill>
                <a:srgbClr val="FF0000"/>
              </a:solidFill>
              <a:cs typeface="Arial" charset="0"/>
            </a:endParaRPr>
          </a:p>
        </p:txBody>
      </p:sp>
      <p:cxnSp>
        <p:nvCxnSpPr>
          <p:cNvPr id="18" name="Straight Connector 17"/>
          <p:cNvCxnSpPr/>
          <p:nvPr/>
        </p:nvCxnSpPr>
        <p:spPr>
          <a:xfrm>
            <a:off x="2057400" y="2913023"/>
            <a:ext cx="83058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133600" y="4527350"/>
            <a:ext cx="82296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057400" y="5867400"/>
            <a:ext cx="83058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136775" y="1557339"/>
            <a:ext cx="8153400" cy="158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a:off x="5414960" y="2627699"/>
            <a:ext cx="914400" cy="3175"/>
          </a:xfrm>
          <a:prstGeom prst="straightConnector1">
            <a:avLst/>
          </a:prstGeom>
          <a:ln>
            <a:solidFill>
              <a:schemeClr val="tx1"/>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8198" idx="2"/>
          </p:cNvCxnSpPr>
          <p:nvPr/>
        </p:nvCxnSpPr>
        <p:spPr>
          <a:xfrm flipH="1">
            <a:off x="4001306" y="3524210"/>
            <a:ext cx="3175" cy="1219083"/>
          </a:xfrm>
          <a:prstGeom prst="straightConnector1">
            <a:avLst/>
          </a:prstGeom>
          <a:ln>
            <a:solidFill>
              <a:schemeClr val="tx1"/>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sp>
        <p:nvSpPr>
          <p:cNvPr id="8214" name="TextBox 35"/>
          <p:cNvSpPr txBox="1">
            <a:spLocks noChangeArrowheads="1"/>
          </p:cNvSpPr>
          <p:nvPr/>
        </p:nvSpPr>
        <p:spPr bwMode="auto">
          <a:xfrm>
            <a:off x="1676400" y="3429000"/>
            <a:ext cx="400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GB" altLang="en-US" b="1">
                <a:solidFill>
                  <a:prstClr val="black"/>
                </a:solidFill>
                <a:latin typeface="Calibri" pitchFamily="34" charset="0"/>
              </a:rPr>
              <a:t>L1</a:t>
            </a:r>
            <a:endParaRPr lang="en-US" altLang="en-US" b="1">
              <a:solidFill>
                <a:prstClr val="black"/>
              </a:solidFill>
              <a:latin typeface="Calibri" pitchFamily="34" charset="0"/>
            </a:endParaRPr>
          </a:p>
        </p:txBody>
      </p:sp>
      <p:sp>
        <p:nvSpPr>
          <p:cNvPr id="8215" name="TextBox 36"/>
          <p:cNvSpPr txBox="1">
            <a:spLocks noChangeArrowheads="1"/>
          </p:cNvSpPr>
          <p:nvPr/>
        </p:nvSpPr>
        <p:spPr bwMode="auto">
          <a:xfrm>
            <a:off x="1674813" y="1905000"/>
            <a:ext cx="400050" cy="369888"/>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GB" altLang="en-US" b="1">
                <a:solidFill>
                  <a:prstClr val="black"/>
                </a:solidFill>
                <a:latin typeface="Calibri" pitchFamily="34" charset="0"/>
              </a:rPr>
              <a:t>L2</a:t>
            </a:r>
            <a:endParaRPr lang="en-US" altLang="en-US" b="1">
              <a:solidFill>
                <a:prstClr val="black"/>
              </a:solidFill>
              <a:latin typeface="Calibri" pitchFamily="34" charset="0"/>
            </a:endParaRPr>
          </a:p>
        </p:txBody>
      </p:sp>
      <p:sp>
        <p:nvSpPr>
          <p:cNvPr id="8216" name="TextBox 37"/>
          <p:cNvSpPr txBox="1">
            <a:spLocks noChangeArrowheads="1"/>
          </p:cNvSpPr>
          <p:nvPr/>
        </p:nvSpPr>
        <p:spPr bwMode="auto">
          <a:xfrm>
            <a:off x="7561262" y="5409292"/>
            <a:ext cx="27289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GB" altLang="en-US" b="1" dirty="0">
                <a:solidFill>
                  <a:prstClr val="black"/>
                </a:solidFill>
                <a:latin typeface="Calibri" pitchFamily="34" charset="0"/>
              </a:rPr>
              <a:t>Independent Monitor</a:t>
            </a:r>
            <a:endParaRPr lang="en-US" altLang="en-US" b="1" dirty="0">
              <a:solidFill>
                <a:prstClr val="black"/>
              </a:solidFill>
              <a:latin typeface="Calibri" pitchFamily="34" charset="0"/>
            </a:endParaRPr>
          </a:p>
        </p:txBody>
      </p:sp>
      <p:cxnSp>
        <p:nvCxnSpPr>
          <p:cNvPr id="3" name="Straight Arrow Connector 2">
            <a:extLst>
              <a:ext uri="{FF2B5EF4-FFF2-40B4-BE49-F238E27FC236}">
                <a16:creationId xmlns:a16="http://schemas.microsoft.com/office/drawing/2014/main" id="{26D9F91E-C095-457E-82C4-90D92EBB2E1D}"/>
              </a:ext>
            </a:extLst>
          </p:cNvPr>
          <p:cNvCxnSpPr>
            <a:cxnSpLocks/>
          </p:cNvCxnSpPr>
          <p:nvPr/>
        </p:nvCxnSpPr>
        <p:spPr>
          <a:xfrm flipH="1" flipV="1">
            <a:off x="6248400" y="3264922"/>
            <a:ext cx="702469" cy="950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8" name="Curved Connector 7"/>
          <p:cNvCxnSpPr>
            <a:stCxn id="8196" idx="3"/>
            <a:endCxn id="8195" idx="1"/>
          </p:cNvCxnSpPr>
          <p:nvPr/>
        </p:nvCxnSpPr>
        <p:spPr>
          <a:xfrm flipV="1">
            <a:off x="4245768" y="2041957"/>
            <a:ext cx="1335088" cy="179749"/>
          </a:xfrm>
          <a:prstGeom prst="curvedConnector3">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12" name="Straight Arrow Connector 11"/>
          <p:cNvCxnSpPr>
            <a:stCxn id="8195" idx="3"/>
            <a:endCxn id="8197" idx="1"/>
          </p:cNvCxnSpPr>
          <p:nvPr/>
        </p:nvCxnSpPr>
        <p:spPr>
          <a:xfrm flipV="1">
            <a:off x="6455569" y="2036763"/>
            <a:ext cx="958054" cy="51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urved Connector 14"/>
          <p:cNvCxnSpPr>
            <a:endCxn id="8199" idx="1"/>
          </p:cNvCxnSpPr>
          <p:nvPr/>
        </p:nvCxnSpPr>
        <p:spPr>
          <a:xfrm flipV="1">
            <a:off x="4001306" y="3289778"/>
            <a:ext cx="1220934" cy="716548"/>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5718484" y="4217736"/>
            <a:ext cx="10031" cy="7793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8202" idx="0"/>
          </p:cNvCxnSpPr>
          <p:nvPr/>
        </p:nvCxnSpPr>
        <p:spPr>
          <a:xfrm flipH="1" flipV="1">
            <a:off x="5718484" y="3389626"/>
            <a:ext cx="10033" cy="5354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0604336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206">
                                            <p:txEl>
                                              <p:pRg st="0" end="0"/>
                                            </p:txEl>
                                          </p:spTgt>
                                        </p:tgtEl>
                                        <p:attrNameLst>
                                          <p:attrName>style.visibility</p:attrName>
                                        </p:attrNameLst>
                                      </p:cBhvr>
                                      <p:to>
                                        <p:strVal val="visible"/>
                                      </p:to>
                                    </p:set>
                                    <p:anim calcmode="lin" valueType="num">
                                      <p:cBhvr additive="base">
                                        <p:cTn id="13" dur="500" fill="hold"/>
                                        <p:tgtEl>
                                          <p:spTgt spid="820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20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201">
                                            <p:txEl>
                                              <p:pRg st="0" end="0"/>
                                            </p:txEl>
                                          </p:spTgt>
                                        </p:tgtEl>
                                        <p:attrNameLst>
                                          <p:attrName>style.visibility</p:attrName>
                                        </p:attrNameLst>
                                      </p:cBhvr>
                                      <p:to>
                                        <p:strVal val="visible"/>
                                      </p:to>
                                    </p:set>
                                    <p:anim calcmode="lin" valueType="num">
                                      <p:cBhvr additive="base">
                                        <p:cTn id="19" dur="500" fill="hold"/>
                                        <p:tgtEl>
                                          <p:spTgt spid="8201">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20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202">
                                            <p:txEl>
                                              <p:pRg st="0" end="0"/>
                                            </p:txEl>
                                          </p:spTgt>
                                        </p:tgtEl>
                                        <p:attrNameLst>
                                          <p:attrName>style.visibility</p:attrName>
                                        </p:attrNameLst>
                                      </p:cBhvr>
                                      <p:to>
                                        <p:strVal val="visible"/>
                                      </p:to>
                                    </p:set>
                                    <p:anim calcmode="lin" valueType="num">
                                      <p:cBhvr additive="base">
                                        <p:cTn id="25" dur="500" fill="hold"/>
                                        <p:tgtEl>
                                          <p:spTgt spid="8202">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20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203">
                                            <p:txEl>
                                              <p:pRg st="0" end="0"/>
                                            </p:txEl>
                                          </p:spTgt>
                                        </p:tgtEl>
                                        <p:attrNameLst>
                                          <p:attrName>style.visibility</p:attrName>
                                        </p:attrNameLst>
                                      </p:cBhvr>
                                      <p:to>
                                        <p:strVal val="visible"/>
                                      </p:to>
                                    </p:set>
                                    <p:anim calcmode="lin" valueType="num">
                                      <p:cBhvr additive="base">
                                        <p:cTn id="31" dur="500" fill="hold"/>
                                        <p:tgtEl>
                                          <p:spTgt spid="8203">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2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216">
                                            <p:txEl>
                                              <p:pRg st="0" end="0"/>
                                            </p:txEl>
                                          </p:spTgt>
                                        </p:tgtEl>
                                        <p:attrNameLst>
                                          <p:attrName>style.visibility</p:attrName>
                                        </p:attrNameLst>
                                      </p:cBhvr>
                                      <p:to>
                                        <p:strVal val="visible"/>
                                      </p:to>
                                    </p:set>
                                    <p:anim calcmode="lin" valueType="num">
                                      <p:cBhvr additive="base">
                                        <p:cTn id="37" dur="500" fill="hold"/>
                                        <p:tgtEl>
                                          <p:spTgt spid="821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2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additive="base">
                                        <p:cTn id="43" dur="500" fill="hold"/>
                                        <p:tgtEl>
                                          <p:spTgt spid="22"/>
                                        </p:tgtEl>
                                        <p:attrNameLst>
                                          <p:attrName>ppt_x</p:attrName>
                                        </p:attrNameLst>
                                      </p:cBhvr>
                                      <p:tavLst>
                                        <p:tav tm="0">
                                          <p:val>
                                            <p:strVal val="#ppt_x"/>
                                          </p:val>
                                        </p:tav>
                                        <p:tav tm="100000">
                                          <p:val>
                                            <p:strVal val="#ppt_x"/>
                                          </p:val>
                                        </p:tav>
                                      </p:tavLst>
                                    </p:anim>
                                    <p:anim calcmode="lin" valueType="num">
                                      <p:cBhvr additive="base">
                                        <p:cTn id="4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34"/>
                                        </p:tgtEl>
                                        <p:attrNameLst>
                                          <p:attrName>style.visibility</p:attrName>
                                        </p:attrNameLst>
                                      </p:cBhvr>
                                      <p:to>
                                        <p:strVal val="visible"/>
                                      </p:to>
                                    </p:set>
                                    <p:anim calcmode="lin" valueType="num">
                                      <p:cBhvr additive="base">
                                        <p:cTn id="49" dur="500" fill="hold"/>
                                        <p:tgtEl>
                                          <p:spTgt spid="34"/>
                                        </p:tgtEl>
                                        <p:attrNameLst>
                                          <p:attrName>ppt_x</p:attrName>
                                        </p:attrNameLst>
                                      </p:cBhvr>
                                      <p:tavLst>
                                        <p:tav tm="0">
                                          <p:val>
                                            <p:strVal val="#ppt_x"/>
                                          </p:val>
                                        </p:tav>
                                        <p:tav tm="100000">
                                          <p:val>
                                            <p:strVal val="#ppt_x"/>
                                          </p:val>
                                        </p:tav>
                                      </p:tavLst>
                                    </p:anim>
                                    <p:anim calcmode="lin" valueType="num">
                                      <p:cBhvr additive="base">
                                        <p:cTn id="5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214">
                                            <p:txEl>
                                              <p:pRg st="0" end="0"/>
                                            </p:txEl>
                                          </p:spTgt>
                                        </p:tgtEl>
                                        <p:attrNameLst>
                                          <p:attrName>style.visibility</p:attrName>
                                        </p:attrNameLst>
                                      </p:cBhvr>
                                      <p:to>
                                        <p:strVal val="visible"/>
                                      </p:to>
                                    </p:set>
                                    <p:anim calcmode="lin" valueType="num">
                                      <p:cBhvr additive="base">
                                        <p:cTn id="55" dur="500" fill="hold"/>
                                        <p:tgtEl>
                                          <p:spTgt spid="8214">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2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8205">
                                            <p:txEl>
                                              <p:pRg st="0" end="0"/>
                                            </p:txEl>
                                          </p:spTgt>
                                        </p:tgtEl>
                                        <p:attrNameLst>
                                          <p:attrName>style.visibility</p:attrName>
                                        </p:attrNameLst>
                                      </p:cBhvr>
                                      <p:to>
                                        <p:strVal val="visible"/>
                                      </p:to>
                                    </p:set>
                                    <p:anim calcmode="lin" valueType="num">
                                      <p:cBhvr additive="base">
                                        <p:cTn id="61" dur="500" fill="hold"/>
                                        <p:tgtEl>
                                          <p:spTgt spid="8205">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820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8199">
                                            <p:txEl>
                                              <p:pRg st="0" end="0"/>
                                            </p:txEl>
                                          </p:spTgt>
                                        </p:tgtEl>
                                        <p:attrNameLst>
                                          <p:attrName>style.visibility</p:attrName>
                                        </p:attrNameLst>
                                      </p:cBhvr>
                                      <p:to>
                                        <p:strVal val="visible"/>
                                      </p:to>
                                    </p:set>
                                    <p:anim calcmode="lin" valueType="num">
                                      <p:cBhvr additive="base">
                                        <p:cTn id="67" dur="500" fill="hold"/>
                                        <p:tgtEl>
                                          <p:spTgt spid="8199">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81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8198">
                                            <p:txEl>
                                              <p:pRg st="0" end="0"/>
                                            </p:txEl>
                                          </p:spTgt>
                                        </p:tgtEl>
                                        <p:attrNameLst>
                                          <p:attrName>style.visibility</p:attrName>
                                        </p:attrNameLst>
                                      </p:cBhvr>
                                      <p:to>
                                        <p:strVal val="visible"/>
                                      </p:to>
                                    </p:set>
                                    <p:anim calcmode="lin" valueType="num">
                                      <p:cBhvr additive="base">
                                        <p:cTn id="73" dur="500" fill="hold"/>
                                        <p:tgtEl>
                                          <p:spTgt spid="8198">
                                            <p:txEl>
                                              <p:pRg st="0" end="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81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8200">
                                            <p:txEl>
                                              <p:pRg st="0" end="0"/>
                                            </p:txEl>
                                          </p:spTgt>
                                        </p:tgtEl>
                                        <p:attrNameLst>
                                          <p:attrName>style.visibility</p:attrName>
                                        </p:attrNameLst>
                                      </p:cBhvr>
                                      <p:to>
                                        <p:strVal val="visible"/>
                                      </p:to>
                                    </p:set>
                                    <p:anim calcmode="lin" valueType="num">
                                      <p:cBhvr additive="base">
                                        <p:cTn id="79" dur="500" fill="hold"/>
                                        <p:tgtEl>
                                          <p:spTgt spid="8200">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820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10" presetClass="entr" presetSubtype="0" fill="hold" nodeType="clickEffect">
                                  <p:stCondLst>
                                    <p:cond delay="0"/>
                                  </p:stCondLst>
                                  <p:childTnLst>
                                    <p:set>
                                      <p:cBhvr>
                                        <p:cTn id="84" dur="1" fill="hold">
                                          <p:stCondLst>
                                            <p:cond delay="0"/>
                                          </p:stCondLst>
                                        </p:cTn>
                                        <p:tgtEl>
                                          <p:spTgt spid="18"/>
                                        </p:tgtEl>
                                        <p:attrNameLst>
                                          <p:attrName>style.visibility</p:attrName>
                                        </p:attrNameLst>
                                      </p:cBhvr>
                                      <p:to>
                                        <p:strVal val="visible"/>
                                      </p:to>
                                    </p:set>
                                    <p:animEffect transition="in" filter="fade">
                                      <p:cBhvr>
                                        <p:cTn id="85" dur="2000"/>
                                        <p:tgtEl>
                                          <p:spTgt spid="18"/>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2" presetClass="entr" presetSubtype="4" fill="hold" grpId="0" nodeType="clickEffect">
                                  <p:stCondLst>
                                    <p:cond delay="0"/>
                                  </p:stCondLst>
                                  <p:childTnLst>
                                    <p:set>
                                      <p:cBhvr>
                                        <p:cTn id="89" dur="1" fill="hold">
                                          <p:stCondLst>
                                            <p:cond delay="0"/>
                                          </p:stCondLst>
                                        </p:cTn>
                                        <p:tgtEl>
                                          <p:spTgt spid="8215">
                                            <p:bg/>
                                          </p:spTgt>
                                        </p:tgtEl>
                                        <p:attrNameLst>
                                          <p:attrName>style.visibility</p:attrName>
                                        </p:attrNameLst>
                                      </p:cBhvr>
                                      <p:to>
                                        <p:strVal val="visible"/>
                                      </p:to>
                                    </p:set>
                                    <p:animEffect transition="in" filter="wipe(down)">
                                      <p:cBhvr>
                                        <p:cTn id="90" dur="500"/>
                                        <p:tgtEl>
                                          <p:spTgt spid="8215">
                                            <p:bg/>
                                          </p:spTgt>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22" presetClass="entr" presetSubtype="4" fill="hold" grpId="0" nodeType="clickEffect">
                                  <p:stCondLst>
                                    <p:cond delay="0"/>
                                  </p:stCondLst>
                                  <p:childTnLst>
                                    <p:set>
                                      <p:cBhvr>
                                        <p:cTn id="94" dur="1" fill="hold">
                                          <p:stCondLst>
                                            <p:cond delay="0"/>
                                          </p:stCondLst>
                                        </p:cTn>
                                        <p:tgtEl>
                                          <p:spTgt spid="8215">
                                            <p:txEl>
                                              <p:pRg st="0" end="0"/>
                                            </p:txEl>
                                          </p:spTgt>
                                        </p:tgtEl>
                                        <p:attrNameLst>
                                          <p:attrName>style.visibility</p:attrName>
                                        </p:attrNameLst>
                                      </p:cBhvr>
                                      <p:to>
                                        <p:strVal val="visible"/>
                                      </p:to>
                                    </p:set>
                                    <p:animEffect transition="in" filter="wipe(down)">
                                      <p:cBhvr>
                                        <p:cTn id="95" dur="500"/>
                                        <p:tgtEl>
                                          <p:spTgt spid="8215">
                                            <p:txEl>
                                              <p:pRg st="0" end="0"/>
                                            </p:txEl>
                                          </p:spTgt>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22" presetClass="entr" presetSubtype="4" fill="hold" grpId="0" nodeType="clickEffect">
                                  <p:stCondLst>
                                    <p:cond delay="0"/>
                                  </p:stCondLst>
                                  <p:childTnLst>
                                    <p:set>
                                      <p:cBhvr>
                                        <p:cTn id="99" dur="1" fill="hold">
                                          <p:stCondLst>
                                            <p:cond delay="0"/>
                                          </p:stCondLst>
                                        </p:cTn>
                                        <p:tgtEl>
                                          <p:spTgt spid="8204">
                                            <p:txEl>
                                              <p:pRg st="0" end="0"/>
                                            </p:txEl>
                                          </p:spTgt>
                                        </p:tgtEl>
                                        <p:attrNameLst>
                                          <p:attrName>style.visibility</p:attrName>
                                        </p:attrNameLst>
                                      </p:cBhvr>
                                      <p:to>
                                        <p:strVal val="visible"/>
                                      </p:to>
                                    </p:set>
                                    <p:animEffect transition="in" filter="wipe(down)">
                                      <p:cBhvr>
                                        <p:cTn id="100" dur="500"/>
                                        <p:tgtEl>
                                          <p:spTgt spid="8204">
                                            <p:txEl>
                                              <p:pRg st="0" end="0"/>
                                            </p:txEl>
                                          </p:spTgt>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0" presetClass="entr" presetSubtype="0" fill="hold" nodeType="clickEffect">
                                  <p:stCondLst>
                                    <p:cond delay="0"/>
                                  </p:stCondLst>
                                  <p:childTnLst>
                                    <p:set>
                                      <p:cBhvr>
                                        <p:cTn id="104" dur="1" fill="hold">
                                          <p:stCondLst>
                                            <p:cond delay="0"/>
                                          </p:stCondLst>
                                        </p:cTn>
                                        <p:tgtEl>
                                          <p:spTgt spid="32"/>
                                        </p:tgtEl>
                                        <p:attrNameLst>
                                          <p:attrName>style.visibility</p:attrName>
                                        </p:attrNameLst>
                                      </p:cBhvr>
                                      <p:to>
                                        <p:strVal val="visible"/>
                                      </p:to>
                                    </p:set>
                                    <p:animEffect transition="in" filter="fade">
                                      <p:cBhvr>
                                        <p:cTn id="105" dur="2000"/>
                                        <p:tgtEl>
                                          <p:spTgt spid="32"/>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8195">
                                            <p:txEl>
                                              <p:pRg st="0" end="0"/>
                                            </p:txEl>
                                          </p:spTgt>
                                        </p:tgtEl>
                                        <p:attrNameLst>
                                          <p:attrName>style.visibility</p:attrName>
                                        </p:attrNameLst>
                                      </p:cBhvr>
                                      <p:to>
                                        <p:strVal val="visible"/>
                                      </p:to>
                                    </p:set>
                                    <p:animEffect transition="in" filter="fade">
                                      <p:cBhvr>
                                        <p:cTn id="110" dur="2000"/>
                                        <p:tgtEl>
                                          <p:spTgt spid="8195">
                                            <p:txEl>
                                              <p:pRg st="0" end="0"/>
                                            </p:txEl>
                                          </p:spTgt>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8197">
                                            <p:txEl>
                                              <p:pRg st="0" end="0"/>
                                            </p:txEl>
                                          </p:spTgt>
                                        </p:tgtEl>
                                        <p:attrNameLst>
                                          <p:attrName>style.visibility</p:attrName>
                                        </p:attrNameLst>
                                      </p:cBhvr>
                                      <p:to>
                                        <p:strVal val="visible"/>
                                      </p:to>
                                    </p:set>
                                    <p:animEffect transition="in" filter="fade">
                                      <p:cBhvr>
                                        <p:cTn id="115" dur="2000"/>
                                        <p:tgtEl>
                                          <p:spTgt spid="8197">
                                            <p:txEl>
                                              <p:pRg st="0" end="0"/>
                                            </p:txEl>
                                          </p:spTgt>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10" presetClass="entr" presetSubtype="0" fill="hold" grpId="0" nodeType="clickEffect">
                                  <p:stCondLst>
                                    <p:cond delay="0"/>
                                  </p:stCondLst>
                                  <p:childTnLst>
                                    <p:set>
                                      <p:cBhvr>
                                        <p:cTn id="119" dur="1" fill="hold">
                                          <p:stCondLst>
                                            <p:cond delay="0"/>
                                          </p:stCondLst>
                                        </p:cTn>
                                        <p:tgtEl>
                                          <p:spTgt spid="8196">
                                            <p:txEl>
                                              <p:pRg st="0" end="0"/>
                                            </p:txEl>
                                          </p:spTgt>
                                        </p:tgtEl>
                                        <p:attrNameLst>
                                          <p:attrName>style.visibility</p:attrName>
                                        </p:attrNameLst>
                                      </p:cBhvr>
                                      <p:to>
                                        <p:strVal val="visible"/>
                                      </p:to>
                                    </p:set>
                                    <p:animEffect transition="in" filter="fade">
                                      <p:cBhvr>
                                        <p:cTn id="120" dur="2000"/>
                                        <p:tgtEl>
                                          <p:spTgt spid="8196">
                                            <p:txEl>
                                              <p:pRg st="0" end="0"/>
                                            </p:txEl>
                                          </p:spTgt>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0" presetClass="entr" presetSubtype="0" fill="hold" nodeType="clickEffect">
                                  <p:stCondLst>
                                    <p:cond delay="0"/>
                                  </p:stCondLst>
                                  <p:childTnLst>
                                    <p:set>
                                      <p:cBhvr>
                                        <p:cTn id="124" dur="1" fill="hold">
                                          <p:stCondLst>
                                            <p:cond delay="0"/>
                                          </p:stCondLst>
                                        </p:cTn>
                                        <p:tgtEl>
                                          <p:spTgt spid="26"/>
                                        </p:tgtEl>
                                        <p:attrNameLst>
                                          <p:attrName>style.visibility</p:attrName>
                                        </p:attrNameLst>
                                      </p:cBhvr>
                                      <p:to>
                                        <p:strVal val="visible"/>
                                      </p:to>
                                    </p:set>
                                    <p:animEffect transition="in" filter="fade">
                                      <p:cBhvr>
                                        <p:cTn id="125"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P spid="8196" grpId="0" build="p"/>
      <p:bldP spid="8197" grpId="0" build="p"/>
      <p:bldP spid="8198" grpId="0" build="p"/>
      <p:bldP spid="8199" grpId="0" build="p"/>
      <p:bldP spid="8200" grpId="0" build="p"/>
      <p:bldP spid="8201" grpId="0" build="p"/>
      <p:bldP spid="8202" grpId="0" build="p"/>
      <p:bldP spid="8203" grpId="0" build="p"/>
      <p:bldP spid="8204" grpId="0" build="p"/>
      <p:bldP spid="8205" grpId="0" build="p"/>
      <p:bldP spid="8206" grpId="0" build="p"/>
      <p:bldP spid="8214" grpId="0" build="p"/>
      <p:bldP spid="8215" grpId="0" build="p" animBg="1"/>
      <p:bldP spid="82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5148" y="61038"/>
            <a:ext cx="8229600" cy="1683356"/>
          </a:xfrm>
        </p:spPr>
        <p:txBody>
          <a:bodyPr>
            <a:normAutofit/>
          </a:bodyPr>
          <a:lstStyle/>
          <a:p>
            <a:pPr algn="ctr"/>
            <a:r>
              <a:rPr lang="en-US" sz="3200" b="1" dirty="0">
                <a:solidFill>
                  <a:schemeClr val="accent1"/>
                </a:solidFill>
                <a:latin typeface="+mn-lt"/>
              </a:rPr>
              <a:t>Research regulatory system </a:t>
            </a:r>
            <a:r>
              <a:rPr lang="en-US" sz="3200" b="1" dirty="0" err="1" smtClean="0">
                <a:solidFill>
                  <a:srgbClr val="FF0000"/>
                </a:solidFill>
                <a:latin typeface="+mn-lt"/>
              </a:rPr>
              <a:t>Cont</a:t>
            </a:r>
            <a:r>
              <a:rPr lang="en-US" sz="3200" b="1" dirty="0" smtClean="0">
                <a:solidFill>
                  <a:srgbClr val="FF0000"/>
                </a:solidFill>
                <a:latin typeface="+mn-lt"/>
              </a:rPr>
              <a:t>…</a:t>
            </a:r>
            <a:endParaRPr lang="en-GB" sz="3200" b="1" dirty="0">
              <a:solidFill>
                <a:srgbClr val="FF0000"/>
              </a:solidFill>
              <a:latin typeface="+mn-lt"/>
              <a:cs typeface="Times New Roman" pitchFamily="18" charset="0"/>
            </a:endParaRPr>
          </a:p>
        </p:txBody>
      </p:sp>
      <p:sp>
        <p:nvSpPr>
          <p:cNvPr id="3" name="Content Placeholder 2"/>
          <p:cNvSpPr>
            <a:spLocks noGrp="1"/>
          </p:cNvSpPr>
          <p:nvPr>
            <p:ph sz="half" idx="1"/>
          </p:nvPr>
        </p:nvSpPr>
        <p:spPr>
          <a:xfrm>
            <a:off x="809897" y="1856934"/>
            <a:ext cx="10620103" cy="4507625"/>
          </a:xfrm>
        </p:spPr>
        <p:txBody>
          <a:bodyPr>
            <a:normAutofit/>
          </a:bodyPr>
          <a:lstStyle/>
          <a:p>
            <a:endParaRPr lang="en-GB" dirty="0">
              <a:cs typeface="Times New Roman" pitchFamily="18" charset="0"/>
            </a:endParaRPr>
          </a:p>
          <a:p>
            <a:pPr marL="457200" lvl="1" indent="0">
              <a:buNone/>
            </a:pPr>
            <a:r>
              <a:rPr lang="en-GB" sz="2800" b="1" dirty="0">
                <a:cs typeface="Times New Roman" pitchFamily="18" charset="0"/>
              </a:rPr>
              <a:t>Joint review </a:t>
            </a:r>
            <a:r>
              <a:rPr lang="en-GB" sz="2800" b="1" dirty="0" smtClean="0">
                <a:cs typeface="Times New Roman" pitchFamily="18" charset="0"/>
              </a:rPr>
              <a:t>mechanisms</a:t>
            </a:r>
          </a:p>
          <a:p>
            <a:pPr marL="457200" lvl="1" indent="0">
              <a:buNone/>
            </a:pPr>
            <a:endParaRPr lang="en-GB" b="1" dirty="0" smtClean="0">
              <a:latin typeface="Times New Roman" pitchFamily="18" charset="0"/>
              <a:cs typeface="Times New Roman" pitchFamily="18" charset="0"/>
            </a:endParaRPr>
          </a:p>
          <a:p>
            <a:pPr lvl="1">
              <a:lnSpc>
                <a:spcPct val="200000"/>
              </a:lnSpc>
              <a:buFont typeface="Wingdings" panose="05000000000000000000" pitchFamily="2" charset="2"/>
              <a:buChar char="Ø"/>
            </a:pPr>
            <a:r>
              <a:rPr lang="en-GB" dirty="0" smtClean="0">
                <a:cs typeface="Times New Roman" pitchFamily="18" charset="0"/>
              </a:rPr>
              <a:t>Investigator initiated </a:t>
            </a:r>
          </a:p>
          <a:p>
            <a:pPr lvl="1">
              <a:lnSpc>
                <a:spcPct val="200000"/>
              </a:lnSpc>
              <a:buFont typeface="Wingdings" panose="05000000000000000000" pitchFamily="2" charset="2"/>
              <a:buChar char="Ø"/>
            </a:pPr>
            <a:r>
              <a:rPr lang="en-GB" dirty="0" smtClean="0">
                <a:cs typeface="Times New Roman" pitchFamily="18" charset="0"/>
              </a:rPr>
              <a:t>Sponsor initiated  </a:t>
            </a:r>
            <a:endParaRPr lang="en-GB" dirty="0">
              <a:cs typeface="Times New Roman" pitchFamily="18" charset="0"/>
            </a:endParaRPr>
          </a:p>
          <a:p>
            <a:pPr lvl="1"/>
            <a:endParaRPr lang="en-GB" dirty="0">
              <a:latin typeface="Times New Roman" pitchFamily="18" charset="0"/>
              <a:cs typeface="Times New Roman" pitchFamily="18" charset="0"/>
            </a:endParaRPr>
          </a:p>
        </p:txBody>
      </p:sp>
      <p:pic>
        <p:nvPicPr>
          <p:cNvPr id="5" name="Picture 4"/>
          <p:cNvPicPr>
            <a:picLocks noChangeAspect="1"/>
          </p:cNvPicPr>
          <p:nvPr/>
        </p:nvPicPr>
        <p:blipFill>
          <a:blip r:embed="rId2"/>
          <a:stretch>
            <a:fillRect/>
          </a:stretch>
        </p:blipFill>
        <p:spPr>
          <a:xfrm>
            <a:off x="10593864" y="228600"/>
            <a:ext cx="1048603" cy="883997"/>
          </a:xfrm>
          <a:prstGeom prst="rect">
            <a:avLst/>
          </a:prstGeom>
        </p:spPr>
      </p:pic>
      <p:pic>
        <p:nvPicPr>
          <p:cNvPr id="6" name="Picture 5"/>
          <p:cNvPicPr>
            <a:picLocks noChangeAspect="1"/>
          </p:cNvPicPr>
          <p:nvPr/>
        </p:nvPicPr>
        <p:blipFill>
          <a:blip r:embed="rId3"/>
          <a:stretch>
            <a:fillRect/>
          </a:stretch>
        </p:blipFill>
        <p:spPr>
          <a:xfrm>
            <a:off x="377429" y="230075"/>
            <a:ext cx="1018120" cy="1012024"/>
          </a:xfrm>
          <a:prstGeom prst="rect">
            <a:avLst/>
          </a:prstGeom>
        </p:spPr>
      </p:pic>
    </p:spTree>
    <p:extLst>
      <p:ext uri="{BB962C8B-B14F-4D97-AF65-F5344CB8AC3E}">
        <p14:creationId xmlns:p14="http://schemas.microsoft.com/office/powerpoint/2010/main" val="2567909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B5F40-9E37-47EA-BDC0-EE581BC9DA81}"/>
              </a:ext>
            </a:extLst>
          </p:cNvPr>
          <p:cNvSpPr>
            <a:spLocks noGrp="1"/>
          </p:cNvSpPr>
          <p:nvPr>
            <p:ph type="title"/>
          </p:nvPr>
        </p:nvSpPr>
        <p:spPr>
          <a:xfrm>
            <a:off x="1981200" y="274638"/>
            <a:ext cx="8229600" cy="1305968"/>
          </a:xfrm>
        </p:spPr>
        <p:txBody>
          <a:bodyPr>
            <a:noAutofit/>
          </a:bodyPr>
          <a:lstStyle/>
          <a:p>
            <a:pPr algn="ctr"/>
            <a:r>
              <a:rPr lang="en-GB" sz="3200" b="1" dirty="0">
                <a:solidFill>
                  <a:schemeClr val="accent1"/>
                </a:solidFill>
                <a:latin typeface="+mn-lt"/>
              </a:rPr>
              <a:t>Basic Ethical Considerations for approval of Research Protocols</a:t>
            </a:r>
          </a:p>
        </p:txBody>
      </p:sp>
      <p:sp>
        <p:nvSpPr>
          <p:cNvPr id="3" name="Content Placeholder 2">
            <a:extLst>
              <a:ext uri="{FF2B5EF4-FFF2-40B4-BE49-F238E27FC236}">
                <a16:creationId xmlns:a16="http://schemas.microsoft.com/office/drawing/2014/main" id="{0BAA1233-4AB9-4660-AFCF-9183D12A20B9}"/>
              </a:ext>
            </a:extLst>
          </p:cNvPr>
          <p:cNvSpPr>
            <a:spLocks noGrp="1"/>
          </p:cNvSpPr>
          <p:nvPr>
            <p:ph idx="1"/>
          </p:nvPr>
        </p:nvSpPr>
        <p:spPr>
          <a:xfrm>
            <a:off x="992777" y="1698170"/>
            <a:ext cx="9940835" cy="4545876"/>
          </a:xfrm>
        </p:spPr>
        <p:txBody>
          <a:bodyPr numCol="2">
            <a:noAutofit/>
          </a:bodyPr>
          <a:lstStyle/>
          <a:p>
            <a:pPr>
              <a:buFont typeface="Wingdings" panose="05000000000000000000" pitchFamily="2" charset="2"/>
              <a:buChar char="Ø"/>
            </a:pPr>
            <a:r>
              <a:rPr lang="en-GB" sz="2400" dirty="0" smtClean="0"/>
              <a:t>Collaborative </a:t>
            </a:r>
            <a:r>
              <a:rPr lang="en-GB" sz="2400" dirty="0"/>
              <a:t>partnership</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Social value</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Scientific </a:t>
            </a:r>
            <a:r>
              <a:rPr lang="en-GB" sz="2400" dirty="0" smtClean="0"/>
              <a:t>validity, practicality</a:t>
            </a:r>
            <a:endParaRPr lang="en-GB" sz="2400" dirty="0"/>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Fair selection of study population</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Favourable risk-benefit </a:t>
            </a:r>
            <a:r>
              <a:rPr lang="en-GB" sz="2400" dirty="0" smtClean="0"/>
              <a:t>ratio (design and intervention)</a:t>
            </a:r>
            <a:endParaRPr lang="en-GB" sz="2400" dirty="0"/>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Independent review</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Informed </a:t>
            </a:r>
            <a:r>
              <a:rPr lang="en-GB" sz="2400" dirty="0" smtClean="0"/>
              <a:t>consent, privacy    </a:t>
            </a:r>
            <a:r>
              <a:rPr lang="en-GB" sz="2400" dirty="0"/>
              <a:t>and   confidentiality </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Respect for recruited participants and study communities</a:t>
            </a:r>
          </a:p>
        </p:txBody>
      </p:sp>
      <p:pic>
        <p:nvPicPr>
          <p:cNvPr id="4" name="Picture 3"/>
          <p:cNvPicPr>
            <a:picLocks noChangeAspect="1"/>
          </p:cNvPicPr>
          <p:nvPr/>
        </p:nvPicPr>
        <p:blipFill>
          <a:blip r:embed="rId2"/>
          <a:stretch>
            <a:fillRect/>
          </a:stretch>
        </p:blipFill>
        <p:spPr>
          <a:xfrm>
            <a:off x="466300" y="274638"/>
            <a:ext cx="1018120" cy="1012024"/>
          </a:xfrm>
          <a:prstGeom prst="rect">
            <a:avLst/>
          </a:prstGeom>
        </p:spPr>
      </p:pic>
      <p:pic>
        <p:nvPicPr>
          <p:cNvPr id="5" name="Picture 4"/>
          <p:cNvPicPr>
            <a:picLocks noChangeAspect="1"/>
          </p:cNvPicPr>
          <p:nvPr/>
        </p:nvPicPr>
        <p:blipFill>
          <a:blip r:embed="rId3"/>
          <a:stretch>
            <a:fillRect/>
          </a:stretch>
        </p:blipFill>
        <p:spPr>
          <a:xfrm>
            <a:off x="10707580" y="182803"/>
            <a:ext cx="1048603" cy="883997"/>
          </a:xfrm>
          <a:prstGeom prst="rect">
            <a:avLst/>
          </a:prstGeom>
        </p:spPr>
      </p:pic>
    </p:spTree>
    <p:extLst>
      <p:ext uri="{BB962C8B-B14F-4D97-AF65-F5344CB8AC3E}">
        <p14:creationId xmlns:p14="http://schemas.microsoft.com/office/powerpoint/2010/main" val="4246876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B0139-A3F6-4CFA-AF09-EAA932D13DBE}"/>
              </a:ext>
            </a:extLst>
          </p:cNvPr>
          <p:cNvSpPr>
            <a:spLocks noGrp="1"/>
          </p:cNvSpPr>
          <p:nvPr>
            <p:ph type="title"/>
          </p:nvPr>
        </p:nvSpPr>
        <p:spPr>
          <a:xfrm>
            <a:off x="1981200" y="274637"/>
            <a:ext cx="8229600" cy="1044711"/>
          </a:xfrm>
        </p:spPr>
        <p:txBody>
          <a:bodyPr>
            <a:normAutofit/>
          </a:bodyPr>
          <a:lstStyle/>
          <a:p>
            <a:pPr algn="ctr"/>
            <a:r>
              <a:rPr lang="en-GB" sz="3200" b="1" dirty="0">
                <a:solidFill>
                  <a:schemeClr val="accent1"/>
                </a:solidFill>
                <a:latin typeface="+mn-lt"/>
              </a:rPr>
              <a:t>Basic Ethical Considerations for approval of Research Protocols</a:t>
            </a:r>
          </a:p>
        </p:txBody>
      </p:sp>
      <p:sp>
        <p:nvSpPr>
          <p:cNvPr id="3" name="Content Placeholder 2">
            <a:extLst>
              <a:ext uri="{FF2B5EF4-FFF2-40B4-BE49-F238E27FC236}">
                <a16:creationId xmlns:a16="http://schemas.microsoft.com/office/drawing/2014/main" id="{4013D0DF-9258-4DB5-ABE0-4BB3640ABB4C}"/>
              </a:ext>
            </a:extLst>
          </p:cNvPr>
          <p:cNvSpPr>
            <a:spLocks noGrp="1"/>
          </p:cNvSpPr>
          <p:nvPr>
            <p:ph idx="1"/>
          </p:nvPr>
        </p:nvSpPr>
        <p:spPr>
          <a:xfrm>
            <a:off x="796834" y="1477108"/>
            <a:ext cx="10881359" cy="5228492"/>
          </a:xfrm>
        </p:spPr>
        <p:txBody>
          <a:bodyPr>
            <a:normAutofit fontScale="85000" lnSpcReduction="20000"/>
          </a:bodyPr>
          <a:lstStyle/>
          <a:p>
            <a:pPr marL="0" indent="0">
              <a:buNone/>
            </a:pPr>
            <a:r>
              <a:rPr lang="en-GB" sz="2000" b="1" dirty="0"/>
              <a:t>a) </a:t>
            </a:r>
            <a:r>
              <a:rPr lang="en-GB" sz="2600" dirty="0"/>
              <a:t>The methods used are scientifically valid and   practically   feasible. </a:t>
            </a:r>
          </a:p>
          <a:p>
            <a:pPr marL="0" indent="0">
              <a:buNone/>
            </a:pPr>
            <a:endParaRPr lang="en-GB" sz="2600" dirty="0"/>
          </a:p>
          <a:p>
            <a:pPr marL="0" indent="0">
              <a:buNone/>
            </a:pPr>
            <a:r>
              <a:rPr lang="en-GB" sz="2600" b="1" dirty="0"/>
              <a:t>b) </a:t>
            </a:r>
            <a:r>
              <a:rPr lang="en-GB" sz="2600" dirty="0"/>
              <a:t>The  research  project  demonstrates  value  in  terms  of  new  knowledge  added    and  probably   improvement   in   health   care   provision  and  general  social  wellbeing .</a:t>
            </a:r>
          </a:p>
          <a:p>
            <a:pPr marL="0" indent="0">
              <a:buNone/>
            </a:pPr>
            <a:endParaRPr lang="en-GB" sz="2600" dirty="0"/>
          </a:p>
          <a:p>
            <a:pPr marL="0" indent="0">
              <a:buNone/>
            </a:pPr>
            <a:r>
              <a:rPr lang="en-GB" sz="2600" b="1" dirty="0"/>
              <a:t>c) </a:t>
            </a:r>
            <a:r>
              <a:rPr lang="en-GB" sz="2600" dirty="0"/>
              <a:t>Risks     to     research     participants     are     minimized  by  using  procedures  that  are  consistent   with   sound   research   design   </a:t>
            </a:r>
          </a:p>
          <a:p>
            <a:pPr marL="0" indent="0">
              <a:buNone/>
            </a:pPr>
            <a:r>
              <a:rPr lang="en-GB" sz="2600" dirty="0"/>
              <a:t>and  which  do  not  unnecessarily  expose research participants to risk</a:t>
            </a:r>
          </a:p>
          <a:p>
            <a:pPr marL="0" indent="0">
              <a:buNone/>
            </a:pPr>
            <a:endParaRPr lang="en-GB" sz="2600" dirty="0"/>
          </a:p>
          <a:p>
            <a:pPr marL="0" indent="0">
              <a:buNone/>
            </a:pPr>
            <a:r>
              <a:rPr lang="en-GB" sz="2600" b="1" dirty="0"/>
              <a:t>d) </a:t>
            </a:r>
            <a:r>
              <a:rPr lang="en-GB" sz="2600" dirty="0"/>
              <a:t>The   selection   of   research   participants   is   fair   and   equitable</a:t>
            </a:r>
          </a:p>
          <a:p>
            <a:pPr marL="0" indent="0">
              <a:buNone/>
            </a:pPr>
            <a:endParaRPr lang="en-GB" sz="2600" dirty="0"/>
          </a:p>
          <a:p>
            <a:pPr marL="0" indent="0">
              <a:buNone/>
            </a:pPr>
            <a:r>
              <a:rPr lang="en-GB" sz="2600" b="1" dirty="0"/>
              <a:t>e) </a:t>
            </a:r>
            <a:r>
              <a:rPr lang="en-GB" sz="2600" dirty="0"/>
              <a:t>Informed </a:t>
            </a:r>
            <a:r>
              <a:rPr lang="en-GB" sz="2600" dirty="0" smtClean="0"/>
              <a:t>consent, privacy    </a:t>
            </a:r>
            <a:r>
              <a:rPr lang="en-GB" sz="2600" dirty="0"/>
              <a:t>and   confidentiality </a:t>
            </a:r>
          </a:p>
          <a:p>
            <a:pPr marL="0" indent="0">
              <a:buNone/>
            </a:pPr>
            <a:endParaRPr lang="en-GB" sz="2600" dirty="0"/>
          </a:p>
          <a:p>
            <a:pPr marL="0" indent="0">
              <a:buNone/>
            </a:pPr>
            <a:r>
              <a:rPr lang="en-GB" sz="2600" b="1" dirty="0" smtClean="0"/>
              <a:t>g) </a:t>
            </a:r>
            <a:r>
              <a:rPr lang="en-GB" sz="2600" dirty="0"/>
              <a:t>Community engagement </a:t>
            </a:r>
          </a:p>
          <a:p>
            <a:pPr marL="0" indent="0">
              <a:buNone/>
            </a:pPr>
            <a:endParaRPr lang="en-GB" sz="2600" dirty="0"/>
          </a:p>
        </p:txBody>
      </p:sp>
      <p:pic>
        <p:nvPicPr>
          <p:cNvPr id="4" name="Picture 3"/>
          <p:cNvPicPr>
            <a:picLocks noChangeAspect="1"/>
          </p:cNvPicPr>
          <p:nvPr/>
        </p:nvPicPr>
        <p:blipFill>
          <a:blip r:embed="rId2"/>
          <a:stretch>
            <a:fillRect/>
          </a:stretch>
        </p:blipFill>
        <p:spPr>
          <a:xfrm>
            <a:off x="10762006" y="274637"/>
            <a:ext cx="1048603" cy="883997"/>
          </a:xfrm>
          <a:prstGeom prst="rect">
            <a:avLst/>
          </a:prstGeom>
        </p:spPr>
      </p:pic>
      <p:pic>
        <p:nvPicPr>
          <p:cNvPr id="5" name="Picture 4"/>
          <p:cNvPicPr>
            <a:picLocks noChangeAspect="1"/>
          </p:cNvPicPr>
          <p:nvPr/>
        </p:nvPicPr>
        <p:blipFill>
          <a:blip r:embed="rId3"/>
          <a:stretch>
            <a:fillRect/>
          </a:stretch>
        </p:blipFill>
        <p:spPr>
          <a:xfrm>
            <a:off x="466300" y="274638"/>
            <a:ext cx="1018120" cy="1012024"/>
          </a:xfrm>
          <a:prstGeom prst="rect">
            <a:avLst/>
          </a:prstGeom>
        </p:spPr>
      </p:pic>
    </p:spTree>
    <p:extLst>
      <p:ext uri="{BB962C8B-B14F-4D97-AF65-F5344CB8AC3E}">
        <p14:creationId xmlns:p14="http://schemas.microsoft.com/office/powerpoint/2010/main" val="897113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B0139-A3F6-4CFA-AF09-EAA932D13DBE}"/>
              </a:ext>
            </a:extLst>
          </p:cNvPr>
          <p:cNvSpPr>
            <a:spLocks noGrp="1"/>
          </p:cNvSpPr>
          <p:nvPr>
            <p:ph type="title"/>
          </p:nvPr>
        </p:nvSpPr>
        <p:spPr>
          <a:xfrm>
            <a:off x="1981200" y="274637"/>
            <a:ext cx="8229600" cy="1044711"/>
          </a:xfrm>
        </p:spPr>
        <p:txBody>
          <a:bodyPr>
            <a:normAutofit/>
          </a:bodyPr>
          <a:lstStyle/>
          <a:p>
            <a:pPr algn="ctr"/>
            <a:r>
              <a:rPr lang="en-GB" sz="3200" b="1" dirty="0" smtClean="0">
                <a:solidFill>
                  <a:schemeClr val="accent1"/>
                </a:solidFill>
                <a:latin typeface="+mn-lt"/>
              </a:rPr>
              <a:t>Ethical </a:t>
            </a:r>
            <a:r>
              <a:rPr lang="en-GB" sz="3200" b="1" dirty="0">
                <a:solidFill>
                  <a:schemeClr val="accent1"/>
                </a:solidFill>
                <a:latin typeface="+mn-lt"/>
              </a:rPr>
              <a:t>Considerations for approval of Research </a:t>
            </a:r>
            <a:r>
              <a:rPr lang="en-GB" sz="3200" b="1" dirty="0" smtClean="0">
                <a:solidFill>
                  <a:schemeClr val="accent1"/>
                </a:solidFill>
                <a:latin typeface="+mn-lt"/>
              </a:rPr>
              <a:t>Protocols involving pregnant women</a:t>
            </a:r>
            <a:endParaRPr lang="en-GB" sz="3200" b="1" dirty="0">
              <a:solidFill>
                <a:schemeClr val="accent1"/>
              </a:solidFill>
              <a:latin typeface="+mn-lt"/>
            </a:endParaRPr>
          </a:p>
        </p:txBody>
      </p:sp>
      <p:sp>
        <p:nvSpPr>
          <p:cNvPr id="3" name="Content Placeholder 2">
            <a:extLst>
              <a:ext uri="{FF2B5EF4-FFF2-40B4-BE49-F238E27FC236}">
                <a16:creationId xmlns:a16="http://schemas.microsoft.com/office/drawing/2014/main" id="{4013D0DF-9258-4DB5-ABE0-4BB3640ABB4C}"/>
              </a:ext>
            </a:extLst>
          </p:cNvPr>
          <p:cNvSpPr>
            <a:spLocks noGrp="1"/>
          </p:cNvSpPr>
          <p:nvPr>
            <p:ph idx="1"/>
          </p:nvPr>
        </p:nvSpPr>
        <p:spPr>
          <a:xfrm>
            <a:off x="796834" y="1477108"/>
            <a:ext cx="10881359" cy="5228492"/>
          </a:xfrm>
        </p:spPr>
        <p:txBody>
          <a:bodyPr>
            <a:normAutofit/>
          </a:bodyPr>
          <a:lstStyle/>
          <a:p>
            <a:pPr marL="0" indent="0">
              <a:buNone/>
            </a:pPr>
            <a:endParaRPr lang="en-GB" sz="2400" b="1" dirty="0" smtClean="0"/>
          </a:p>
          <a:p>
            <a:pPr marL="514350" indent="-514350">
              <a:buAutoNum type="arabicParenR"/>
            </a:pPr>
            <a:r>
              <a:rPr lang="en-GB" sz="2400" b="1" dirty="0" smtClean="0"/>
              <a:t>Justification </a:t>
            </a:r>
            <a:r>
              <a:rPr lang="en-GB" sz="2400" b="1" dirty="0"/>
              <a:t>of research in pregnant women or neonates </a:t>
            </a:r>
            <a:endParaRPr lang="en-GB" sz="2400" b="1" dirty="0" smtClean="0"/>
          </a:p>
          <a:p>
            <a:pPr marL="0" indent="0">
              <a:buNone/>
            </a:pPr>
            <a:r>
              <a:rPr lang="en-GB" sz="2400" b="1" i="1" dirty="0" smtClean="0"/>
              <a:t>(</a:t>
            </a:r>
            <a:r>
              <a:rPr lang="en-GB" sz="2400" i="1" dirty="0" smtClean="0"/>
              <a:t>the </a:t>
            </a:r>
            <a:r>
              <a:rPr lang="en-GB" sz="2400" i="1" dirty="0"/>
              <a:t>research presents an opportunity to understand, prevent, or alleviate a serious problem affecting the health or welfare of pregnant </a:t>
            </a:r>
            <a:r>
              <a:rPr lang="en-GB" sz="2400" i="1" dirty="0" smtClean="0"/>
              <a:t>women)</a:t>
            </a:r>
            <a:endParaRPr lang="en-GB" sz="2400" i="1" dirty="0"/>
          </a:p>
          <a:p>
            <a:pPr marL="0" indent="0">
              <a:buNone/>
            </a:pPr>
            <a:endParaRPr lang="en-GB" sz="2600" dirty="0"/>
          </a:p>
          <a:p>
            <a:pPr marL="0" indent="0">
              <a:buNone/>
            </a:pPr>
            <a:r>
              <a:rPr lang="en-GB" sz="2600" dirty="0" smtClean="0"/>
              <a:t>2) </a:t>
            </a:r>
            <a:r>
              <a:rPr lang="en-GB" sz="2400" b="1" dirty="0" smtClean="0"/>
              <a:t>Consent is appropriately documented for research involving pregnant women</a:t>
            </a:r>
          </a:p>
          <a:p>
            <a:pPr marL="0" indent="0">
              <a:buNone/>
            </a:pPr>
            <a:r>
              <a:rPr lang="en-GB" sz="2600" i="1" dirty="0" smtClean="0"/>
              <a:t>(</a:t>
            </a:r>
            <a:r>
              <a:rPr lang="en-GB" sz="2400" i="1" dirty="0" smtClean="0"/>
              <a:t>documented, written informed consent of the pregnant women or her authorized representative will be obtained. For research involving neonates of uncertain viability, the documented, written informed consent of either parent or the authorized representative of either parent will be obtained)</a:t>
            </a:r>
          </a:p>
          <a:p>
            <a:pPr marL="0" indent="0">
              <a:buNone/>
            </a:pPr>
            <a:endParaRPr lang="en-GB" sz="2400" i="1" dirty="0" smtClean="0"/>
          </a:p>
          <a:p>
            <a:pPr marL="0" indent="0">
              <a:buNone/>
            </a:pPr>
            <a:r>
              <a:rPr lang="en-GB" sz="2600" b="1" u="sng" dirty="0"/>
              <a:t>45 CFR § 46.204 - Research involving pregnant women or </a:t>
            </a:r>
            <a:r>
              <a:rPr lang="en-GB" sz="2600" b="1" u="sng" dirty="0" err="1"/>
              <a:t>fetuses</a:t>
            </a:r>
            <a:r>
              <a:rPr lang="en-GB" sz="2600" b="1" u="sng" dirty="0" smtClean="0"/>
              <a:t>.</a:t>
            </a:r>
          </a:p>
        </p:txBody>
      </p:sp>
      <p:pic>
        <p:nvPicPr>
          <p:cNvPr id="4" name="Picture 3"/>
          <p:cNvPicPr>
            <a:picLocks noChangeAspect="1"/>
          </p:cNvPicPr>
          <p:nvPr/>
        </p:nvPicPr>
        <p:blipFill>
          <a:blip r:embed="rId2"/>
          <a:stretch>
            <a:fillRect/>
          </a:stretch>
        </p:blipFill>
        <p:spPr>
          <a:xfrm>
            <a:off x="10762006" y="274637"/>
            <a:ext cx="1048603" cy="883997"/>
          </a:xfrm>
          <a:prstGeom prst="rect">
            <a:avLst/>
          </a:prstGeom>
        </p:spPr>
      </p:pic>
      <p:pic>
        <p:nvPicPr>
          <p:cNvPr id="5" name="Picture 4"/>
          <p:cNvPicPr>
            <a:picLocks noChangeAspect="1"/>
          </p:cNvPicPr>
          <p:nvPr/>
        </p:nvPicPr>
        <p:blipFill>
          <a:blip r:embed="rId3"/>
          <a:stretch>
            <a:fillRect/>
          </a:stretch>
        </p:blipFill>
        <p:spPr>
          <a:xfrm>
            <a:off x="466300" y="274638"/>
            <a:ext cx="1018120" cy="1012024"/>
          </a:xfrm>
          <a:prstGeom prst="rect">
            <a:avLst/>
          </a:prstGeom>
        </p:spPr>
      </p:pic>
    </p:spTree>
    <p:extLst>
      <p:ext uri="{BB962C8B-B14F-4D97-AF65-F5344CB8AC3E}">
        <p14:creationId xmlns:p14="http://schemas.microsoft.com/office/powerpoint/2010/main" val="25080003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616</Words>
  <Application>Microsoft Office PowerPoint</Application>
  <PresentationFormat>Widescreen</PresentationFormat>
  <Paragraphs>90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Times New Roman</vt:lpstr>
      <vt:lpstr>Wingdings</vt:lpstr>
      <vt:lpstr>Office Theme</vt:lpstr>
      <vt:lpstr>Whose opinions matter? Who decides? The Research Review Process</vt:lpstr>
      <vt:lpstr>Outline</vt:lpstr>
      <vt:lpstr>Research regulatory system</vt:lpstr>
      <vt:lpstr>Research regulatory system Cont…</vt:lpstr>
      <vt:lpstr>PowerPoint Presentation</vt:lpstr>
      <vt:lpstr>Research regulatory system Cont…</vt:lpstr>
      <vt:lpstr>Basic Ethical Considerations for approval of Research Protocols</vt:lpstr>
      <vt:lpstr>Basic Ethical Considerations for approval of Research Protocols</vt:lpstr>
      <vt:lpstr>Ethical Considerations for approval of Research Protocols involving pregnant women</vt:lpstr>
      <vt:lpstr>If the research holds out the prospect of direct benefit solely to the fetus then the consent of the pregnant woman and the father is obtained except that the father's consent need not be obtained if he is unable to consent because of unavailability, incompetence, or temporary incapacity or the pregnancy resulted from rape or incest.    45 CFR § 46.204 - Research involving pregnant women or fetuses. </vt:lpstr>
      <vt:lpstr>Ethical Considerations for approval of Research Protocols involving pregnant women</vt:lpstr>
      <vt:lpstr>Existence of additional protections should not discourage research with vulnerable populations or those requiring special considerations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Whose opinions matter? Who decides?</dc:title>
  <dc:creator>Beth Mutumba</dc:creator>
  <cp:lastModifiedBy>Beth Mutumba</cp:lastModifiedBy>
  <cp:revision>14</cp:revision>
  <dcterms:created xsi:type="dcterms:W3CDTF">2019-06-17T02:46:56Z</dcterms:created>
  <dcterms:modified xsi:type="dcterms:W3CDTF">2019-06-18T07:21:37Z</dcterms:modified>
</cp:coreProperties>
</file>