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2.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1901" r:id="rId2"/>
    <p:sldId id="351" r:id="rId3"/>
    <p:sldId id="1894" r:id="rId4"/>
    <p:sldId id="1888" r:id="rId5"/>
    <p:sldId id="1891" r:id="rId6"/>
    <p:sldId id="1892" r:id="rId7"/>
    <p:sldId id="1893" r:id="rId8"/>
    <p:sldId id="1895" r:id="rId9"/>
    <p:sldId id="336" r:id="rId10"/>
    <p:sldId id="1896" r:id="rId11"/>
    <p:sldId id="353" r:id="rId12"/>
    <p:sldId id="401" r:id="rId13"/>
    <p:sldId id="446" r:id="rId14"/>
    <p:sldId id="1899" r:id="rId15"/>
    <p:sldId id="1900" r:id="rId16"/>
    <p:sldId id="1898" r:id="rId17"/>
    <p:sldId id="342" r:id="rId18"/>
    <p:sldId id="1890" r:id="rId19"/>
    <p:sldId id="412" r:id="rId20"/>
  </p:sldIdLst>
  <p:sldSz cx="9144000" cy="6858000" type="screen4x3"/>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nge, Katherine E (MD)" initials="BKE("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64" autoAdjust="0"/>
    <p:restoredTop sz="67170" autoAdjust="0"/>
  </p:normalViewPr>
  <p:slideViewPr>
    <p:cSldViewPr snapToGrid="0">
      <p:cViewPr varScale="1">
        <p:scale>
          <a:sx n="83" d="100"/>
          <a:sy n="83" d="100"/>
        </p:scale>
        <p:origin x="2280" y="184"/>
      </p:cViewPr>
      <p:guideLst>
        <p:guide orient="horz" pos="2160"/>
        <p:guide pos="2880"/>
      </p:guideLst>
    </p:cSldViewPr>
  </p:slideViewPr>
  <p:notesTextViewPr>
    <p:cViewPr>
      <p:scale>
        <a:sx n="1" d="1"/>
        <a:sy n="1" d="1"/>
      </p:scale>
      <p:origin x="0" y="0"/>
    </p:cViewPr>
  </p:notesTextViewPr>
  <p:sorterViewPr>
    <p:cViewPr>
      <p:scale>
        <a:sx n="100" d="100"/>
        <a:sy n="100" d="100"/>
      </p:scale>
      <p:origin x="0" y="-13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8"/>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idx="1"/>
          </p:nvPr>
        </p:nvSpPr>
        <p:spPr>
          <a:xfrm>
            <a:off x="5265809" y="0"/>
            <a:ext cx="4028440" cy="351738"/>
          </a:xfrm>
          <a:prstGeom prst="rect">
            <a:avLst/>
          </a:prstGeom>
        </p:spPr>
        <p:txBody>
          <a:bodyPr vert="horz" lIns="92647" tIns="46324" rIns="92647" bIns="46324" rtlCol="0"/>
          <a:lstStyle>
            <a:lvl1pPr algn="r">
              <a:defRPr sz="1200"/>
            </a:lvl1pPr>
          </a:lstStyle>
          <a:p>
            <a:fld id="{23DED99A-F419-4502-8C28-6E22996DC87B}" type="datetimeFigureOut">
              <a:rPr lang="en-US" smtClean="0"/>
              <a:t>7/18/19</a:t>
            </a:fld>
            <a:endParaRPr lang="en-US"/>
          </a:p>
        </p:txBody>
      </p:sp>
      <p:sp>
        <p:nvSpPr>
          <p:cNvPr id="4" name="Slide Image Placeholder 3"/>
          <p:cNvSpPr>
            <a:spLocks noGrp="1" noRot="1" noChangeAspect="1"/>
          </p:cNvSpPr>
          <p:nvPr>
            <p:ph type="sldImg" idx="2"/>
          </p:nvPr>
        </p:nvSpPr>
        <p:spPr>
          <a:xfrm>
            <a:off x="3070225" y="876300"/>
            <a:ext cx="3155950" cy="2366963"/>
          </a:xfrm>
          <a:prstGeom prst="rect">
            <a:avLst/>
          </a:prstGeom>
          <a:noFill/>
          <a:ln w="12700">
            <a:solidFill>
              <a:prstClr val="black"/>
            </a:solidFill>
          </a:ln>
        </p:spPr>
        <p:txBody>
          <a:bodyPr vert="horz" lIns="92647" tIns="46324" rIns="92647" bIns="46324" rtlCol="0" anchor="ctr"/>
          <a:lstStyle/>
          <a:p>
            <a:endParaRPr lang="en-US"/>
          </a:p>
        </p:txBody>
      </p:sp>
      <p:sp>
        <p:nvSpPr>
          <p:cNvPr id="5" name="Notes Placeholder 4"/>
          <p:cNvSpPr>
            <a:spLocks noGrp="1"/>
          </p:cNvSpPr>
          <p:nvPr>
            <p:ph type="body" sz="quarter" idx="3"/>
          </p:nvPr>
        </p:nvSpPr>
        <p:spPr>
          <a:xfrm>
            <a:off x="929640" y="3373756"/>
            <a:ext cx="7437120" cy="2760345"/>
          </a:xfrm>
          <a:prstGeom prst="rect">
            <a:avLst/>
          </a:prstGeom>
        </p:spPr>
        <p:txBody>
          <a:bodyPr vert="horz" lIns="92647" tIns="46324" rIns="92647" bIns="463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7"/>
          </a:xfrm>
          <a:prstGeom prst="rect">
            <a:avLst/>
          </a:prstGeom>
        </p:spPr>
        <p:txBody>
          <a:bodyPr vert="horz" lIns="92647" tIns="46324" rIns="92647" bIns="46324"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7"/>
          </a:xfrm>
          <a:prstGeom prst="rect">
            <a:avLst/>
          </a:prstGeom>
        </p:spPr>
        <p:txBody>
          <a:bodyPr vert="horz" lIns="92647" tIns="46324" rIns="92647" bIns="46324" rtlCol="0" anchor="b"/>
          <a:lstStyle>
            <a:lvl1pPr algn="r">
              <a:defRPr sz="1200"/>
            </a:lvl1pPr>
          </a:lstStyle>
          <a:p>
            <a:fld id="{0044FE39-8586-45CD-8ACF-F42130639712}" type="slidenum">
              <a:rPr lang="en-US" smtClean="0"/>
              <a:t>‹#›</a:t>
            </a:fld>
            <a:endParaRPr lang="en-US"/>
          </a:p>
        </p:txBody>
      </p:sp>
    </p:spTree>
    <p:extLst>
      <p:ext uri="{BB962C8B-B14F-4D97-AF65-F5344CB8AC3E}">
        <p14:creationId xmlns:p14="http://schemas.microsoft.com/office/powerpoint/2010/main" val="4067844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88650" y="236538"/>
            <a:ext cx="1577975" cy="1184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80289">
              <a:defRPr/>
            </a:pPr>
            <a:fld id="{58EA83C3-4F95-4190-8379-F5EE4652D91D}" type="slidenum">
              <a:rPr lang="en-US">
                <a:solidFill>
                  <a:prstClr val="black"/>
                </a:solidFill>
                <a:latin typeface="Calibri"/>
              </a:rPr>
              <a:pPr defTabSz="980289">
                <a:defRPr/>
              </a:pPr>
              <a:t>1</a:t>
            </a:fld>
            <a:endParaRPr lang="en-US">
              <a:solidFill>
                <a:prstClr val="black"/>
              </a:solidFill>
              <a:latin typeface="Calibri"/>
            </a:endParaRPr>
          </a:p>
        </p:txBody>
      </p:sp>
    </p:spTree>
    <p:extLst>
      <p:ext uri="{BB962C8B-B14F-4D97-AF65-F5344CB8AC3E}">
        <p14:creationId xmlns:p14="http://schemas.microsoft.com/office/powerpoint/2010/main" val="4119738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19</a:t>
            </a:fld>
            <a:endParaRPr lang="en-US"/>
          </a:p>
        </p:txBody>
      </p:sp>
    </p:spTree>
    <p:extLst>
      <p:ext uri="{BB962C8B-B14F-4D97-AF65-F5344CB8AC3E}">
        <p14:creationId xmlns:p14="http://schemas.microsoft.com/office/powerpoint/2010/main" val="2175279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26470">
              <a:defRPr/>
            </a:pPr>
            <a:fld id="{91F4CEE3-00B4-4133-BC4C-A7EF8875180A}" type="slidenum">
              <a:rPr lang="en-US">
                <a:solidFill>
                  <a:prstClr val="black"/>
                </a:solidFill>
                <a:latin typeface="Calibri" panose="020F0502020204030204"/>
              </a:rPr>
              <a:pPr defTabSz="926470">
                <a:defRPr/>
              </a:pPr>
              <a:t>2</a:t>
            </a:fld>
            <a:endParaRPr lang="en-US">
              <a:solidFill>
                <a:prstClr val="black"/>
              </a:solidFill>
              <a:latin typeface="Calibri" panose="020F0502020204030204"/>
            </a:endParaRPr>
          </a:p>
        </p:txBody>
      </p:sp>
    </p:spTree>
    <p:extLst>
      <p:ext uri="{BB962C8B-B14F-4D97-AF65-F5344CB8AC3E}">
        <p14:creationId xmlns:p14="http://schemas.microsoft.com/office/powerpoint/2010/main" val="2426005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At every visit, participants will be asked if they are having any problems (for example, a headache, nausea, or pain)</a:t>
            </a:r>
          </a:p>
          <a:p>
            <a:pPr lvl="1"/>
            <a:r>
              <a:rPr lang="en-US" dirty="0"/>
              <a:t>At every visit, the participant and the fetus will be examined by a clinician</a:t>
            </a:r>
          </a:p>
          <a:p>
            <a:pPr lvl="1"/>
            <a:r>
              <a:rPr lang="en-US" dirty="0"/>
              <a:t>At some visits, blood work to check the health of the liver and kidney will be collected</a:t>
            </a:r>
          </a:p>
          <a:p>
            <a:endParaRPr lang="en-US" dirty="0"/>
          </a:p>
        </p:txBody>
      </p:sp>
      <p:sp>
        <p:nvSpPr>
          <p:cNvPr id="4" name="Slide Number Placeholder 3"/>
          <p:cNvSpPr>
            <a:spLocks noGrp="1"/>
          </p:cNvSpPr>
          <p:nvPr>
            <p:ph type="sldNum" sz="quarter" idx="5"/>
          </p:nvPr>
        </p:nvSpPr>
        <p:spPr/>
        <p:txBody>
          <a:bodyPr/>
          <a:lstStyle/>
          <a:p>
            <a:fld id="{0044FE39-8586-45CD-8ACF-F42130639712}" type="slidenum">
              <a:rPr lang="en-US" smtClean="0"/>
              <a:t>4</a:t>
            </a:fld>
            <a:endParaRPr lang="en-US"/>
          </a:p>
        </p:txBody>
      </p:sp>
    </p:spTree>
    <p:extLst>
      <p:ext uri="{BB962C8B-B14F-4D97-AF65-F5344CB8AC3E}">
        <p14:creationId xmlns:p14="http://schemas.microsoft.com/office/powerpoint/2010/main" val="1211636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044FE39-8586-45CD-8ACF-F42130639712}" type="slidenum">
              <a:rPr lang="en-US" smtClean="0"/>
              <a:t>5</a:t>
            </a:fld>
            <a:endParaRPr lang="en-US"/>
          </a:p>
        </p:txBody>
      </p:sp>
    </p:spTree>
    <p:extLst>
      <p:ext uri="{BB962C8B-B14F-4D97-AF65-F5344CB8AC3E}">
        <p14:creationId xmlns:p14="http://schemas.microsoft.com/office/powerpoint/2010/main" val="1820785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how I would change this slide. </a:t>
            </a:r>
            <a:r>
              <a:rPr lang="en-US" dirty="0" err="1"/>
              <a:t>Obviousy</a:t>
            </a:r>
            <a:r>
              <a:rPr lang="en-US" dirty="0"/>
              <a:t>, formatted pretty</a:t>
            </a:r>
          </a:p>
          <a:p>
            <a:r>
              <a:rPr lang="en-US" dirty="0"/>
              <a:t>I like the graphic! Would make it bigger</a:t>
            </a:r>
          </a:p>
          <a:p>
            <a:endParaRPr lang="en-US" dirty="0"/>
          </a:p>
          <a:p>
            <a:r>
              <a:rPr lang="en-US" dirty="0"/>
              <a:t>Regarding 2:1 ratio – would not do that in this presentation This may come up in the discussion. Would just be prepared to answer- but not explain why</a:t>
            </a:r>
          </a:p>
          <a:p>
            <a:endParaRPr lang="en-US" dirty="0"/>
          </a:p>
          <a:p>
            <a:endParaRPr lang="en-US" dirty="0"/>
          </a:p>
        </p:txBody>
      </p:sp>
      <p:sp>
        <p:nvSpPr>
          <p:cNvPr id="4" name="Slide Number Placeholder 3"/>
          <p:cNvSpPr>
            <a:spLocks noGrp="1"/>
          </p:cNvSpPr>
          <p:nvPr>
            <p:ph type="sldNum" sz="quarter" idx="10"/>
          </p:nvPr>
        </p:nvSpPr>
        <p:spPr/>
        <p:txBody>
          <a:bodyPr/>
          <a:lstStyle/>
          <a:p>
            <a:pPr defTabSz="926470">
              <a:defRPr/>
            </a:pPr>
            <a:fld id="{91F4CEE3-00B4-4133-BC4C-A7EF8875180A}" type="slidenum">
              <a:rPr lang="en-US">
                <a:solidFill>
                  <a:prstClr val="black"/>
                </a:solidFill>
                <a:latin typeface="Calibri" panose="020F0502020204030204"/>
              </a:rPr>
              <a:pPr defTabSz="926470">
                <a:defRPr/>
              </a:pPr>
              <a:t>9</a:t>
            </a:fld>
            <a:endParaRPr lang="en-US">
              <a:solidFill>
                <a:prstClr val="black"/>
              </a:solidFill>
              <a:latin typeface="Calibri" panose="020F0502020204030204"/>
            </a:endParaRPr>
          </a:p>
        </p:txBody>
      </p:sp>
    </p:spTree>
    <p:extLst>
      <p:ext uri="{BB962C8B-B14F-4D97-AF65-F5344CB8AC3E}">
        <p14:creationId xmlns:p14="http://schemas.microsoft.com/office/powerpoint/2010/main" val="4277995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044FE39-8586-45CD-8ACF-F42130639712}" type="slidenum">
              <a:rPr lang="en-US" smtClean="0"/>
              <a:t>10</a:t>
            </a:fld>
            <a:endParaRPr lang="en-US"/>
          </a:p>
        </p:txBody>
      </p:sp>
    </p:spTree>
    <p:extLst>
      <p:ext uri="{BB962C8B-B14F-4D97-AF65-F5344CB8AC3E}">
        <p14:creationId xmlns:p14="http://schemas.microsoft.com/office/powerpoint/2010/main" val="286940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6470">
              <a:defRPr/>
            </a:pPr>
            <a:fld id="{91F4CEE3-00B4-4133-BC4C-A7EF8875180A}" type="slidenum">
              <a:rPr lang="en-US">
                <a:solidFill>
                  <a:prstClr val="black"/>
                </a:solidFill>
                <a:latin typeface="Calibri" panose="020F0502020204030204"/>
              </a:rPr>
              <a:pPr defTabSz="926470">
                <a:defRPr/>
              </a:pPr>
              <a:t>11</a:t>
            </a:fld>
            <a:endParaRPr lang="en-US">
              <a:solidFill>
                <a:prstClr val="black"/>
              </a:solidFill>
              <a:latin typeface="Calibri" panose="020F0502020204030204"/>
            </a:endParaRPr>
          </a:p>
        </p:txBody>
      </p:sp>
    </p:spTree>
    <p:extLst>
      <p:ext uri="{BB962C8B-B14F-4D97-AF65-F5344CB8AC3E}">
        <p14:creationId xmlns:p14="http://schemas.microsoft.com/office/powerpoint/2010/main" val="1802208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26470">
              <a:defRPr/>
            </a:pPr>
            <a:fld id="{91F4CEE3-00B4-4133-BC4C-A7EF8875180A}" type="slidenum">
              <a:rPr lang="en-US">
                <a:solidFill>
                  <a:prstClr val="black"/>
                </a:solidFill>
                <a:latin typeface="Calibri" panose="020F0502020204030204"/>
              </a:rPr>
              <a:pPr defTabSz="926470">
                <a:defRPr/>
              </a:pPr>
              <a:t>13</a:t>
            </a:fld>
            <a:endParaRPr lang="en-US">
              <a:solidFill>
                <a:prstClr val="black"/>
              </a:solidFill>
              <a:latin typeface="Calibri" panose="020F0502020204030204"/>
            </a:endParaRPr>
          </a:p>
        </p:txBody>
      </p:sp>
    </p:spTree>
    <p:extLst>
      <p:ext uri="{BB962C8B-B14F-4D97-AF65-F5344CB8AC3E}">
        <p14:creationId xmlns:p14="http://schemas.microsoft.com/office/powerpoint/2010/main" val="110836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defTabSz="926470">
              <a:defRPr/>
            </a:pPr>
            <a:r>
              <a:rPr lang="en-US" dirty="0"/>
              <a:t>I left this blank because I am not sure about the layers that you want to include</a:t>
            </a:r>
          </a:p>
          <a:p>
            <a:pPr defTabSz="926470">
              <a:defRPr/>
            </a:pPr>
            <a:endParaRPr lang="en-US" altLang="en-US" dirty="0">
              <a:latin typeface="Arial" panose="020B0604020202020204" pitchFamily="34" charset="0"/>
            </a:endParaRPr>
          </a:p>
          <a:p>
            <a:pPr defTabSz="926470">
              <a:defRPr/>
            </a:pPr>
            <a:r>
              <a:rPr lang="en-GB" altLang="en-US" dirty="0">
                <a:latin typeface="Arial" panose="020B0604020202020204" pitchFamily="34" charset="0"/>
              </a:rPr>
              <a:t>There are several layers of safety monitoring included in this trial. This includes at the site, local and country level as well as within the United States and by the sponsors and funders of the study. </a:t>
            </a:r>
          </a:p>
          <a:p>
            <a:endParaRPr lang="en-US" dirty="0"/>
          </a:p>
        </p:txBody>
      </p:sp>
      <p:sp>
        <p:nvSpPr>
          <p:cNvPr id="4" name="Slide Number Placeholder 3"/>
          <p:cNvSpPr>
            <a:spLocks noGrp="1"/>
          </p:cNvSpPr>
          <p:nvPr>
            <p:ph type="sldNum" sz="quarter" idx="10"/>
          </p:nvPr>
        </p:nvSpPr>
        <p:spPr/>
        <p:txBody>
          <a:bodyPr/>
          <a:lstStyle/>
          <a:p>
            <a:pPr defTabSz="926470">
              <a:defRPr/>
            </a:pPr>
            <a:fld id="{91F4CEE3-00B4-4133-BC4C-A7EF8875180A}" type="slidenum">
              <a:rPr lang="en-US">
                <a:solidFill>
                  <a:prstClr val="black"/>
                </a:solidFill>
                <a:latin typeface="Calibri" panose="020F0502020204030204"/>
              </a:rPr>
              <a:pPr defTabSz="926470">
                <a:defRPr/>
              </a:pPr>
              <a:t>17</a:t>
            </a:fld>
            <a:endParaRPr lang="en-US">
              <a:solidFill>
                <a:prstClr val="black"/>
              </a:solidFill>
              <a:latin typeface="Calibri" panose="020F0502020204030204"/>
            </a:endParaRPr>
          </a:p>
        </p:txBody>
      </p:sp>
    </p:spTree>
    <p:extLst>
      <p:ext uri="{BB962C8B-B14F-4D97-AF65-F5344CB8AC3E}">
        <p14:creationId xmlns:p14="http://schemas.microsoft.com/office/powerpoint/2010/main" val="17189155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65760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32"/>
            <a:ext cx="7772400" cy="1470025"/>
          </a:xfrm>
        </p:spPr>
        <p:txBody>
          <a:bodyPr/>
          <a:lstStyle>
            <a:lvl1pPr>
              <a:defRPr>
                <a:solidFill>
                  <a:srgbClr val="740074"/>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990099"/>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35997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740074"/>
                </a:solidFill>
              </a:defRPr>
            </a:lvl1pPr>
          </a:lstStyle>
          <a:p>
            <a:r>
              <a:rPr lang="en-US" dirty="0"/>
              <a:t>Click to edit Master title style</a:t>
            </a:r>
          </a:p>
        </p:txBody>
      </p:sp>
      <p:sp>
        <p:nvSpPr>
          <p:cNvPr id="3" name="Content Placeholder 2"/>
          <p:cNvSpPr>
            <a:spLocks noGrp="1"/>
          </p:cNvSpPr>
          <p:nvPr>
            <p:ph idx="1"/>
          </p:nvPr>
        </p:nvSpPr>
        <p:spPr>
          <a:xfrm>
            <a:off x="457200" y="1600200"/>
            <a:ext cx="8229600" cy="47852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4161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969649"/>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969649"/>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6839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42692"/>
            <a:ext cx="4040188" cy="639763"/>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282457"/>
            <a:ext cx="4040188" cy="4287399"/>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642692"/>
            <a:ext cx="4041775" cy="639763"/>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30" y="2282457"/>
            <a:ext cx="4041775" cy="4287399"/>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5387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58159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73165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9"/>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7"/>
            <a:ext cx="2133600" cy="365125"/>
          </a:xfrm>
          <a:prstGeom prst="rect">
            <a:avLst/>
          </a:prstGeom>
        </p:spPr>
        <p:txBody>
          <a:bodyPr vert="horz" lIns="91440" tIns="45720" rIns="91440" bIns="45720" rtlCol="0" anchor="ctr"/>
          <a:lstStyle>
            <a:lvl1pPr algn="l" fontAlgn="auto">
              <a:spcBef>
                <a:spcPts val="0"/>
              </a:spcBef>
              <a:spcAft>
                <a:spcPts val="0"/>
              </a:spcAft>
              <a:defRPr sz="900" smtClean="0">
                <a:solidFill>
                  <a:schemeClr val="tx1">
                    <a:tint val="75000"/>
                  </a:schemeClr>
                </a:solidFill>
                <a:latin typeface="+mn-lt"/>
              </a:defRPr>
            </a:lvl1pPr>
          </a:lstStyle>
          <a:p>
            <a:pPr>
              <a:defRPr/>
            </a:pPr>
            <a:fld id="{3A3E23BA-B349-47CE-AA4C-3290E973C6B6}" type="datetimeFigureOut">
              <a:rPr lang="en-US">
                <a:solidFill>
                  <a:prstClr val="black">
                    <a:tint val="75000"/>
                  </a:prstClr>
                </a:solidFill>
              </a:rPr>
              <a:pPr>
                <a:defRPr/>
              </a:pPr>
              <a:t>7/18/19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7"/>
            <a:ext cx="2895600" cy="365125"/>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7"/>
            <a:ext cx="2133600" cy="365125"/>
          </a:xfrm>
          <a:prstGeom prst="rect">
            <a:avLst/>
          </a:prstGeom>
        </p:spPr>
        <p:txBody>
          <a:bodyPr vert="horz" lIns="91440" tIns="45720" rIns="91440" bIns="45720" rtlCol="0" anchor="ctr"/>
          <a:lstStyle>
            <a:lvl1pPr algn="r" fontAlgn="auto">
              <a:spcBef>
                <a:spcPts val="0"/>
              </a:spcBef>
              <a:spcAft>
                <a:spcPts val="0"/>
              </a:spcAft>
              <a:defRPr sz="900" smtClean="0">
                <a:solidFill>
                  <a:schemeClr val="tx1">
                    <a:tint val="75000"/>
                  </a:schemeClr>
                </a:solidFill>
                <a:latin typeface="+mn-lt"/>
              </a:defRPr>
            </a:lvl1pPr>
          </a:lstStyle>
          <a:p>
            <a:pPr>
              <a:defRPr/>
            </a:pPr>
            <a:fld id="{6A5B6429-6ED7-4B0A-99FC-6A29B22D66B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51566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txStyles>
    <p:titleStyle>
      <a:lvl1pPr algn="ctr" rtl="0" fontAlgn="base">
        <a:spcBef>
          <a:spcPct val="0"/>
        </a:spcBef>
        <a:spcAft>
          <a:spcPct val="0"/>
        </a:spcAft>
        <a:defRPr sz="3300" kern="1200">
          <a:solidFill>
            <a:schemeClr val="tx1"/>
          </a:solidFill>
          <a:latin typeface="+mj-lt"/>
          <a:ea typeface="+mj-ea"/>
          <a:cs typeface="+mj-cs"/>
        </a:defRPr>
      </a:lvl1pPr>
      <a:lvl2pPr algn="ctr" rtl="0" fontAlgn="base">
        <a:spcBef>
          <a:spcPct val="0"/>
        </a:spcBef>
        <a:spcAft>
          <a:spcPct val="0"/>
        </a:spcAft>
        <a:defRPr sz="3300">
          <a:solidFill>
            <a:schemeClr val="tx1"/>
          </a:solidFill>
          <a:latin typeface="Candara" pitchFamily="34" charset="0"/>
        </a:defRPr>
      </a:lvl2pPr>
      <a:lvl3pPr algn="ctr" rtl="0" fontAlgn="base">
        <a:spcBef>
          <a:spcPct val="0"/>
        </a:spcBef>
        <a:spcAft>
          <a:spcPct val="0"/>
        </a:spcAft>
        <a:defRPr sz="3300">
          <a:solidFill>
            <a:schemeClr val="tx1"/>
          </a:solidFill>
          <a:latin typeface="Candara" pitchFamily="34" charset="0"/>
        </a:defRPr>
      </a:lvl3pPr>
      <a:lvl4pPr algn="ctr" rtl="0" fontAlgn="base">
        <a:spcBef>
          <a:spcPct val="0"/>
        </a:spcBef>
        <a:spcAft>
          <a:spcPct val="0"/>
        </a:spcAft>
        <a:defRPr sz="3300">
          <a:solidFill>
            <a:schemeClr val="tx1"/>
          </a:solidFill>
          <a:latin typeface="Candara" pitchFamily="34" charset="0"/>
        </a:defRPr>
      </a:lvl4pPr>
      <a:lvl5pPr algn="ctr" rtl="0" fontAlgn="base">
        <a:spcBef>
          <a:spcPct val="0"/>
        </a:spcBef>
        <a:spcAft>
          <a:spcPct val="0"/>
        </a:spcAft>
        <a:defRPr sz="3300">
          <a:solidFill>
            <a:schemeClr val="tx1"/>
          </a:solidFill>
          <a:latin typeface="Candara" pitchFamily="34" charset="0"/>
        </a:defRPr>
      </a:lvl5pPr>
      <a:lvl6pPr marL="342892" algn="ctr" rtl="0" fontAlgn="base">
        <a:spcBef>
          <a:spcPct val="0"/>
        </a:spcBef>
        <a:spcAft>
          <a:spcPct val="0"/>
        </a:spcAft>
        <a:defRPr sz="3300">
          <a:solidFill>
            <a:schemeClr val="tx1"/>
          </a:solidFill>
          <a:latin typeface="Candara" pitchFamily="34" charset="0"/>
        </a:defRPr>
      </a:lvl6pPr>
      <a:lvl7pPr marL="685783" algn="ctr" rtl="0" fontAlgn="base">
        <a:spcBef>
          <a:spcPct val="0"/>
        </a:spcBef>
        <a:spcAft>
          <a:spcPct val="0"/>
        </a:spcAft>
        <a:defRPr sz="3300">
          <a:solidFill>
            <a:schemeClr val="tx1"/>
          </a:solidFill>
          <a:latin typeface="Candara" pitchFamily="34" charset="0"/>
        </a:defRPr>
      </a:lvl7pPr>
      <a:lvl8pPr marL="1028675" algn="ctr" rtl="0" fontAlgn="base">
        <a:spcBef>
          <a:spcPct val="0"/>
        </a:spcBef>
        <a:spcAft>
          <a:spcPct val="0"/>
        </a:spcAft>
        <a:defRPr sz="3300">
          <a:solidFill>
            <a:schemeClr val="tx1"/>
          </a:solidFill>
          <a:latin typeface="Candara" pitchFamily="34" charset="0"/>
        </a:defRPr>
      </a:lvl8pPr>
      <a:lvl9pPr marL="1371566" algn="ctr" rtl="0" fontAlgn="base">
        <a:spcBef>
          <a:spcPct val="0"/>
        </a:spcBef>
        <a:spcAft>
          <a:spcPct val="0"/>
        </a:spcAft>
        <a:defRPr sz="3300">
          <a:solidFill>
            <a:schemeClr val="tx1"/>
          </a:solidFill>
          <a:latin typeface="Candara" pitchFamily="34" charset="0"/>
        </a:defRPr>
      </a:lvl9pPr>
    </p:titleStyle>
    <p:bodyStyle>
      <a:lvl1pPr marL="257168" indent="-257168" algn="l" rtl="0" fontAlgn="base">
        <a:spcBef>
          <a:spcPct val="20000"/>
        </a:spcBef>
        <a:spcAft>
          <a:spcPct val="0"/>
        </a:spcAft>
        <a:buFont typeface="Arial" charset="0"/>
        <a:buChar char="•"/>
        <a:defRPr sz="2400" kern="1200">
          <a:solidFill>
            <a:schemeClr val="tx1"/>
          </a:solidFill>
          <a:latin typeface="+mn-lt"/>
          <a:ea typeface="+mn-ea"/>
          <a:cs typeface="+mn-cs"/>
        </a:defRPr>
      </a:lvl1pPr>
      <a:lvl2pPr marL="557199" indent="-214308" algn="l" rtl="0" fontAlgn="base">
        <a:spcBef>
          <a:spcPct val="20000"/>
        </a:spcBef>
        <a:spcAft>
          <a:spcPct val="0"/>
        </a:spcAft>
        <a:buFont typeface="Arial" charset="0"/>
        <a:buChar char="–"/>
        <a:defRPr sz="2100" kern="1200">
          <a:solidFill>
            <a:schemeClr val="tx1"/>
          </a:solidFill>
          <a:latin typeface="+mn-lt"/>
          <a:ea typeface="+mn-ea"/>
          <a:cs typeface="+mn-cs"/>
        </a:defRPr>
      </a:lvl2pPr>
      <a:lvl3pPr marL="857228" indent="-171446" algn="l" rtl="0" fontAlgn="base">
        <a:spcBef>
          <a:spcPct val="20000"/>
        </a:spcBef>
        <a:spcAft>
          <a:spcPct val="0"/>
        </a:spcAft>
        <a:buFont typeface="Arial" charset="0"/>
        <a:buChar char="•"/>
        <a:defRPr sz="1800" kern="1200">
          <a:solidFill>
            <a:schemeClr val="tx1"/>
          </a:solidFill>
          <a:latin typeface="+mn-lt"/>
          <a:ea typeface="+mn-ea"/>
          <a:cs typeface="+mn-cs"/>
        </a:defRPr>
      </a:lvl3pPr>
      <a:lvl4pPr marL="1200120" indent="-171446" algn="l" rtl="0" fontAlgn="base">
        <a:spcBef>
          <a:spcPct val="20000"/>
        </a:spcBef>
        <a:spcAft>
          <a:spcPct val="0"/>
        </a:spcAft>
        <a:buFont typeface="Arial" charset="0"/>
        <a:buChar char="–"/>
        <a:defRPr sz="1500" kern="1200">
          <a:solidFill>
            <a:schemeClr val="tx1"/>
          </a:solidFill>
          <a:latin typeface="+mn-lt"/>
          <a:ea typeface="+mn-ea"/>
          <a:cs typeface="+mn-cs"/>
        </a:defRPr>
      </a:lvl4pPr>
      <a:lvl5pPr marL="1543012" indent="-171446" algn="l" rtl="0" fontAlgn="base">
        <a:spcBef>
          <a:spcPct val="20000"/>
        </a:spcBef>
        <a:spcAft>
          <a:spcPct val="0"/>
        </a:spcAft>
        <a:buFont typeface="Arial"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7.svg"/><Relationship Id="rId5" Type="http://schemas.openxmlformats.org/officeDocument/2006/relationships/image" Target="../media/image16.png"/><Relationship Id="rId10" Type="http://schemas.openxmlformats.org/officeDocument/2006/relationships/image" Target="../media/image21.jpeg"/><Relationship Id="rId4" Type="http://schemas.openxmlformats.org/officeDocument/2006/relationships/image" Target="../media/image15.jpeg"/><Relationship Id="rId9" Type="http://schemas.openxmlformats.org/officeDocument/2006/relationships/image" Target="../media/image20.jpe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3.xml.rels><?xml version="1.0" encoding="UTF-8" standalone="yes"?>
<Relationships xmlns="http://schemas.openxmlformats.org/package/2006/relationships"><Relationship Id="rId8" Type="http://schemas.openxmlformats.org/officeDocument/2006/relationships/image" Target="../media/image25.jpeg"/><Relationship Id="rId3" Type="http://schemas.openxmlformats.org/officeDocument/2006/relationships/image" Target="../media/image22.png"/><Relationship Id="rId7" Type="http://schemas.openxmlformats.org/officeDocument/2006/relationships/image" Target="../media/image24.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microsoft.com/office/2007/relationships/hdphoto" Target="../media/hdphoto4.wdp"/><Relationship Id="rId5" Type="http://schemas.openxmlformats.org/officeDocument/2006/relationships/image" Target="../media/image23.png"/><Relationship Id="rId4" Type="http://schemas.microsoft.com/office/2007/relationships/hdphoto" Target="../media/hdphoto3.wdp"/></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image" Target="../media/image36.png"/><Relationship Id="rId3" Type="http://schemas.openxmlformats.org/officeDocument/2006/relationships/notesSlide" Target="../notesSlides/notesSlide10.xml"/><Relationship Id="rId7" Type="http://schemas.openxmlformats.org/officeDocument/2006/relationships/image" Target="../media/image30.png"/><Relationship Id="rId12" Type="http://schemas.openxmlformats.org/officeDocument/2006/relationships/image" Target="../media/image35.png"/><Relationship Id="rId17" Type="http://schemas.openxmlformats.org/officeDocument/2006/relationships/image" Target="../media/image40.png"/><Relationship Id="rId2" Type="http://schemas.openxmlformats.org/officeDocument/2006/relationships/slideLayout" Target="../slideLayouts/slideLayout2.xml"/><Relationship Id="rId16" Type="http://schemas.openxmlformats.org/officeDocument/2006/relationships/image" Target="../media/image39.png"/><Relationship Id="rId1" Type="http://schemas.openxmlformats.org/officeDocument/2006/relationships/tags" Target="../tags/tag2.xml"/><Relationship Id="rId6" Type="http://schemas.openxmlformats.org/officeDocument/2006/relationships/image" Target="../media/image29.png"/><Relationship Id="rId11" Type="http://schemas.openxmlformats.org/officeDocument/2006/relationships/image" Target="../media/image34.png"/><Relationship Id="rId5" Type="http://schemas.openxmlformats.org/officeDocument/2006/relationships/image" Target="../media/image28.jpeg"/><Relationship Id="rId15" Type="http://schemas.openxmlformats.org/officeDocument/2006/relationships/image" Target="../media/image38.jpeg"/><Relationship Id="rId10" Type="http://schemas.openxmlformats.org/officeDocument/2006/relationships/image" Target="../media/image33.jpeg"/><Relationship Id="rId4" Type="http://schemas.openxmlformats.org/officeDocument/2006/relationships/image" Target="../media/image27.jpeg"/><Relationship Id="rId9" Type="http://schemas.openxmlformats.org/officeDocument/2006/relationships/image" Target="../media/image32.png"/><Relationship Id="rId14" Type="http://schemas.openxmlformats.org/officeDocument/2006/relationships/image" Target="../media/image37.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9.png"/><Relationship Id="rId7" Type="http://schemas.openxmlformats.org/officeDocument/2006/relationships/image" Target="../media/image11.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10.png"/><Relationship Id="rId4" Type="http://schemas.microsoft.com/office/2007/relationships/hdphoto" Target="../media/hdphoto1.wdp"/><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1">
            <a:extLst>
              <a:ext uri="{FF2B5EF4-FFF2-40B4-BE49-F238E27FC236}">
                <a16:creationId xmlns:a16="http://schemas.microsoft.com/office/drawing/2014/main" id="{9EADA745-BF2B-4AEC-A146-78FAC6ACB235}"/>
              </a:ext>
            </a:extLst>
          </p:cNvPr>
          <p:cNvSpPr txBox="1">
            <a:spLocks/>
          </p:cNvSpPr>
          <p:nvPr/>
        </p:nvSpPr>
        <p:spPr bwMode="auto">
          <a:xfrm>
            <a:off x="770973" y="4071937"/>
            <a:ext cx="7602053" cy="1656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0" indent="0" algn="ctr" rtl="0" fontAlgn="base">
              <a:spcBef>
                <a:spcPct val="20000"/>
              </a:spcBef>
              <a:spcAft>
                <a:spcPct val="0"/>
              </a:spcAft>
              <a:buFont typeface="Arial" charset="0"/>
              <a:buNone/>
              <a:defRPr sz="3200" kern="1200">
                <a:solidFill>
                  <a:srgbClr val="990099"/>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nSpc>
                <a:spcPts val="3700"/>
              </a:lnSpc>
              <a:defRPr/>
            </a:pPr>
            <a:r>
              <a:rPr lang="en-US" b="1" dirty="0" err="1">
                <a:solidFill>
                  <a:prstClr val="black"/>
                </a:solidFill>
              </a:rPr>
              <a:t>Clemensia</a:t>
            </a:r>
            <a:r>
              <a:rPr lang="en-US" b="1" dirty="0">
                <a:solidFill>
                  <a:prstClr val="black"/>
                </a:solidFill>
              </a:rPr>
              <a:t> </a:t>
            </a:r>
            <a:r>
              <a:rPr lang="en-US" b="1" dirty="0" err="1">
                <a:solidFill>
                  <a:prstClr val="black"/>
                </a:solidFill>
              </a:rPr>
              <a:t>Nakabiito</a:t>
            </a:r>
            <a:r>
              <a:rPr lang="en-US" b="1" dirty="0">
                <a:solidFill>
                  <a:prstClr val="black"/>
                </a:solidFill>
              </a:rPr>
              <a:t>,</a:t>
            </a:r>
            <a:r>
              <a:rPr lang="en-US" dirty="0">
                <a:solidFill>
                  <a:schemeClr val="tx1"/>
                </a:solidFill>
              </a:rPr>
              <a:t> </a:t>
            </a:r>
            <a:r>
              <a:rPr lang="en-US" b="1" dirty="0">
                <a:solidFill>
                  <a:schemeClr val="tx1"/>
                </a:solidFill>
              </a:rPr>
              <a:t>MBChB, </a:t>
            </a:r>
            <a:r>
              <a:rPr lang="en-US" b="1" dirty="0" err="1">
                <a:solidFill>
                  <a:schemeClr val="tx1"/>
                </a:solidFill>
              </a:rPr>
              <a:t>MMed</a:t>
            </a:r>
            <a:endParaRPr lang="en-US" b="1" dirty="0">
              <a:solidFill>
                <a:schemeClr val="tx1"/>
              </a:solidFill>
            </a:endParaRPr>
          </a:p>
          <a:p>
            <a:pPr lvl="0">
              <a:lnSpc>
                <a:spcPts val="3700"/>
              </a:lnSpc>
              <a:defRPr/>
            </a:pPr>
            <a:r>
              <a:rPr lang="en-US" b="1" dirty="0">
                <a:solidFill>
                  <a:schemeClr val="tx1"/>
                </a:solidFill>
              </a:rPr>
              <a:t>Katie Bunge, MD, MPH</a:t>
            </a:r>
            <a:endParaRPr lang="en-US" b="1" dirty="0">
              <a:solidFill>
                <a:prstClr val="black"/>
              </a:solidFill>
            </a:endParaRPr>
          </a:p>
          <a:p>
            <a:pPr lvl="0">
              <a:defRPr/>
            </a:pPr>
            <a:endParaRPr lang="en-US" sz="2800" b="1" dirty="0">
              <a:solidFill>
                <a:schemeClr val="tx1"/>
              </a:solidFill>
            </a:endParaRPr>
          </a:p>
        </p:txBody>
      </p:sp>
      <p:sp>
        <p:nvSpPr>
          <p:cNvPr id="10" name="Title 9"/>
          <p:cNvSpPr>
            <a:spLocks noGrp="1"/>
          </p:cNvSpPr>
          <p:nvPr>
            <p:ph type="ctrTitle"/>
          </p:nvPr>
        </p:nvSpPr>
        <p:spPr>
          <a:xfrm>
            <a:off x="0" y="248480"/>
            <a:ext cx="8910675" cy="1200329"/>
          </a:xfrm>
        </p:spPr>
        <p:txBody>
          <a:bodyPr wrap="square" anchor="t" anchorCtr="1">
            <a:spAutoFit/>
          </a:bodyPr>
          <a:lstStyle/>
          <a:p>
            <a:r>
              <a:rPr lang="en-US" sz="3600" b="1" dirty="0"/>
              <a:t>IT’S ALL ABOUT SAFETY! </a:t>
            </a:r>
            <a:br>
              <a:rPr lang="en-US" sz="3600" b="1" dirty="0"/>
            </a:br>
            <a:r>
              <a:rPr lang="en-US" sz="3600" b="1" dirty="0"/>
              <a:t>DELIVER and B-PROTECTED Studies</a:t>
            </a:r>
            <a:endParaRPr lang="en-US" sz="3200" dirty="0"/>
          </a:p>
        </p:txBody>
      </p:sp>
      <p:pic>
        <p:nvPicPr>
          <p:cNvPr id="7" name="Picture 6">
            <a:extLst>
              <a:ext uri="{FF2B5EF4-FFF2-40B4-BE49-F238E27FC236}">
                <a16:creationId xmlns:a16="http://schemas.microsoft.com/office/drawing/2014/main" id="{DF03A3D6-8B71-4704-8100-EDA9E67D8B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103" y="5345671"/>
            <a:ext cx="1612969" cy="1157753"/>
          </a:xfrm>
          <a:prstGeom prst="rect">
            <a:avLst/>
          </a:prstGeom>
        </p:spPr>
      </p:pic>
      <p:pic>
        <p:nvPicPr>
          <p:cNvPr id="11" name="Picture 10">
            <a:extLst>
              <a:ext uri="{FF2B5EF4-FFF2-40B4-BE49-F238E27FC236}">
                <a16:creationId xmlns:a16="http://schemas.microsoft.com/office/drawing/2014/main" id="{5CB17C9B-6CDE-40A4-9722-529B33FE4FD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67984" y="1897256"/>
            <a:ext cx="1343002" cy="1678473"/>
          </a:xfrm>
          <a:prstGeom prst="rect">
            <a:avLst/>
          </a:prstGeom>
        </p:spPr>
      </p:pic>
      <p:pic>
        <p:nvPicPr>
          <p:cNvPr id="13" name="Picture 12">
            <a:extLst>
              <a:ext uri="{FF2B5EF4-FFF2-40B4-BE49-F238E27FC236}">
                <a16:creationId xmlns:a16="http://schemas.microsoft.com/office/drawing/2014/main" id="{E26BC330-2168-4F60-99B5-8A23725A861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12944" y="2224731"/>
            <a:ext cx="2955040" cy="1023521"/>
          </a:xfrm>
          <a:prstGeom prst="rect">
            <a:avLst/>
          </a:prstGeom>
        </p:spPr>
      </p:pic>
      <p:sp>
        <p:nvSpPr>
          <p:cNvPr id="8" name="Text Box 6">
            <a:extLst>
              <a:ext uri="{FF2B5EF4-FFF2-40B4-BE49-F238E27FC236}">
                <a16:creationId xmlns:a16="http://schemas.microsoft.com/office/drawing/2014/main" id="{595C6FB2-3A4A-4256-BB59-4544856EACE5}"/>
              </a:ext>
            </a:extLst>
          </p:cNvPr>
          <p:cNvSpPr txBox="1"/>
          <p:nvPr/>
        </p:nvSpPr>
        <p:spPr>
          <a:xfrm>
            <a:off x="2148917" y="5702424"/>
            <a:ext cx="5236651" cy="907096"/>
          </a:xfrm>
          <a:prstGeom prst="rect">
            <a:avLst/>
          </a:prstGeom>
          <a:solidFill>
            <a:sysClr val="window" lastClr="FFFFFF"/>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300"/>
              </a:spcBef>
              <a:spcAft>
                <a:spcPts val="300"/>
              </a:spcAft>
            </a:pPr>
            <a:r>
              <a:rPr lang="en-US" sz="1600" b="1" dirty="0">
                <a:solidFill>
                  <a:prstClr val="black"/>
                </a:solidFill>
                <a:latin typeface="Arial" panose="020B0604020202020204" pitchFamily="34" charset="0"/>
                <a:ea typeface="Calibri" panose="020F0502020204030204" pitchFamily="34" charset="0"/>
                <a:cs typeface="Times New Roman" panose="02020603050405020304" pitchFamily="18" charset="0"/>
              </a:rPr>
              <a:t>Ensuring Safe HIV Prevention Methods for Pregnant and Breastfeeding Women</a:t>
            </a:r>
            <a:endParaRPr lang="en-US" sz="1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ctr">
              <a:spcBef>
                <a:spcPts val="300"/>
              </a:spcBef>
              <a:spcAft>
                <a:spcPts val="300"/>
              </a:spcAft>
            </a:pPr>
            <a:r>
              <a:rPr lang="en-US" sz="1600" dirty="0">
                <a:solidFill>
                  <a:prstClr val="black"/>
                </a:solidFill>
                <a:latin typeface="Arial" panose="020B0604020202020204" pitchFamily="34" charset="0"/>
                <a:ea typeface="Calibri" panose="020F0502020204030204" pitchFamily="34" charset="0"/>
                <a:cs typeface="Times New Roman" panose="02020603050405020304" pitchFamily="18" charset="0"/>
              </a:rPr>
              <a:t>Kampala, Uganda–  19 June 2019</a:t>
            </a:r>
            <a:endParaRPr lang="en-US" sz="1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0905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28C68-DC5D-4500-95BA-67C330D29BD4}"/>
              </a:ext>
            </a:extLst>
          </p:cNvPr>
          <p:cNvSpPr>
            <a:spLocks noGrp="1"/>
          </p:cNvSpPr>
          <p:nvPr>
            <p:ph type="title"/>
          </p:nvPr>
        </p:nvSpPr>
        <p:spPr/>
        <p:txBody>
          <a:bodyPr/>
          <a:lstStyle/>
          <a:p>
            <a:r>
              <a:rPr lang="en-US" sz="4400" dirty="0"/>
              <a:t>The importance of design</a:t>
            </a:r>
          </a:p>
        </p:txBody>
      </p:sp>
      <p:sp>
        <p:nvSpPr>
          <p:cNvPr id="3" name="Content Placeholder 2">
            <a:extLst>
              <a:ext uri="{FF2B5EF4-FFF2-40B4-BE49-F238E27FC236}">
                <a16:creationId xmlns:a16="http://schemas.microsoft.com/office/drawing/2014/main" id="{EC3D6455-FF28-446F-B2C9-6C8926AD74E5}"/>
              </a:ext>
            </a:extLst>
          </p:cNvPr>
          <p:cNvSpPr>
            <a:spLocks noGrp="1"/>
          </p:cNvSpPr>
          <p:nvPr>
            <p:ph idx="1"/>
          </p:nvPr>
        </p:nvSpPr>
        <p:spPr/>
        <p:txBody>
          <a:bodyPr/>
          <a:lstStyle/>
          <a:p>
            <a:r>
              <a:rPr lang="en-US" sz="2800" dirty="0"/>
              <a:t>Most of the study information will come from the last group of enrolled participants </a:t>
            </a:r>
          </a:p>
          <a:p>
            <a:pPr lvl="1"/>
            <a:r>
              <a:rPr lang="en-US" sz="2800" dirty="0"/>
              <a:t>They will use the product for the longest time</a:t>
            </a:r>
          </a:p>
          <a:p>
            <a:pPr marL="342891" lvl="1" indent="0">
              <a:buNone/>
            </a:pPr>
            <a:endParaRPr lang="en-US" sz="2800" dirty="0"/>
          </a:p>
          <a:p>
            <a:r>
              <a:rPr lang="en-US" sz="2800" dirty="0"/>
              <a:t>Instead of starting with the last and biggest group, we start with the women farthest in pregnancy to be sure the products are safe </a:t>
            </a:r>
          </a:p>
        </p:txBody>
      </p:sp>
    </p:spTree>
    <p:extLst>
      <p:ext uri="{BB962C8B-B14F-4D97-AF65-F5344CB8AC3E}">
        <p14:creationId xmlns:p14="http://schemas.microsoft.com/office/powerpoint/2010/main" val="3365218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90DE1-4B84-43CD-8604-B87D4AA1153B}"/>
              </a:ext>
            </a:extLst>
          </p:cNvPr>
          <p:cNvSpPr>
            <a:spLocks noGrp="1"/>
          </p:cNvSpPr>
          <p:nvPr>
            <p:ph type="title"/>
          </p:nvPr>
        </p:nvSpPr>
        <p:spPr/>
        <p:txBody>
          <a:bodyPr/>
          <a:lstStyle/>
          <a:p>
            <a:r>
              <a:rPr lang="en-US" sz="4400" dirty="0"/>
              <a:t>A stepwise approach with interim reviews</a:t>
            </a:r>
          </a:p>
        </p:txBody>
      </p:sp>
      <p:grpSp>
        <p:nvGrpSpPr>
          <p:cNvPr id="66" name="Group 65">
            <a:extLst>
              <a:ext uri="{FF2B5EF4-FFF2-40B4-BE49-F238E27FC236}">
                <a16:creationId xmlns:a16="http://schemas.microsoft.com/office/drawing/2014/main" id="{7F10B0E7-0C86-416F-8F8D-F33250EA88E1}"/>
              </a:ext>
            </a:extLst>
          </p:cNvPr>
          <p:cNvGrpSpPr/>
          <p:nvPr/>
        </p:nvGrpSpPr>
        <p:grpSpPr>
          <a:xfrm>
            <a:off x="2756889" y="1670297"/>
            <a:ext cx="3013485" cy="1230202"/>
            <a:chOff x="2756889" y="1670297"/>
            <a:chExt cx="3013485" cy="1230202"/>
          </a:xfrm>
        </p:grpSpPr>
        <p:sp>
          <p:nvSpPr>
            <p:cNvPr id="5" name="TextBox 4">
              <a:extLst>
                <a:ext uri="{FF2B5EF4-FFF2-40B4-BE49-F238E27FC236}">
                  <a16:creationId xmlns:a16="http://schemas.microsoft.com/office/drawing/2014/main" id="{EAEF98F9-518F-40D4-AEEE-A67DC59A90D0}"/>
                </a:ext>
              </a:extLst>
            </p:cNvPr>
            <p:cNvSpPr txBox="1"/>
            <p:nvPr/>
          </p:nvSpPr>
          <p:spPr>
            <a:xfrm>
              <a:off x="2756889" y="2112966"/>
              <a:ext cx="1481959" cy="60529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Group 1</a:t>
              </a:r>
            </a:p>
            <a:p>
              <a:pPr marL="0" marR="0" lvl="0" indent="0" algn="r" defTabSz="914400" rtl="0" eaLnBrk="1" fontAlgn="auto" latinLnBrk="0" hangingPunct="1">
                <a:lnSpc>
                  <a:spcPct val="100000"/>
                </a:lnSpc>
                <a:spcBef>
                  <a:spcPts val="400"/>
                </a:spcBef>
                <a:spcAft>
                  <a:spcPts val="0"/>
                </a:spcAft>
                <a:buClrTx/>
                <a:buSzTx/>
                <a:buFontTx/>
                <a:buNone/>
                <a:tabLst/>
                <a:defRPr/>
              </a:pPr>
              <a:r>
                <a:rPr kumimoji="0" lang="en-US" sz="1400" b="1" i="0" u="none" strike="noStrike" kern="1200" cap="none" spc="0" normalizeH="0" baseline="0" noProof="0" dirty="0">
                  <a:ln>
                    <a:noFill/>
                  </a:ln>
                  <a:solidFill>
                    <a:srgbClr val="9900CC"/>
                  </a:solidFill>
                  <a:effectLst/>
                  <a:uLnTx/>
                  <a:uFillTx/>
                  <a:latin typeface="Arial" panose="020B0604020202020204" pitchFamily="34" charset="0"/>
                  <a:ea typeface="+mn-ea"/>
                  <a:cs typeface="Arial" panose="020B0604020202020204" pitchFamily="34" charset="0"/>
                </a:rPr>
                <a:t>36+ weeks</a:t>
              </a:r>
            </a:p>
          </p:txBody>
        </p:sp>
        <p:sp>
          <p:nvSpPr>
            <p:cNvPr id="9" name="Arrow: Pentagon 8">
              <a:extLst>
                <a:ext uri="{FF2B5EF4-FFF2-40B4-BE49-F238E27FC236}">
                  <a16:creationId xmlns:a16="http://schemas.microsoft.com/office/drawing/2014/main" id="{65EA8A2F-723D-47C0-A136-AF4492A319AE}"/>
                </a:ext>
              </a:extLst>
            </p:cNvPr>
            <p:cNvSpPr/>
            <p:nvPr/>
          </p:nvSpPr>
          <p:spPr>
            <a:xfrm>
              <a:off x="4281417" y="2180329"/>
              <a:ext cx="1488957" cy="484632"/>
            </a:xfrm>
            <a:prstGeom prst="homePlate">
              <a:avLst/>
            </a:prstGeom>
            <a:solidFill>
              <a:srgbClr val="99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ndara"/>
                  <a:ea typeface="+mn-ea"/>
                  <a:cs typeface="+mn-cs"/>
                </a:rPr>
                <a:t>4-6 weeks</a:t>
              </a:r>
            </a:p>
          </p:txBody>
        </p:sp>
        <p:pic>
          <p:nvPicPr>
            <p:cNvPr id="14" name="Picture 13">
              <a:extLst>
                <a:ext uri="{FF2B5EF4-FFF2-40B4-BE49-F238E27FC236}">
                  <a16:creationId xmlns:a16="http://schemas.microsoft.com/office/drawing/2014/main" id="{A6688526-0AD4-4313-B246-F2D99DDB2E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2932230" y="1670297"/>
              <a:ext cx="391924" cy="1230202"/>
            </a:xfrm>
            <a:prstGeom prst="rect">
              <a:avLst/>
            </a:prstGeom>
          </p:spPr>
        </p:pic>
        <p:sp>
          <p:nvSpPr>
            <p:cNvPr id="15" name="TextBox 14">
              <a:extLst>
                <a:ext uri="{FF2B5EF4-FFF2-40B4-BE49-F238E27FC236}">
                  <a16:creationId xmlns:a16="http://schemas.microsoft.com/office/drawing/2014/main" id="{CE74A8BF-508A-4728-865B-BF1C2A3CC256}"/>
                </a:ext>
              </a:extLst>
            </p:cNvPr>
            <p:cNvSpPr txBox="1"/>
            <p:nvPr/>
          </p:nvSpPr>
          <p:spPr>
            <a:xfrm>
              <a:off x="4220126" y="1841598"/>
              <a:ext cx="135371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ndara"/>
                  <a:ea typeface="+mn-ea"/>
                  <a:cs typeface="+mn-cs"/>
                </a:rPr>
                <a:t>150 women</a:t>
              </a:r>
            </a:p>
          </p:txBody>
        </p:sp>
      </p:grpSp>
      <p:pic>
        <p:nvPicPr>
          <p:cNvPr id="17" name="Picture 16">
            <a:extLst>
              <a:ext uri="{FF2B5EF4-FFF2-40B4-BE49-F238E27FC236}">
                <a16:creationId xmlns:a16="http://schemas.microsoft.com/office/drawing/2014/main" id="{433DB272-1D44-4BE8-9850-3886BEC817C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14940" y="2150759"/>
            <a:ext cx="323088" cy="527304"/>
          </a:xfrm>
          <a:prstGeom prst="rect">
            <a:avLst/>
          </a:prstGeom>
        </p:spPr>
      </p:pic>
      <p:cxnSp>
        <p:nvCxnSpPr>
          <p:cNvPr id="19" name="Straight Arrow Connector 18">
            <a:extLst>
              <a:ext uri="{FF2B5EF4-FFF2-40B4-BE49-F238E27FC236}">
                <a16:creationId xmlns:a16="http://schemas.microsoft.com/office/drawing/2014/main" id="{BAF0D60B-275C-4A9C-8A99-CB2781B7E459}"/>
              </a:ext>
            </a:extLst>
          </p:cNvPr>
          <p:cNvCxnSpPr>
            <a:cxnSpLocks/>
          </p:cNvCxnSpPr>
          <p:nvPr/>
        </p:nvCxnSpPr>
        <p:spPr>
          <a:xfrm flipV="1">
            <a:off x="6401954" y="2489947"/>
            <a:ext cx="1007353" cy="1012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CB7BFA89-94F0-4715-AAB0-21933BBDE1D2}"/>
              </a:ext>
            </a:extLst>
          </p:cNvPr>
          <p:cNvSpPr txBox="1"/>
          <p:nvPr/>
        </p:nvSpPr>
        <p:spPr>
          <a:xfrm>
            <a:off x="6238028" y="1989446"/>
            <a:ext cx="1249478" cy="274370"/>
          </a:xfrm>
          <a:prstGeom prst="rect">
            <a:avLst/>
          </a:prstGeom>
          <a:noFill/>
        </p:spPr>
        <p:txBody>
          <a:bodyPr wrap="squar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ndara"/>
                <a:ea typeface="+mn-ea"/>
                <a:cs typeface="+mn-cs"/>
              </a:rPr>
              <a:t>Post-delivery</a:t>
            </a:r>
            <a:r>
              <a:rPr kumimoji="0" lang="en-US" sz="1400" b="0" i="0" u="none" strike="noStrike" kern="1200" cap="none" spc="0" normalizeH="0" noProof="0" dirty="0">
                <a:ln>
                  <a:noFill/>
                </a:ln>
                <a:solidFill>
                  <a:prstClr val="black"/>
                </a:solidFill>
                <a:effectLst/>
                <a:uLnTx/>
                <a:uFillTx/>
                <a:latin typeface="Candara"/>
                <a:ea typeface="+mn-ea"/>
                <a:cs typeface="+mn-cs"/>
              </a:rPr>
              <a:t> </a:t>
            </a:r>
            <a:endParaRPr kumimoji="0" lang="en-US" sz="1400" b="0" i="0" u="none" strike="noStrike" kern="1200" cap="none" spc="0" normalizeH="0" baseline="0" noProof="0" dirty="0">
              <a:ln>
                <a:noFill/>
              </a:ln>
              <a:solidFill>
                <a:prstClr val="black"/>
              </a:solidFill>
              <a:effectLst/>
              <a:uLnTx/>
              <a:uFillTx/>
              <a:latin typeface="Candara"/>
              <a:ea typeface="+mn-ea"/>
              <a:cs typeface="+mn-cs"/>
            </a:endParaRPr>
          </a:p>
        </p:txBody>
      </p:sp>
      <p:sp>
        <p:nvSpPr>
          <p:cNvPr id="23" name="Diamond 22">
            <a:extLst>
              <a:ext uri="{FF2B5EF4-FFF2-40B4-BE49-F238E27FC236}">
                <a16:creationId xmlns:a16="http://schemas.microsoft.com/office/drawing/2014/main" id="{DFF644A6-3C61-46F5-9DBC-0C509AB739C8}"/>
              </a:ext>
            </a:extLst>
          </p:cNvPr>
          <p:cNvSpPr/>
          <p:nvPr/>
        </p:nvSpPr>
        <p:spPr>
          <a:xfrm>
            <a:off x="7429232" y="2001171"/>
            <a:ext cx="1082080" cy="925354"/>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ndara"/>
                <a:ea typeface="+mn-ea"/>
                <a:cs typeface="+mn-cs"/>
              </a:rPr>
              <a:t>Data review</a:t>
            </a:r>
          </a:p>
        </p:txBody>
      </p:sp>
      <p:pic>
        <p:nvPicPr>
          <p:cNvPr id="25" name="Graphic 24" descr="Thumbs Up Sign">
            <a:extLst>
              <a:ext uri="{FF2B5EF4-FFF2-40B4-BE49-F238E27FC236}">
                <a16:creationId xmlns:a16="http://schemas.microsoft.com/office/drawing/2014/main" id="{95FE49B5-5360-47E0-984E-81A91879B9A3}"/>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31237" y="2216399"/>
            <a:ext cx="384003" cy="384003"/>
          </a:xfrm>
          <a:prstGeom prst="rect">
            <a:avLst/>
          </a:prstGeom>
        </p:spPr>
      </p:pic>
      <p:sp>
        <p:nvSpPr>
          <p:cNvPr id="26" name="TextBox 25">
            <a:extLst>
              <a:ext uri="{FF2B5EF4-FFF2-40B4-BE49-F238E27FC236}">
                <a16:creationId xmlns:a16="http://schemas.microsoft.com/office/drawing/2014/main" id="{53496893-1EBE-4B5C-8E3F-D60BBE820E32}"/>
              </a:ext>
            </a:extLst>
          </p:cNvPr>
          <p:cNvSpPr txBox="1"/>
          <p:nvPr/>
        </p:nvSpPr>
        <p:spPr>
          <a:xfrm>
            <a:off x="8370917" y="1970611"/>
            <a:ext cx="41638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ndara"/>
                <a:ea typeface="+mn-ea"/>
                <a:cs typeface="+mn-cs"/>
              </a:rPr>
              <a:t>?</a:t>
            </a:r>
          </a:p>
        </p:txBody>
      </p:sp>
      <p:pic>
        <p:nvPicPr>
          <p:cNvPr id="32" name="Picture 31">
            <a:extLst>
              <a:ext uri="{FF2B5EF4-FFF2-40B4-BE49-F238E27FC236}">
                <a16:creationId xmlns:a16="http://schemas.microsoft.com/office/drawing/2014/main" id="{EC638C48-835C-4452-B178-37DC00FE129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27666" y="3302560"/>
            <a:ext cx="323088" cy="527304"/>
          </a:xfrm>
          <a:prstGeom prst="rect">
            <a:avLst/>
          </a:prstGeom>
        </p:spPr>
      </p:pic>
      <p:cxnSp>
        <p:nvCxnSpPr>
          <p:cNvPr id="33" name="Straight Arrow Connector 32">
            <a:extLst>
              <a:ext uri="{FF2B5EF4-FFF2-40B4-BE49-F238E27FC236}">
                <a16:creationId xmlns:a16="http://schemas.microsoft.com/office/drawing/2014/main" id="{E90B9EB6-DB9A-4BC7-95B0-41CC4AF0948F}"/>
              </a:ext>
            </a:extLst>
          </p:cNvPr>
          <p:cNvCxnSpPr>
            <a:cxnSpLocks/>
          </p:cNvCxnSpPr>
          <p:nvPr/>
        </p:nvCxnSpPr>
        <p:spPr>
          <a:xfrm flipV="1">
            <a:off x="6423213" y="3641748"/>
            <a:ext cx="1019880" cy="973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540DF34-A3A6-454D-861E-C3CD7913917A}"/>
              </a:ext>
            </a:extLst>
          </p:cNvPr>
          <p:cNvSpPr txBox="1"/>
          <p:nvPr/>
        </p:nvSpPr>
        <p:spPr>
          <a:xfrm>
            <a:off x="6282161" y="3221740"/>
            <a:ext cx="1171279" cy="274370"/>
          </a:xfrm>
          <a:prstGeom prst="rect">
            <a:avLst/>
          </a:prstGeom>
          <a:noFill/>
        </p:spPr>
        <p:txBody>
          <a:bodyPr wrap="squar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ndara"/>
                <a:ea typeface="+mn-ea"/>
                <a:cs typeface="+mn-cs"/>
              </a:rPr>
              <a:t>Post-delivery</a:t>
            </a:r>
          </a:p>
        </p:txBody>
      </p:sp>
      <p:sp>
        <p:nvSpPr>
          <p:cNvPr id="35" name="Diamond 34">
            <a:extLst>
              <a:ext uri="{FF2B5EF4-FFF2-40B4-BE49-F238E27FC236}">
                <a16:creationId xmlns:a16="http://schemas.microsoft.com/office/drawing/2014/main" id="{0908D15A-E161-4B20-A7E8-9915AB6C073F}"/>
              </a:ext>
            </a:extLst>
          </p:cNvPr>
          <p:cNvSpPr/>
          <p:nvPr/>
        </p:nvSpPr>
        <p:spPr>
          <a:xfrm>
            <a:off x="7463018" y="3152972"/>
            <a:ext cx="1082080" cy="925354"/>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ndara"/>
                <a:ea typeface="+mn-ea"/>
                <a:cs typeface="+mn-cs"/>
              </a:rPr>
              <a:t>Data review</a:t>
            </a:r>
          </a:p>
        </p:txBody>
      </p:sp>
      <p:pic>
        <p:nvPicPr>
          <p:cNvPr id="36" name="Graphic 35" descr="Thumbs Up Sign">
            <a:extLst>
              <a:ext uri="{FF2B5EF4-FFF2-40B4-BE49-F238E27FC236}">
                <a16:creationId xmlns:a16="http://schemas.microsoft.com/office/drawing/2014/main" id="{16C24DA2-AE92-4CFB-B2EC-E9546050562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65023" y="3368200"/>
            <a:ext cx="384003" cy="384003"/>
          </a:xfrm>
          <a:prstGeom prst="rect">
            <a:avLst/>
          </a:prstGeom>
        </p:spPr>
      </p:pic>
      <p:sp>
        <p:nvSpPr>
          <p:cNvPr id="37" name="TextBox 36">
            <a:extLst>
              <a:ext uri="{FF2B5EF4-FFF2-40B4-BE49-F238E27FC236}">
                <a16:creationId xmlns:a16="http://schemas.microsoft.com/office/drawing/2014/main" id="{2882A188-9F5B-442F-BF0F-AB64DDD1F30C}"/>
              </a:ext>
            </a:extLst>
          </p:cNvPr>
          <p:cNvSpPr txBox="1"/>
          <p:nvPr/>
        </p:nvSpPr>
        <p:spPr>
          <a:xfrm>
            <a:off x="8404703" y="3122412"/>
            <a:ext cx="41638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ndara"/>
                <a:ea typeface="+mn-ea"/>
                <a:cs typeface="+mn-cs"/>
              </a:rPr>
              <a:t>?</a:t>
            </a:r>
          </a:p>
        </p:txBody>
      </p:sp>
      <p:pic>
        <p:nvPicPr>
          <p:cNvPr id="40" name="Picture 39">
            <a:extLst>
              <a:ext uri="{FF2B5EF4-FFF2-40B4-BE49-F238E27FC236}">
                <a16:creationId xmlns:a16="http://schemas.microsoft.com/office/drawing/2014/main" id="{CC74B921-4D4A-4EB2-8DD6-F1A0AC22213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69070" y="4503295"/>
            <a:ext cx="323088" cy="527304"/>
          </a:xfrm>
          <a:prstGeom prst="rect">
            <a:avLst/>
          </a:prstGeom>
        </p:spPr>
      </p:pic>
      <p:cxnSp>
        <p:nvCxnSpPr>
          <p:cNvPr id="41" name="Straight Arrow Connector 40">
            <a:extLst>
              <a:ext uri="{FF2B5EF4-FFF2-40B4-BE49-F238E27FC236}">
                <a16:creationId xmlns:a16="http://schemas.microsoft.com/office/drawing/2014/main" id="{C5863C65-5452-42F3-A3CF-B101B2DA26B7}"/>
              </a:ext>
            </a:extLst>
          </p:cNvPr>
          <p:cNvCxnSpPr>
            <a:cxnSpLocks/>
          </p:cNvCxnSpPr>
          <p:nvPr/>
        </p:nvCxnSpPr>
        <p:spPr>
          <a:xfrm flipV="1">
            <a:off x="6420098" y="4842788"/>
            <a:ext cx="1047860" cy="1403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1B203976-BDDC-4679-8D64-F7D65B7E2A31}"/>
              </a:ext>
            </a:extLst>
          </p:cNvPr>
          <p:cNvSpPr txBox="1"/>
          <p:nvPr/>
        </p:nvSpPr>
        <p:spPr>
          <a:xfrm>
            <a:off x="6296678" y="4409230"/>
            <a:ext cx="1190827" cy="274370"/>
          </a:xfrm>
          <a:prstGeom prst="rect">
            <a:avLst/>
          </a:prstGeom>
          <a:noFill/>
        </p:spPr>
        <p:txBody>
          <a:bodyPr wrap="squar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ndara"/>
                <a:ea typeface="+mn-ea"/>
                <a:cs typeface="+mn-cs"/>
              </a:rPr>
              <a:t>Post-delivery</a:t>
            </a:r>
          </a:p>
        </p:txBody>
      </p:sp>
      <p:sp>
        <p:nvSpPr>
          <p:cNvPr id="43" name="Diamond 42">
            <a:extLst>
              <a:ext uri="{FF2B5EF4-FFF2-40B4-BE49-F238E27FC236}">
                <a16:creationId xmlns:a16="http://schemas.microsoft.com/office/drawing/2014/main" id="{21324E4E-4E4C-47B9-A078-A4820EBE9684}"/>
              </a:ext>
            </a:extLst>
          </p:cNvPr>
          <p:cNvSpPr/>
          <p:nvPr/>
        </p:nvSpPr>
        <p:spPr>
          <a:xfrm>
            <a:off x="7487883" y="4354012"/>
            <a:ext cx="1082080" cy="925354"/>
          </a:xfrm>
          <a:prstGeom prst="diamond">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ndara"/>
                <a:ea typeface="+mn-ea"/>
                <a:cs typeface="+mn-cs"/>
              </a:rPr>
              <a:t>Data review</a:t>
            </a:r>
          </a:p>
        </p:txBody>
      </p:sp>
      <p:pic>
        <p:nvPicPr>
          <p:cNvPr id="44" name="Graphic 43" descr="Thumbs Up Sign">
            <a:extLst>
              <a:ext uri="{FF2B5EF4-FFF2-40B4-BE49-F238E27FC236}">
                <a16:creationId xmlns:a16="http://schemas.microsoft.com/office/drawing/2014/main" id="{C8C3438A-6EF5-4348-9EEF-B37F3EB4D939}"/>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589888" y="4569240"/>
            <a:ext cx="384003" cy="384003"/>
          </a:xfrm>
          <a:prstGeom prst="rect">
            <a:avLst/>
          </a:prstGeom>
        </p:spPr>
      </p:pic>
      <p:sp>
        <p:nvSpPr>
          <p:cNvPr id="45" name="TextBox 44">
            <a:extLst>
              <a:ext uri="{FF2B5EF4-FFF2-40B4-BE49-F238E27FC236}">
                <a16:creationId xmlns:a16="http://schemas.microsoft.com/office/drawing/2014/main" id="{CAC13EF9-25EC-4D62-BB82-C1F7774905D1}"/>
              </a:ext>
            </a:extLst>
          </p:cNvPr>
          <p:cNvSpPr txBox="1"/>
          <p:nvPr/>
        </p:nvSpPr>
        <p:spPr>
          <a:xfrm>
            <a:off x="8429568" y="4323452"/>
            <a:ext cx="41638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ndara"/>
                <a:ea typeface="+mn-ea"/>
                <a:cs typeface="+mn-cs"/>
              </a:rPr>
              <a:t>?</a:t>
            </a:r>
          </a:p>
        </p:txBody>
      </p:sp>
      <p:pic>
        <p:nvPicPr>
          <p:cNvPr id="48" name="Picture 47">
            <a:extLst>
              <a:ext uri="{FF2B5EF4-FFF2-40B4-BE49-F238E27FC236}">
                <a16:creationId xmlns:a16="http://schemas.microsoft.com/office/drawing/2014/main" id="{38145AF8-0090-45C9-99B1-71FCB650F4C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88556" y="5679642"/>
            <a:ext cx="334143" cy="527304"/>
          </a:xfrm>
          <a:prstGeom prst="rect">
            <a:avLst/>
          </a:prstGeom>
        </p:spPr>
      </p:pic>
      <p:cxnSp>
        <p:nvCxnSpPr>
          <p:cNvPr id="49" name="Straight Arrow Connector 48">
            <a:extLst>
              <a:ext uri="{FF2B5EF4-FFF2-40B4-BE49-F238E27FC236}">
                <a16:creationId xmlns:a16="http://schemas.microsoft.com/office/drawing/2014/main" id="{6E703DCA-6DBC-4573-AFD7-6D68D2EBEA26}"/>
              </a:ext>
            </a:extLst>
          </p:cNvPr>
          <p:cNvCxnSpPr>
            <a:cxnSpLocks/>
          </p:cNvCxnSpPr>
          <p:nvPr/>
        </p:nvCxnSpPr>
        <p:spPr>
          <a:xfrm>
            <a:off x="6467427" y="6034099"/>
            <a:ext cx="1020079"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8F957FB4-F90C-4CAF-8C27-A220F63DAE22}"/>
              </a:ext>
            </a:extLst>
          </p:cNvPr>
          <p:cNvSpPr txBox="1"/>
          <p:nvPr/>
        </p:nvSpPr>
        <p:spPr>
          <a:xfrm>
            <a:off x="6316227" y="5613508"/>
            <a:ext cx="1171278" cy="274370"/>
          </a:xfrm>
          <a:prstGeom prst="rect">
            <a:avLst/>
          </a:prstGeom>
          <a:noFill/>
        </p:spPr>
        <p:txBody>
          <a:bodyPr wrap="square" rtlCol="0">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ndara"/>
                <a:ea typeface="+mn-ea"/>
                <a:cs typeface="+mn-cs"/>
              </a:rPr>
              <a:t>Post-delivery </a:t>
            </a:r>
          </a:p>
        </p:txBody>
      </p:sp>
      <p:grpSp>
        <p:nvGrpSpPr>
          <p:cNvPr id="67" name="Group 66">
            <a:extLst>
              <a:ext uri="{FF2B5EF4-FFF2-40B4-BE49-F238E27FC236}">
                <a16:creationId xmlns:a16="http://schemas.microsoft.com/office/drawing/2014/main" id="{2B8BCE49-496F-4B5F-BC55-576FD7AC9230}"/>
              </a:ext>
            </a:extLst>
          </p:cNvPr>
          <p:cNvGrpSpPr/>
          <p:nvPr/>
        </p:nvGrpSpPr>
        <p:grpSpPr>
          <a:xfrm>
            <a:off x="1488507" y="2743884"/>
            <a:ext cx="4298661" cy="1245073"/>
            <a:chOff x="1488507" y="2743884"/>
            <a:chExt cx="4298661" cy="1245073"/>
          </a:xfrm>
        </p:grpSpPr>
        <p:sp>
          <p:nvSpPr>
            <p:cNvPr id="6" name="TextBox 5">
              <a:extLst>
                <a:ext uri="{FF2B5EF4-FFF2-40B4-BE49-F238E27FC236}">
                  <a16:creationId xmlns:a16="http://schemas.microsoft.com/office/drawing/2014/main" id="{7586CE9A-70D9-432B-99AE-B7459CAA1375}"/>
                </a:ext>
              </a:extLst>
            </p:cNvPr>
            <p:cNvSpPr txBox="1"/>
            <p:nvPr/>
          </p:nvSpPr>
          <p:spPr>
            <a:xfrm>
              <a:off x="1488507" y="3261706"/>
              <a:ext cx="1643123" cy="60529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Group 2</a:t>
              </a:r>
            </a:p>
            <a:p>
              <a:pPr marL="0" marR="0" lvl="0" indent="0" algn="r" defTabSz="914400" rtl="0" eaLnBrk="1" fontAlgn="auto" latinLnBrk="0" hangingPunct="1">
                <a:lnSpc>
                  <a:spcPct val="100000"/>
                </a:lnSpc>
                <a:spcBef>
                  <a:spcPts val="400"/>
                </a:spcBef>
                <a:spcAft>
                  <a:spcPts val="0"/>
                </a:spcAft>
                <a:buClrTx/>
                <a:buSzTx/>
                <a:buFontTx/>
                <a:buNone/>
                <a:tabLst/>
                <a:defRPr/>
              </a:pPr>
              <a:r>
                <a:rPr kumimoji="0" lang="en-US" sz="1400" b="1" i="0" u="none" strike="noStrike" kern="1200" cap="none" spc="0" normalizeH="0" baseline="0" noProof="0" dirty="0">
                  <a:ln>
                    <a:noFill/>
                  </a:ln>
                  <a:solidFill>
                    <a:srgbClr val="CC0099"/>
                  </a:solidFill>
                  <a:effectLst/>
                  <a:uLnTx/>
                  <a:uFillTx/>
                  <a:latin typeface="Arial" panose="020B0604020202020204" pitchFamily="34" charset="0"/>
                  <a:ea typeface="+mn-ea"/>
                  <a:cs typeface="Arial" panose="020B0604020202020204" pitchFamily="34" charset="0"/>
                </a:rPr>
                <a:t>30-35 weeks</a:t>
              </a:r>
            </a:p>
          </p:txBody>
        </p:sp>
        <p:sp>
          <p:nvSpPr>
            <p:cNvPr id="10" name="Arrow: Pentagon 9">
              <a:extLst>
                <a:ext uri="{FF2B5EF4-FFF2-40B4-BE49-F238E27FC236}">
                  <a16:creationId xmlns:a16="http://schemas.microsoft.com/office/drawing/2014/main" id="{097EFE42-2FBC-47E0-B873-089EEC9FE49F}"/>
                </a:ext>
              </a:extLst>
            </p:cNvPr>
            <p:cNvSpPr/>
            <p:nvPr/>
          </p:nvSpPr>
          <p:spPr>
            <a:xfrm>
              <a:off x="3196368" y="3320589"/>
              <a:ext cx="2590800" cy="484632"/>
            </a:xfrm>
            <a:prstGeom prst="homePlate">
              <a:avLst/>
            </a:prstGeom>
            <a:solidFill>
              <a:srgbClr val="CC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ndara"/>
                  <a:ea typeface="+mn-ea"/>
                  <a:cs typeface="+mn-cs"/>
                </a:rPr>
                <a:t>7-12 weeks</a:t>
              </a:r>
            </a:p>
          </p:txBody>
        </p:sp>
        <p:pic>
          <p:nvPicPr>
            <p:cNvPr id="29" name="Picture 28">
              <a:extLst>
                <a:ext uri="{FF2B5EF4-FFF2-40B4-BE49-F238E27FC236}">
                  <a16:creationId xmlns:a16="http://schemas.microsoft.com/office/drawing/2014/main" id="{7EA8E1CC-78AA-48EC-99D9-04CC2AE55F9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75619" y="2743884"/>
              <a:ext cx="416206" cy="1245073"/>
            </a:xfrm>
            <a:prstGeom prst="rect">
              <a:avLst/>
            </a:prstGeom>
          </p:spPr>
        </p:pic>
        <p:sp>
          <p:nvSpPr>
            <p:cNvPr id="55" name="TextBox 54">
              <a:extLst>
                <a:ext uri="{FF2B5EF4-FFF2-40B4-BE49-F238E27FC236}">
                  <a16:creationId xmlns:a16="http://schemas.microsoft.com/office/drawing/2014/main" id="{D3FEFAC8-96C0-43B7-BC27-8B2CC18352A7}"/>
                </a:ext>
              </a:extLst>
            </p:cNvPr>
            <p:cNvSpPr txBox="1"/>
            <p:nvPr/>
          </p:nvSpPr>
          <p:spPr>
            <a:xfrm>
              <a:off x="3856384" y="3000076"/>
              <a:ext cx="135371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ndara"/>
                  <a:ea typeface="+mn-ea"/>
                  <a:cs typeface="+mn-cs"/>
                </a:rPr>
                <a:t>150 women</a:t>
              </a:r>
            </a:p>
          </p:txBody>
        </p:sp>
      </p:grpSp>
      <p:grpSp>
        <p:nvGrpSpPr>
          <p:cNvPr id="68" name="Group 67">
            <a:extLst>
              <a:ext uri="{FF2B5EF4-FFF2-40B4-BE49-F238E27FC236}">
                <a16:creationId xmlns:a16="http://schemas.microsoft.com/office/drawing/2014/main" id="{FBEBEBEC-F260-4B7F-B6CB-E81BE39F650F}"/>
              </a:ext>
            </a:extLst>
          </p:cNvPr>
          <p:cNvGrpSpPr/>
          <p:nvPr/>
        </p:nvGrpSpPr>
        <p:grpSpPr>
          <a:xfrm>
            <a:off x="457200" y="3916379"/>
            <a:ext cx="5357824" cy="1280118"/>
            <a:chOff x="457200" y="3916379"/>
            <a:chExt cx="5357824" cy="1280118"/>
          </a:xfrm>
        </p:grpSpPr>
        <p:pic>
          <p:nvPicPr>
            <p:cNvPr id="59" name="Picture 58">
              <a:extLst>
                <a:ext uri="{FF2B5EF4-FFF2-40B4-BE49-F238E27FC236}">
                  <a16:creationId xmlns:a16="http://schemas.microsoft.com/office/drawing/2014/main" id="{F7D6D0C9-4125-43F6-8BCA-DC7ECCB56E1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a:off x="687820" y="3916379"/>
              <a:ext cx="349026" cy="1280118"/>
            </a:xfrm>
            <a:prstGeom prst="rect">
              <a:avLst/>
            </a:prstGeom>
          </p:spPr>
        </p:pic>
        <p:sp>
          <p:nvSpPr>
            <p:cNvPr id="7" name="TextBox 6">
              <a:extLst>
                <a:ext uri="{FF2B5EF4-FFF2-40B4-BE49-F238E27FC236}">
                  <a16:creationId xmlns:a16="http://schemas.microsoft.com/office/drawing/2014/main" id="{A679F8F2-6880-4D77-8E35-31EBB0C3CDA1}"/>
                </a:ext>
              </a:extLst>
            </p:cNvPr>
            <p:cNvSpPr txBox="1"/>
            <p:nvPr/>
          </p:nvSpPr>
          <p:spPr>
            <a:xfrm>
              <a:off x="457200" y="4446355"/>
              <a:ext cx="1643123" cy="60529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Group 3</a:t>
              </a:r>
            </a:p>
            <a:p>
              <a:pPr marL="0" marR="0" lvl="0" indent="0" algn="r" defTabSz="914400" rtl="0" eaLnBrk="1" fontAlgn="auto" latinLnBrk="0" hangingPunct="1">
                <a:lnSpc>
                  <a:spcPct val="100000"/>
                </a:lnSpc>
                <a:spcBef>
                  <a:spcPts val="400"/>
                </a:spcBef>
                <a:spcAft>
                  <a:spcPts val="0"/>
                </a:spcAft>
                <a:buClrTx/>
                <a:buSzTx/>
                <a:buFontTx/>
                <a:buNone/>
                <a:tabLst/>
                <a:defRPr/>
              </a:pPr>
              <a:r>
                <a:rPr kumimoji="0" lang="en-US" sz="1400" b="1" i="0" u="none" strike="noStrike" kern="1200" cap="none" spc="0" normalizeH="0" baseline="0" noProof="0" dirty="0">
                  <a:ln>
                    <a:noFill/>
                  </a:ln>
                  <a:solidFill>
                    <a:srgbClr val="0066FF"/>
                  </a:solidFill>
                  <a:effectLst/>
                  <a:uLnTx/>
                  <a:uFillTx/>
                  <a:latin typeface="Arial" panose="020B0604020202020204" pitchFamily="34" charset="0"/>
                  <a:ea typeface="+mn-ea"/>
                  <a:cs typeface="Arial" panose="020B0604020202020204" pitchFamily="34" charset="0"/>
                </a:rPr>
                <a:t>20-29 weeks</a:t>
              </a:r>
            </a:p>
          </p:txBody>
        </p:sp>
        <p:sp>
          <p:nvSpPr>
            <p:cNvPr id="11" name="Arrow: Pentagon 10">
              <a:extLst>
                <a:ext uri="{FF2B5EF4-FFF2-40B4-BE49-F238E27FC236}">
                  <a16:creationId xmlns:a16="http://schemas.microsoft.com/office/drawing/2014/main" id="{93105514-7599-4AEB-8B3A-9D7B5861893A}"/>
                </a:ext>
              </a:extLst>
            </p:cNvPr>
            <p:cNvSpPr/>
            <p:nvPr/>
          </p:nvSpPr>
          <p:spPr>
            <a:xfrm>
              <a:off x="2126944" y="4541762"/>
              <a:ext cx="3688080" cy="484632"/>
            </a:xfrm>
            <a:prstGeom prst="homePlate">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ndara"/>
                  <a:ea typeface="+mn-ea"/>
                  <a:cs typeface="+mn-cs"/>
                </a:rPr>
                <a:t>13-22 weeks</a:t>
              </a:r>
            </a:p>
          </p:txBody>
        </p:sp>
        <p:sp>
          <p:nvSpPr>
            <p:cNvPr id="56" name="TextBox 55">
              <a:extLst>
                <a:ext uri="{FF2B5EF4-FFF2-40B4-BE49-F238E27FC236}">
                  <a16:creationId xmlns:a16="http://schemas.microsoft.com/office/drawing/2014/main" id="{0DDD3CBA-579D-45F2-9517-B1B903CBD0D4}"/>
                </a:ext>
              </a:extLst>
            </p:cNvPr>
            <p:cNvSpPr txBox="1"/>
            <p:nvPr/>
          </p:nvSpPr>
          <p:spPr>
            <a:xfrm>
              <a:off x="3471135" y="4233021"/>
              <a:ext cx="135371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ndara"/>
                  <a:ea typeface="+mn-ea"/>
                  <a:cs typeface="+mn-cs"/>
                </a:rPr>
                <a:t>150 women</a:t>
              </a:r>
            </a:p>
          </p:txBody>
        </p:sp>
      </p:grpSp>
      <p:grpSp>
        <p:nvGrpSpPr>
          <p:cNvPr id="69" name="Group 68">
            <a:extLst>
              <a:ext uri="{FF2B5EF4-FFF2-40B4-BE49-F238E27FC236}">
                <a16:creationId xmlns:a16="http://schemas.microsoft.com/office/drawing/2014/main" id="{9A3E4102-20F0-49B3-A59C-27B381B00626}"/>
              </a:ext>
            </a:extLst>
          </p:cNvPr>
          <p:cNvGrpSpPr/>
          <p:nvPr/>
        </p:nvGrpSpPr>
        <p:grpSpPr>
          <a:xfrm>
            <a:off x="-154616" y="5016150"/>
            <a:ext cx="6046443" cy="1255031"/>
            <a:chOff x="-154616" y="5016150"/>
            <a:chExt cx="6046443" cy="1255031"/>
          </a:xfrm>
        </p:grpSpPr>
        <p:pic>
          <p:nvPicPr>
            <p:cNvPr id="4" name="Picture 3">
              <a:extLst>
                <a:ext uri="{FF2B5EF4-FFF2-40B4-BE49-F238E27FC236}">
                  <a16:creationId xmlns:a16="http://schemas.microsoft.com/office/drawing/2014/main" id="{87C9ED2B-5468-4422-9592-53F89ABBF9F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9672" y="5016150"/>
              <a:ext cx="433002" cy="1255031"/>
            </a:xfrm>
            <a:prstGeom prst="rect">
              <a:avLst/>
            </a:prstGeom>
          </p:spPr>
        </p:pic>
        <p:sp>
          <p:nvSpPr>
            <p:cNvPr id="8" name="TextBox 7">
              <a:extLst>
                <a:ext uri="{FF2B5EF4-FFF2-40B4-BE49-F238E27FC236}">
                  <a16:creationId xmlns:a16="http://schemas.microsoft.com/office/drawing/2014/main" id="{2EA0FF1A-4AD8-4AE3-8DDE-2CE90ED0CA42}"/>
                </a:ext>
              </a:extLst>
            </p:cNvPr>
            <p:cNvSpPr txBox="1"/>
            <p:nvPr/>
          </p:nvSpPr>
          <p:spPr>
            <a:xfrm>
              <a:off x="-154616" y="5560646"/>
              <a:ext cx="1643123" cy="60529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Group 4</a:t>
              </a:r>
            </a:p>
            <a:p>
              <a:pPr marL="0" marR="0" lvl="0" indent="0" algn="r" defTabSz="914400" rtl="0" eaLnBrk="1" fontAlgn="auto" latinLnBrk="0" hangingPunct="1">
                <a:lnSpc>
                  <a:spcPct val="100000"/>
                </a:lnSpc>
                <a:spcBef>
                  <a:spcPts val="400"/>
                </a:spcBef>
                <a:spcAft>
                  <a:spcPts val="0"/>
                </a:spcAft>
                <a:buClrTx/>
                <a:buSzTx/>
                <a:buFontTx/>
                <a:buNone/>
                <a:tabLst/>
                <a:defRPr/>
              </a:pPr>
              <a:r>
                <a:rPr kumimoji="0" lang="en-US" sz="1400" b="1" i="0" u="none" strike="noStrike" kern="1200" cap="none" spc="0" normalizeH="0" baseline="0" noProof="0" dirty="0">
                  <a:ln>
                    <a:noFill/>
                  </a:ln>
                  <a:solidFill>
                    <a:srgbClr val="009999"/>
                  </a:solidFill>
                  <a:effectLst/>
                  <a:uLnTx/>
                  <a:uFillTx/>
                  <a:latin typeface="Arial" panose="020B0604020202020204" pitchFamily="34" charset="0"/>
                  <a:ea typeface="+mn-ea"/>
                  <a:cs typeface="Arial" panose="020B0604020202020204" pitchFamily="34" charset="0"/>
                </a:rPr>
                <a:t>12-19 weeks</a:t>
              </a:r>
            </a:p>
          </p:txBody>
        </p:sp>
        <p:sp>
          <p:nvSpPr>
            <p:cNvPr id="12" name="Arrow: Pentagon 11">
              <a:extLst>
                <a:ext uri="{FF2B5EF4-FFF2-40B4-BE49-F238E27FC236}">
                  <a16:creationId xmlns:a16="http://schemas.microsoft.com/office/drawing/2014/main" id="{36DC497B-6A50-4E3B-8E1A-F14EFD233F61}"/>
                </a:ext>
              </a:extLst>
            </p:cNvPr>
            <p:cNvSpPr/>
            <p:nvPr/>
          </p:nvSpPr>
          <p:spPr>
            <a:xfrm>
              <a:off x="1446905" y="5670297"/>
              <a:ext cx="4444922" cy="484632"/>
            </a:xfrm>
            <a:prstGeom prst="homePlate">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ndara"/>
                  <a:ea typeface="+mn-ea"/>
                  <a:cs typeface="+mn-cs"/>
                </a:rPr>
                <a:t>Up to 30 weeks</a:t>
              </a:r>
            </a:p>
          </p:txBody>
        </p:sp>
        <p:sp>
          <p:nvSpPr>
            <p:cNvPr id="57" name="TextBox 56">
              <a:extLst>
                <a:ext uri="{FF2B5EF4-FFF2-40B4-BE49-F238E27FC236}">
                  <a16:creationId xmlns:a16="http://schemas.microsoft.com/office/drawing/2014/main" id="{00D53A13-CF9D-4381-B918-A564F5FB24C7}"/>
                </a:ext>
              </a:extLst>
            </p:cNvPr>
            <p:cNvSpPr txBox="1"/>
            <p:nvPr/>
          </p:nvSpPr>
          <p:spPr>
            <a:xfrm>
              <a:off x="3180877" y="5391369"/>
              <a:ext cx="135371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ndara"/>
                  <a:ea typeface="+mn-ea"/>
                  <a:cs typeface="+mn-cs"/>
                </a:rPr>
                <a:t>300 women</a:t>
              </a:r>
            </a:p>
          </p:txBody>
        </p:sp>
      </p:grpSp>
      <p:sp>
        <p:nvSpPr>
          <p:cNvPr id="3" name="Flowchart: Process 2">
            <a:extLst>
              <a:ext uri="{FF2B5EF4-FFF2-40B4-BE49-F238E27FC236}">
                <a16:creationId xmlns:a16="http://schemas.microsoft.com/office/drawing/2014/main" id="{9E894DBA-49BC-4205-BCC5-41B3F2679DCF}"/>
              </a:ext>
            </a:extLst>
          </p:cNvPr>
          <p:cNvSpPr/>
          <p:nvPr/>
        </p:nvSpPr>
        <p:spPr>
          <a:xfrm>
            <a:off x="7546051" y="5670297"/>
            <a:ext cx="1018972" cy="698354"/>
          </a:xfrm>
          <a:prstGeom prst="flowChartProcess">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ndara"/>
                <a:ea typeface="+mn-ea"/>
                <a:cs typeface="+mn-cs"/>
              </a:rPr>
              <a:t>Study Complete</a:t>
            </a:r>
          </a:p>
        </p:txBody>
      </p:sp>
    </p:spTree>
    <p:extLst>
      <p:ext uri="{BB962C8B-B14F-4D97-AF65-F5344CB8AC3E}">
        <p14:creationId xmlns:p14="http://schemas.microsoft.com/office/powerpoint/2010/main" val="116057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1000"/>
                                  </p:stCondLst>
                                  <p:childTnLst>
                                    <p:set>
                                      <p:cBhvr>
                                        <p:cTn id="13" dur="1" fill="hold">
                                          <p:stCondLst>
                                            <p:cond delay="0"/>
                                          </p:stCondLst>
                                        </p:cTn>
                                        <p:tgtEl>
                                          <p:spTgt spid="22"/>
                                        </p:tgtEl>
                                        <p:attrNameLst>
                                          <p:attrName>style.visibility</p:attrName>
                                        </p:attrNameLst>
                                      </p:cBhvr>
                                      <p:to>
                                        <p:strVal val="visible"/>
                                      </p:to>
                                    </p:set>
                                  </p:childTnLst>
                                </p:cTn>
                              </p:par>
                              <p:par>
                                <p:cTn id="14" presetID="1" presetClass="entr" presetSubtype="0" fill="hold" nodeType="withEffect">
                                  <p:stCondLst>
                                    <p:cond delay="1000"/>
                                  </p:stCondLst>
                                  <p:childTnLst>
                                    <p:set>
                                      <p:cBhvr>
                                        <p:cTn id="15" dur="1" fill="hold">
                                          <p:stCondLst>
                                            <p:cond delay="0"/>
                                          </p:stCondLst>
                                        </p:cTn>
                                        <p:tgtEl>
                                          <p:spTgt spid="19"/>
                                        </p:tgtEl>
                                        <p:attrNameLst>
                                          <p:attrName>style.visibility</p:attrName>
                                        </p:attrNameLst>
                                      </p:cBhvr>
                                      <p:to>
                                        <p:strVal val="visible"/>
                                      </p:to>
                                    </p:set>
                                  </p:childTnLst>
                                </p:cTn>
                              </p:par>
                            </p:childTnLst>
                          </p:cTn>
                        </p:par>
                        <p:par>
                          <p:cTn id="16" fill="hold">
                            <p:stCondLst>
                              <p:cond delay="1000"/>
                            </p:stCondLst>
                            <p:childTnLst>
                              <p:par>
                                <p:cTn id="17" presetID="1" presetClass="entr" presetSubtype="0" fill="hold" grpId="0" nodeType="afterEffect">
                                  <p:stCondLst>
                                    <p:cond delay="1000"/>
                                  </p:stCondLst>
                                  <p:childTnLst>
                                    <p:set>
                                      <p:cBhvr>
                                        <p:cTn id="18" dur="1" fill="hold">
                                          <p:stCondLst>
                                            <p:cond delay="0"/>
                                          </p:stCondLst>
                                        </p:cTn>
                                        <p:tgtEl>
                                          <p:spTgt spid="23"/>
                                        </p:tgtEl>
                                        <p:attrNameLst>
                                          <p:attrName>style.visibility</p:attrName>
                                        </p:attrNameLst>
                                      </p:cBhvr>
                                      <p:to>
                                        <p:strVal val="visible"/>
                                      </p:to>
                                    </p:set>
                                  </p:childTnLst>
                                </p:cTn>
                              </p:par>
                            </p:childTnLst>
                          </p:cTn>
                        </p:par>
                        <p:par>
                          <p:cTn id="19" fill="hold">
                            <p:stCondLst>
                              <p:cond delay="2000"/>
                            </p:stCondLst>
                            <p:childTnLst>
                              <p:par>
                                <p:cTn id="20" presetID="1" presetClass="entr" presetSubtype="0"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childTnLst>
                                </p:cTn>
                              </p:par>
                            </p:childTnLst>
                          </p:cTn>
                        </p:par>
                        <p:par>
                          <p:cTn id="22" fill="hold">
                            <p:stCondLst>
                              <p:cond delay="2000"/>
                            </p:stCondLst>
                            <p:childTnLst>
                              <p:par>
                                <p:cTn id="23" presetID="1" presetClass="entr" presetSubtype="0" fill="hold" nodeType="afterEffect">
                                  <p:stCondLst>
                                    <p:cond delay="1000"/>
                                  </p:stCondLst>
                                  <p:childTnLst>
                                    <p:set>
                                      <p:cBhvr>
                                        <p:cTn id="24" dur="1" fill="hold">
                                          <p:stCondLst>
                                            <p:cond delay="0"/>
                                          </p:stCondLst>
                                        </p:cTn>
                                        <p:tgtEl>
                                          <p:spTgt spid="2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500"/>
                                  </p:stCondLst>
                                  <p:childTnLst>
                                    <p:set>
                                      <p:cBhvr>
                                        <p:cTn id="35" dur="1" fill="hold">
                                          <p:stCondLst>
                                            <p:cond delay="0"/>
                                          </p:stCondLst>
                                        </p:cTn>
                                        <p:tgtEl>
                                          <p:spTgt spid="34"/>
                                        </p:tgtEl>
                                        <p:attrNameLst>
                                          <p:attrName>style.visibility</p:attrName>
                                        </p:attrNameLst>
                                      </p:cBhvr>
                                      <p:to>
                                        <p:strVal val="visible"/>
                                      </p:to>
                                    </p:set>
                                  </p:childTnLst>
                                </p:cTn>
                              </p:par>
                            </p:childTnLst>
                          </p:cTn>
                        </p:par>
                        <p:par>
                          <p:cTn id="36" fill="hold">
                            <p:stCondLst>
                              <p:cond delay="500"/>
                            </p:stCondLst>
                            <p:childTnLst>
                              <p:par>
                                <p:cTn id="37" presetID="1" presetClass="entr" presetSubtype="0" fill="hold" nodeType="afterEffect">
                                  <p:stCondLst>
                                    <p:cond delay="500"/>
                                  </p:stCondLst>
                                  <p:childTnLst>
                                    <p:set>
                                      <p:cBhvr>
                                        <p:cTn id="38" dur="1" fill="hold">
                                          <p:stCondLst>
                                            <p:cond delay="0"/>
                                          </p:stCondLst>
                                        </p:cTn>
                                        <p:tgtEl>
                                          <p:spTgt spid="33"/>
                                        </p:tgtEl>
                                        <p:attrNameLst>
                                          <p:attrName>style.visibility</p:attrName>
                                        </p:attrNameLst>
                                      </p:cBhvr>
                                      <p:to>
                                        <p:strVal val="visible"/>
                                      </p:to>
                                    </p:set>
                                  </p:childTnLst>
                                </p:cTn>
                              </p:par>
                            </p:childTnLst>
                          </p:cTn>
                        </p:par>
                        <p:par>
                          <p:cTn id="39" fill="hold">
                            <p:stCondLst>
                              <p:cond delay="1000"/>
                            </p:stCondLst>
                            <p:childTnLst>
                              <p:par>
                                <p:cTn id="40" presetID="1" presetClass="entr" presetSubtype="0" fill="hold" grpId="0" nodeType="afterEffect">
                                  <p:stCondLst>
                                    <p:cond delay="500"/>
                                  </p:stCondLst>
                                  <p:childTnLst>
                                    <p:set>
                                      <p:cBhvr>
                                        <p:cTn id="41" dur="1" fill="hold">
                                          <p:stCondLst>
                                            <p:cond delay="0"/>
                                          </p:stCondLst>
                                        </p:cTn>
                                        <p:tgtEl>
                                          <p:spTgt spid="35"/>
                                        </p:tgtEl>
                                        <p:attrNameLst>
                                          <p:attrName>style.visibility</p:attrName>
                                        </p:attrNameLst>
                                      </p:cBhvr>
                                      <p:to>
                                        <p:strVal val="visible"/>
                                      </p:to>
                                    </p:set>
                                  </p:childTnLst>
                                </p:cTn>
                              </p:par>
                            </p:childTnLst>
                          </p:cTn>
                        </p:par>
                        <p:par>
                          <p:cTn id="42" fill="hold">
                            <p:stCondLst>
                              <p:cond delay="1500"/>
                            </p:stCondLst>
                            <p:childTnLst>
                              <p:par>
                                <p:cTn id="43" presetID="1" presetClass="entr" presetSubtype="0" fill="hold" grpId="0" nodeType="afterEffect">
                                  <p:stCondLst>
                                    <p:cond delay="1000"/>
                                  </p:stCondLst>
                                  <p:childTnLst>
                                    <p:set>
                                      <p:cBhvr>
                                        <p:cTn id="44" dur="1" fill="hold">
                                          <p:stCondLst>
                                            <p:cond delay="0"/>
                                          </p:stCondLst>
                                        </p:cTn>
                                        <p:tgtEl>
                                          <p:spTgt spid="37"/>
                                        </p:tgtEl>
                                        <p:attrNameLst>
                                          <p:attrName>style.visibility</p:attrName>
                                        </p:attrNameLst>
                                      </p:cBhvr>
                                      <p:to>
                                        <p:strVal val="visible"/>
                                      </p:to>
                                    </p:set>
                                  </p:childTnLst>
                                </p:cTn>
                              </p:par>
                            </p:childTnLst>
                          </p:cTn>
                        </p:par>
                        <p:par>
                          <p:cTn id="45" fill="hold">
                            <p:stCondLst>
                              <p:cond delay="2500"/>
                            </p:stCondLst>
                            <p:childTnLst>
                              <p:par>
                                <p:cTn id="46" presetID="1" presetClass="entr" presetSubtype="0" fill="hold" nodeType="afterEffect">
                                  <p:stCondLst>
                                    <p:cond delay="1000"/>
                                  </p:stCondLst>
                                  <p:childTnLst>
                                    <p:set>
                                      <p:cBhvr>
                                        <p:cTn id="47" dur="1" fill="hold">
                                          <p:stCondLst>
                                            <p:cond delay="0"/>
                                          </p:stCondLst>
                                        </p:cTn>
                                        <p:tgtEl>
                                          <p:spTgt spid="36"/>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68"/>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40"/>
                                        </p:tgtEl>
                                        <p:attrNameLst>
                                          <p:attrName>style.visibility</p:attrName>
                                        </p:attrNameLst>
                                      </p:cBhvr>
                                      <p:to>
                                        <p:strVal val="visible"/>
                                      </p:to>
                                    </p:set>
                                  </p:childTnLst>
                                </p:cTn>
                              </p:par>
                            </p:childTnLst>
                          </p:cTn>
                        </p:par>
                        <p:par>
                          <p:cTn id="56" fill="hold">
                            <p:stCondLst>
                              <p:cond delay="0"/>
                            </p:stCondLst>
                            <p:childTnLst>
                              <p:par>
                                <p:cTn id="57" presetID="1" presetClass="entr" presetSubtype="0" fill="hold" grpId="0" nodeType="afterEffect">
                                  <p:stCondLst>
                                    <p:cond delay="0"/>
                                  </p:stCondLst>
                                  <p:childTnLst>
                                    <p:set>
                                      <p:cBhvr>
                                        <p:cTn id="58" dur="1" fill="hold">
                                          <p:stCondLst>
                                            <p:cond delay="0"/>
                                          </p:stCondLst>
                                        </p:cTn>
                                        <p:tgtEl>
                                          <p:spTgt spid="42"/>
                                        </p:tgtEl>
                                        <p:attrNameLst>
                                          <p:attrName>style.visibility</p:attrName>
                                        </p:attrNameLst>
                                      </p:cBhvr>
                                      <p:to>
                                        <p:strVal val="visible"/>
                                      </p:to>
                                    </p:set>
                                  </p:childTnLst>
                                </p:cTn>
                              </p:par>
                            </p:childTnLst>
                          </p:cTn>
                        </p:par>
                        <p:par>
                          <p:cTn id="59" fill="hold">
                            <p:stCondLst>
                              <p:cond delay="0"/>
                            </p:stCondLst>
                            <p:childTnLst>
                              <p:par>
                                <p:cTn id="60" presetID="1" presetClass="entr" presetSubtype="0" fill="hold" nodeType="afterEffect">
                                  <p:stCondLst>
                                    <p:cond delay="0"/>
                                  </p:stCondLst>
                                  <p:childTnLst>
                                    <p:set>
                                      <p:cBhvr>
                                        <p:cTn id="61" dur="1" fill="hold">
                                          <p:stCondLst>
                                            <p:cond delay="0"/>
                                          </p:stCondLst>
                                        </p:cTn>
                                        <p:tgtEl>
                                          <p:spTgt spid="41"/>
                                        </p:tgtEl>
                                        <p:attrNameLst>
                                          <p:attrName>style.visibility</p:attrName>
                                        </p:attrNameLst>
                                      </p:cBhvr>
                                      <p:to>
                                        <p:strVal val="visible"/>
                                      </p:to>
                                    </p:set>
                                  </p:childTnLst>
                                </p:cTn>
                              </p:par>
                            </p:childTnLst>
                          </p:cTn>
                        </p:par>
                        <p:par>
                          <p:cTn id="62" fill="hold">
                            <p:stCondLst>
                              <p:cond delay="0"/>
                            </p:stCondLst>
                            <p:childTnLst>
                              <p:par>
                                <p:cTn id="63" presetID="1" presetClass="entr" presetSubtype="0" fill="hold" grpId="0" nodeType="afterEffect">
                                  <p:stCondLst>
                                    <p:cond delay="500"/>
                                  </p:stCondLst>
                                  <p:childTnLst>
                                    <p:set>
                                      <p:cBhvr>
                                        <p:cTn id="64" dur="1" fill="hold">
                                          <p:stCondLst>
                                            <p:cond delay="0"/>
                                          </p:stCondLst>
                                        </p:cTn>
                                        <p:tgtEl>
                                          <p:spTgt spid="43"/>
                                        </p:tgtEl>
                                        <p:attrNameLst>
                                          <p:attrName>style.visibility</p:attrName>
                                        </p:attrNameLst>
                                      </p:cBhvr>
                                      <p:to>
                                        <p:strVal val="visible"/>
                                      </p:to>
                                    </p:set>
                                  </p:childTnLst>
                                </p:cTn>
                              </p:par>
                            </p:childTnLst>
                          </p:cTn>
                        </p:par>
                        <p:par>
                          <p:cTn id="65" fill="hold">
                            <p:stCondLst>
                              <p:cond delay="500"/>
                            </p:stCondLst>
                            <p:childTnLst>
                              <p:par>
                                <p:cTn id="66" presetID="1" presetClass="entr" presetSubtype="0" fill="hold" grpId="0" nodeType="afterEffect">
                                  <p:stCondLst>
                                    <p:cond delay="0"/>
                                  </p:stCondLst>
                                  <p:childTnLst>
                                    <p:set>
                                      <p:cBhvr>
                                        <p:cTn id="67" dur="1" fill="hold">
                                          <p:stCondLst>
                                            <p:cond delay="0"/>
                                          </p:stCondLst>
                                        </p:cTn>
                                        <p:tgtEl>
                                          <p:spTgt spid="45"/>
                                        </p:tgtEl>
                                        <p:attrNameLst>
                                          <p:attrName>style.visibility</p:attrName>
                                        </p:attrNameLst>
                                      </p:cBhvr>
                                      <p:to>
                                        <p:strVal val="visible"/>
                                      </p:to>
                                    </p:set>
                                  </p:childTnLst>
                                </p:cTn>
                              </p:par>
                            </p:childTnLst>
                          </p:cTn>
                        </p:par>
                        <p:par>
                          <p:cTn id="68" fill="hold">
                            <p:stCondLst>
                              <p:cond delay="500"/>
                            </p:stCondLst>
                            <p:childTnLst>
                              <p:par>
                                <p:cTn id="69" presetID="1" presetClass="entr" presetSubtype="0" fill="hold" nodeType="afterEffect">
                                  <p:stCondLst>
                                    <p:cond delay="0"/>
                                  </p:stCondLst>
                                  <p:childTnLst>
                                    <p:set>
                                      <p:cBhvr>
                                        <p:cTn id="70" dur="1" fill="hold">
                                          <p:stCondLst>
                                            <p:cond delay="0"/>
                                          </p:stCondLst>
                                        </p:cTn>
                                        <p:tgtEl>
                                          <p:spTgt spid="4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8"/>
                                        </p:tgtEl>
                                        <p:attrNameLst>
                                          <p:attrName>style.visibility</p:attrName>
                                        </p:attrNameLst>
                                      </p:cBhvr>
                                      <p:to>
                                        <p:strVal val="visible"/>
                                      </p:to>
                                    </p:set>
                                  </p:childTnLst>
                                </p:cTn>
                              </p:par>
                            </p:childTnLst>
                          </p:cTn>
                        </p:par>
                        <p:par>
                          <p:cTn id="79" fill="hold">
                            <p:stCondLst>
                              <p:cond delay="0"/>
                            </p:stCondLst>
                            <p:childTnLst>
                              <p:par>
                                <p:cTn id="80" presetID="1" presetClass="entr" presetSubtype="0" fill="hold" grpId="0" nodeType="afterEffect">
                                  <p:stCondLst>
                                    <p:cond delay="0"/>
                                  </p:stCondLst>
                                  <p:childTnLst>
                                    <p:set>
                                      <p:cBhvr>
                                        <p:cTn id="81" dur="1" fill="hold">
                                          <p:stCondLst>
                                            <p:cond delay="0"/>
                                          </p:stCondLst>
                                        </p:cTn>
                                        <p:tgtEl>
                                          <p:spTgt spid="50"/>
                                        </p:tgtEl>
                                        <p:attrNameLst>
                                          <p:attrName>style.visibility</p:attrName>
                                        </p:attrNameLst>
                                      </p:cBhvr>
                                      <p:to>
                                        <p:strVal val="visible"/>
                                      </p:to>
                                    </p:set>
                                  </p:childTnLst>
                                </p:cTn>
                              </p:par>
                            </p:childTnLst>
                          </p:cTn>
                        </p:par>
                        <p:par>
                          <p:cTn id="82" fill="hold">
                            <p:stCondLst>
                              <p:cond delay="0"/>
                            </p:stCondLst>
                            <p:childTnLst>
                              <p:par>
                                <p:cTn id="83" presetID="1" presetClass="entr" presetSubtype="0" fill="hold" nodeType="afterEffect">
                                  <p:stCondLst>
                                    <p:cond delay="0"/>
                                  </p:stCondLst>
                                  <p:childTnLst>
                                    <p:set>
                                      <p:cBhvr>
                                        <p:cTn id="84" dur="1" fill="hold">
                                          <p:stCondLst>
                                            <p:cond delay="0"/>
                                          </p:stCondLst>
                                        </p:cTn>
                                        <p:tgtEl>
                                          <p:spTgt spid="49"/>
                                        </p:tgtEl>
                                        <p:attrNameLst>
                                          <p:attrName>style.visibility</p:attrName>
                                        </p:attrNameLst>
                                      </p:cBhvr>
                                      <p:to>
                                        <p:strVal val="visible"/>
                                      </p:to>
                                    </p:set>
                                  </p:childTnLst>
                                </p:cTn>
                              </p:par>
                            </p:childTnLst>
                          </p:cTn>
                        </p:par>
                        <p:par>
                          <p:cTn id="85" fill="hold">
                            <p:stCondLst>
                              <p:cond delay="0"/>
                            </p:stCondLst>
                            <p:childTnLst>
                              <p:par>
                                <p:cTn id="86" presetID="1" presetClass="entr" presetSubtype="0" fill="hold" grpId="0" nodeType="afterEffect">
                                  <p:stCondLst>
                                    <p:cond delay="500"/>
                                  </p:stCondLst>
                                  <p:childTnLst>
                                    <p:set>
                                      <p:cBhvr>
                                        <p:cTn id="87"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animBg="1"/>
      <p:bldP spid="26" grpId="0"/>
      <p:bldP spid="34" grpId="0"/>
      <p:bldP spid="35" grpId="0" animBg="1"/>
      <p:bldP spid="37" grpId="0"/>
      <p:bldP spid="42" grpId="0"/>
      <p:bldP spid="43" grpId="0" animBg="1"/>
      <p:bldP spid="45" grpId="0"/>
      <p:bldP spid="50" grpId="0"/>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7BF0B-D41C-4AAE-9104-B1F7D88E7B17}"/>
              </a:ext>
            </a:extLst>
          </p:cNvPr>
          <p:cNvSpPr>
            <a:spLocks noGrp="1"/>
          </p:cNvSpPr>
          <p:nvPr>
            <p:ph type="title"/>
          </p:nvPr>
        </p:nvSpPr>
        <p:spPr>
          <a:xfrm>
            <a:off x="265176" y="260351"/>
            <a:ext cx="8613648" cy="1143000"/>
          </a:xfrm>
        </p:spPr>
        <p:txBody>
          <a:bodyPr/>
          <a:lstStyle/>
          <a:p>
            <a:r>
              <a:rPr lang="en-US" sz="4000" dirty="0"/>
              <a:t>The experts in the interim review panel</a:t>
            </a:r>
          </a:p>
        </p:txBody>
      </p:sp>
      <p:sp>
        <p:nvSpPr>
          <p:cNvPr id="3" name="Content Placeholder 2">
            <a:extLst>
              <a:ext uri="{FF2B5EF4-FFF2-40B4-BE49-F238E27FC236}">
                <a16:creationId xmlns:a16="http://schemas.microsoft.com/office/drawing/2014/main" id="{35F5F75B-E8DA-43F8-861D-3947F4A37B87}"/>
              </a:ext>
            </a:extLst>
          </p:cNvPr>
          <p:cNvSpPr>
            <a:spLocks noGrp="1"/>
          </p:cNvSpPr>
          <p:nvPr>
            <p:ph idx="1"/>
          </p:nvPr>
        </p:nvSpPr>
        <p:spPr>
          <a:xfrm>
            <a:off x="384048" y="1071768"/>
            <a:ext cx="8686800" cy="3571461"/>
          </a:xfrm>
        </p:spPr>
        <p:txBody>
          <a:bodyPr/>
          <a:lstStyle/>
          <a:p>
            <a:pPr marL="0" indent="0">
              <a:buNone/>
            </a:pPr>
            <a:endParaRPr lang="en-US" sz="2800" dirty="0"/>
          </a:p>
          <a:p>
            <a:r>
              <a:rPr lang="en-US" sz="2800" dirty="0"/>
              <a:t>Our  7 person dream team:</a:t>
            </a:r>
          </a:p>
          <a:p>
            <a:pPr lvl="1"/>
            <a:r>
              <a:rPr lang="en-US" sz="2800" dirty="0"/>
              <a:t>1 community representative</a:t>
            </a:r>
          </a:p>
          <a:p>
            <a:pPr lvl="1"/>
            <a:r>
              <a:rPr lang="en-US" sz="2800" dirty="0"/>
              <a:t>1-2  obstetrics care provider from Sub-Saharan Africa</a:t>
            </a:r>
          </a:p>
          <a:p>
            <a:pPr lvl="1"/>
            <a:r>
              <a:rPr lang="en-US" sz="2800" dirty="0"/>
              <a:t>1 obstetrics care provider from the United States</a:t>
            </a:r>
          </a:p>
          <a:p>
            <a:pPr lvl="1"/>
            <a:r>
              <a:rPr lang="en-US" sz="2800" dirty="0"/>
              <a:t>1 pediatrician from Sub-Saharan Africa </a:t>
            </a:r>
          </a:p>
          <a:p>
            <a:pPr lvl="1"/>
            <a:r>
              <a:rPr lang="en-US" sz="2800" dirty="0"/>
              <a:t>1 ethicist</a:t>
            </a:r>
          </a:p>
          <a:p>
            <a:pPr lvl="1"/>
            <a:r>
              <a:rPr lang="en-US" sz="2800" dirty="0"/>
              <a:t>1 maternal-child health expert from the public health sector, most likely from Sub-Saharan Africa</a:t>
            </a:r>
          </a:p>
          <a:p>
            <a:r>
              <a:rPr lang="en-US" sz="2800" dirty="0"/>
              <a:t>They cannot have any connection to the study so that we know that they speak truthfully</a:t>
            </a:r>
          </a:p>
        </p:txBody>
      </p:sp>
      <p:pic>
        <p:nvPicPr>
          <p:cNvPr id="4" name="Picture 3">
            <a:extLst>
              <a:ext uri="{FF2B5EF4-FFF2-40B4-BE49-F238E27FC236}">
                <a16:creationId xmlns:a16="http://schemas.microsoft.com/office/drawing/2014/main" id="{4639506D-0F83-4011-B548-FB8C63A61872}"/>
              </a:ext>
            </a:extLst>
          </p:cNvPr>
          <p:cNvPicPr>
            <a:picLocks noChangeAspect="1"/>
          </p:cNvPicPr>
          <p:nvPr/>
        </p:nvPicPr>
        <p:blipFill>
          <a:blip r:embed="rId3"/>
          <a:stretch>
            <a:fillRect/>
          </a:stretch>
        </p:blipFill>
        <p:spPr>
          <a:xfrm>
            <a:off x="7821060" y="6314988"/>
            <a:ext cx="1249788" cy="469433"/>
          </a:xfrm>
          <a:prstGeom prst="rect">
            <a:avLst/>
          </a:prstGeom>
        </p:spPr>
      </p:pic>
    </p:spTree>
    <p:custDataLst>
      <p:tags r:id="rId1"/>
    </p:custDataLst>
    <p:extLst>
      <p:ext uri="{BB962C8B-B14F-4D97-AF65-F5344CB8AC3E}">
        <p14:creationId xmlns:p14="http://schemas.microsoft.com/office/powerpoint/2010/main" val="551073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262EC-143E-4899-922E-4EB02F9796D0}"/>
              </a:ext>
            </a:extLst>
          </p:cNvPr>
          <p:cNvSpPr>
            <a:spLocks noGrp="1"/>
          </p:cNvSpPr>
          <p:nvPr>
            <p:ph type="title"/>
          </p:nvPr>
        </p:nvSpPr>
        <p:spPr>
          <a:xfrm>
            <a:off x="365425" y="304655"/>
            <a:ext cx="8498306" cy="1143000"/>
          </a:xfrm>
        </p:spPr>
        <p:txBody>
          <a:bodyPr/>
          <a:lstStyle/>
          <a:p>
            <a:r>
              <a:rPr lang="en-US" sz="4400" dirty="0"/>
              <a:t>Each group will use the ring or PrEP a longer time</a:t>
            </a:r>
          </a:p>
        </p:txBody>
      </p:sp>
      <p:pic>
        <p:nvPicPr>
          <p:cNvPr id="5" name="Picture 4">
            <a:extLst>
              <a:ext uri="{FF2B5EF4-FFF2-40B4-BE49-F238E27FC236}">
                <a16:creationId xmlns:a16="http://schemas.microsoft.com/office/drawing/2014/main" id="{383CEBF0-4136-43D7-8781-4DEF9DE7A7B1}"/>
              </a:ext>
            </a:extLst>
          </p:cNvPr>
          <p:cNvPicPr>
            <a:picLocks noChangeAspect="1"/>
          </p:cNvPicPr>
          <p:nvPr/>
        </p:nvPicPr>
        <p:blipFill>
          <a:blip r:embed="rId3" cstate="print">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flipH="1">
            <a:off x="1516622" y="1867518"/>
            <a:ext cx="1179258" cy="1227392"/>
          </a:xfrm>
          <a:prstGeom prst="rect">
            <a:avLst/>
          </a:prstGeom>
        </p:spPr>
      </p:pic>
      <p:pic>
        <p:nvPicPr>
          <p:cNvPr id="7" name="Picture 6">
            <a:extLst>
              <a:ext uri="{FF2B5EF4-FFF2-40B4-BE49-F238E27FC236}">
                <a16:creationId xmlns:a16="http://schemas.microsoft.com/office/drawing/2014/main" id="{7E34EF7A-C560-4920-9DE3-2C94DCE96D38}"/>
              </a:ext>
            </a:extLst>
          </p:cNvPr>
          <p:cNvPicPr>
            <a:picLocks noChangeAspect="1"/>
          </p:cNvPicPr>
          <p:nvPr/>
        </p:nvPicPr>
        <p:blipFill>
          <a:blip r:embed="rId5" cstate="print">
            <a:extLst>
              <a:ext uri="{BEBA8EAE-BF5A-486C-A8C5-ECC9F3942E4B}">
                <a14:imgProps xmlns:a14="http://schemas.microsoft.com/office/drawing/2010/main">
                  <a14:imgLayer r:embed="rId6">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1429311" y="3055206"/>
            <a:ext cx="1266569" cy="1266569"/>
          </a:xfrm>
          <a:prstGeom prst="rect">
            <a:avLst/>
          </a:prstGeom>
        </p:spPr>
      </p:pic>
      <p:pic>
        <p:nvPicPr>
          <p:cNvPr id="9" name="Picture 8">
            <a:extLst>
              <a:ext uri="{FF2B5EF4-FFF2-40B4-BE49-F238E27FC236}">
                <a16:creationId xmlns:a16="http://schemas.microsoft.com/office/drawing/2014/main" id="{611F9E2C-9DFF-4A53-8CCD-84F841B06ED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1892953" y="4360858"/>
            <a:ext cx="460514" cy="1194949"/>
          </a:xfrm>
          <a:prstGeom prst="rect">
            <a:avLst/>
          </a:prstGeom>
        </p:spPr>
      </p:pic>
      <p:pic>
        <p:nvPicPr>
          <p:cNvPr id="11" name="Picture 10">
            <a:extLst>
              <a:ext uri="{FF2B5EF4-FFF2-40B4-BE49-F238E27FC236}">
                <a16:creationId xmlns:a16="http://schemas.microsoft.com/office/drawing/2014/main" id="{3D261657-0A88-40FB-B2C2-FA973D3FDE4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47384" y="5567941"/>
            <a:ext cx="415608" cy="1089226"/>
          </a:xfrm>
          <a:prstGeom prst="rect">
            <a:avLst/>
          </a:prstGeom>
        </p:spPr>
      </p:pic>
      <p:sp>
        <p:nvSpPr>
          <p:cNvPr id="3" name="TextBox 2"/>
          <p:cNvSpPr txBox="1"/>
          <p:nvPr/>
        </p:nvSpPr>
        <p:spPr>
          <a:xfrm>
            <a:off x="365425" y="2217858"/>
            <a:ext cx="1481959" cy="72840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Group 1</a:t>
            </a:r>
          </a:p>
          <a:p>
            <a:pPr marL="0" marR="0" lvl="0" indent="0" algn="ctr" defTabSz="914400" rtl="0" eaLnBrk="1" fontAlgn="auto" latinLnBrk="0" hangingPunct="1">
              <a:lnSpc>
                <a:spcPct val="100000"/>
              </a:lnSpc>
              <a:spcBef>
                <a:spcPts val="400"/>
              </a:spcBef>
              <a:spcAft>
                <a:spcPts val="0"/>
              </a:spcAft>
              <a:buClrTx/>
              <a:buSzTx/>
              <a:buFontTx/>
              <a:buNone/>
              <a:tabLst/>
              <a:defRPr/>
            </a:pPr>
            <a:r>
              <a:rPr kumimoji="0" lang="en-US" sz="1800" b="1" i="0" u="none" strike="noStrike" kern="1200" cap="none" spc="0" normalizeH="0" baseline="0" noProof="0" dirty="0">
                <a:ln>
                  <a:noFill/>
                </a:ln>
                <a:solidFill>
                  <a:srgbClr val="9900CC"/>
                </a:solidFill>
                <a:effectLst/>
                <a:uLnTx/>
                <a:uFillTx/>
                <a:latin typeface="Arial" panose="020B0604020202020204" pitchFamily="34" charset="0"/>
                <a:ea typeface="+mn-ea"/>
                <a:cs typeface="Arial" panose="020B0604020202020204" pitchFamily="34" charset="0"/>
              </a:rPr>
              <a:t>36+ weeks</a:t>
            </a:r>
          </a:p>
        </p:txBody>
      </p:sp>
      <p:sp>
        <p:nvSpPr>
          <p:cNvPr id="18" name="TextBox 17"/>
          <p:cNvSpPr txBox="1"/>
          <p:nvPr/>
        </p:nvSpPr>
        <p:spPr>
          <a:xfrm>
            <a:off x="204261" y="3343670"/>
            <a:ext cx="1643123" cy="72840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Group 2</a:t>
            </a:r>
          </a:p>
          <a:p>
            <a:pPr marL="0" marR="0" lvl="0" indent="0" algn="ctr" defTabSz="914400" rtl="0" eaLnBrk="1" fontAlgn="auto" latinLnBrk="0" hangingPunct="1">
              <a:lnSpc>
                <a:spcPct val="100000"/>
              </a:lnSpc>
              <a:spcBef>
                <a:spcPts val="400"/>
              </a:spcBef>
              <a:spcAft>
                <a:spcPts val="0"/>
              </a:spcAft>
              <a:buClrTx/>
              <a:buSzTx/>
              <a:buFontTx/>
              <a:buNone/>
              <a:tabLst/>
              <a:defRPr/>
            </a:pPr>
            <a:r>
              <a:rPr kumimoji="0" lang="en-US" sz="1800" b="1" i="0" u="none" strike="noStrike" kern="1200" cap="none" spc="0" normalizeH="0" baseline="0" noProof="0" dirty="0">
                <a:ln>
                  <a:noFill/>
                </a:ln>
                <a:solidFill>
                  <a:srgbClr val="CC0099"/>
                </a:solidFill>
                <a:effectLst/>
                <a:uLnTx/>
                <a:uFillTx/>
                <a:latin typeface="Arial" panose="020B0604020202020204" pitchFamily="34" charset="0"/>
                <a:ea typeface="+mn-ea"/>
                <a:cs typeface="Arial" panose="020B0604020202020204" pitchFamily="34" charset="0"/>
              </a:rPr>
              <a:t>30-35 weeks</a:t>
            </a:r>
          </a:p>
        </p:txBody>
      </p:sp>
      <p:sp>
        <p:nvSpPr>
          <p:cNvPr id="19" name="TextBox 18"/>
          <p:cNvSpPr txBox="1"/>
          <p:nvPr/>
        </p:nvSpPr>
        <p:spPr>
          <a:xfrm>
            <a:off x="204260" y="4518831"/>
            <a:ext cx="1643123" cy="72840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Group 3</a:t>
            </a:r>
          </a:p>
          <a:p>
            <a:pPr marL="0" marR="0" lvl="0" indent="0" algn="ctr" defTabSz="914400" rtl="0" eaLnBrk="1" fontAlgn="auto" latinLnBrk="0" hangingPunct="1">
              <a:lnSpc>
                <a:spcPct val="100000"/>
              </a:lnSpc>
              <a:spcBef>
                <a:spcPts val="400"/>
              </a:spcBef>
              <a:spcAft>
                <a:spcPts val="0"/>
              </a:spcAft>
              <a:buClrTx/>
              <a:buSzTx/>
              <a:buFontTx/>
              <a:buNone/>
              <a:tabLst/>
              <a:defRPr/>
            </a:pPr>
            <a:r>
              <a:rPr kumimoji="0" lang="en-US" sz="1800" b="1" i="0" u="none" strike="noStrike" kern="1200" cap="none" spc="0" normalizeH="0" baseline="0" noProof="0" dirty="0">
                <a:ln>
                  <a:noFill/>
                </a:ln>
                <a:solidFill>
                  <a:srgbClr val="0066FF"/>
                </a:solidFill>
                <a:effectLst/>
                <a:uLnTx/>
                <a:uFillTx/>
                <a:latin typeface="Arial" panose="020B0604020202020204" pitchFamily="34" charset="0"/>
                <a:ea typeface="+mn-ea"/>
                <a:cs typeface="Arial" panose="020B0604020202020204" pitchFamily="34" charset="0"/>
              </a:rPr>
              <a:t>20-29 weeks</a:t>
            </a:r>
          </a:p>
        </p:txBody>
      </p:sp>
      <p:sp>
        <p:nvSpPr>
          <p:cNvPr id="20" name="TextBox 19"/>
          <p:cNvSpPr txBox="1"/>
          <p:nvPr/>
        </p:nvSpPr>
        <p:spPr>
          <a:xfrm>
            <a:off x="154085" y="5701316"/>
            <a:ext cx="1643123" cy="72840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Group 4</a:t>
            </a:r>
          </a:p>
          <a:p>
            <a:pPr marL="0" marR="0" lvl="0" indent="0" algn="ctr" defTabSz="914400" rtl="0" eaLnBrk="1" fontAlgn="auto" latinLnBrk="0" hangingPunct="1">
              <a:lnSpc>
                <a:spcPct val="100000"/>
              </a:lnSpc>
              <a:spcBef>
                <a:spcPts val="400"/>
              </a:spcBef>
              <a:spcAft>
                <a:spcPts val="0"/>
              </a:spcAft>
              <a:buClrTx/>
              <a:buSzTx/>
              <a:buFontTx/>
              <a:buNone/>
              <a:tabLst/>
              <a:defRPr/>
            </a:pPr>
            <a:r>
              <a:rPr kumimoji="0" lang="en-US" sz="1800" b="1" i="0" u="none" strike="noStrike" kern="1200" cap="none" spc="0" normalizeH="0" baseline="0" noProof="0" dirty="0">
                <a:ln>
                  <a:noFill/>
                </a:ln>
                <a:solidFill>
                  <a:srgbClr val="009999"/>
                </a:solidFill>
                <a:effectLst/>
                <a:uLnTx/>
                <a:uFillTx/>
                <a:latin typeface="Arial" panose="020B0604020202020204" pitchFamily="34" charset="0"/>
                <a:ea typeface="+mn-ea"/>
                <a:cs typeface="Arial" panose="020B0604020202020204" pitchFamily="34" charset="0"/>
              </a:rPr>
              <a:t>12-19 weeks</a:t>
            </a:r>
          </a:p>
        </p:txBody>
      </p:sp>
      <p:graphicFrame>
        <p:nvGraphicFramePr>
          <p:cNvPr id="21" name="Table 20"/>
          <p:cNvGraphicFramePr>
            <a:graphicFrameLocks noGrp="1"/>
          </p:cNvGraphicFramePr>
          <p:nvPr/>
        </p:nvGraphicFramePr>
        <p:xfrm>
          <a:off x="2496061" y="2073645"/>
          <a:ext cx="5952273" cy="1005840"/>
        </p:xfrm>
        <a:graphic>
          <a:graphicData uri="http://schemas.openxmlformats.org/drawingml/2006/table">
            <a:tbl>
              <a:tblPr/>
              <a:tblGrid>
                <a:gridCol w="887716">
                  <a:extLst>
                    <a:ext uri="{9D8B030D-6E8A-4147-A177-3AD203B41FA5}">
                      <a16:colId xmlns:a16="http://schemas.microsoft.com/office/drawing/2014/main" val="1823156638"/>
                    </a:ext>
                  </a:extLst>
                </a:gridCol>
                <a:gridCol w="2542074">
                  <a:extLst>
                    <a:ext uri="{9D8B030D-6E8A-4147-A177-3AD203B41FA5}">
                      <a16:colId xmlns:a16="http://schemas.microsoft.com/office/drawing/2014/main" val="3425041356"/>
                    </a:ext>
                  </a:extLst>
                </a:gridCol>
                <a:gridCol w="2522483">
                  <a:extLst>
                    <a:ext uri="{9D8B030D-6E8A-4147-A177-3AD203B41FA5}">
                      <a16:colId xmlns:a16="http://schemas.microsoft.com/office/drawing/2014/main" val="4080857600"/>
                    </a:ext>
                  </a:extLst>
                </a:gridCol>
              </a:tblGrid>
              <a:tr h="1005840">
                <a:tc>
                  <a:txBody>
                    <a:bodyPr/>
                    <a:lstStyle/>
                    <a:p>
                      <a:pPr algn="ctr"/>
                      <a:r>
                        <a:rPr lang="en-US" sz="1800" dirty="0">
                          <a:latin typeface="Arial" panose="020B0604020202020204" pitchFamily="34" charset="0"/>
                          <a:cs typeface="Arial" panose="020B0604020202020204" pitchFamily="34" charset="0"/>
                        </a:rPr>
                        <a:t>150</a:t>
                      </a:r>
                    </a:p>
                  </a:txBody>
                  <a:tcPr anchor="ctr">
                    <a:lnL w="19050" cmpd="sng">
                      <a:solidFill>
                        <a:schemeClr val="tx1"/>
                      </a:solidFill>
                      <a:prstDash val="solid"/>
                    </a:lnL>
                    <a:lnR w="19050" cap="flat" cmpd="sng" algn="ctr">
                      <a:solidFill>
                        <a:schemeClr val="tx1"/>
                      </a:solidFill>
                      <a:prstDash val="solid"/>
                      <a:round/>
                      <a:headEnd type="none" w="med" len="med"/>
                      <a:tailEnd type="none" w="med" len="med"/>
                    </a:lnR>
                    <a:lnT w="19050" cmpd="sng">
                      <a:solidFill>
                        <a:schemeClr val="tx1"/>
                      </a:solidFill>
                      <a:prstDash val="solid"/>
                    </a:lnT>
                    <a:lnB w="19050" cmpd="sng">
                      <a:solidFill>
                        <a:schemeClr val="tx1"/>
                      </a:solidFill>
                      <a:prstDash val="solid"/>
                    </a:lnB>
                    <a:solidFill>
                      <a:srgbClr val="F7DBFF"/>
                    </a:solidFill>
                  </a:tcPr>
                </a:tc>
                <a:tc>
                  <a:txBody>
                    <a:bodyPr/>
                    <a:lstStyle/>
                    <a:p>
                      <a:pPr marL="0" marR="0" lvl="0" indent="0" algn="ctr" defTabSz="685783" rtl="0" eaLnBrk="1" fontAlgn="auto" latinLnBrk="0" hangingPunct="1">
                        <a:lnSpc>
                          <a:spcPct val="100000"/>
                        </a:lnSpc>
                        <a:spcBef>
                          <a:spcPts val="0"/>
                        </a:spcBef>
                        <a:spcAft>
                          <a:spcPts val="300"/>
                        </a:spcAft>
                        <a:buClrTx/>
                        <a:buSzTx/>
                        <a:buFontTx/>
                        <a:buNone/>
                        <a:tabLst/>
                        <a:defRPr/>
                      </a:pPr>
                      <a:r>
                        <a:rPr lang="en-US" sz="1800" dirty="0">
                          <a:latin typeface="Arial" panose="020B0604020202020204" pitchFamily="34" charset="0"/>
                          <a:cs typeface="Arial" panose="020B0604020202020204" pitchFamily="34" charset="0"/>
                        </a:rPr>
                        <a:t>100 will use the </a:t>
                      </a:r>
                      <a:r>
                        <a:rPr lang="en-US" sz="1800" baseline="0" dirty="0">
                          <a:latin typeface="Arial" panose="020B0604020202020204" pitchFamily="34" charset="0"/>
                          <a:cs typeface="Arial" panose="020B0604020202020204" pitchFamily="34" charset="0"/>
                        </a:rPr>
                        <a:t>ring</a:t>
                      </a:r>
                    </a:p>
                    <a:p>
                      <a:pPr marL="0" marR="0" lvl="0" indent="0" algn="ctr" defTabSz="685783" rtl="0" eaLnBrk="1" fontAlgn="auto" latinLnBrk="0" hangingPunct="1">
                        <a:lnSpc>
                          <a:spcPct val="100000"/>
                        </a:lnSpc>
                        <a:spcBef>
                          <a:spcPts val="0"/>
                        </a:spcBef>
                        <a:spcAft>
                          <a:spcPts val="0"/>
                        </a:spcAft>
                        <a:buClrTx/>
                        <a:buSzTx/>
                        <a:buFontTx/>
                        <a:buNone/>
                        <a:tabLst/>
                        <a:defRPr/>
                      </a:pPr>
                      <a:r>
                        <a:rPr lang="en-US" sz="1800" baseline="0" dirty="0">
                          <a:latin typeface="Arial" panose="020B0604020202020204" pitchFamily="34" charset="0"/>
                          <a:cs typeface="Arial" panose="020B0604020202020204" pitchFamily="34" charset="0"/>
                        </a:rPr>
                        <a:t>50 will use PrEP</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7DBFF"/>
                    </a:solidFill>
                  </a:tcPr>
                </a:tc>
                <a:tc>
                  <a:txBody>
                    <a:bodyPr/>
                    <a:lstStyle/>
                    <a:p>
                      <a:pPr algn="ctr"/>
                      <a:r>
                        <a:rPr lang="en-US" sz="1800" baseline="0" dirty="0">
                          <a:latin typeface="Arial" panose="020B0604020202020204" pitchFamily="34" charset="0"/>
                          <a:cs typeface="Arial" panose="020B0604020202020204" pitchFamily="34" charset="0"/>
                        </a:rPr>
                        <a:t>4-6 weeks</a:t>
                      </a:r>
                      <a:endParaRPr lang="en-US" sz="1800" dirty="0">
                        <a:latin typeface="Arial" panose="020B0604020202020204" pitchFamily="34" charset="0"/>
                        <a:cs typeface="Arial" panose="020B0604020202020204" pitchFamily="34" charset="0"/>
                      </a:endParaRPr>
                    </a:p>
                  </a:txBody>
                  <a:tcPr anchor="ctr">
                    <a:lnL w="19050" cap="flat" cmpd="sng" algn="ctr">
                      <a:solidFill>
                        <a:schemeClr val="tx1"/>
                      </a:solidFill>
                      <a:prstDash val="solid"/>
                      <a:round/>
                      <a:headEnd type="none" w="med" len="med"/>
                      <a:tailEnd type="none" w="med" len="med"/>
                    </a:lnL>
                    <a:lnR w="19050" cmpd="sng">
                      <a:solidFill>
                        <a:schemeClr val="tx1"/>
                      </a:solidFill>
                      <a:prstDash val="soli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7DBFF"/>
                    </a:solidFill>
                  </a:tcPr>
                </a:tc>
                <a:extLst>
                  <a:ext uri="{0D108BD9-81ED-4DB2-BD59-A6C34878D82A}">
                    <a16:rowId xmlns:a16="http://schemas.microsoft.com/office/drawing/2014/main" val="494883231"/>
                  </a:ext>
                </a:extLst>
              </a:tr>
            </a:tbl>
          </a:graphicData>
        </a:graphic>
      </p:graphicFrame>
      <p:graphicFrame>
        <p:nvGraphicFramePr>
          <p:cNvPr id="25" name="Table 24"/>
          <p:cNvGraphicFramePr>
            <a:graphicFrameLocks noGrp="1"/>
          </p:cNvGraphicFramePr>
          <p:nvPr/>
        </p:nvGraphicFramePr>
        <p:xfrm>
          <a:off x="2356155" y="1654407"/>
          <a:ext cx="6346411" cy="350331"/>
        </p:xfrm>
        <a:graphic>
          <a:graphicData uri="http://schemas.openxmlformats.org/drawingml/2006/table">
            <a:tbl>
              <a:tblPr/>
              <a:tblGrid>
                <a:gridCol w="1112259">
                  <a:extLst>
                    <a:ext uri="{9D8B030D-6E8A-4147-A177-3AD203B41FA5}">
                      <a16:colId xmlns:a16="http://schemas.microsoft.com/office/drawing/2014/main" val="3816700077"/>
                    </a:ext>
                  </a:extLst>
                </a:gridCol>
                <a:gridCol w="2370650">
                  <a:extLst>
                    <a:ext uri="{9D8B030D-6E8A-4147-A177-3AD203B41FA5}">
                      <a16:colId xmlns:a16="http://schemas.microsoft.com/office/drawing/2014/main" val="977606471"/>
                    </a:ext>
                  </a:extLst>
                </a:gridCol>
                <a:gridCol w="2863502">
                  <a:extLst>
                    <a:ext uri="{9D8B030D-6E8A-4147-A177-3AD203B41FA5}">
                      <a16:colId xmlns:a16="http://schemas.microsoft.com/office/drawing/2014/main" val="3669146539"/>
                    </a:ext>
                  </a:extLst>
                </a:gridCol>
              </a:tblGrid>
              <a:tr h="350331">
                <a:tc>
                  <a:txBody>
                    <a:bodyPr/>
                    <a:lstStyle/>
                    <a:p>
                      <a:pPr algn="ctr"/>
                      <a:r>
                        <a:rPr lang="en-US" sz="1600" b="1" dirty="0">
                          <a:solidFill>
                            <a:schemeClr val="tx1"/>
                          </a:solidFill>
                          <a:latin typeface="Arial" panose="020B0604020202020204" pitchFamily="34" charset="0"/>
                          <a:cs typeface="Arial" panose="020B0604020202020204" pitchFamily="34" charset="0"/>
                        </a:rPr>
                        <a:t>number</a:t>
                      </a:r>
                    </a:p>
                  </a:txBody>
                  <a:tcPr anchor="ctr">
                    <a:lnL w="19050" cmpd="sng">
                      <a:noFill/>
                      <a:prstDash val="solid"/>
                    </a:lnL>
                    <a:lnR w="19050" cap="flat" cmpd="sng" algn="ctr">
                      <a:noFill/>
                      <a:prstDash val="solid"/>
                      <a:round/>
                      <a:headEnd type="none" w="med" len="med"/>
                      <a:tailEnd type="none" w="med" len="med"/>
                    </a:lnR>
                    <a:lnT w="19050" cmpd="sng">
                      <a:noFill/>
                      <a:prstDash val="solid"/>
                    </a:lnT>
                    <a:lnB w="19050" cmpd="sng">
                      <a:noFill/>
                      <a:prstDash val="solid"/>
                    </a:lnB>
                    <a:lnTlToBr w="12700" cmpd="sng">
                      <a:noFill/>
                      <a:prstDash val="solid"/>
                    </a:lnTlToBr>
                    <a:lnBlToTr w="12700" cmpd="sng">
                      <a:noFill/>
                      <a:prstDash val="solid"/>
                    </a:lnBlToTr>
                  </a:tcPr>
                </a:tc>
                <a:tc>
                  <a:txBody>
                    <a:bodyPr/>
                    <a:lstStyle/>
                    <a:p>
                      <a:pPr algn="ctr"/>
                      <a:r>
                        <a:rPr lang="en-US" sz="1600" b="1" dirty="0">
                          <a:solidFill>
                            <a:schemeClr val="tx1"/>
                          </a:solidFill>
                          <a:latin typeface="Arial" panose="020B0604020202020204" pitchFamily="34" charset="0"/>
                          <a:cs typeface="Arial" panose="020B0604020202020204" pitchFamily="34" charset="0"/>
                        </a:rPr>
                        <a:t>Ring</a:t>
                      </a:r>
                      <a:r>
                        <a:rPr lang="en-US" sz="1600" b="1" baseline="0" dirty="0">
                          <a:solidFill>
                            <a:schemeClr val="tx1"/>
                          </a:solidFill>
                          <a:latin typeface="Arial" panose="020B0604020202020204" pitchFamily="34" charset="0"/>
                          <a:cs typeface="Arial" panose="020B0604020202020204" pitchFamily="34" charset="0"/>
                        </a:rPr>
                        <a:t> or PrEP?</a:t>
                      </a:r>
                      <a:endParaRPr lang="en-US" sz="1600" b="1" dirty="0">
                        <a:solidFill>
                          <a:schemeClr val="tx1"/>
                        </a:solidFill>
                        <a:latin typeface="Arial" panose="020B0604020202020204" pitchFamily="34" charset="0"/>
                        <a:cs typeface="Arial" panose="020B0604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a:solidFill>
                            <a:schemeClr val="tx1"/>
                          </a:solidFill>
                          <a:latin typeface="Arial" panose="020B0604020202020204" pitchFamily="34" charset="0"/>
                          <a:cs typeface="Arial" panose="020B0604020202020204" pitchFamily="34" charset="0"/>
                        </a:rPr>
                        <a:t>Approximately how long? </a:t>
                      </a:r>
                    </a:p>
                  </a:txBody>
                  <a:tcPr anchor="ctr">
                    <a:lnL w="19050" cap="flat" cmpd="sng" algn="ctr">
                      <a:noFill/>
                      <a:prstDash val="solid"/>
                      <a:round/>
                      <a:headEnd type="none" w="med" len="med"/>
                      <a:tailEnd type="none" w="med" len="med"/>
                    </a:lnL>
                    <a:lnR w="19050" cmpd="sng">
                      <a:noFill/>
                      <a:prstDash val="soli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27545027"/>
                  </a:ext>
                </a:extLst>
              </a:tr>
            </a:tbl>
          </a:graphicData>
        </a:graphic>
      </p:graphicFrame>
      <p:graphicFrame>
        <p:nvGraphicFramePr>
          <p:cNvPr id="30" name="Table 29"/>
          <p:cNvGraphicFramePr>
            <a:graphicFrameLocks noGrp="1"/>
          </p:cNvGraphicFramePr>
          <p:nvPr>
            <p:extLst/>
          </p:nvPr>
        </p:nvGraphicFramePr>
        <p:xfrm>
          <a:off x="2496061" y="3249956"/>
          <a:ext cx="5952273" cy="1005840"/>
        </p:xfrm>
        <a:graphic>
          <a:graphicData uri="http://schemas.openxmlformats.org/drawingml/2006/table">
            <a:tbl>
              <a:tblPr/>
              <a:tblGrid>
                <a:gridCol w="887716">
                  <a:extLst>
                    <a:ext uri="{9D8B030D-6E8A-4147-A177-3AD203B41FA5}">
                      <a16:colId xmlns:a16="http://schemas.microsoft.com/office/drawing/2014/main" val="1823156638"/>
                    </a:ext>
                  </a:extLst>
                </a:gridCol>
                <a:gridCol w="2542074">
                  <a:extLst>
                    <a:ext uri="{9D8B030D-6E8A-4147-A177-3AD203B41FA5}">
                      <a16:colId xmlns:a16="http://schemas.microsoft.com/office/drawing/2014/main" val="3425041356"/>
                    </a:ext>
                  </a:extLst>
                </a:gridCol>
                <a:gridCol w="2522483">
                  <a:extLst>
                    <a:ext uri="{9D8B030D-6E8A-4147-A177-3AD203B41FA5}">
                      <a16:colId xmlns:a16="http://schemas.microsoft.com/office/drawing/2014/main" val="4080857600"/>
                    </a:ext>
                  </a:extLst>
                </a:gridCol>
              </a:tblGrid>
              <a:tr h="1005840">
                <a:tc>
                  <a:txBody>
                    <a:bodyPr/>
                    <a:lstStyle/>
                    <a:p>
                      <a:pPr algn="ctr"/>
                      <a:r>
                        <a:rPr lang="en-US" sz="1800" dirty="0">
                          <a:latin typeface="Arial" panose="020B0604020202020204" pitchFamily="34" charset="0"/>
                          <a:cs typeface="Arial" panose="020B0604020202020204" pitchFamily="34" charset="0"/>
                        </a:rPr>
                        <a:t>150</a:t>
                      </a:r>
                    </a:p>
                  </a:txBody>
                  <a:tcPr anchor="ctr">
                    <a:lnL w="19050" cmpd="sng">
                      <a:solidFill>
                        <a:schemeClr val="tx1"/>
                      </a:solidFill>
                      <a:prstDash val="solid"/>
                    </a:lnL>
                    <a:lnR w="19050" cap="flat" cmpd="sng" algn="ctr">
                      <a:solidFill>
                        <a:schemeClr val="tx1"/>
                      </a:solidFill>
                      <a:prstDash val="solid"/>
                      <a:round/>
                      <a:headEnd type="none" w="med" len="med"/>
                      <a:tailEnd type="none" w="med" len="med"/>
                    </a:lnR>
                    <a:lnT w="19050" cmpd="sng">
                      <a:solidFill>
                        <a:schemeClr val="tx1"/>
                      </a:solidFill>
                      <a:prstDash val="solid"/>
                    </a:lnT>
                    <a:lnB w="19050" cmpd="sng">
                      <a:solidFill>
                        <a:schemeClr val="tx1"/>
                      </a:solidFill>
                      <a:prstDash val="solid"/>
                    </a:lnB>
                    <a:solidFill>
                      <a:srgbClr val="FFE5F8"/>
                    </a:solidFill>
                  </a:tcPr>
                </a:tc>
                <a:tc>
                  <a:txBody>
                    <a:bodyPr/>
                    <a:lstStyle/>
                    <a:p>
                      <a:pPr marL="0" marR="0" lvl="0" indent="0" algn="ctr" defTabSz="685783" rtl="0" eaLnBrk="1" fontAlgn="auto" latinLnBrk="0" hangingPunct="1">
                        <a:lnSpc>
                          <a:spcPct val="100000"/>
                        </a:lnSpc>
                        <a:spcBef>
                          <a:spcPts val="0"/>
                        </a:spcBef>
                        <a:spcAft>
                          <a:spcPts val="300"/>
                        </a:spcAft>
                        <a:buClrTx/>
                        <a:buSzTx/>
                        <a:buFontTx/>
                        <a:buNone/>
                        <a:tabLst/>
                        <a:defRPr/>
                      </a:pPr>
                      <a:r>
                        <a:rPr lang="en-US" sz="1800" dirty="0">
                          <a:latin typeface="Arial" panose="020B0604020202020204" pitchFamily="34" charset="0"/>
                          <a:cs typeface="Arial" panose="020B0604020202020204" pitchFamily="34" charset="0"/>
                        </a:rPr>
                        <a:t>100 will use the </a:t>
                      </a:r>
                      <a:r>
                        <a:rPr lang="en-US" sz="1800" baseline="0" dirty="0">
                          <a:latin typeface="Arial" panose="020B0604020202020204" pitchFamily="34" charset="0"/>
                          <a:cs typeface="Arial" panose="020B0604020202020204" pitchFamily="34" charset="0"/>
                        </a:rPr>
                        <a:t>ring</a:t>
                      </a:r>
                    </a:p>
                    <a:p>
                      <a:pPr marL="0" marR="0" lvl="0" indent="0" algn="ctr" defTabSz="685783" rtl="0" eaLnBrk="1" fontAlgn="auto" latinLnBrk="0" hangingPunct="1">
                        <a:lnSpc>
                          <a:spcPct val="100000"/>
                        </a:lnSpc>
                        <a:spcBef>
                          <a:spcPts val="0"/>
                        </a:spcBef>
                        <a:spcAft>
                          <a:spcPts val="0"/>
                        </a:spcAft>
                        <a:buClrTx/>
                        <a:buSzTx/>
                        <a:buFontTx/>
                        <a:buNone/>
                        <a:tabLst/>
                        <a:defRPr/>
                      </a:pPr>
                      <a:r>
                        <a:rPr lang="en-US" sz="1800" baseline="0" dirty="0">
                          <a:latin typeface="Arial" panose="020B0604020202020204" pitchFamily="34" charset="0"/>
                          <a:cs typeface="Arial" panose="020B0604020202020204" pitchFamily="34" charset="0"/>
                        </a:rPr>
                        <a:t>50 will use PrEP</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E5F8"/>
                    </a:solidFill>
                  </a:tcPr>
                </a:tc>
                <a:tc>
                  <a:txBody>
                    <a:bodyPr/>
                    <a:lstStyle/>
                    <a:p>
                      <a:pPr algn="ctr"/>
                      <a:r>
                        <a:rPr lang="en-US" sz="1800" baseline="0" dirty="0">
                          <a:latin typeface="Arial" panose="020B0604020202020204" pitchFamily="34" charset="0"/>
                          <a:cs typeface="Arial" panose="020B0604020202020204" pitchFamily="34" charset="0"/>
                        </a:rPr>
                        <a:t>7-12 weeks</a:t>
                      </a:r>
                      <a:endParaRPr lang="en-US" sz="1800" dirty="0">
                        <a:latin typeface="Arial" panose="020B0604020202020204" pitchFamily="34" charset="0"/>
                        <a:cs typeface="Arial" panose="020B0604020202020204" pitchFamily="34" charset="0"/>
                      </a:endParaRPr>
                    </a:p>
                  </a:txBody>
                  <a:tcPr anchor="ctr">
                    <a:lnL w="19050" cap="flat" cmpd="sng" algn="ctr">
                      <a:solidFill>
                        <a:schemeClr val="tx1"/>
                      </a:solidFill>
                      <a:prstDash val="solid"/>
                      <a:round/>
                      <a:headEnd type="none" w="med" len="med"/>
                      <a:tailEnd type="none" w="med" len="med"/>
                    </a:lnL>
                    <a:lnR w="19050" cmpd="sng">
                      <a:solidFill>
                        <a:schemeClr val="tx1"/>
                      </a:solidFill>
                      <a:prstDash val="soli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E5F8"/>
                    </a:solidFill>
                  </a:tcPr>
                </a:tc>
                <a:extLst>
                  <a:ext uri="{0D108BD9-81ED-4DB2-BD59-A6C34878D82A}">
                    <a16:rowId xmlns:a16="http://schemas.microsoft.com/office/drawing/2014/main" val="494883231"/>
                  </a:ext>
                </a:extLst>
              </a:tr>
            </a:tbl>
          </a:graphicData>
        </a:graphic>
      </p:graphicFrame>
      <p:graphicFrame>
        <p:nvGraphicFramePr>
          <p:cNvPr id="31" name="Table 30"/>
          <p:cNvGraphicFramePr>
            <a:graphicFrameLocks noGrp="1"/>
          </p:cNvGraphicFramePr>
          <p:nvPr>
            <p:extLst/>
          </p:nvPr>
        </p:nvGraphicFramePr>
        <p:xfrm>
          <a:off x="2496062" y="4426267"/>
          <a:ext cx="5952273" cy="1005840"/>
        </p:xfrm>
        <a:graphic>
          <a:graphicData uri="http://schemas.openxmlformats.org/drawingml/2006/table">
            <a:tbl>
              <a:tblPr/>
              <a:tblGrid>
                <a:gridCol w="887716">
                  <a:extLst>
                    <a:ext uri="{9D8B030D-6E8A-4147-A177-3AD203B41FA5}">
                      <a16:colId xmlns:a16="http://schemas.microsoft.com/office/drawing/2014/main" val="1823156638"/>
                    </a:ext>
                  </a:extLst>
                </a:gridCol>
                <a:gridCol w="2542074">
                  <a:extLst>
                    <a:ext uri="{9D8B030D-6E8A-4147-A177-3AD203B41FA5}">
                      <a16:colId xmlns:a16="http://schemas.microsoft.com/office/drawing/2014/main" val="3425041356"/>
                    </a:ext>
                  </a:extLst>
                </a:gridCol>
                <a:gridCol w="2522483">
                  <a:extLst>
                    <a:ext uri="{9D8B030D-6E8A-4147-A177-3AD203B41FA5}">
                      <a16:colId xmlns:a16="http://schemas.microsoft.com/office/drawing/2014/main" val="4080857600"/>
                    </a:ext>
                  </a:extLst>
                </a:gridCol>
              </a:tblGrid>
              <a:tr h="1005840">
                <a:tc>
                  <a:txBody>
                    <a:bodyPr/>
                    <a:lstStyle/>
                    <a:p>
                      <a:pPr algn="ctr"/>
                      <a:r>
                        <a:rPr lang="en-US" sz="1800" dirty="0">
                          <a:latin typeface="Arial" panose="020B0604020202020204" pitchFamily="34" charset="0"/>
                          <a:cs typeface="Arial" panose="020B0604020202020204" pitchFamily="34" charset="0"/>
                        </a:rPr>
                        <a:t>150</a:t>
                      </a:r>
                    </a:p>
                  </a:txBody>
                  <a:tcPr anchor="ctr">
                    <a:lnL w="19050" cmpd="sng">
                      <a:solidFill>
                        <a:schemeClr val="tx1"/>
                      </a:solidFill>
                      <a:prstDash val="solid"/>
                    </a:lnL>
                    <a:lnR w="19050" cap="flat" cmpd="sng" algn="ctr">
                      <a:solidFill>
                        <a:schemeClr val="tx1"/>
                      </a:solidFill>
                      <a:prstDash val="solid"/>
                      <a:round/>
                      <a:headEnd type="none" w="med" len="med"/>
                      <a:tailEnd type="none" w="med" len="med"/>
                    </a:lnR>
                    <a:lnT w="19050" cmpd="sng">
                      <a:solidFill>
                        <a:schemeClr val="tx1"/>
                      </a:solidFill>
                      <a:prstDash val="solid"/>
                    </a:lnT>
                    <a:lnB w="19050" cmpd="sng">
                      <a:solidFill>
                        <a:schemeClr val="tx1"/>
                      </a:solidFill>
                      <a:prstDash val="solid"/>
                    </a:lnB>
                    <a:solidFill>
                      <a:srgbClr val="D5E6FF"/>
                    </a:solidFill>
                  </a:tcPr>
                </a:tc>
                <a:tc>
                  <a:txBody>
                    <a:bodyPr/>
                    <a:lstStyle/>
                    <a:p>
                      <a:pPr marL="0" marR="0" lvl="0" indent="0" algn="ctr" defTabSz="685783"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100 will use the </a:t>
                      </a:r>
                      <a:r>
                        <a:rPr lang="en-US" sz="1800" baseline="0" dirty="0">
                          <a:latin typeface="Arial" panose="020B0604020202020204" pitchFamily="34" charset="0"/>
                          <a:cs typeface="Arial" panose="020B0604020202020204" pitchFamily="34" charset="0"/>
                        </a:rPr>
                        <a:t>ring</a:t>
                      </a:r>
                    </a:p>
                    <a:p>
                      <a:pPr marL="0" marR="0" lvl="0" indent="0" algn="ctr" defTabSz="685783" rtl="0" eaLnBrk="1" fontAlgn="auto" latinLnBrk="0" hangingPunct="1">
                        <a:lnSpc>
                          <a:spcPct val="100000"/>
                        </a:lnSpc>
                        <a:spcBef>
                          <a:spcPts val="300"/>
                        </a:spcBef>
                        <a:spcAft>
                          <a:spcPts val="0"/>
                        </a:spcAft>
                        <a:buClrTx/>
                        <a:buSzTx/>
                        <a:buFontTx/>
                        <a:buNone/>
                        <a:tabLst/>
                        <a:defRPr/>
                      </a:pPr>
                      <a:r>
                        <a:rPr lang="en-US" sz="1800" baseline="0" dirty="0">
                          <a:latin typeface="Arial" panose="020B0604020202020204" pitchFamily="34" charset="0"/>
                          <a:cs typeface="Arial" panose="020B0604020202020204" pitchFamily="34" charset="0"/>
                        </a:rPr>
                        <a:t>50 will use PrEP</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D5E6FF"/>
                    </a:solidFill>
                  </a:tcPr>
                </a:tc>
                <a:tc>
                  <a:txBody>
                    <a:bodyPr/>
                    <a:lstStyle/>
                    <a:p>
                      <a:pPr algn="ctr"/>
                      <a:r>
                        <a:rPr lang="en-US" sz="1800" baseline="0" dirty="0">
                          <a:latin typeface="Arial" panose="020B0604020202020204" pitchFamily="34" charset="0"/>
                          <a:cs typeface="Arial" panose="020B0604020202020204" pitchFamily="34" charset="0"/>
                        </a:rPr>
                        <a:t>13-22 weeks</a:t>
                      </a:r>
                      <a:endParaRPr lang="en-US" sz="1800" dirty="0">
                        <a:latin typeface="Arial" panose="020B0604020202020204" pitchFamily="34" charset="0"/>
                        <a:cs typeface="Arial" panose="020B0604020202020204" pitchFamily="34" charset="0"/>
                      </a:endParaRPr>
                    </a:p>
                  </a:txBody>
                  <a:tcPr anchor="ctr">
                    <a:lnL w="19050" cap="flat" cmpd="sng" algn="ctr">
                      <a:solidFill>
                        <a:schemeClr val="tx1"/>
                      </a:solidFill>
                      <a:prstDash val="solid"/>
                      <a:round/>
                      <a:headEnd type="none" w="med" len="med"/>
                      <a:tailEnd type="none" w="med" len="med"/>
                    </a:lnL>
                    <a:lnR w="19050" cmpd="sng">
                      <a:solidFill>
                        <a:schemeClr val="tx1"/>
                      </a:solidFill>
                      <a:prstDash val="soli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D5E6FF"/>
                    </a:solidFill>
                  </a:tcPr>
                </a:tc>
                <a:extLst>
                  <a:ext uri="{0D108BD9-81ED-4DB2-BD59-A6C34878D82A}">
                    <a16:rowId xmlns:a16="http://schemas.microsoft.com/office/drawing/2014/main" val="494883231"/>
                  </a:ext>
                </a:extLst>
              </a:tr>
            </a:tbl>
          </a:graphicData>
        </a:graphic>
      </p:graphicFrame>
      <p:graphicFrame>
        <p:nvGraphicFramePr>
          <p:cNvPr id="32" name="Table 31"/>
          <p:cNvGraphicFramePr>
            <a:graphicFrameLocks noGrp="1"/>
          </p:cNvGraphicFramePr>
          <p:nvPr>
            <p:extLst/>
          </p:nvPr>
        </p:nvGraphicFramePr>
        <p:xfrm>
          <a:off x="2496062" y="5609634"/>
          <a:ext cx="5952273" cy="1005840"/>
        </p:xfrm>
        <a:graphic>
          <a:graphicData uri="http://schemas.openxmlformats.org/drawingml/2006/table">
            <a:tbl>
              <a:tblPr/>
              <a:tblGrid>
                <a:gridCol w="887716">
                  <a:extLst>
                    <a:ext uri="{9D8B030D-6E8A-4147-A177-3AD203B41FA5}">
                      <a16:colId xmlns:a16="http://schemas.microsoft.com/office/drawing/2014/main" val="1823156638"/>
                    </a:ext>
                  </a:extLst>
                </a:gridCol>
                <a:gridCol w="2542074">
                  <a:extLst>
                    <a:ext uri="{9D8B030D-6E8A-4147-A177-3AD203B41FA5}">
                      <a16:colId xmlns:a16="http://schemas.microsoft.com/office/drawing/2014/main" val="3425041356"/>
                    </a:ext>
                  </a:extLst>
                </a:gridCol>
                <a:gridCol w="2522483">
                  <a:extLst>
                    <a:ext uri="{9D8B030D-6E8A-4147-A177-3AD203B41FA5}">
                      <a16:colId xmlns:a16="http://schemas.microsoft.com/office/drawing/2014/main" val="4080857600"/>
                    </a:ext>
                  </a:extLst>
                </a:gridCol>
              </a:tblGrid>
              <a:tr h="1005840">
                <a:tc>
                  <a:txBody>
                    <a:bodyPr/>
                    <a:lstStyle/>
                    <a:p>
                      <a:pPr algn="ctr"/>
                      <a:r>
                        <a:rPr lang="en-US" sz="1800" dirty="0">
                          <a:latin typeface="Arial" panose="020B0604020202020204" pitchFamily="34" charset="0"/>
                          <a:cs typeface="Arial" panose="020B0604020202020204" pitchFamily="34" charset="0"/>
                        </a:rPr>
                        <a:t>300</a:t>
                      </a:r>
                    </a:p>
                  </a:txBody>
                  <a:tcPr anchor="ctr">
                    <a:lnL w="19050" cmpd="sng">
                      <a:solidFill>
                        <a:schemeClr val="tx1"/>
                      </a:solidFill>
                      <a:prstDash val="solid"/>
                    </a:lnL>
                    <a:lnR w="19050" cap="flat" cmpd="sng" algn="ctr">
                      <a:solidFill>
                        <a:schemeClr val="tx1"/>
                      </a:solidFill>
                      <a:prstDash val="solid"/>
                      <a:round/>
                      <a:headEnd type="none" w="med" len="med"/>
                      <a:tailEnd type="none" w="med" len="med"/>
                    </a:lnR>
                    <a:lnT w="19050" cmpd="sng">
                      <a:solidFill>
                        <a:schemeClr val="tx1"/>
                      </a:solidFill>
                      <a:prstDash val="solid"/>
                    </a:lnT>
                    <a:lnB w="19050" cmpd="sng">
                      <a:solidFill>
                        <a:schemeClr val="tx1"/>
                      </a:solidFill>
                      <a:prstDash val="solid"/>
                    </a:lnB>
                    <a:solidFill>
                      <a:srgbClr val="D9FFFF"/>
                    </a:solidFill>
                  </a:tcPr>
                </a:tc>
                <a:tc>
                  <a:txBody>
                    <a:bodyPr/>
                    <a:lstStyle/>
                    <a:p>
                      <a:pPr marL="0" marR="0" lvl="0" indent="0" algn="ctr" defTabSz="685783"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cs typeface="Arial" panose="020B0604020202020204" pitchFamily="34" charset="0"/>
                        </a:rPr>
                        <a:t>200 will use the ring</a:t>
                      </a:r>
                      <a:endParaRPr lang="en-US" sz="1800" baseline="0" dirty="0">
                        <a:latin typeface="Arial" panose="020B0604020202020204" pitchFamily="34" charset="0"/>
                        <a:cs typeface="Arial" panose="020B0604020202020204" pitchFamily="34" charset="0"/>
                      </a:endParaRPr>
                    </a:p>
                    <a:p>
                      <a:pPr marL="0" marR="0" lvl="0" indent="0" algn="ctr" defTabSz="685783" rtl="0" eaLnBrk="1" fontAlgn="auto" latinLnBrk="0" hangingPunct="1">
                        <a:lnSpc>
                          <a:spcPct val="100000"/>
                        </a:lnSpc>
                        <a:spcBef>
                          <a:spcPts val="300"/>
                        </a:spcBef>
                        <a:spcAft>
                          <a:spcPts val="0"/>
                        </a:spcAft>
                        <a:buClrTx/>
                        <a:buSzTx/>
                        <a:buFontTx/>
                        <a:buNone/>
                        <a:tabLst/>
                        <a:defRPr/>
                      </a:pPr>
                      <a:r>
                        <a:rPr lang="en-US" sz="1800" baseline="0" dirty="0">
                          <a:latin typeface="Arial" panose="020B0604020202020204" pitchFamily="34" charset="0"/>
                          <a:cs typeface="Arial" panose="020B0604020202020204" pitchFamily="34" charset="0"/>
                        </a:rPr>
                        <a:t>100 will use PrEP</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D9FFFF"/>
                    </a:solidFill>
                  </a:tcPr>
                </a:tc>
                <a:tc>
                  <a:txBody>
                    <a:bodyPr/>
                    <a:lstStyle/>
                    <a:p>
                      <a:pPr algn="ctr"/>
                      <a:r>
                        <a:rPr lang="en-US" sz="1800" baseline="0" dirty="0">
                          <a:latin typeface="Arial" panose="020B0604020202020204" pitchFamily="34" charset="0"/>
                          <a:cs typeface="Arial" panose="020B0604020202020204" pitchFamily="34" charset="0"/>
                        </a:rPr>
                        <a:t>Up to 30 weeks</a:t>
                      </a:r>
                      <a:endParaRPr lang="en-US" sz="1800" dirty="0">
                        <a:latin typeface="Arial" panose="020B0604020202020204" pitchFamily="34" charset="0"/>
                        <a:cs typeface="Arial" panose="020B0604020202020204" pitchFamily="34" charset="0"/>
                      </a:endParaRPr>
                    </a:p>
                  </a:txBody>
                  <a:tcPr anchor="ctr">
                    <a:lnL w="19050" cap="flat" cmpd="sng" algn="ctr">
                      <a:solidFill>
                        <a:schemeClr val="tx1"/>
                      </a:solidFill>
                      <a:prstDash val="solid"/>
                      <a:round/>
                      <a:headEnd type="none" w="med" len="med"/>
                      <a:tailEnd type="none" w="med" len="med"/>
                    </a:lnL>
                    <a:lnR w="19050" cmpd="sng">
                      <a:solidFill>
                        <a:schemeClr val="tx1"/>
                      </a:solidFill>
                      <a:prstDash val="soli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D9FFFF"/>
                    </a:solidFill>
                  </a:tcPr>
                </a:tc>
                <a:extLst>
                  <a:ext uri="{0D108BD9-81ED-4DB2-BD59-A6C34878D82A}">
                    <a16:rowId xmlns:a16="http://schemas.microsoft.com/office/drawing/2014/main" val="494883231"/>
                  </a:ext>
                </a:extLst>
              </a:tr>
            </a:tbl>
          </a:graphicData>
        </a:graphic>
      </p:graphicFrame>
    </p:spTree>
    <p:extLst>
      <p:ext uri="{BB962C8B-B14F-4D97-AF65-F5344CB8AC3E}">
        <p14:creationId xmlns:p14="http://schemas.microsoft.com/office/powerpoint/2010/main" val="223488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7DC79-B837-43F6-BFA7-9B6FA44D9AA5}"/>
              </a:ext>
            </a:extLst>
          </p:cNvPr>
          <p:cNvSpPr>
            <a:spLocks noGrp="1"/>
          </p:cNvSpPr>
          <p:nvPr>
            <p:ph type="title"/>
          </p:nvPr>
        </p:nvSpPr>
        <p:spPr/>
        <p:txBody>
          <a:bodyPr/>
          <a:lstStyle/>
          <a:p>
            <a:r>
              <a:rPr lang="en-US" sz="4400" dirty="0"/>
              <a:t>What will the review group see?</a:t>
            </a:r>
          </a:p>
        </p:txBody>
      </p:sp>
      <p:sp>
        <p:nvSpPr>
          <p:cNvPr id="3" name="Content Placeholder 2">
            <a:extLst>
              <a:ext uri="{FF2B5EF4-FFF2-40B4-BE49-F238E27FC236}">
                <a16:creationId xmlns:a16="http://schemas.microsoft.com/office/drawing/2014/main" id="{DC035F51-EB01-4A1F-9A5A-112C3BD693CC}"/>
              </a:ext>
            </a:extLst>
          </p:cNvPr>
          <p:cNvSpPr>
            <a:spLocks noGrp="1"/>
          </p:cNvSpPr>
          <p:nvPr>
            <p:ph idx="1"/>
          </p:nvPr>
        </p:nvSpPr>
        <p:spPr>
          <a:xfrm>
            <a:off x="271463" y="1843087"/>
            <a:ext cx="8586788" cy="4397373"/>
          </a:xfrm>
        </p:spPr>
        <p:txBody>
          <a:bodyPr/>
          <a:lstStyle/>
          <a:p>
            <a:r>
              <a:rPr lang="en-US" sz="2800" dirty="0"/>
              <a:t>Rates of pregnancy and infant outcomes for the PrEP and dapivirine ring groups </a:t>
            </a:r>
          </a:p>
          <a:p>
            <a:pPr marL="0" indent="0">
              <a:buNone/>
            </a:pPr>
            <a:endParaRPr lang="en-US" sz="2800" dirty="0"/>
          </a:p>
          <a:p>
            <a:r>
              <a:rPr lang="en-US" sz="2800" dirty="0"/>
              <a:t>Rates of the same outcomes in the population of women from the same hospitals but not in our study as well as published data from studies of pregnancy outcomes from the same regions</a:t>
            </a:r>
          </a:p>
          <a:p>
            <a:pPr marL="0" indent="0">
              <a:buNone/>
            </a:pPr>
            <a:endParaRPr lang="en-US" sz="2800" dirty="0"/>
          </a:p>
          <a:p>
            <a:r>
              <a:rPr lang="en-US" sz="2800" dirty="0"/>
              <a:t>Summary of the safety data from all study participants</a:t>
            </a:r>
          </a:p>
          <a:p>
            <a:endParaRPr lang="en-US" sz="2800" dirty="0"/>
          </a:p>
        </p:txBody>
      </p:sp>
    </p:spTree>
    <p:extLst>
      <p:ext uri="{BB962C8B-B14F-4D97-AF65-F5344CB8AC3E}">
        <p14:creationId xmlns:p14="http://schemas.microsoft.com/office/powerpoint/2010/main" val="446923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8146D-2E55-4799-93FD-0DF03E193492}"/>
              </a:ext>
            </a:extLst>
          </p:cNvPr>
          <p:cNvSpPr>
            <a:spLocks noGrp="1"/>
          </p:cNvSpPr>
          <p:nvPr>
            <p:ph type="title"/>
          </p:nvPr>
        </p:nvSpPr>
        <p:spPr/>
        <p:txBody>
          <a:bodyPr/>
          <a:lstStyle/>
          <a:p>
            <a:r>
              <a:rPr lang="en-US" sz="4400" dirty="0"/>
              <a:t>The process</a:t>
            </a:r>
          </a:p>
        </p:txBody>
      </p:sp>
      <p:sp>
        <p:nvSpPr>
          <p:cNvPr id="3" name="Content Placeholder 2">
            <a:extLst>
              <a:ext uri="{FF2B5EF4-FFF2-40B4-BE49-F238E27FC236}">
                <a16:creationId xmlns:a16="http://schemas.microsoft.com/office/drawing/2014/main" id="{6F5EDA0F-AF64-48B4-A575-83B76DBAF368}"/>
              </a:ext>
            </a:extLst>
          </p:cNvPr>
          <p:cNvSpPr>
            <a:spLocks noGrp="1"/>
          </p:cNvSpPr>
          <p:nvPr>
            <p:ph idx="1"/>
          </p:nvPr>
        </p:nvSpPr>
        <p:spPr/>
        <p:txBody>
          <a:bodyPr/>
          <a:lstStyle/>
          <a:p>
            <a:r>
              <a:rPr lang="en-US" sz="2800" dirty="0"/>
              <a:t>Safety physicians from the study and study statisticians will be there to answer questions put forward by the safety review panel but will not vote on whether or not the study will proceed</a:t>
            </a:r>
          </a:p>
          <a:p>
            <a:r>
              <a:rPr lang="en-US" sz="2800" dirty="0"/>
              <a:t>At least 5 of 7 members will have to vote “yes” in order for the study to move forward to the next group</a:t>
            </a:r>
          </a:p>
          <a:p>
            <a:r>
              <a:rPr lang="en-US" sz="2800" dirty="0"/>
              <a:t>The decision of the interim safety review panel will be communicated to the study team, the IRB, the participants and the community</a:t>
            </a:r>
          </a:p>
        </p:txBody>
      </p:sp>
    </p:spTree>
    <p:extLst>
      <p:ext uri="{BB962C8B-B14F-4D97-AF65-F5344CB8AC3E}">
        <p14:creationId xmlns:p14="http://schemas.microsoft.com/office/powerpoint/2010/main" val="2465814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646FD-0240-460C-B95F-FD4573D8DF06}"/>
              </a:ext>
            </a:extLst>
          </p:cNvPr>
          <p:cNvSpPr>
            <a:spLocks noGrp="1"/>
          </p:cNvSpPr>
          <p:nvPr>
            <p:ph type="ctrTitle"/>
          </p:nvPr>
        </p:nvSpPr>
        <p:spPr/>
        <p:txBody>
          <a:bodyPr/>
          <a:lstStyle/>
          <a:p>
            <a:r>
              <a:rPr lang="en-US" sz="4400" dirty="0"/>
              <a:t>Study Conduct</a:t>
            </a:r>
          </a:p>
        </p:txBody>
      </p:sp>
      <p:sp>
        <p:nvSpPr>
          <p:cNvPr id="3" name="Subtitle 2">
            <a:extLst>
              <a:ext uri="{FF2B5EF4-FFF2-40B4-BE49-F238E27FC236}">
                <a16:creationId xmlns:a16="http://schemas.microsoft.com/office/drawing/2014/main" id="{5E902F8D-6DB9-4F50-AA20-33AA22D3641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80720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5B912-25A2-459B-8478-FD6963D4AE07}"/>
              </a:ext>
            </a:extLst>
          </p:cNvPr>
          <p:cNvSpPr>
            <a:spLocks noGrp="1"/>
          </p:cNvSpPr>
          <p:nvPr>
            <p:ph type="title"/>
          </p:nvPr>
        </p:nvSpPr>
        <p:spPr/>
        <p:txBody>
          <a:bodyPr/>
          <a:lstStyle/>
          <a:p>
            <a:r>
              <a:rPr lang="en-US" sz="4400" dirty="0"/>
              <a:t>Ensuring safety at several levels</a:t>
            </a:r>
          </a:p>
        </p:txBody>
      </p:sp>
      <p:sp>
        <p:nvSpPr>
          <p:cNvPr id="3" name="Content Placeholder 2">
            <a:extLst>
              <a:ext uri="{FF2B5EF4-FFF2-40B4-BE49-F238E27FC236}">
                <a16:creationId xmlns:a16="http://schemas.microsoft.com/office/drawing/2014/main" id="{8A9159BB-8112-4CA1-AF37-0C9387634071}"/>
              </a:ext>
            </a:extLst>
          </p:cNvPr>
          <p:cNvSpPr>
            <a:spLocks noGrp="1"/>
          </p:cNvSpPr>
          <p:nvPr>
            <p:ph idx="1"/>
          </p:nvPr>
        </p:nvSpPr>
        <p:spPr>
          <a:xfrm>
            <a:off x="457200" y="1619991"/>
            <a:ext cx="5520724" cy="4929713"/>
          </a:xfrm>
        </p:spPr>
        <p:txBody>
          <a:bodyPr/>
          <a:lstStyle/>
          <a:p>
            <a:pPr>
              <a:lnSpc>
                <a:spcPts val="2700"/>
              </a:lnSpc>
              <a:spcAft>
                <a:spcPts val="600"/>
              </a:spcAft>
            </a:pPr>
            <a:r>
              <a:rPr lang="en-US" dirty="0"/>
              <a:t>Site clinicians will  monitor the safety and well-being of participants at each visit</a:t>
            </a:r>
          </a:p>
          <a:p>
            <a:pPr lvl="1">
              <a:lnSpc>
                <a:spcPts val="2700"/>
              </a:lnSpc>
              <a:spcAft>
                <a:spcPts val="600"/>
              </a:spcAft>
            </a:pPr>
            <a:r>
              <a:rPr lang="en-US" sz="2000" dirty="0"/>
              <a:t>Deliver has its own safety review team led by safety physicians who will review routine safety data every month and more serious issues in real time</a:t>
            </a:r>
          </a:p>
          <a:p>
            <a:pPr>
              <a:lnSpc>
                <a:spcPts val="2700"/>
              </a:lnSpc>
              <a:spcAft>
                <a:spcPts val="600"/>
              </a:spcAft>
            </a:pPr>
            <a:r>
              <a:rPr lang="en-US" dirty="0"/>
              <a:t>Ongoing oversight by local IRBs/ECs</a:t>
            </a:r>
          </a:p>
          <a:p>
            <a:pPr>
              <a:lnSpc>
                <a:spcPts val="2700"/>
              </a:lnSpc>
              <a:spcAft>
                <a:spcPts val="600"/>
              </a:spcAft>
            </a:pPr>
            <a:r>
              <a:rPr lang="en-US" dirty="0"/>
              <a:t>Study outcomes will be reviewed by an external Interim Safety Review Panel at the conclusion of each group and determine whether the next cohort can be enrolled</a:t>
            </a:r>
          </a:p>
        </p:txBody>
      </p:sp>
      <p:pic>
        <p:nvPicPr>
          <p:cNvPr id="5" name="Picture 4">
            <a:extLst>
              <a:ext uri="{FF2B5EF4-FFF2-40B4-BE49-F238E27FC236}">
                <a16:creationId xmlns:a16="http://schemas.microsoft.com/office/drawing/2014/main" id="{7387F5EA-35BC-44A9-BD08-A0C9BE3C6C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80642" y="1846140"/>
            <a:ext cx="2708875" cy="1763590"/>
          </a:xfrm>
          <a:prstGeom prst="rect">
            <a:avLst/>
          </a:prstGeom>
        </p:spPr>
      </p:pic>
      <p:pic>
        <p:nvPicPr>
          <p:cNvPr id="6" name="Picture 5">
            <a:extLst>
              <a:ext uri="{FF2B5EF4-FFF2-40B4-BE49-F238E27FC236}">
                <a16:creationId xmlns:a16="http://schemas.microsoft.com/office/drawing/2014/main" id="{435E4392-8557-4130-B2B8-B2415CCB9A39}"/>
              </a:ext>
            </a:extLst>
          </p:cNvPr>
          <p:cNvPicPr>
            <a:picLocks noChangeAspect="1"/>
          </p:cNvPicPr>
          <p:nvPr/>
        </p:nvPicPr>
        <p:blipFill>
          <a:blip r:embed="rId4"/>
          <a:stretch>
            <a:fillRect/>
          </a:stretch>
        </p:blipFill>
        <p:spPr>
          <a:xfrm>
            <a:off x="7821060" y="6314988"/>
            <a:ext cx="1249788" cy="469433"/>
          </a:xfrm>
          <a:prstGeom prst="rect">
            <a:avLst/>
          </a:prstGeom>
        </p:spPr>
      </p:pic>
    </p:spTree>
    <p:extLst>
      <p:ext uri="{BB962C8B-B14F-4D97-AF65-F5344CB8AC3E}">
        <p14:creationId xmlns:p14="http://schemas.microsoft.com/office/powerpoint/2010/main" val="129645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00877-7FFC-45BF-AF63-AB437FBA4726}"/>
              </a:ext>
            </a:extLst>
          </p:cNvPr>
          <p:cNvSpPr>
            <a:spLocks noGrp="1"/>
          </p:cNvSpPr>
          <p:nvPr>
            <p:ph type="title"/>
          </p:nvPr>
        </p:nvSpPr>
        <p:spPr/>
        <p:txBody>
          <a:bodyPr/>
          <a:lstStyle/>
          <a:p>
            <a:r>
              <a:rPr lang="en-US" sz="4400" dirty="0"/>
              <a:t>When there is a problem</a:t>
            </a:r>
          </a:p>
        </p:txBody>
      </p:sp>
      <p:sp>
        <p:nvSpPr>
          <p:cNvPr id="3" name="Content Placeholder 2">
            <a:extLst>
              <a:ext uri="{FF2B5EF4-FFF2-40B4-BE49-F238E27FC236}">
                <a16:creationId xmlns:a16="http://schemas.microsoft.com/office/drawing/2014/main" id="{0DEF14A6-BAF3-4FC6-87F9-CCC1CBA95B02}"/>
              </a:ext>
            </a:extLst>
          </p:cNvPr>
          <p:cNvSpPr>
            <a:spLocks noGrp="1"/>
          </p:cNvSpPr>
          <p:nvPr>
            <p:ph idx="1"/>
          </p:nvPr>
        </p:nvSpPr>
        <p:spPr>
          <a:xfrm>
            <a:off x="457200" y="1600200"/>
            <a:ext cx="8229600" cy="3570316"/>
          </a:xfrm>
        </p:spPr>
        <p:txBody>
          <a:bodyPr/>
          <a:lstStyle/>
          <a:p>
            <a:r>
              <a:rPr lang="en-US" dirty="0"/>
              <a:t>This will be detected by the site team</a:t>
            </a:r>
          </a:p>
          <a:p>
            <a:r>
              <a:rPr lang="en-US" dirty="0"/>
              <a:t>First and foremost, the site will treat the problem or refer to the hospital if necessary</a:t>
            </a:r>
          </a:p>
          <a:p>
            <a:r>
              <a:rPr lang="en-US" dirty="0"/>
              <a:t>If  serious and  related to the ring or PrEP, the woman will  stop using the product</a:t>
            </a:r>
          </a:p>
          <a:p>
            <a:pPr lvl="1"/>
            <a:r>
              <a:rPr lang="en-US" dirty="0"/>
              <a:t>This is expected to be rare. It did not happen in ASPIRE or the Ring Study. It was rare in </a:t>
            </a:r>
            <a:r>
              <a:rPr lang="en-US" dirty="0" err="1"/>
              <a:t>PrEP</a:t>
            </a:r>
            <a:r>
              <a:rPr lang="en-US" dirty="0"/>
              <a:t> studies</a:t>
            </a:r>
          </a:p>
          <a:p>
            <a:r>
              <a:rPr lang="en-US" dirty="0"/>
              <a:t> Second, the site notifies the larger study team, who follows problems across all four sites</a:t>
            </a:r>
          </a:p>
          <a:p>
            <a:pPr marL="0" indent="0">
              <a:buNone/>
            </a:pPr>
            <a:endParaRPr lang="en-US" dirty="0"/>
          </a:p>
        </p:txBody>
      </p:sp>
      <p:sp>
        <p:nvSpPr>
          <p:cNvPr id="6" name="TextBox 5">
            <a:extLst>
              <a:ext uri="{FF2B5EF4-FFF2-40B4-BE49-F238E27FC236}">
                <a16:creationId xmlns:a16="http://schemas.microsoft.com/office/drawing/2014/main" id="{46450CC0-D83F-46A6-B59A-939EE29629CB}"/>
              </a:ext>
            </a:extLst>
          </p:cNvPr>
          <p:cNvSpPr txBox="1"/>
          <p:nvPr/>
        </p:nvSpPr>
        <p:spPr>
          <a:xfrm>
            <a:off x="1036416" y="5257800"/>
            <a:ext cx="7071167" cy="1077218"/>
          </a:xfrm>
          <a:prstGeom prst="rect">
            <a:avLst/>
          </a:prstGeom>
          <a:solidFill>
            <a:schemeClr val="accent3">
              <a:lumMod val="60000"/>
              <a:lumOff val="40000"/>
            </a:schemeClr>
          </a:solidFill>
          <a:ln>
            <a:solidFill>
              <a:schemeClr val="tx1"/>
            </a:solidFill>
          </a:ln>
        </p:spPr>
        <p:txBody>
          <a:bodyPr wrap="none" rtlCol="0">
            <a:spAutoFit/>
          </a:bodyPr>
          <a:lstStyle/>
          <a:p>
            <a:r>
              <a:rPr lang="en-US" sz="3200" dirty="0"/>
              <a:t>The site is committed to providing </a:t>
            </a:r>
          </a:p>
          <a:p>
            <a:r>
              <a:rPr lang="en-US" sz="3200" dirty="0"/>
              <a:t>the best care possible to its participants</a:t>
            </a:r>
          </a:p>
        </p:txBody>
      </p:sp>
    </p:spTree>
    <p:extLst>
      <p:ext uri="{BB962C8B-B14F-4D97-AF65-F5344CB8AC3E}">
        <p14:creationId xmlns:p14="http://schemas.microsoft.com/office/powerpoint/2010/main" val="85324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lstStyle/>
          <a:p>
            <a:r>
              <a:rPr lang="en-US" altLang="en-US" sz="4400" b="1" dirty="0"/>
              <a:t>Acknowledgements</a:t>
            </a:r>
            <a:endParaRPr lang="en-US" sz="4400" dirty="0"/>
          </a:p>
        </p:txBody>
      </p:sp>
      <p:sp>
        <p:nvSpPr>
          <p:cNvPr id="5" name="Content Placeholder 4"/>
          <p:cNvSpPr>
            <a:spLocks noGrp="1"/>
          </p:cNvSpPr>
          <p:nvPr>
            <p:ph idx="1"/>
          </p:nvPr>
        </p:nvSpPr>
        <p:spPr>
          <a:xfrm>
            <a:off x="533400" y="1676400"/>
            <a:ext cx="8039100" cy="4785232"/>
          </a:xfrm>
        </p:spPr>
        <p:txBody>
          <a:bodyPr/>
          <a:lstStyle/>
          <a:p>
            <a:pPr marL="0" indent="0">
              <a:buNone/>
            </a:pPr>
            <a:r>
              <a:rPr lang="en-US" sz="1600" dirty="0"/>
              <a:t>The Microbicide Trials Network is funded by the National Institute of Allergy and Infectious Diseases (UM1AI068633, UM1AI068615, UM1AI106707), with co-funding from the </a:t>
            </a:r>
            <a:r>
              <a:rPr lang="en-US" sz="1600" i="1" dirty="0"/>
              <a:t>Eunice Kennedy Shriver</a:t>
            </a:r>
            <a:r>
              <a:rPr lang="en-US" sz="1600" dirty="0"/>
              <a:t>  National Institute of Child Health and Human Development and the National Institute of Mental Health, all components of the U.S. National Institutes of Health. The content is solely the responsibility of the authors and does not necessarily represent the official views of the National Institutes of Health.</a:t>
            </a:r>
          </a:p>
        </p:txBody>
      </p:sp>
      <p:pic>
        <p:nvPicPr>
          <p:cNvPr id="4" name="Picture 4" descr="MTN LOGO_Fin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140" y="309859"/>
            <a:ext cx="1658432" cy="983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
            <a:extLst>
              <a:ext uri="{FF2B5EF4-FFF2-40B4-BE49-F238E27FC236}">
                <a16:creationId xmlns:a16="http://schemas.microsoft.com/office/drawing/2014/main" id="{16D6D2DF-2A56-4322-B97C-A7C511FA248A}"/>
              </a:ext>
            </a:extLst>
          </p:cNvPr>
          <p:cNvPicPr>
            <a:picLocks noChangeAspect="1"/>
          </p:cNvPicPr>
          <p:nvPr/>
        </p:nvPicPr>
        <p:blipFill>
          <a:blip r:embed="rId5" cstate="print">
            <a:extLst>
              <a:ext uri="{28A0092B-C50C-407E-A947-70E740481C1C}">
                <a14:useLocalDpi xmlns:a14="http://schemas.microsoft.com/office/drawing/2010/main" val="0"/>
              </a:ext>
            </a:extLst>
          </a:blip>
          <a:srcRect r="50000" b="4814"/>
          <a:stretch>
            <a:fillRect/>
          </a:stretch>
        </p:blipFill>
        <p:spPr bwMode="auto">
          <a:xfrm>
            <a:off x="4573651" y="4009700"/>
            <a:ext cx="1904625" cy="830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CAD5718E-32CE-4297-8976-81BEC82C5F9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1268" y="5706855"/>
            <a:ext cx="1983776" cy="748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7">
            <a:extLst>
              <a:ext uri="{FF2B5EF4-FFF2-40B4-BE49-F238E27FC236}">
                <a16:creationId xmlns:a16="http://schemas.microsoft.com/office/drawing/2014/main" id="{783531C2-6389-4D52-A17D-9393103825F9}"/>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688072" y="4879736"/>
            <a:ext cx="1009619" cy="1009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uzlogo">
            <a:extLst>
              <a:ext uri="{FF2B5EF4-FFF2-40B4-BE49-F238E27FC236}">
                <a16:creationId xmlns:a16="http://schemas.microsoft.com/office/drawing/2014/main" id="{41FD8B8E-A2D2-4C97-8E99-21366BBA6DEF}"/>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18170" y="5243859"/>
            <a:ext cx="1157414" cy="1393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9">
            <a:extLst>
              <a:ext uri="{FF2B5EF4-FFF2-40B4-BE49-F238E27FC236}">
                <a16:creationId xmlns:a16="http://schemas.microsoft.com/office/drawing/2014/main" id="{58796795-15B5-4A4B-B631-B20E4755ABDE}"/>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48620" y="4325834"/>
            <a:ext cx="857864" cy="11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20">
            <a:extLst>
              <a:ext uri="{FF2B5EF4-FFF2-40B4-BE49-F238E27FC236}">
                <a16:creationId xmlns:a16="http://schemas.microsoft.com/office/drawing/2014/main" id="{E5C8BCF2-0166-4811-95A3-D855C1421924}"/>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245061" y="5155817"/>
            <a:ext cx="1233215" cy="1032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2">
            <a:extLst>
              <a:ext uri="{FF2B5EF4-FFF2-40B4-BE49-F238E27FC236}">
                <a16:creationId xmlns:a16="http://schemas.microsoft.com/office/drawing/2014/main" id="{3C6D9B28-3E39-4444-99BF-ED75846855D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37946" y="3573845"/>
            <a:ext cx="1145561" cy="1129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20" descr="MWRI Logo symbol text wrap.png">
            <a:extLst>
              <a:ext uri="{FF2B5EF4-FFF2-40B4-BE49-F238E27FC236}">
                <a16:creationId xmlns:a16="http://schemas.microsoft.com/office/drawing/2014/main" id="{EAD8E19D-1CD4-4D14-8CAF-0481545A2304}"/>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907487" y="4658789"/>
            <a:ext cx="1169989" cy="1009619"/>
          </a:xfrm>
          <a:prstGeom prst="rect">
            <a:avLst/>
          </a:prstGeom>
        </p:spPr>
      </p:pic>
      <p:pic>
        <p:nvPicPr>
          <p:cNvPr id="22" name="Picture 21">
            <a:extLst>
              <a:ext uri="{FF2B5EF4-FFF2-40B4-BE49-F238E27FC236}">
                <a16:creationId xmlns:a16="http://schemas.microsoft.com/office/drawing/2014/main" id="{AEA4E170-C55F-4D7B-9479-87F70FDBE6F4}"/>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845499" y="5271015"/>
            <a:ext cx="1012770" cy="1012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24" descr="scharplogo.jpg">
            <a:extLst>
              <a:ext uri="{FF2B5EF4-FFF2-40B4-BE49-F238E27FC236}">
                <a16:creationId xmlns:a16="http://schemas.microsoft.com/office/drawing/2014/main" id="{007DF859-926D-4CA1-8F51-2BB4A099BD86}"/>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306234" y="4608789"/>
            <a:ext cx="1831962" cy="678775"/>
          </a:xfrm>
          <a:prstGeom prst="rect">
            <a:avLst/>
          </a:prstGeom>
        </p:spPr>
      </p:pic>
      <p:pic>
        <p:nvPicPr>
          <p:cNvPr id="27" name="Picture 26">
            <a:extLst>
              <a:ext uri="{FF2B5EF4-FFF2-40B4-BE49-F238E27FC236}">
                <a16:creationId xmlns:a16="http://schemas.microsoft.com/office/drawing/2014/main" id="{76957CC5-05E4-40A3-A297-0528BF2D86BF}"/>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l="14810" t="23173" r="12839" b="20224"/>
          <a:stretch/>
        </p:blipFill>
        <p:spPr>
          <a:xfrm>
            <a:off x="1236372" y="3512475"/>
            <a:ext cx="1682627" cy="842707"/>
          </a:xfrm>
          <a:prstGeom prst="rect">
            <a:avLst/>
          </a:prstGeom>
        </p:spPr>
      </p:pic>
      <p:pic>
        <p:nvPicPr>
          <p:cNvPr id="2" name="Picture 1">
            <a:extLst>
              <a:ext uri="{FF2B5EF4-FFF2-40B4-BE49-F238E27FC236}">
                <a16:creationId xmlns:a16="http://schemas.microsoft.com/office/drawing/2014/main" id="{2BF25F2A-4B47-4432-8B12-40B9BA8A35EE}"/>
              </a:ext>
            </a:extLst>
          </p:cNvPr>
          <p:cNvPicPr>
            <a:picLocks noChangeAspect="1"/>
          </p:cNvPicPr>
          <p:nvPr/>
        </p:nvPicPr>
        <p:blipFill>
          <a:blip r:embed="rId16"/>
          <a:stretch>
            <a:fillRect/>
          </a:stretch>
        </p:blipFill>
        <p:spPr>
          <a:xfrm>
            <a:off x="6478276" y="3579019"/>
            <a:ext cx="2232660" cy="633593"/>
          </a:xfrm>
          <a:prstGeom prst="rect">
            <a:avLst/>
          </a:prstGeom>
        </p:spPr>
      </p:pic>
      <p:pic>
        <p:nvPicPr>
          <p:cNvPr id="3" name="Picture 2">
            <a:extLst>
              <a:ext uri="{FF2B5EF4-FFF2-40B4-BE49-F238E27FC236}">
                <a16:creationId xmlns:a16="http://schemas.microsoft.com/office/drawing/2014/main" id="{A6122C56-1AE0-4238-ADBA-35C75E51C000}"/>
              </a:ext>
            </a:extLst>
          </p:cNvPr>
          <p:cNvPicPr>
            <a:picLocks noChangeAspect="1"/>
          </p:cNvPicPr>
          <p:nvPr/>
        </p:nvPicPr>
        <p:blipFill>
          <a:blip r:embed="rId17"/>
          <a:stretch>
            <a:fillRect/>
          </a:stretch>
        </p:blipFill>
        <p:spPr>
          <a:xfrm>
            <a:off x="6200410" y="6345831"/>
            <a:ext cx="2807970" cy="466123"/>
          </a:xfrm>
          <a:prstGeom prst="rect">
            <a:avLst/>
          </a:prstGeom>
        </p:spPr>
      </p:pic>
    </p:spTree>
    <p:custDataLst>
      <p:tags r:id="rId1"/>
    </p:custDataLst>
    <p:extLst>
      <p:ext uri="{BB962C8B-B14F-4D97-AF65-F5344CB8AC3E}">
        <p14:creationId xmlns:p14="http://schemas.microsoft.com/office/powerpoint/2010/main" val="657565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20328" y="167141"/>
            <a:ext cx="8421329" cy="1143000"/>
          </a:xfrm>
        </p:spPr>
        <p:txBody>
          <a:bodyPr/>
          <a:lstStyle/>
          <a:p>
            <a:r>
              <a:rPr lang="en-US" sz="4400" dirty="0"/>
              <a:t>MTN-042: A Three-Way Safety Net for Two</a:t>
            </a:r>
          </a:p>
        </p:txBody>
      </p:sp>
      <p:pic>
        <p:nvPicPr>
          <p:cNvPr id="4" name="Content Placeholder 3"/>
          <p:cNvPicPr>
            <a:picLocks noGrp="1" noChangeAspect="1"/>
          </p:cNvPicPr>
          <p:nvPr>
            <p:ph idx="1"/>
          </p:nvPr>
        </p:nvPicPr>
        <p:blipFill>
          <a:blip r:embed="rId3"/>
          <a:stretch>
            <a:fillRect/>
          </a:stretch>
        </p:blipFill>
        <p:spPr>
          <a:xfrm>
            <a:off x="3350342" y="2424268"/>
            <a:ext cx="4495800" cy="3067050"/>
          </a:xfrm>
          <a:prstGeom prst="rect">
            <a:avLst/>
          </a:prstGeom>
        </p:spPr>
      </p:pic>
      <p:sp>
        <p:nvSpPr>
          <p:cNvPr id="6" name="TextBox 5">
            <a:extLst>
              <a:ext uri="{FF2B5EF4-FFF2-40B4-BE49-F238E27FC236}">
                <a16:creationId xmlns:a16="http://schemas.microsoft.com/office/drawing/2014/main" id="{A4F5966E-66F1-469F-BC33-BF2BBA835687}"/>
              </a:ext>
            </a:extLst>
          </p:cNvPr>
          <p:cNvSpPr txBox="1"/>
          <p:nvPr/>
        </p:nvSpPr>
        <p:spPr>
          <a:xfrm>
            <a:off x="457200" y="3757534"/>
            <a:ext cx="2893142" cy="1015663"/>
          </a:xfrm>
          <a:prstGeom prst="rect">
            <a:avLst/>
          </a:prstGeom>
          <a:noFill/>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660083"/>
                </a:solidFill>
                <a:effectLst/>
                <a:uLnTx/>
                <a:uFillTx/>
                <a:latin typeface="Candara"/>
                <a:ea typeface="+mn-ea"/>
                <a:cs typeface="+mn-cs"/>
              </a:rPr>
              <a:t>Study Conduct</a:t>
            </a:r>
          </a:p>
          <a:p>
            <a:pPr marL="0" marR="0" lvl="0" indent="0" algn="l" defTabSz="914400" rtl="0" eaLnBrk="1" fontAlgn="auto" latinLnBrk="0" hangingPunct="1">
              <a:lnSpc>
                <a:spcPts val="24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ndara"/>
                <a:ea typeface="+mn-ea"/>
                <a:cs typeface="+mn-cs"/>
              </a:rPr>
              <a:t>Multiple measures to ensure safe participation</a:t>
            </a:r>
          </a:p>
        </p:txBody>
      </p:sp>
      <p:sp>
        <p:nvSpPr>
          <p:cNvPr id="7" name="TextBox 6">
            <a:extLst>
              <a:ext uri="{FF2B5EF4-FFF2-40B4-BE49-F238E27FC236}">
                <a16:creationId xmlns:a16="http://schemas.microsoft.com/office/drawing/2014/main" id="{A4F5966E-66F1-469F-BC33-BF2BBA835687}"/>
              </a:ext>
            </a:extLst>
          </p:cNvPr>
          <p:cNvSpPr txBox="1"/>
          <p:nvPr/>
        </p:nvSpPr>
        <p:spPr>
          <a:xfrm>
            <a:off x="6120582" y="2243075"/>
            <a:ext cx="2566218" cy="707886"/>
          </a:xfrm>
          <a:prstGeom prst="rect">
            <a:avLst/>
          </a:prstGeom>
          <a:noFill/>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660083"/>
                </a:solidFill>
                <a:effectLst/>
                <a:uLnTx/>
                <a:uFillTx/>
                <a:latin typeface="Candara"/>
                <a:ea typeface="+mn-ea"/>
                <a:cs typeface="+mn-cs"/>
              </a:rPr>
              <a:t>Study Design</a:t>
            </a:r>
          </a:p>
          <a:p>
            <a:pPr marL="0" marR="0" lvl="0" indent="0" algn="l" defTabSz="914400" rtl="0" eaLnBrk="1" fontAlgn="auto" latinLnBrk="0" hangingPunct="1">
              <a:lnSpc>
                <a:spcPts val="24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ndara"/>
                <a:ea typeface="+mn-ea"/>
                <a:cs typeface="+mn-cs"/>
              </a:rPr>
              <a:t>A step-wise approach</a:t>
            </a:r>
          </a:p>
        </p:txBody>
      </p:sp>
      <p:sp>
        <p:nvSpPr>
          <p:cNvPr id="8" name="TextBox 7">
            <a:extLst>
              <a:ext uri="{FF2B5EF4-FFF2-40B4-BE49-F238E27FC236}">
                <a16:creationId xmlns:a16="http://schemas.microsoft.com/office/drawing/2014/main" id="{A4F5966E-66F1-469F-BC33-BF2BBA835687}"/>
              </a:ext>
            </a:extLst>
          </p:cNvPr>
          <p:cNvSpPr txBox="1"/>
          <p:nvPr/>
        </p:nvSpPr>
        <p:spPr>
          <a:xfrm>
            <a:off x="796413" y="1935298"/>
            <a:ext cx="3666816" cy="1323439"/>
          </a:xfrm>
          <a:prstGeom prst="rect">
            <a:avLst/>
          </a:prstGeom>
          <a:noFill/>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660083"/>
                </a:solidFill>
                <a:effectLst/>
                <a:uLnTx/>
                <a:uFillTx/>
                <a:latin typeface="Candara"/>
                <a:ea typeface="+mn-ea"/>
                <a:cs typeface="+mn-cs"/>
              </a:rPr>
              <a:t>Study Objective</a:t>
            </a:r>
          </a:p>
          <a:p>
            <a:pPr marL="0" marR="0" lvl="0" indent="0" algn="l" defTabSz="914400" rtl="0" eaLnBrk="1" fontAlgn="auto" latinLnBrk="0" hangingPunct="1">
              <a:lnSpc>
                <a:spcPts val="24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Candara"/>
                <a:ea typeface="+mn-ea"/>
                <a:cs typeface="+mn-cs"/>
              </a:rPr>
              <a:t>Understanding the safety of PrEP and the ring during pregnancy</a:t>
            </a:r>
          </a:p>
        </p:txBody>
      </p:sp>
      <p:sp>
        <p:nvSpPr>
          <p:cNvPr id="9" name="TextBox 8">
            <a:extLst>
              <a:ext uri="{FF2B5EF4-FFF2-40B4-BE49-F238E27FC236}">
                <a16:creationId xmlns:a16="http://schemas.microsoft.com/office/drawing/2014/main" id="{A4F5966E-66F1-469F-BC33-BF2BBA835687}"/>
              </a:ext>
            </a:extLst>
          </p:cNvPr>
          <p:cNvSpPr txBox="1"/>
          <p:nvPr/>
        </p:nvSpPr>
        <p:spPr>
          <a:xfrm>
            <a:off x="890451" y="5585486"/>
            <a:ext cx="7363097" cy="1019959"/>
          </a:xfrm>
          <a:prstGeom prst="rect">
            <a:avLst/>
          </a:prstGeom>
          <a:noFill/>
        </p:spPr>
        <p:txBody>
          <a:bodyPr wrap="square" rtlCol="0">
            <a:spAutoFit/>
          </a:bodyPr>
          <a:lstStyle/>
          <a:p>
            <a:pPr marL="0" marR="0" lvl="0" indent="0" algn="ctr" defTabSz="914400" rtl="0" eaLnBrk="1" fontAlgn="auto" latinLnBrk="0" hangingPunct="1">
              <a:lnSpc>
                <a:spcPts val="24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660083"/>
                </a:solidFill>
                <a:effectLst/>
                <a:uLnTx/>
                <a:uFillTx/>
                <a:latin typeface="Candara"/>
                <a:ea typeface="+mn-ea"/>
                <a:cs typeface="+mn-cs"/>
              </a:rPr>
              <a:t>So that women can be protected against HIV at all times, including during pregnancy, with methods that are safe for them and their babies </a:t>
            </a:r>
            <a:endParaRPr kumimoji="0" lang="en-US" sz="2200" b="1" i="0" u="none" strike="noStrike" kern="1200" cap="none" spc="0" normalizeH="0" baseline="0" noProof="0" dirty="0">
              <a:ln>
                <a:noFill/>
              </a:ln>
              <a:solidFill>
                <a:prstClr val="black"/>
              </a:solidFill>
              <a:effectLst/>
              <a:uLnTx/>
              <a:uFillTx/>
              <a:latin typeface="Candara"/>
              <a:ea typeface="+mn-ea"/>
              <a:cs typeface="+mn-cs"/>
            </a:endParaRPr>
          </a:p>
        </p:txBody>
      </p:sp>
    </p:spTree>
    <p:extLst>
      <p:ext uri="{BB962C8B-B14F-4D97-AF65-F5344CB8AC3E}">
        <p14:creationId xmlns:p14="http://schemas.microsoft.com/office/powerpoint/2010/main" val="748256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56EEB-E46B-4E66-ACC2-F90125256950}"/>
              </a:ext>
            </a:extLst>
          </p:cNvPr>
          <p:cNvSpPr>
            <a:spLocks noGrp="1"/>
          </p:cNvSpPr>
          <p:nvPr>
            <p:ph type="ctrTitle"/>
          </p:nvPr>
        </p:nvSpPr>
        <p:spPr/>
        <p:txBody>
          <a:bodyPr/>
          <a:lstStyle/>
          <a:p>
            <a:r>
              <a:rPr lang="en-US" sz="4400" dirty="0"/>
              <a:t>Study Objective</a:t>
            </a:r>
          </a:p>
        </p:txBody>
      </p:sp>
      <p:sp>
        <p:nvSpPr>
          <p:cNvPr id="3" name="Subtitle 2">
            <a:extLst>
              <a:ext uri="{FF2B5EF4-FFF2-40B4-BE49-F238E27FC236}">
                <a16:creationId xmlns:a16="http://schemas.microsoft.com/office/drawing/2014/main" id="{85EE51C8-CA32-4E6B-B95F-8BBD28F74EA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19073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BE98F-4480-477C-BA8A-92D87F76AF54}"/>
              </a:ext>
            </a:extLst>
          </p:cNvPr>
          <p:cNvSpPr>
            <a:spLocks noGrp="1"/>
          </p:cNvSpPr>
          <p:nvPr>
            <p:ph type="title"/>
          </p:nvPr>
        </p:nvSpPr>
        <p:spPr/>
        <p:txBody>
          <a:bodyPr/>
          <a:lstStyle/>
          <a:p>
            <a:r>
              <a:rPr lang="en-US" sz="4400" dirty="0"/>
              <a:t>Study objective</a:t>
            </a:r>
          </a:p>
        </p:txBody>
      </p:sp>
      <p:sp>
        <p:nvSpPr>
          <p:cNvPr id="3" name="Content Placeholder 2">
            <a:extLst>
              <a:ext uri="{FF2B5EF4-FFF2-40B4-BE49-F238E27FC236}">
                <a16:creationId xmlns:a16="http://schemas.microsoft.com/office/drawing/2014/main" id="{3BCEBA46-910B-4078-B672-F56C0484BA76}"/>
              </a:ext>
            </a:extLst>
          </p:cNvPr>
          <p:cNvSpPr>
            <a:spLocks noGrp="1"/>
          </p:cNvSpPr>
          <p:nvPr>
            <p:ph idx="1"/>
          </p:nvPr>
        </p:nvSpPr>
        <p:spPr/>
        <p:txBody>
          <a:bodyPr/>
          <a:lstStyle/>
          <a:p>
            <a:r>
              <a:rPr lang="en-US" dirty="0"/>
              <a:t>The goal of the study is to see whether the two study products are safe for baby and mom</a:t>
            </a:r>
          </a:p>
          <a:p>
            <a:r>
              <a:rPr lang="en-US" dirty="0"/>
              <a:t>This starts at the site level</a:t>
            </a:r>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a:p>
            <a:r>
              <a:rPr lang="en-US" dirty="0"/>
              <a:t>Participants will be seen every 1-4 weeks depending on how far along in the pregnancy they are until 6 weeks after delivery</a:t>
            </a:r>
          </a:p>
          <a:p>
            <a:r>
              <a:rPr lang="en-US" dirty="0"/>
              <a:t>Infants will be seen for a year</a:t>
            </a:r>
          </a:p>
          <a:p>
            <a:endParaRPr lang="en-US" dirty="0"/>
          </a:p>
          <a:p>
            <a:pPr marL="0" indent="0">
              <a:buNone/>
            </a:pPr>
            <a:endParaRPr lang="en-US" dirty="0"/>
          </a:p>
        </p:txBody>
      </p:sp>
      <p:pic>
        <p:nvPicPr>
          <p:cNvPr id="4" name="Picture 2">
            <a:extLst>
              <a:ext uri="{FF2B5EF4-FFF2-40B4-BE49-F238E27FC236}">
                <a16:creationId xmlns:a16="http://schemas.microsoft.com/office/drawing/2014/main" id="{0C305B7F-66A2-4E76-B16D-F80E3A560CC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7599" y="3132808"/>
            <a:ext cx="2143635" cy="172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a:extLst>
              <a:ext uri="{FF2B5EF4-FFF2-40B4-BE49-F238E27FC236}">
                <a16:creationId xmlns:a16="http://schemas.microsoft.com/office/drawing/2014/main" id="{624F7FFE-5871-42B1-B25B-9F596FEA0B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717" y="3132809"/>
            <a:ext cx="2255323" cy="1720013"/>
          </a:xfrm>
          <a:prstGeom prst="rect">
            <a:avLst/>
          </a:prstGeom>
        </p:spPr>
      </p:pic>
      <p:pic>
        <p:nvPicPr>
          <p:cNvPr id="8" name="Picture 7">
            <a:extLst>
              <a:ext uri="{FF2B5EF4-FFF2-40B4-BE49-F238E27FC236}">
                <a16:creationId xmlns:a16="http://schemas.microsoft.com/office/drawing/2014/main" id="{0A201FBB-5EBA-407E-A6CE-C457C339E371}"/>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6383793" y="3006500"/>
            <a:ext cx="2343834" cy="1720013"/>
          </a:xfrm>
          <a:prstGeom prst="rect">
            <a:avLst/>
          </a:prstGeom>
        </p:spPr>
      </p:pic>
    </p:spTree>
    <p:extLst>
      <p:ext uri="{BB962C8B-B14F-4D97-AF65-F5344CB8AC3E}">
        <p14:creationId xmlns:p14="http://schemas.microsoft.com/office/powerpoint/2010/main" val="3100026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E4E38-8FB0-4C01-80B4-583F7648F5BB}"/>
              </a:ext>
            </a:extLst>
          </p:cNvPr>
          <p:cNvSpPr>
            <a:spLocks noGrp="1"/>
          </p:cNvSpPr>
          <p:nvPr>
            <p:ph type="title"/>
          </p:nvPr>
        </p:nvSpPr>
        <p:spPr/>
        <p:txBody>
          <a:bodyPr/>
          <a:lstStyle/>
          <a:p>
            <a:r>
              <a:rPr lang="en-US" sz="4400" dirty="0"/>
              <a:t>Primary goal: Birth Outcome</a:t>
            </a:r>
          </a:p>
        </p:txBody>
      </p:sp>
      <p:sp>
        <p:nvSpPr>
          <p:cNvPr id="3" name="Content Placeholder 2">
            <a:extLst>
              <a:ext uri="{FF2B5EF4-FFF2-40B4-BE49-F238E27FC236}">
                <a16:creationId xmlns:a16="http://schemas.microsoft.com/office/drawing/2014/main" id="{8AE95C74-BAC9-4FAB-B774-23D66D506729}"/>
              </a:ext>
            </a:extLst>
          </p:cNvPr>
          <p:cNvSpPr>
            <a:spLocks noGrp="1"/>
          </p:cNvSpPr>
          <p:nvPr>
            <p:ph idx="1"/>
          </p:nvPr>
        </p:nvSpPr>
        <p:spPr/>
        <p:txBody>
          <a:bodyPr/>
          <a:lstStyle/>
          <a:p>
            <a:r>
              <a:rPr lang="en-US" dirty="0"/>
              <a:t>In addition to collecting information about problems women might have while in the study  we will follow women through delivery</a:t>
            </a:r>
          </a:p>
          <a:p>
            <a:r>
              <a:rPr lang="en-US" dirty="0"/>
              <a:t>We will know how the pregnancy ended- “the outcome”</a:t>
            </a:r>
          </a:p>
          <a:p>
            <a:pPr lvl="1"/>
            <a:r>
              <a:rPr lang="en-US" dirty="0"/>
              <a:t>Was it a normal delivery of a fully developed baby? (full term birth)</a:t>
            </a:r>
          </a:p>
          <a:p>
            <a:pPr lvl="1"/>
            <a:r>
              <a:rPr lang="en-US" dirty="0"/>
              <a:t>Was it an early delivery- more than three weeks before expected? (preterm birth)</a:t>
            </a:r>
          </a:p>
          <a:p>
            <a:pPr lvl="1"/>
            <a:r>
              <a:rPr lang="en-US" dirty="0"/>
              <a:t>Was it a delivery of a baby that was dead when it came out? (still birth)</a:t>
            </a:r>
          </a:p>
          <a:p>
            <a:pPr lvl="1"/>
            <a:r>
              <a:rPr lang="en-US" dirty="0"/>
              <a:t>Was it an early loss of the baby- less than 5 months? (pregnancy loss)</a:t>
            </a:r>
          </a:p>
        </p:txBody>
      </p:sp>
    </p:spTree>
    <p:extLst>
      <p:ext uri="{BB962C8B-B14F-4D97-AF65-F5344CB8AC3E}">
        <p14:creationId xmlns:p14="http://schemas.microsoft.com/office/powerpoint/2010/main" val="4086908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C7D6D-6C01-4CE3-B1AF-24A63B70779E}"/>
              </a:ext>
            </a:extLst>
          </p:cNvPr>
          <p:cNvSpPr>
            <a:spLocks noGrp="1"/>
          </p:cNvSpPr>
          <p:nvPr>
            <p:ph type="title"/>
          </p:nvPr>
        </p:nvSpPr>
        <p:spPr/>
        <p:txBody>
          <a:bodyPr/>
          <a:lstStyle/>
          <a:p>
            <a:r>
              <a:rPr lang="en-US" sz="4000" dirty="0"/>
              <a:t>How do we know whether oral PrEP or ring affect birth outcomes</a:t>
            </a:r>
            <a:r>
              <a:rPr lang="en-US" sz="4400" dirty="0"/>
              <a:t>?</a:t>
            </a:r>
          </a:p>
        </p:txBody>
      </p:sp>
      <p:sp>
        <p:nvSpPr>
          <p:cNvPr id="3" name="Content Placeholder 2">
            <a:extLst>
              <a:ext uri="{FF2B5EF4-FFF2-40B4-BE49-F238E27FC236}">
                <a16:creationId xmlns:a16="http://schemas.microsoft.com/office/drawing/2014/main" id="{AE1A395B-82DC-4DC4-AF7D-32A00D206DCE}"/>
              </a:ext>
            </a:extLst>
          </p:cNvPr>
          <p:cNvSpPr>
            <a:spLocks noGrp="1"/>
          </p:cNvSpPr>
          <p:nvPr>
            <p:ph idx="1"/>
          </p:nvPr>
        </p:nvSpPr>
        <p:spPr>
          <a:xfrm>
            <a:off x="457200" y="1898142"/>
            <a:ext cx="8229600" cy="4785232"/>
          </a:xfrm>
        </p:spPr>
        <p:txBody>
          <a:bodyPr/>
          <a:lstStyle/>
          <a:p>
            <a:r>
              <a:rPr lang="en-US" sz="3200" dirty="0"/>
              <a:t>At the end of the study, we will compare  how often women and babies had serious problems AND how often moms had bad pregnancy outcomes </a:t>
            </a:r>
          </a:p>
          <a:p>
            <a:pPr marL="0" indent="0">
              <a:buNone/>
            </a:pPr>
            <a:endParaRPr lang="en-US" sz="3200" dirty="0"/>
          </a:p>
          <a:p>
            <a:r>
              <a:rPr lang="en-US" sz="3200" dirty="0"/>
              <a:t>We can compare what happens to women in our study to women delivering at our hospitals who were not part of the study</a:t>
            </a:r>
          </a:p>
        </p:txBody>
      </p:sp>
    </p:spTree>
    <p:extLst>
      <p:ext uri="{BB962C8B-B14F-4D97-AF65-F5344CB8AC3E}">
        <p14:creationId xmlns:p14="http://schemas.microsoft.com/office/powerpoint/2010/main" val="612176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E3C2F-C48E-4162-9DE9-2B4C3D8F6F78}"/>
              </a:ext>
            </a:extLst>
          </p:cNvPr>
          <p:cNvSpPr>
            <a:spLocks noGrp="1"/>
          </p:cNvSpPr>
          <p:nvPr>
            <p:ph type="title"/>
          </p:nvPr>
        </p:nvSpPr>
        <p:spPr/>
        <p:txBody>
          <a:bodyPr/>
          <a:lstStyle/>
          <a:p>
            <a:r>
              <a:rPr lang="en-US" sz="4000" dirty="0"/>
              <a:t>Other important safety information which will be measured</a:t>
            </a:r>
          </a:p>
        </p:txBody>
      </p:sp>
      <p:sp>
        <p:nvSpPr>
          <p:cNvPr id="3" name="Content Placeholder 2">
            <a:extLst>
              <a:ext uri="{FF2B5EF4-FFF2-40B4-BE49-F238E27FC236}">
                <a16:creationId xmlns:a16="http://schemas.microsoft.com/office/drawing/2014/main" id="{009DA59D-0A9E-47F8-8047-9A840919DFA1}"/>
              </a:ext>
            </a:extLst>
          </p:cNvPr>
          <p:cNvSpPr>
            <a:spLocks noGrp="1"/>
          </p:cNvSpPr>
          <p:nvPr>
            <p:ph idx="1"/>
          </p:nvPr>
        </p:nvSpPr>
        <p:spPr>
          <a:xfrm>
            <a:off x="457200" y="1600200"/>
            <a:ext cx="8229600" cy="4785232"/>
          </a:xfrm>
        </p:spPr>
        <p:txBody>
          <a:bodyPr/>
          <a:lstStyle/>
          <a:p>
            <a:pPr marL="0" indent="0">
              <a:buNone/>
            </a:pPr>
            <a:r>
              <a:rPr lang="en-US" dirty="0"/>
              <a:t> </a:t>
            </a:r>
          </a:p>
          <a:p>
            <a:pPr lvl="1">
              <a:buFont typeface="Arial" panose="020B0604020202020204" pitchFamily="34" charset="0"/>
              <a:buChar char="•"/>
            </a:pPr>
            <a:r>
              <a:rPr lang="en-US" sz="2800" dirty="0"/>
              <a:t>High blood pressure (hypertensive disorders of pregnancy)</a:t>
            </a:r>
          </a:p>
          <a:p>
            <a:pPr lvl="1">
              <a:buFont typeface="Arial" panose="020B0604020202020204" pitchFamily="34" charset="0"/>
              <a:buChar char="•"/>
            </a:pPr>
            <a:r>
              <a:rPr lang="en-US" sz="2800" dirty="0"/>
              <a:t>Infection of the womb (chorioamnionitis or endometritis)</a:t>
            </a:r>
          </a:p>
          <a:p>
            <a:pPr lvl="1">
              <a:buFont typeface="Arial" panose="020B0604020202020204" pitchFamily="34" charset="0"/>
              <a:buChar char="•"/>
            </a:pPr>
            <a:r>
              <a:rPr lang="en-US" sz="2800" dirty="0"/>
              <a:t>Infection in the blood (Puerperal sepsis)  </a:t>
            </a:r>
          </a:p>
          <a:p>
            <a:pPr lvl="1">
              <a:buFont typeface="Arial" panose="020B0604020202020204" pitchFamily="34" charset="0"/>
              <a:buChar char="•"/>
            </a:pPr>
            <a:r>
              <a:rPr lang="en-US" sz="2800" dirty="0"/>
              <a:t>Dangerous bleeding (Hemorrhage)</a:t>
            </a:r>
          </a:p>
          <a:p>
            <a:pPr lvl="1">
              <a:buFont typeface="Arial" panose="020B0604020202020204" pitchFamily="34" charset="0"/>
              <a:buChar char="•"/>
            </a:pPr>
            <a:r>
              <a:rPr lang="en-US" sz="2800" dirty="0"/>
              <a:t>Water around the baby breaking too early (Preterm premature rupture of membranes)</a:t>
            </a:r>
          </a:p>
          <a:p>
            <a:pPr lvl="1">
              <a:buFont typeface="Arial" panose="020B0604020202020204" pitchFamily="34" charset="0"/>
              <a:buChar char="•"/>
            </a:pPr>
            <a:r>
              <a:rPr lang="en-US" sz="2800" dirty="0"/>
              <a:t>Fever </a:t>
            </a:r>
          </a:p>
          <a:p>
            <a:pPr>
              <a:buFont typeface="Arial" panose="020B0604020202020204" pitchFamily="34" charset="0"/>
              <a:buChar char="•"/>
            </a:pPr>
            <a:endParaRPr lang="en-US" sz="2800" dirty="0"/>
          </a:p>
          <a:p>
            <a:endParaRPr lang="en-US" dirty="0"/>
          </a:p>
          <a:p>
            <a:endParaRPr lang="en-US" dirty="0"/>
          </a:p>
          <a:p>
            <a:endParaRPr lang="en-US" dirty="0"/>
          </a:p>
          <a:p>
            <a:endParaRPr lang="en-US" dirty="0"/>
          </a:p>
          <a:p>
            <a:endParaRPr lang="en-US" dirty="0"/>
          </a:p>
          <a:p>
            <a:r>
              <a:rPr lang="en-US" dirty="0"/>
              <a:t>This is a “secondary endpoint” because this information is important, but not as important as the  “pregnancy outcome”</a:t>
            </a:r>
          </a:p>
          <a:p>
            <a:pPr marL="0" indent="0">
              <a:buNone/>
            </a:pPr>
            <a:endParaRPr lang="en-US" dirty="0"/>
          </a:p>
        </p:txBody>
      </p:sp>
    </p:spTree>
    <p:extLst>
      <p:ext uri="{BB962C8B-B14F-4D97-AF65-F5344CB8AC3E}">
        <p14:creationId xmlns:p14="http://schemas.microsoft.com/office/powerpoint/2010/main" val="3435854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1F8D5-DDAD-40BF-9ECB-37397324CDB7}"/>
              </a:ext>
            </a:extLst>
          </p:cNvPr>
          <p:cNvSpPr>
            <a:spLocks noGrp="1"/>
          </p:cNvSpPr>
          <p:nvPr>
            <p:ph type="ctrTitle"/>
          </p:nvPr>
        </p:nvSpPr>
        <p:spPr/>
        <p:txBody>
          <a:bodyPr/>
          <a:lstStyle/>
          <a:p>
            <a:r>
              <a:rPr lang="en-US" sz="4400" dirty="0"/>
              <a:t>Study Design</a:t>
            </a:r>
          </a:p>
        </p:txBody>
      </p:sp>
      <p:sp>
        <p:nvSpPr>
          <p:cNvPr id="3" name="Subtitle 2">
            <a:extLst>
              <a:ext uri="{FF2B5EF4-FFF2-40B4-BE49-F238E27FC236}">
                <a16:creationId xmlns:a16="http://schemas.microsoft.com/office/drawing/2014/main" id="{E9D9327B-C8A1-4D95-B1C9-319433014F5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78632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02563-657B-4A42-B6BC-89DFFC848CDE}"/>
              </a:ext>
            </a:extLst>
          </p:cNvPr>
          <p:cNvSpPr>
            <a:spLocks noGrp="1"/>
          </p:cNvSpPr>
          <p:nvPr>
            <p:ph type="title"/>
          </p:nvPr>
        </p:nvSpPr>
        <p:spPr/>
        <p:txBody>
          <a:bodyPr/>
          <a:lstStyle/>
          <a:p>
            <a:r>
              <a:rPr lang="en-US" sz="4400" dirty="0">
                <a:solidFill>
                  <a:srgbClr val="660083"/>
                </a:solidFill>
              </a:rPr>
              <a:t>Study design</a:t>
            </a:r>
          </a:p>
        </p:txBody>
      </p:sp>
      <p:sp>
        <p:nvSpPr>
          <p:cNvPr id="4" name="TextBox 3">
            <a:extLst>
              <a:ext uri="{FF2B5EF4-FFF2-40B4-BE49-F238E27FC236}">
                <a16:creationId xmlns:a16="http://schemas.microsoft.com/office/drawing/2014/main" id="{9580BCAB-9D19-4E93-9FDB-34B2DCD2848E}"/>
              </a:ext>
            </a:extLst>
          </p:cNvPr>
          <p:cNvSpPr txBox="1"/>
          <p:nvPr/>
        </p:nvSpPr>
        <p:spPr>
          <a:xfrm>
            <a:off x="4356905" y="1944826"/>
            <a:ext cx="4473242" cy="1579920"/>
          </a:xfrm>
          <a:prstGeom prst="rect">
            <a:avLst/>
          </a:prstGeom>
          <a:noFill/>
        </p:spPr>
        <p:txBody>
          <a:bodyPr wrap="square" rtlCol="0">
            <a:spAutoFit/>
          </a:bodyPr>
          <a:lstStyle/>
          <a:p>
            <a:pPr marL="182880" marR="0" lvl="0" indent="-182880" algn="l" defTabSz="914400" rtl="0" eaLnBrk="1" fontAlgn="base" latinLnBrk="0" hangingPunct="1">
              <a:lnSpc>
                <a:spcPts val="2600"/>
              </a:lnSpc>
              <a:spcBef>
                <a:spcPct val="20000"/>
              </a:spcBef>
              <a:spcAft>
                <a:spcPct val="0"/>
              </a:spcAft>
              <a:buClrTx/>
              <a:buSzTx/>
              <a:buFont typeface="Arial" charset="0"/>
              <a:buChar char="•"/>
              <a:tabLst/>
              <a:defRPr/>
            </a:pPr>
            <a:r>
              <a:rPr kumimoji="0" lang="en-US" sz="2800" b="0" i="0" u="none" strike="noStrike" kern="1200" cap="none" spc="0" normalizeH="0" baseline="0" noProof="0" dirty="0">
                <a:ln>
                  <a:noFill/>
                </a:ln>
                <a:solidFill>
                  <a:prstClr val="black"/>
                </a:solidFill>
                <a:effectLst/>
                <a:uLnTx/>
                <a:uFillTx/>
                <a:latin typeface="Candara"/>
              </a:rPr>
              <a:t>Remember there are four groups</a:t>
            </a:r>
          </a:p>
          <a:p>
            <a:pPr marL="182880" marR="0" lvl="0" indent="-182880" algn="l" defTabSz="914400" rtl="0" eaLnBrk="1" fontAlgn="base" latinLnBrk="0" hangingPunct="1">
              <a:lnSpc>
                <a:spcPts val="2600"/>
              </a:lnSpc>
              <a:spcBef>
                <a:spcPts val="1200"/>
              </a:spcBef>
              <a:spcAft>
                <a:spcPct val="0"/>
              </a:spcAft>
              <a:buClrTx/>
              <a:buSzTx/>
              <a:buFont typeface="Arial" charset="0"/>
              <a:buChar char="•"/>
              <a:tabLst/>
              <a:defRPr/>
            </a:pPr>
            <a:r>
              <a:rPr lang="en-US" sz="2800" dirty="0">
                <a:solidFill>
                  <a:prstClr val="black"/>
                </a:solidFill>
                <a:latin typeface="Candara"/>
              </a:rPr>
              <a:t>The first group is farthest in pregnancy</a:t>
            </a:r>
            <a:endParaRPr kumimoji="0" lang="en-US" sz="2800" b="0" i="0" u="none" strike="noStrike" kern="1200" cap="none" spc="0" normalizeH="0" baseline="0" noProof="0" dirty="0">
              <a:ln>
                <a:noFill/>
              </a:ln>
              <a:solidFill>
                <a:prstClr val="black"/>
              </a:solidFill>
              <a:effectLst/>
              <a:uLnTx/>
              <a:uFillTx/>
              <a:latin typeface="Candara"/>
            </a:endParaRPr>
          </a:p>
        </p:txBody>
      </p:sp>
      <p:cxnSp>
        <p:nvCxnSpPr>
          <p:cNvPr id="18" name="Straight Arrow Connector 17">
            <a:extLst>
              <a:ext uri="{FF2B5EF4-FFF2-40B4-BE49-F238E27FC236}">
                <a16:creationId xmlns:a16="http://schemas.microsoft.com/office/drawing/2014/main" id="{A008C2DF-2E66-4807-BC4E-D4FDEF07C567}"/>
              </a:ext>
            </a:extLst>
          </p:cNvPr>
          <p:cNvCxnSpPr>
            <a:cxnSpLocks/>
          </p:cNvCxnSpPr>
          <p:nvPr/>
        </p:nvCxnSpPr>
        <p:spPr>
          <a:xfrm>
            <a:off x="506676" y="6294735"/>
            <a:ext cx="3455724" cy="0"/>
          </a:xfrm>
          <a:prstGeom prst="straightConnector1">
            <a:avLst/>
          </a:prstGeom>
          <a:ln w="107950">
            <a:solidFill>
              <a:srgbClr val="9F3FFF"/>
            </a:solidFill>
            <a:tailEnd type="triangle"/>
          </a:ln>
        </p:spPr>
        <p:style>
          <a:lnRef idx="1">
            <a:schemeClr val="accent4"/>
          </a:lnRef>
          <a:fillRef idx="0">
            <a:schemeClr val="accent4"/>
          </a:fillRef>
          <a:effectRef idx="0">
            <a:schemeClr val="accent4"/>
          </a:effectRef>
          <a:fontRef idx="minor">
            <a:schemeClr val="tx1"/>
          </a:fontRef>
        </p:style>
      </p:cxnSp>
      <p:grpSp>
        <p:nvGrpSpPr>
          <p:cNvPr id="9" name="Group 8"/>
          <p:cNvGrpSpPr/>
          <p:nvPr/>
        </p:nvGrpSpPr>
        <p:grpSpPr>
          <a:xfrm>
            <a:off x="369297" y="2059975"/>
            <a:ext cx="1005840" cy="3893680"/>
            <a:chOff x="369297" y="2059975"/>
            <a:chExt cx="1005840" cy="3893680"/>
          </a:xfrm>
        </p:grpSpPr>
        <p:pic>
          <p:nvPicPr>
            <p:cNvPr id="14" name="Picture 13">
              <a:extLst>
                <a:ext uri="{FF2B5EF4-FFF2-40B4-BE49-F238E27FC236}">
                  <a16:creationId xmlns:a16="http://schemas.microsoft.com/office/drawing/2014/main" id="{B96B87E6-9C30-4C43-BFC8-67963C16C1CA}"/>
                </a:ext>
              </a:extLst>
            </p:cNvPr>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rcRect l="31034" r="31036"/>
            <a:stretch/>
          </p:blipFill>
          <p:spPr>
            <a:xfrm flipH="1">
              <a:off x="369297" y="2631633"/>
              <a:ext cx="1005840" cy="3322022"/>
            </a:xfrm>
            <a:prstGeom prst="rect">
              <a:avLst/>
            </a:prstGeom>
          </p:spPr>
        </p:pic>
        <p:sp>
          <p:nvSpPr>
            <p:cNvPr id="24" name="TextBox 23">
              <a:extLst>
                <a:ext uri="{FF2B5EF4-FFF2-40B4-BE49-F238E27FC236}">
                  <a16:creationId xmlns:a16="http://schemas.microsoft.com/office/drawing/2014/main" id="{137BF789-299F-46A2-A3D8-FF2BD54808C7}"/>
                </a:ext>
              </a:extLst>
            </p:cNvPr>
            <p:cNvSpPr txBox="1"/>
            <p:nvPr/>
          </p:nvSpPr>
          <p:spPr>
            <a:xfrm>
              <a:off x="644160" y="2059975"/>
              <a:ext cx="35995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9F3FFF"/>
                  </a:solidFill>
                  <a:effectLst/>
                  <a:uLnTx/>
                  <a:uFillTx/>
                  <a:latin typeface="Arial" panose="020B0604020202020204" pitchFamily="34" charset="0"/>
                  <a:ea typeface="+mn-ea"/>
                  <a:cs typeface="Arial" panose="020B0604020202020204" pitchFamily="34" charset="0"/>
                </a:rPr>
                <a:t>1</a:t>
              </a:r>
            </a:p>
          </p:txBody>
        </p:sp>
      </p:grpSp>
      <p:grpSp>
        <p:nvGrpSpPr>
          <p:cNvPr id="11" name="Group 10"/>
          <p:cNvGrpSpPr/>
          <p:nvPr/>
        </p:nvGrpSpPr>
        <p:grpSpPr>
          <a:xfrm>
            <a:off x="1330801" y="2059975"/>
            <a:ext cx="1053464" cy="3886573"/>
            <a:chOff x="1330801" y="2059975"/>
            <a:chExt cx="1053464" cy="3886573"/>
          </a:xfrm>
        </p:grpSpPr>
        <p:pic>
          <p:nvPicPr>
            <p:cNvPr id="12" name="Picture 11">
              <a:extLst>
                <a:ext uri="{FF2B5EF4-FFF2-40B4-BE49-F238E27FC236}">
                  <a16:creationId xmlns:a16="http://schemas.microsoft.com/office/drawing/2014/main" id="{62EA2EAE-2EB6-430F-A635-832CC85EB8F1}"/>
                </a:ext>
              </a:extLst>
            </p:cNvPr>
            <p:cNvPicPr>
              <a:picLocks noChangeAspect="1"/>
            </p:cNvPicPr>
            <p:nvPr/>
          </p:nvPicPr>
          <p:blipFill rotWithShape="1">
            <a:blip r:embed="rId5">
              <a:extLst>
                <a:ext uri="{BEBA8EAE-BF5A-486C-A8C5-ECC9F3942E4B}">
                  <a14:imgProps xmlns:a14="http://schemas.microsoft.com/office/drawing/2010/main">
                    <a14:imgLayer r:embed="rId6">
                      <a14:imgEffect>
                        <a14:saturation sat="0"/>
                      </a14:imgEffect>
                      <a14:imgEffect>
                        <a14:brightnessContrast bright="-20000" contrast="40000"/>
                      </a14:imgEffect>
                    </a14:imgLayer>
                  </a14:imgProps>
                </a:ext>
                <a:ext uri="{28A0092B-C50C-407E-A947-70E740481C1C}">
                  <a14:useLocalDpi xmlns:a14="http://schemas.microsoft.com/office/drawing/2010/main" val="0"/>
                </a:ext>
              </a:extLst>
            </a:blip>
            <a:srcRect l="32258" r="32258"/>
            <a:stretch/>
          </p:blipFill>
          <p:spPr>
            <a:xfrm>
              <a:off x="1330801" y="2650209"/>
              <a:ext cx="1053464" cy="3296339"/>
            </a:xfrm>
            <a:prstGeom prst="rect">
              <a:avLst/>
            </a:prstGeom>
          </p:spPr>
        </p:pic>
        <p:sp>
          <p:nvSpPr>
            <p:cNvPr id="25" name="TextBox 24">
              <a:extLst>
                <a:ext uri="{FF2B5EF4-FFF2-40B4-BE49-F238E27FC236}">
                  <a16:creationId xmlns:a16="http://schemas.microsoft.com/office/drawing/2014/main" id="{E8BB130F-40CF-4A77-AD30-72FC282289F7}"/>
                </a:ext>
              </a:extLst>
            </p:cNvPr>
            <p:cNvSpPr txBox="1"/>
            <p:nvPr/>
          </p:nvSpPr>
          <p:spPr>
            <a:xfrm>
              <a:off x="1561544" y="2059975"/>
              <a:ext cx="359956" cy="461665"/>
            </a:xfrm>
            <a:prstGeom prst="rect">
              <a:avLst/>
            </a:prstGeom>
            <a:noFill/>
          </p:spPr>
          <p:txBody>
            <a:bodyPr wrap="square" rtlCol="0">
              <a:spAutoFit/>
            </a:bodyPr>
            <a:lstStyle>
              <a:defPPr>
                <a:defRPr lang="en-US"/>
              </a:defPPr>
              <a:lvl1pPr>
                <a:defRPr sz="2400">
                  <a:solidFill>
                    <a:srgbClr val="7D60A0"/>
                  </a:solidFill>
                  <a:latin typeface="Biondi" panose="02000505030000020004" pitchFamily="2"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9F3FFF"/>
                  </a:solidFill>
                  <a:effectLst/>
                  <a:uLnTx/>
                  <a:uFillTx/>
                  <a:latin typeface="Arial" panose="020B0604020202020204" pitchFamily="34" charset="0"/>
                  <a:ea typeface="+mn-ea"/>
                  <a:cs typeface="Arial" panose="020B0604020202020204" pitchFamily="34" charset="0"/>
                </a:rPr>
                <a:t>2</a:t>
              </a:r>
            </a:p>
          </p:txBody>
        </p:sp>
      </p:grpSp>
      <p:grpSp>
        <p:nvGrpSpPr>
          <p:cNvPr id="13" name="Group 12"/>
          <p:cNvGrpSpPr/>
          <p:nvPr/>
        </p:nvGrpSpPr>
        <p:grpSpPr>
          <a:xfrm>
            <a:off x="2359262" y="2059975"/>
            <a:ext cx="1053800" cy="3842592"/>
            <a:chOff x="2359262" y="2059975"/>
            <a:chExt cx="1053800" cy="3842592"/>
          </a:xfrm>
        </p:grpSpPr>
        <p:pic>
          <p:nvPicPr>
            <p:cNvPr id="16" name="Picture 15">
              <a:extLst>
                <a:ext uri="{FF2B5EF4-FFF2-40B4-BE49-F238E27FC236}">
                  <a16:creationId xmlns:a16="http://schemas.microsoft.com/office/drawing/2014/main" id="{70EBBC31-DEE8-48D3-AC63-914341941BE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2359262" y="2777322"/>
              <a:ext cx="1053800" cy="3125245"/>
            </a:xfrm>
            <a:prstGeom prst="rect">
              <a:avLst/>
            </a:prstGeom>
          </p:spPr>
        </p:pic>
        <p:sp>
          <p:nvSpPr>
            <p:cNvPr id="26" name="TextBox 25">
              <a:extLst>
                <a:ext uri="{FF2B5EF4-FFF2-40B4-BE49-F238E27FC236}">
                  <a16:creationId xmlns:a16="http://schemas.microsoft.com/office/drawing/2014/main" id="{C631A9BC-18FA-4C6C-B4ED-DD4741FD1CB1}"/>
                </a:ext>
              </a:extLst>
            </p:cNvPr>
            <p:cNvSpPr txBox="1"/>
            <p:nvPr/>
          </p:nvSpPr>
          <p:spPr>
            <a:xfrm>
              <a:off x="2542532" y="2059975"/>
              <a:ext cx="273666" cy="461665"/>
            </a:xfrm>
            <a:prstGeom prst="rect">
              <a:avLst/>
            </a:prstGeom>
            <a:noFill/>
          </p:spPr>
          <p:txBody>
            <a:bodyPr wrap="square" rtlCol="0">
              <a:spAutoFit/>
            </a:bodyPr>
            <a:lstStyle>
              <a:defPPr>
                <a:defRPr lang="en-US"/>
              </a:defPPr>
              <a:lvl1pPr>
                <a:defRPr sz="2400">
                  <a:solidFill>
                    <a:srgbClr val="7D60A0"/>
                  </a:solidFill>
                  <a:latin typeface="Biondi" panose="02000505030000020004" pitchFamily="2"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9F3FFF"/>
                  </a:solidFill>
                  <a:effectLst/>
                  <a:uLnTx/>
                  <a:uFillTx/>
                  <a:latin typeface="Arial" panose="020B0604020202020204" pitchFamily="34" charset="0"/>
                  <a:ea typeface="+mn-ea"/>
                  <a:cs typeface="Arial" panose="020B0604020202020204" pitchFamily="34" charset="0"/>
                </a:rPr>
                <a:t>3</a:t>
              </a:r>
            </a:p>
          </p:txBody>
        </p:sp>
      </p:grpSp>
      <p:grpSp>
        <p:nvGrpSpPr>
          <p:cNvPr id="15" name="Group 14"/>
          <p:cNvGrpSpPr/>
          <p:nvPr/>
        </p:nvGrpSpPr>
        <p:grpSpPr>
          <a:xfrm>
            <a:off x="3254996" y="2059719"/>
            <a:ext cx="991710" cy="3748247"/>
            <a:chOff x="3254996" y="2059719"/>
            <a:chExt cx="991710" cy="3748247"/>
          </a:xfrm>
        </p:grpSpPr>
        <p:pic>
          <p:nvPicPr>
            <p:cNvPr id="10" name="Picture 9">
              <a:extLst>
                <a:ext uri="{FF2B5EF4-FFF2-40B4-BE49-F238E27FC236}">
                  <a16:creationId xmlns:a16="http://schemas.microsoft.com/office/drawing/2014/main" id="{4AD99CDB-4D9E-467F-8D8D-4E05D013DFC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54996" y="2733342"/>
              <a:ext cx="991710" cy="3074624"/>
            </a:xfrm>
            <a:prstGeom prst="rect">
              <a:avLst/>
            </a:prstGeom>
          </p:spPr>
        </p:pic>
        <p:sp>
          <p:nvSpPr>
            <p:cNvPr id="27" name="TextBox 26">
              <a:extLst>
                <a:ext uri="{FF2B5EF4-FFF2-40B4-BE49-F238E27FC236}">
                  <a16:creationId xmlns:a16="http://schemas.microsoft.com/office/drawing/2014/main" id="{231E1BCD-EDF4-4E48-B5BC-B9D3C08DE99F}"/>
                </a:ext>
              </a:extLst>
            </p:cNvPr>
            <p:cNvSpPr txBox="1"/>
            <p:nvPr/>
          </p:nvSpPr>
          <p:spPr>
            <a:xfrm>
              <a:off x="3539671" y="2059719"/>
              <a:ext cx="337441" cy="461665"/>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9F3FFF"/>
                  </a:solidFill>
                  <a:effectLst/>
                  <a:uLnTx/>
                  <a:uFillTx/>
                  <a:latin typeface="Arial" panose="020B0604020202020204" pitchFamily="34" charset="0"/>
                  <a:ea typeface="+mn-ea"/>
                  <a:cs typeface="Arial" panose="020B0604020202020204" pitchFamily="34" charset="0"/>
                </a:rPr>
                <a:t>4</a:t>
              </a:r>
            </a:p>
          </p:txBody>
        </p:sp>
      </p:grpSp>
      <p:pic>
        <p:nvPicPr>
          <p:cNvPr id="19" name="Picture 18">
            <a:extLst>
              <a:ext uri="{FF2B5EF4-FFF2-40B4-BE49-F238E27FC236}">
                <a16:creationId xmlns:a16="http://schemas.microsoft.com/office/drawing/2014/main" id="{91A40911-8891-4683-9725-4FF0BCAECE6B}"/>
              </a:ext>
            </a:extLst>
          </p:cNvPr>
          <p:cNvPicPr>
            <a:picLocks noChangeAspect="1"/>
          </p:cNvPicPr>
          <p:nvPr/>
        </p:nvPicPr>
        <p:blipFill>
          <a:blip r:embed="rId9"/>
          <a:stretch>
            <a:fillRect/>
          </a:stretch>
        </p:blipFill>
        <p:spPr>
          <a:xfrm>
            <a:off x="7821060" y="6314988"/>
            <a:ext cx="1249788" cy="469433"/>
          </a:xfrm>
          <a:prstGeom prst="rect">
            <a:avLst/>
          </a:prstGeom>
        </p:spPr>
      </p:pic>
      <p:sp>
        <p:nvSpPr>
          <p:cNvPr id="3" name="TextBox 2">
            <a:extLst>
              <a:ext uri="{FF2B5EF4-FFF2-40B4-BE49-F238E27FC236}">
                <a16:creationId xmlns:a16="http://schemas.microsoft.com/office/drawing/2014/main" id="{F7D46CA9-706E-400C-99DC-4473FEB52EA2}"/>
              </a:ext>
            </a:extLst>
          </p:cNvPr>
          <p:cNvSpPr txBox="1"/>
          <p:nvPr/>
        </p:nvSpPr>
        <p:spPr>
          <a:xfrm>
            <a:off x="4708862" y="3718508"/>
            <a:ext cx="3978974" cy="1425390"/>
          </a:xfrm>
          <a:prstGeom prst="rect">
            <a:avLst/>
          </a:prstGeom>
          <a:solidFill>
            <a:schemeClr val="accent2">
              <a:lumMod val="20000"/>
              <a:lumOff val="80000"/>
            </a:schemeClr>
          </a:solidFill>
          <a:ln w="38100">
            <a:solidFill>
              <a:schemeClr val="tx1"/>
            </a:solidFill>
          </a:ln>
        </p:spPr>
        <p:txBody>
          <a:bodyPr wrap="none" rtlCol="0">
            <a:spAutoFit/>
          </a:bodyPr>
          <a:lstStyle/>
          <a:p>
            <a:pPr lvl="0" defTabSz="914400" fontAlgn="base">
              <a:lnSpc>
                <a:spcPts val="2600"/>
              </a:lnSpc>
              <a:spcBef>
                <a:spcPts val="1200"/>
              </a:spcBef>
              <a:spcAft>
                <a:spcPct val="0"/>
              </a:spcAft>
              <a:defRPr/>
            </a:pPr>
            <a:r>
              <a:rPr lang="en-US" sz="3200" dirty="0">
                <a:solidFill>
                  <a:prstClr val="black"/>
                </a:solidFill>
              </a:rPr>
              <a:t>Experts will review </a:t>
            </a:r>
          </a:p>
          <a:p>
            <a:pPr lvl="0" defTabSz="914400" fontAlgn="base">
              <a:lnSpc>
                <a:spcPts val="2600"/>
              </a:lnSpc>
              <a:spcBef>
                <a:spcPts val="1200"/>
              </a:spcBef>
              <a:spcAft>
                <a:spcPct val="0"/>
              </a:spcAft>
              <a:defRPr/>
            </a:pPr>
            <a:r>
              <a:rPr lang="en-US" sz="3200" dirty="0">
                <a:solidFill>
                  <a:prstClr val="black"/>
                </a:solidFill>
              </a:rPr>
              <a:t>outcomes before the </a:t>
            </a:r>
          </a:p>
          <a:p>
            <a:pPr lvl="0" defTabSz="914400" fontAlgn="base">
              <a:lnSpc>
                <a:spcPts val="2600"/>
              </a:lnSpc>
              <a:spcBef>
                <a:spcPts val="1200"/>
              </a:spcBef>
              <a:spcAft>
                <a:spcPct val="0"/>
              </a:spcAft>
              <a:defRPr/>
            </a:pPr>
            <a:r>
              <a:rPr lang="en-US" sz="3200" dirty="0">
                <a:solidFill>
                  <a:prstClr val="black"/>
                </a:solidFill>
              </a:rPr>
              <a:t>next group is enrolled</a:t>
            </a:r>
          </a:p>
        </p:txBody>
      </p:sp>
    </p:spTree>
    <p:extLst>
      <p:ext uri="{BB962C8B-B14F-4D97-AF65-F5344CB8AC3E}">
        <p14:creationId xmlns:p14="http://schemas.microsoft.com/office/powerpoint/2010/main" val="3330949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500"/>
                                  </p:stCondLst>
                                  <p:childTnLst>
                                    <p:set>
                                      <p:cBhvr>
                                        <p:cTn id="15" dur="1" fill="hold">
                                          <p:stCondLst>
                                            <p:cond delay="0"/>
                                          </p:stCondLst>
                                        </p:cTn>
                                        <p:tgtEl>
                                          <p:spTgt spid="9"/>
                                        </p:tgtEl>
                                        <p:attrNameLst>
                                          <p:attrName>style.visibility</p:attrName>
                                        </p:attrNameLst>
                                      </p:cBhvr>
                                      <p:to>
                                        <p:strVal val="visible"/>
                                      </p:to>
                                    </p:set>
                                  </p:childTnLst>
                                </p:cTn>
                              </p:par>
                            </p:childTnLst>
                          </p:cTn>
                        </p:par>
                        <p:par>
                          <p:cTn id="16" fill="hold">
                            <p:stCondLst>
                              <p:cond delay="500"/>
                            </p:stCondLst>
                            <p:childTnLst>
                              <p:par>
                                <p:cTn id="17" presetID="1" presetClass="entr" presetSubtype="0" fill="hold" nodeType="afterEffect">
                                  <p:stCondLst>
                                    <p:cond delay="1000"/>
                                  </p:stCondLst>
                                  <p:childTnLst>
                                    <p:set>
                                      <p:cBhvr>
                                        <p:cTn id="18" dur="1" fill="hold">
                                          <p:stCondLst>
                                            <p:cond delay="0"/>
                                          </p:stCondLst>
                                        </p:cTn>
                                        <p:tgtEl>
                                          <p:spTgt spid="11"/>
                                        </p:tgtEl>
                                        <p:attrNameLst>
                                          <p:attrName>style.visibility</p:attrName>
                                        </p:attrNameLst>
                                      </p:cBhvr>
                                      <p:to>
                                        <p:strVal val="visible"/>
                                      </p:to>
                                    </p:set>
                                  </p:childTnLst>
                                </p:cTn>
                              </p:par>
                            </p:childTnLst>
                          </p:cTn>
                        </p:par>
                        <p:par>
                          <p:cTn id="19" fill="hold">
                            <p:stCondLst>
                              <p:cond delay="1500"/>
                            </p:stCondLst>
                            <p:childTnLst>
                              <p:par>
                                <p:cTn id="20" presetID="1" presetClass="entr" presetSubtype="0" fill="hold" nodeType="afterEffect">
                                  <p:stCondLst>
                                    <p:cond delay="1000"/>
                                  </p:stCondLst>
                                  <p:childTnLst>
                                    <p:set>
                                      <p:cBhvr>
                                        <p:cTn id="21" dur="1" fill="hold">
                                          <p:stCondLst>
                                            <p:cond delay="0"/>
                                          </p:stCondLst>
                                        </p:cTn>
                                        <p:tgtEl>
                                          <p:spTgt spid="13"/>
                                        </p:tgtEl>
                                        <p:attrNameLst>
                                          <p:attrName>style.visibility</p:attrName>
                                        </p:attrNameLst>
                                      </p:cBhvr>
                                      <p:to>
                                        <p:strVal val="visible"/>
                                      </p:to>
                                    </p:set>
                                  </p:childTnLst>
                                </p:cTn>
                              </p:par>
                            </p:childTnLst>
                          </p:cTn>
                        </p:par>
                        <p:par>
                          <p:cTn id="22" fill="hold">
                            <p:stCondLst>
                              <p:cond delay="2500"/>
                            </p:stCondLst>
                            <p:childTnLst>
                              <p:par>
                                <p:cTn id="23" presetID="1" presetClass="entr" presetSubtype="0" fill="hold"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8311</TotalTime>
  <Words>1223</Words>
  <Application>Microsoft Macintosh PowerPoint</Application>
  <PresentationFormat>On-screen Show (4:3)</PresentationFormat>
  <Paragraphs>179</Paragraphs>
  <Slides>19</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Candara</vt:lpstr>
      <vt:lpstr>Times New Roman</vt:lpstr>
      <vt:lpstr>1_Office Theme</vt:lpstr>
      <vt:lpstr>IT’S ALL ABOUT SAFETY!  DELIVER and B-PROTECTED Studies</vt:lpstr>
      <vt:lpstr>MTN-042: A Three-Way Safety Net for Two</vt:lpstr>
      <vt:lpstr>Study Objective</vt:lpstr>
      <vt:lpstr>Study objective</vt:lpstr>
      <vt:lpstr>Primary goal: Birth Outcome</vt:lpstr>
      <vt:lpstr>How do we know whether oral PrEP or ring affect birth outcomes?</vt:lpstr>
      <vt:lpstr>Other important safety information which will be measured</vt:lpstr>
      <vt:lpstr>Study Design</vt:lpstr>
      <vt:lpstr>Study design</vt:lpstr>
      <vt:lpstr>The importance of design</vt:lpstr>
      <vt:lpstr>A stepwise approach with interim reviews</vt:lpstr>
      <vt:lpstr>The experts in the interim review panel</vt:lpstr>
      <vt:lpstr>Each group will use the ring or PrEP a longer time</vt:lpstr>
      <vt:lpstr>What will the review group see?</vt:lpstr>
      <vt:lpstr>The process</vt:lpstr>
      <vt:lpstr>Study Conduct</vt:lpstr>
      <vt:lpstr>Ensuring safety at several levels</vt:lpstr>
      <vt:lpstr>When there is a problem</vt:lpstr>
      <vt:lpstr>Acknowledgements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Katie</dc:title>
  <dc:creator>Rossi, Lisa (MTN)</dc:creator>
  <cp:lastModifiedBy>Micky Hingorani</cp:lastModifiedBy>
  <cp:revision>73</cp:revision>
  <cp:lastPrinted>2019-02-06T18:56:21Z</cp:lastPrinted>
  <dcterms:created xsi:type="dcterms:W3CDTF">2018-08-23T22:03:34Z</dcterms:created>
  <dcterms:modified xsi:type="dcterms:W3CDTF">2019-07-18T20:13:26Z</dcterms:modified>
</cp:coreProperties>
</file>