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6" r:id="rId2"/>
    <p:sldId id="259" r:id="rId3"/>
    <p:sldId id="262" r:id="rId4"/>
    <p:sldId id="260" r:id="rId5"/>
    <p:sldId id="291" r:id="rId6"/>
    <p:sldId id="257" r:id="rId7"/>
    <p:sldId id="263" r:id="rId8"/>
    <p:sldId id="295" r:id="rId9"/>
    <p:sldId id="294" r:id="rId10"/>
  </p:sldIdLst>
  <p:sldSz cx="9144000" cy="6858000" type="screen4x3"/>
  <p:notesSz cx="9296400" cy="70104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2" d="100"/>
          <a:sy n="42" d="100"/>
        </p:scale>
        <p:origin x="1184" y="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018251-5F1D-444B-9888-0BCD9B53DA9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403356-BDA9-40CC-A31A-0B740ED21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4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9896" indent="-189896"/>
            <a:endParaRPr lang="en-US" sz="1000" dirty="0"/>
          </a:p>
          <a:p>
            <a:pPr marL="27205" indent="-193504"/>
            <a:endParaRPr lang="en-US" sz="1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7518">
              <a:defRPr/>
            </a:pPr>
            <a:fld id="{91F4CEE3-00B4-4133-BC4C-A7EF8875180A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7518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56298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9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7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A5931-F676-4328-A97F-B7DE2ED8D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C8DCE-FEBF-4616-A50F-29E9A9BB96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24E04-CD32-4E79-92FD-64BFCAA07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EFD9C-2FD2-4232-8F94-93E7A6FB6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C346C-71C5-4D45-BDFB-E3EC6DBA7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8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2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0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6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2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5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9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1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C18D-02F8-457B-A6D5-52E9DF7BF90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0844D-DFA1-4097-A1AE-088948615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9.png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5843A-EE12-4B37-B7C3-7E6CFEAEC6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do you think?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75A4E-F7FF-479D-8310-66EF1D3D4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Uganda Stakeholders Meeting </a:t>
            </a:r>
            <a:r>
              <a:rPr lang="en-US"/>
              <a:t>on the </a:t>
            </a:r>
          </a:p>
          <a:p>
            <a:r>
              <a:rPr lang="en-US"/>
              <a:t>DELIVER </a:t>
            </a:r>
            <a:r>
              <a:rPr lang="en-US" dirty="0"/>
              <a:t>and B-PROTECTED Studies</a:t>
            </a:r>
          </a:p>
          <a:p>
            <a:endParaRPr lang="en-US" dirty="0"/>
          </a:p>
          <a:p>
            <a:r>
              <a:rPr lang="en-US" dirty="0"/>
              <a:t>June 19, 2019</a:t>
            </a:r>
          </a:p>
        </p:txBody>
      </p:sp>
    </p:spTree>
    <p:extLst>
      <p:ext uri="{BB962C8B-B14F-4D97-AF65-F5344CB8AC3E}">
        <p14:creationId xmlns:p14="http://schemas.microsoft.com/office/powerpoint/2010/main" val="385389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>
            <a:extLst>
              <a:ext uri="{FF2B5EF4-FFF2-40B4-BE49-F238E27FC236}">
                <a16:creationId xmlns:a16="http://schemas.microsoft.com/office/drawing/2014/main" id="{E046D1AD-E6DE-4E2F-B3FC-5B8115D80F1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524375" y="2143125"/>
            <a:ext cx="4572000" cy="38576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853A5375-04C0-42CD-AB92-E0B87F057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35" y="445770"/>
            <a:ext cx="8425860" cy="994172"/>
          </a:xfrm>
        </p:spPr>
        <p:txBody>
          <a:bodyPr>
            <a:noAutofit/>
          </a:bodyPr>
          <a:lstStyle/>
          <a:p>
            <a:pPr>
              <a:lnSpc>
                <a:spcPts val="2550"/>
              </a:lnSpc>
            </a:pPr>
            <a:r>
              <a:rPr lang="en-US" sz="2400" b="1" dirty="0">
                <a:latin typeface="+mn-lt"/>
              </a:rPr>
              <a:t>DELIVER AND B-PROTECTED will evaluate PrEP and the dapivirine ring in pregnant and breastfeeding women. Do you think these studies will be a cause for concern in your community? 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28C0F7EC-AF2C-47BE-B41E-FB6F94FCBA9C}"/>
              </a:ext>
            </a:extLst>
          </p:cNvPr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04577" y="1972353"/>
            <a:ext cx="4416277" cy="3263504"/>
          </a:xfrm>
        </p:spPr>
        <p:txBody>
          <a:bodyPr>
            <a:noAutofit/>
          </a:bodyPr>
          <a:lstStyle/>
          <a:p>
            <a:pPr marL="457200" indent="-457200">
              <a:lnSpc>
                <a:spcPts val="2600"/>
              </a:lnSpc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YES. There will always be concern about the fact that these studies will be involving pregnant and breastfeeding women.</a:t>
            </a:r>
          </a:p>
          <a:p>
            <a:pPr marL="457200" indent="-457200">
              <a:lnSpc>
                <a:spcPts val="2600"/>
              </a:lnSpc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NO. As long as there is proper community and stakeholder engagement prior to and during each of the studies there should be no major problems. 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BDCC2154-2B84-402F-BFCE-69CE5A8A887C}"/>
              </a:ext>
            </a:extLst>
          </p:cNvPr>
          <p:cNvSpPr/>
          <p:nvPr/>
        </p:nvSpPr>
        <p:spPr>
          <a:xfrm>
            <a:off x="0" y="857250"/>
            <a:ext cx="9525" cy="9525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16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>
            <a:extLst>
              <a:ext uri="{FF2B5EF4-FFF2-40B4-BE49-F238E27FC236}">
                <a16:creationId xmlns:a16="http://schemas.microsoft.com/office/drawing/2014/main" id="{68454F7D-07EC-4751-917A-FDC454A5609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524375" y="2143125"/>
            <a:ext cx="4572000" cy="38576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459F2E29-5447-4B85-B90A-B14A86087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700" b="1" dirty="0">
                <a:latin typeface="+mn-lt"/>
              </a:rPr>
              <a:t>What do you think is the main reason some women </a:t>
            </a:r>
            <a:r>
              <a:rPr lang="en-US" sz="2700" b="1" u="sng" dirty="0">
                <a:latin typeface="+mn-lt"/>
              </a:rPr>
              <a:t>will not</a:t>
            </a:r>
            <a:r>
              <a:rPr lang="en-US" sz="2700" b="1" dirty="0">
                <a:latin typeface="+mn-lt"/>
              </a:rPr>
              <a:t> join the DELIVER or B-PROTECTED studies?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B0708935-C5A2-4E8B-AEB2-DF4F3C7876A8}"/>
              </a:ext>
            </a:extLst>
          </p:cNvPr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79795" y="1801167"/>
            <a:ext cx="4443079" cy="5290750"/>
          </a:xfrm>
        </p:spPr>
        <p:txBody>
          <a:bodyPr>
            <a:noAutofit/>
          </a:bodyPr>
          <a:lstStyle/>
          <a:p>
            <a:pPr marL="457200" indent="-457200">
              <a:lnSpc>
                <a:spcPts val="2500"/>
              </a:lnSpc>
              <a:spcAft>
                <a:spcPts val="45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The fact that they will be randomized to use either PrEP or the ring</a:t>
            </a:r>
          </a:p>
          <a:p>
            <a:pPr marL="457200" indent="-457200">
              <a:lnSpc>
                <a:spcPts val="2500"/>
              </a:lnSpc>
              <a:spcAft>
                <a:spcPts val="45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The time and commitment involved (clinic visits, etc.)</a:t>
            </a:r>
          </a:p>
          <a:p>
            <a:pPr marL="457200" indent="-457200">
              <a:lnSpc>
                <a:spcPts val="2500"/>
              </a:lnSpc>
              <a:spcAft>
                <a:spcPts val="45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Their partner or family (mother, mother-in-law) not being supportive</a:t>
            </a:r>
          </a:p>
          <a:p>
            <a:pPr marL="457200" indent="-457200">
              <a:lnSpc>
                <a:spcPts val="2500"/>
              </a:lnSpc>
              <a:spcAft>
                <a:spcPts val="45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The unknowns about the safety of PrEP and the ring in pregnancy and breastfeeding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27CFC1E9-606C-4610-A6A2-854CCAE88835}"/>
              </a:ext>
            </a:extLst>
          </p:cNvPr>
          <p:cNvSpPr/>
          <p:nvPr/>
        </p:nvSpPr>
        <p:spPr>
          <a:xfrm>
            <a:off x="0" y="857250"/>
            <a:ext cx="9525" cy="9525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529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>
            <a:extLst>
              <a:ext uri="{FF2B5EF4-FFF2-40B4-BE49-F238E27FC236}">
                <a16:creationId xmlns:a16="http://schemas.microsoft.com/office/drawing/2014/main" id="{AA13C755-E7C3-4157-9D1C-1EC6EDEA9D0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524375" y="2143125"/>
            <a:ext cx="4572000" cy="38576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F3A9C95C-4B84-4059-8144-AF484A415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091155" cy="1325563"/>
          </a:xfrm>
        </p:spPr>
        <p:txBody>
          <a:bodyPr>
            <a:normAutofit/>
          </a:bodyPr>
          <a:lstStyle/>
          <a:p>
            <a:pPr>
              <a:lnSpc>
                <a:spcPts val="3375"/>
              </a:lnSpc>
            </a:pPr>
            <a:r>
              <a:rPr lang="en-US" sz="3200" b="1" dirty="0">
                <a:latin typeface="+mn-lt"/>
              </a:rPr>
              <a:t>Which product personally concerns you the most in terms of its use in pregnant women?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CB76E74F-86B3-4864-8EB4-B5F0266DD422}"/>
              </a:ext>
            </a:extLst>
          </p:cNvPr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72679" y="1931776"/>
            <a:ext cx="4571999" cy="3263504"/>
          </a:xfrm>
        </p:spPr>
        <p:txBody>
          <a:bodyPr>
            <a:noAutofit/>
          </a:bodyPr>
          <a:lstStyle/>
          <a:p>
            <a:pPr marL="385763" indent="-385763">
              <a:lnSpc>
                <a:spcPts val="2700"/>
              </a:lnSpc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300" dirty="0"/>
              <a:t>PrEP – because it is systemic (the drug goes throughout the body)</a:t>
            </a:r>
          </a:p>
          <a:p>
            <a:pPr marL="385763" indent="-385763">
              <a:lnSpc>
                <a:spcPts val="2700"/>
              </a:lnSpc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300" dirty="0"/>
              <a:t>The ring – because it hasn’t been studied enough</a:t>
            </a:r>
          </a:p>
          <a:p>
            <a:pPr marL="385763" indent="-385763">
              <a:lnSpc>
                <a:spcPts val="2700"/>
              </a:lnSpc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300" dirty="0"/>
              <a:t>The ring – because it would be a foreign object in women’s vaginas</a:t>
            </a:r>
          </a:p>
          <a:p>
            <a:pPr marL="385763" indent="-385763">
              <a:lnSpc>
                <a:spcPts val="2700"/>
              </a:lnSpc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300" dirty="0"/>
              <a:t>PrEP – because of the stigma of using an ARV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B95430C6-A90F-4B5D-9F3C-C886EC8464F3}"/>
              </a:ext>
            </a:extLst>
          </p:cNvPr>
          <p:cNvSpPr/>
          <p:nvPr/>
        </p:nvSpPr>
        <p:spPr>
          <a:xfrm>
            <a:off x="0" y="857250"/>
            <a:ext cx="9525" cy="9525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650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02563-657B-4A42-B6BC-89DFFC848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solidFill>
                  <a:srgbClr val="660083"/>
                </a:solidFill>
              </a:rPr>
              <a:t>        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05C90-752F-4932-B49C-1154B9DF4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964" y="2262491"/>
            <a:ext cx="7886700" cy="2654020"/>
          </a:xfrm>
        </p:spPr>
        <p:txBody>
          <a:bodyPr>
            <a:noAutofit/>
          </a:bodyPr>
          <a:lstStyle/>
          <a:p>
            <a:pPr marL="182880" indent="-182880">
              <a:lnSpc>
                <a:spcPts val="2800"/>
              </a:lnSpc>
              <a:spcBef>
                <a:spcPts val="450"/>
              </a:spcBef>
              <a:spcAft>
                <a:spcPts val="1350"/>
              </a:spcAft>
            </a:pPr>
            <a:r>
              <a:rPr lang="en-US" dirty="0"/>
              <a:t>DELIVER will enroll 750 pregnant women at different times during pregnancy</a:t>
            </a:r>
          </a:p>
          <a:p>
            <a:pPr marL="531495" lvl="1" indent="0">
              <a:spcBef>
                <a:spcPts val="450"/>
              </a:spcBef>
              <a:spcAft>
                <a:spcPts val="900"/>
              </a:spcAft>
              <a:buNone/>
            </a:pPr>
            <a:r>
              <a:rPr lang="en-US" sz="1500" b="1" dirty="0">
                <a:solidFill>
                  <a:srgbClr val="7030A0"/>
                </a:solidFill>
              </a:rPr>
              <a:t>	</a:t>
            </a:r>
            <a:r>
              <a:rPr lang="en-US" b="1" dirty="0">
                <a:solidFill>
                  <a:srgbClr val="7030A0"/>
                </a:solidFill>
              </a:rPr>
              <a:t>Group 1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– 36+ weeks pregnant (about 8-9 months) 	</a:t>
            </a:r>
          </a:p>
          <a:p>
            <a:pPr marL="531495" lvl="1" indent="0">
              <a:spcBef>
                <a:spcPts val="450"/>
              </a:spcBef>
              <a:spcAft>
                <a:spcPts val="900"/>
              </a:spcAft>
              <a:buNone/>
            </a:pPr>
            <a:r>
              <a:rPr lang="en-US" b="1" dirty="0">
                <a:solidFill>
                  <a:srgbClr val="7030A0"/>
                </a:solidFill>
              </a:rPr>
              <a:t>	Group 2</a:t>
            </a:r>
            <a:r>
              <a:rPr lang="en-US" dirty="0">
                <a:solidFill>
                  <a:prstClr val="black"/>
                </a:solidFill>
              </a:rPr>
              <a:t> – 30-35 weeks pregnant (about 7-8 months)</a:t>
            </a:r>
          </a:p>
          <a:p>
            <a:pPr marL="531495" lvl="1" indent="0">
              <a:spcBef>
                <a:spcPts val="450"/>
              </a:spcBef>
              <a:spcAft>
                <a:spcPts val="900"/>
              </a:spcAft>
              <a:buNone/>
            </a:pPr>
            <a:r>
              <a:rPr lang="en-US" b="1" dirty="0">
                <a:solidFill>
                  <a:srgbClr val="7030A0"/>
                </a:solidFill>
              </a:rPr>
              <a:t>	Group 3 </a:t>
            </a:r>
            <a:r>
              <a:rPr lang="en-US" dirty="0"/>
              <a:t>– 20-29 weeks pregnant (about 5-7 months)</a:t>
            </a:r>
          </a:p>
          <a:p>
            <a:pPr marL="531495" lvl="1" indent="0">
              <a:spcBef>
                <a:spcPts val="450"/>
              </a:spcBef>
              <a:spcAft>
                <a:spcPts val="900"/>
              </a:spcAft>
              <a:buNone/>
            </a:pPr>
            <a:r>
              <a:rPr lang="en-US" b="1" dirty="0">
                <a:solidFill>
                  <a:srgbClr val="7030A0"/>
                </a:solidFill>
              </a:rPr>
              <a:t>	Group 4 </a:t>
            </a:r>
            <a:r>
              <a:rPr lang="en-US" dirty="0"/>
              <a:t>– 12-19 weeks pregnant (about 3-5 months)</a:t>
            </a:r>
          </a:p>
          <a:p>
            <a:pPr marL="225023" lvl="1" indent="0">
              <a:lnSpc>
                <a:spcPts val="18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sz="1425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8C3C40-6625-46D1-B8F2-51BD12E8600B}"/>
              </a:ext>
            </a:extLst>
          </p:cNvPr>
          <p:cNvSpPr txBox="1">
            <a:spLocks/>
          </p:cNvSpPr>
          <p:nvPr/>
        </p:nvSpPr>
        <p:spPr bwMode="auto">
          <a:xfrm>
            <a:off x="831273" y="1050023"/>
            <a:ext cx="6892141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300" kern="1200">
                <a:solidFill>
                  <a:srgbClr val="74007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ndara" pitchFamily="34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ndara" pitchFamily="34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ndara" pitchFamily="34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ndara" pitchFamily="34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r>
              <a:rPr lang="en-US" sz="4400" b="1" dirty="0"/>
              <a:t>DELIVER: 4 Groups of Women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05F35-3F98-4C04-B61B-20FAE545D9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479" y="5911671"/>
            <a:ext cx="809728" cy="58120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0FFC62-3886-4FD7-B270-8AF1D349CAB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35" y="6137117"/>
            <a:ext cx="1001603" cy="3557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435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>
            <a:extLst>
              <a:ext uri="{FF2B5EF4-FFF2-40B4-BE49-F238E27FC236}">
                <a16:creationId xmlns:a16="http://schemas.microsoft.com/office/drawing/2014/main" id="{0C509D29-F2F6-4DA0-B90D-6FD6B30887E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742121" y="2143126"/>
            <a:ext cx="4354254" cy="340707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DB561E98-07F3-4FF7-925E-35CCD4621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The purpose of enrolling women late in pregnancy (Group 1) in DELIVER is…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39EACDD0-FD5D-4DE2-AD4B-2DB273DA7D85}"/>
              </a:ext>
            </a:extLst>
          </p:cNvPr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72542" y="1797248"/>
            <a:ext cx="4427049" cy="3263504"/>
          </a:xfrm>
        </p:spPr>
        <p:txBody>
          <a:bodyPr>
            <a:noAutofit/>
          </a:bodyPr>
          <a:lstStyle/>
          <a:p>
            <a:pPr marL="385763" indent="-385763"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200" dirty="0"/>
              <a:t>To determine whether or not PrEP and the ring prevent HIV</a:t>
            </a:r>
          </a:p>
          <a:p>
            <a:pPr marL="385763" indent="-385763"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200" dirty="0"/>
              <a:t>To determine whether or not women are willing to put something in the vagina late in pregnancy</a:t>
            </a:r>
          </a:p>
          <a:p>
            <a:pPr marL="385763" indent="-385763"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200" dirty="0"/>
              <a:t>To determine whether PrEP and the ring are safe to use late in pregnancy</a:t>
            </a:r>
          </a:p>
          <a:p>
            <a:pPr marL="385763" indent="-385763">
              <a:spcAft>
                <a:spcPts val="900"/>
              </a:spcAft>
              <a:buFont typeface="Arial" panose="020B0604020202020204" pitchFamily="34" charset="0"/>
              <a:buAutoNum type="alphaUcPeriod"/>
            </a:pPr>
            <a:r>
              <a:rPr lang="en-US" sz="2200" dirty="0"/>
              <a:t>There is no point in answering this question because women won’t want to enroll in this study anyway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BE1BC3C4-0C15-46C1-896D-68E9DBBD9E61}"/>
              </a:ext>
            </a:extLst>
          </p:cNvPr>
          <p:cNvSpPr/>
          <p:nvPr/>
        </p:nvSpPr>
        <p:spPr>
          <a:xfrm>
            <a:off x="0" y="857250"/>
            <a:ext cx="9525" cy="9525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200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>
            <a:extLst>
              <a:ext uri="{FF2B5EF4-FFF2-40B4-BE49-F238E27FC236}">
                <a16:creationId xmlns:a16="http://schemas.microsoft.com/office/drawing/2014/main" id="{0A8D17D5-EB8A-4C66-8531-C58D64368D2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524375" y="2143125"/>
            <a:ext cx="4572000" cy="38576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CDC98509-B1E1-4AE8-A025-C2FAADD31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+mn-lt"/>
              </a:rPr>
              <a:t>Which group of women will be the most difficult to enroll into the study?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3103516A-89D9-4C33-8AFD-F152A704D70F}"/>
              </a:ext>
            </a:extLst>
          </p:cNvPr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22226" y="2143125"/>
            <a:ext cx="3902149" cy="3263504"/>
          </a:xfrm>
        </p:spPr>
        <p:txBody>
          <a:bodyPr>
            <a:noAutofit/>
          </a:bodyPr>
          <a:lstStyle/>
          <a:p>
            <a:pPr marL="514350" indent="-514350">
              <a:lnSpc>
                <a:spcPts val="2900"/>
              </a:lnSpc>
              <a:buFont typeface="Arial" panose="020B0604020202020204" pitchFamily="34" charset="0"/>
              <a:buAutoNum type="alphaUcPeriod"/>
            </a:pPr>
            <a:r>
              <a:rPr lang="en-US" sz="2400" b="1" dirty="0"/>
              <a:t>Group 1</a:t>
            </a:r>
            <a:r>
              <a:rPr lang="en-US" sz="2400" dirty="0"/>
              <a:t> – 8-9 months (36+ weeks pregnant)</a:t>
            </a:r>
          </a:p>
          <a:p>
            <a:pPr marL="514350" indent="-514350">
              <a:lnSpc>
                <a:spcPts val="2900"/>
              </a:lnSpc>
              <a:buFont typeface="Arial" panose="020B0604020202020204" pitchFamily="34" charset="0"/>
              <a:buAutoNum type="alphaUcPeriod"/>
            </a:pPr>
            <a:r>
              <a:rPr lang="en-US" sz="2400" b="1" dirty="0"/>
              <a:t>Group 2</a:t>
            </a:r>
            <a:r>
              <a:rPr lang="en-US" sz="2400" dirty="0"/>
              <a:t> – 7-8 month (30-35 weeks) </a:t>
            </a:r>
          </a:p>
          <a:p>
            <a:pPr marL="514350" indent="-514350">
              <a:lnSpc>
                <a:spcPts val="2900"/>
              </a:lnSpc>
              <a:buFont typeface="Arial" panose="020B0604020202020204" pitchFamily="34" charset="0"/>
              <a:buAutoNum type="alphaUcPeriod"/>
            </a:pPr>
            <a:r>
              <a:rPr lang="en-US" sz="2400" b="1" dirty="0"/>
              <a:t>Group 3</a:t>
            </a:r>
            <a:r>
              <a:rPr lang="en-US" sz="2400" dirty="0"/>
              <a:t> – 5-7 months (20-29 weeks)</a:t>
            </a:r>
          </a:p>
          <a:p>
            <a:pPr marL="514350" indent="-514350">
              <a:lnSpc>
                <a:spcPts val="2900"/>
              </a:lnSpc>
              <a:buFont typeface="Arial" panose="020B0604020202020204" pitchFamily="34" charset="0"/>
              <a:buAutoNum type="alphaUcPeriod"/>
            </a:pPr>
            <a:r>
              <a:rPr lang="en-US" sz="2400" b="1" dirty="0"/>
              <a:t>Group 4 </a:t>
            </a:r>
            <a:r>
              <a:rPr lang="en-US" sz="2400" dirty="0"/>
              <a:t>-  3-5 months  (12 -19 weeks) 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BBCCD590-15A1-420C-B7EE-42A8BED6482F}"/>
              </a:ext>
            </a:extLst>
          </p:cNvPr>
          <p:cNvSpPr/>
          <p:nvPr/>
        </p:nvSpPr>
        <p:spPr>
          <a:xfrm>
            <a:off x="0" y="857250"/>
            <a:ext cx="9525" cy="9525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420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>
            <a:extLst>
              <a:ext uri="{FF2B5EF4-FFF2-40B4-BE49-F238E27FC236}">
                <a16:creationId xmlns:a16="http://schemas.microsoft.com/office/drawing/2014/main" id="{497D9C60-4F2F-4895-B0BE-61ACBECCF62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508500" y="1714500"/>
            <a:ext cx="4572000" cy="51435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7F8F5918-0697-4F1F-9816-175114253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latin typeface="+mn-lt"/>
              </a:rPr>
              <a:t>Women in B-Protected will use product for only three months.  This is because…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E0273960-EF7C-45EF-870B-C544A988F863}"/>
              </a:ext>
            </a:extLst>
          </p:cNvPr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28650" y="1825625"/>
            <a:ext cx="3943350" cy="43513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/>
              <a:t>Women might get tired of being in the study for longer than 3 months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/>
              <a:t>After 3 months, most women need to return to work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/>
              <a:t>We want to focus on when women are exclusively breastfeeding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/>
              <a:t>Women might worry that the drugs will make the breast milk taste bitter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B6DE7FD1-B929-44CE-87D4-B060485518CE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657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>
            <a:extLst>
              <a:ext uri="{FF2B5EF4-FFF2-40B4-BE49-F238E27FC236}">
                <a16:creationId xmlns:a16="http://schemas.microsoft.com/office/drawing/2014/main" id="{FFABF20C-3823-4F44-BBA0-6A55C196C8C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943350" y="2065375"/>
            <a:ext cx="4572000" cy="4568788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A6A03DC0-DEE0-4365-8E1B-763AF4D00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latin typeface="+mn-lt"/>
              </a:rPr>
              <a:t>What do pregnant women crave the most?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2B2AAD6F-F74F-4D5C-BE64-0470F45DE00C}"/>
              </a:ext>
            </a:extLst>
          </p:cNvPr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28650" y="2065375"/>
            <a:ext cx="4857750" cy="4351338"/>
          </a:xfrm>
        </p:spPr>
        <p:txBody>
          <a:bodyPr>
            <a:noAutofit/>
          </a:bodyPr>
          <a:lstStyle/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Clay soil/ant hill soil</a:t>
            </a:r>
          </a:p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White ants (</a:t>
            </a:r>
            <a:r>
              <a:rPr lang="en-US" sz="2400" dirty="0" err="1"/>
              <a:t>nswa</a:t>
            </a:r>
            <a:r>
              <a:rPr lang="en-US" sz="2400" dirty="0"/>
              <a:t>) </a:t>
            </a:r>
          </a:p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Roasted yellow bananas (</a:t>
            </a:r>
            <a:r>
              <a:rPr lang="en-US" sz="2400" dirty="0" err="1"/>
              <a:t>gonja</a:t>
            </a:r>
            <a:r>
              <a:rPr lang="en-US" sz="2400" dirty="0"/>
              <a:t>)</a:t>
            </a:r>
          </a:p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PrEP</a:t>
            </a:r>
          </a:p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lphaUcPeriod"/>
            </a:pPr>
            <a:r>
              <a:rPr lang="en-US" sz="2400" dirty="0"/>
              <a:t>Dapivirine ring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521316E9-23A0-492D-B528-0B75A024F606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800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5f9e8c6b-3fd0-4354-8422-02084266fb0e"/>
  <p:tag name="WASPOLLED" val="53E76015A488445FA015768877DBB548"/>
  <p:tag name="TPVERSION" val="8"/>
  <p:tag name="TPFULLVERSION" val="8.6.2.11"/>
  <p:tag name="PPTVERSION" val="16"/>
  <p:tag name="TPOS" val="2"/>
  <p:tag name="TPLASTSAVEVERSION" val="6.4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BD5389A01A94E76B00972F6118FE5E3&lt;/guid&gt;&#10;        &lt;description /&gt;&#10;        &lt;date&gt;3/21/2019 3:52:1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316ECF1D91642D6BFEA7B08D40F63FB&lt;/guid&gt;&#10;            &lt;repollguid&gt;48D21A936D0E47CDB413816497BA94FB&lt;/repollguid&gt;&#10;            &lt;sourceid&gt;437F4214288C43FD9C4AD67552B01643&lt;/sourceid&gt;&#10;            &lt;questiontext&gt;The purpose of enrolling women late in pregnancy (group 1) in DELIVER is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DD6464ABF0E2401593201904F30E8E22&lt;/guid&gt;&#10;                    &lt;answertext&gt;To determine whether or not PrEP and the ring prevent HIV&lt;/answertext&gt;&#10;                    &lt;valuetype&gt;0&lt;/valuetype&gt;&#10;                &lt;/answer&gt;&#10;                &lt;answer&gt;&#10;                    &lt;guid&gt;4B09550A48BD4303A776106508DE1B90&lt;/guid&gt;&#10;                    &lt;answertext&gt;To determine whether or not women are willing to put something in the vagina late in pregnancy&lt;/answertext&gt;&#10;                    &lt;valuetype&gt;0&lt;/valuetype&gt;&#10;                &lt;/answer&gt;&#10;                &lt;answer&gt;&#10;                    &lt;guid&gt;8BE6161382DD45A8A4C1E8D20CC3258A&lt;/guid&gt;&#10;                    &lt;answertext&gt;To determine whether PrEP and the ring are safe to use late in pregnancy&lt;/answertext&gt;&#10;                    &lt;valuetype&gt;0&lt;/valuetype&gt;&#10;                &lt;/answer&gt;&#10;                &lt;answer&gt;&#10;                    &lt;guid&gt;16473C4D19554BE28FF08F814044E823&lt;/guid&gt;&#10;                    &lt;answertext&gt;There is no point in answering this question because women won’t want to enroll in this study anyway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LABELFORMAT" val="0"/>
  <p:tag name="NUMBER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F2B3AE9739549BF9FEFDB63DE355068&lt;/guid&gt;&#10;        &lt;description /&gt;&#10;        &lt;date&gt;3/21/2019 4:57:0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421A9B3BCDC45A685681C197CCC0A52&lt;/guid&gt;&#10;            &lt;repollguid&gt;9A857F81268747D3A0B318005C0ACC28&lt;/repollguid&gt;&#10;            &lt;sourceid&gt;085E3D8EA5BA4D81B98BDFE968A82477&lt;/sourceid&gt;&#10;            &lt;questiontext&gt;Which group of women will be the most difficult to enroll into the study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1133D46DD2D94F6A91877235F9489A8A&lt;/guid&gt;&#10;                    &lt;answertext&gt;Group 1 – 8-9 months (36+ weeks pregnant)&lt;/answertext&gt;&#10;                    &lt;valuetype&gt;0&lt;/valuetype&gt;&#10;                &lt;/answer&gt;&#10;                &lt;answer&gt;&#10;                    &lt;guid&gt;0193DC414C3443D289E4CD198F15DE47&lt;/guid&gt;&#10;                    &lt;answertext&gt;Group 2 – 7-8 month (30-35 weeks) &lt;/answertext&gt;&#10;                    &lt;valuetype&gt;0&lt;/valuetype&gt;&#10;                &lt;/answer&gt;&#10;                &lt;answer&gt;&#10;                    &lt;guid&gt;2C76139F8BE44CD686BB0A5C7CD569C4&lt;/guid&gt;&#10;                    &lt;answertext&gt;Group 3 – 5-7 months (20-29 weeks)&lt;/answertext&gt;&#10;                    &lt;valuetype&gt;0&lt;/valuetype&gt;&#10;                &lt;/answer&gt;&#10;                &lt;answer&gt;&#10;                    &lt;guid&gt;9542C2C6B2AA4D009B696287B8252B28&lt;/guid&gt;&#10;                    &lt;answertext&gt;Group 4 -  3-5 months  (12 -19 weeks) 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COLORTYPE" val="SCHEME"/>
  <p:tag name="DEFINEDCOLORS" val="3,6,10,45,32,50,13,4,9,55,1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2846422ED29B45D7A186E1059CF65A99&lt;/guid&gt;&#10;        &lt;description /&gt;&#10;        &lt;date&gt;3/25/2019 2:49:1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7E9AE92D317435BB740CD7DC479AD03&lt;/guid&gt;&#10;            &lt;repollguid&gt;F43407CD3F414B8389A55D4AE4CAA4EC&lt;/repollguid&gt;&#10;            &lt;sourceid&gt;F8D71E7588E3400A8B0E3B5845B4FDA6&lt;/sourceid&gt;&#10;            &lt;questiontext&gt;Women in B-Protected will use product for only three months.  This is because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80AB264E14C4894BBA38F24CDDE44EC&lt;/guid&gt;&#10;                    &lt;answertext&gt;Women might get tired of being in the study for longer than 3 months&lt;/answertext&gt;&#10;                    &lt;valuetype&gt;0&lt;/valuetype&gt;&#10;                &lt;/answer&gt;&#10;                &lt;answer&gt;&#10;                    &lt;guid&gt;4E3A1CE81B344DD4A7D62CF12C534AA6&lt;/guid&gt;&#10;                    &lt;answertext&gt;After 3 months, most women need to return to work&lt;/answertext&gt;&#10;                    &lt;valuetype&gt;0&lt;/valuetype&gt;&#10;                &lt;/answer&gt;&#10;                &lt;answer&gt;&#10;                    &lt;guid&gt;0A4DDCD37C434B40B58DF52BF88D6FE9&lt;/guid&gt;&#10;                    &lt;answertext&gt;We want to focus on when women are exclusively breastfeeding&lt;/answertext&gt;&#10;                    &lt;valuetype&gt;0&lt;/valuetype&gt;&#10;                &lt;/answer&gt;&#10;                &lt;answer&gt;&#10;                    &lt;guid&gt;A3387AC5571542C5A9610FAD10A3A383&lt;/guid&gt;&#10;                    &lt;answertext&gt;Women might worry that the drugs will make the breast milk taste bitter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COLORTYPE" val="SCHEME"/>
  <p:tag name="DEFINEDCOLORS" val="3,6,10,45,32,50,13,4,9,55,1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74051FA886B4B32A5D70A7466ADBB5F&lt;/guid&gt;&#10;        &lt;description /&gt;&#10;        &lt;date&gt;3/21/2019 4:24:4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2092D066A5044188DBEAD3F71A4A5A0&lt;/guid&gt;&#10;            &lt;repollguid&gt;FE5850C20C8448FC92BBE15528C9030B&lt;/repollguid&gt;&#10;            &lt;sourceid&gt;CC90D9BEE3824BA79A3E86E5718F393B&lt;/sourceid&gt;&#10;            &lt;questiontext&gt;DELIVER AND B-PROTECTED will evaluate PrEP and the dapivirine ring in pregnant and breastfeeding women. Do you think these studies will be a cause for concern in your community?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9761AC3E26DF4B49BDFAE143C73F93FD&lt;/guid&gt;&#10;                    &lt;answertext&gt;YES. There will always be concern about the fact that these studies will be involving pregnant and breastfeeding women.&lt;/answertext&gt;&#10;                    &lt;valuetype&gt;0&lt;/valuetype&gt;&#10;                &lt;/answer&gt;&#10;                &lt;answer&gt;&#10;                    &lt;guid&gt;64CB2CAA049E4B80BF22BA2A3584CA63&lt;/guid&gt;&#10;                    &lt;answertext&gt;NO. as long as there is proper community and stakeholder engagement prior to and during each of the studies there should be no major problems. 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2C51FC88A7842A5B18606161C2BBCA2&lt;/guid&gt;&#10;        &lt;description /&gt;&#10;        &lt;date&gt;3/21/2019 5:23:3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23D5DD75D4143ADA8FBB5531DEA7823&lt;/guid&gt;&#10;            &lt;repollguid&gt;53756EA80A5F4ED0BFF94B11734CE911&lt;/repollguid&gt;&#10;            &lt;sourceid&gt;2E755599DB394C57A630814AC54F9388&lt;/sourceid&gt;&#10;            &lt;questiontext&gt;What do pregnant women crave the most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ADCCD9EB9E244CC197C77D17CC90AC80&lt;/guid&gt;&#10;                    &lt;answertext&gt;Clay soil/ant hill soil&lt;/answertext&gt;&#10;                    &lt;valuetype&gt;0&lt;/valuetype&gt;&#10;                &lt;/answer&gt;&#10;                &lt;answer&gt;&#10;                    &lt;guid&gt;4FAB499F58DF46D58FCB9E03A358B906&lt;/guid&gt;&#10;                    &lt;answertext&gt;White ants (nswa) &lt;/answertext&gt;&#10;                    &lt;valuetype&gt;0&lt;/valuetype&gt;&#10;                &lt;/answer&gt;&#10;                &lt;answer&gt;&#10;                    &lt;guid&gt;8266A857BF764FA195289C39A1D8796D&lt;/guid&gt;&#10;                    &lt;answertext&gt;Roasted yellow bananas (gonja)&lt;/answertext&gt;&#10;                    &lt;valuetype&gt;0&lt;/valuetype&gt;&#10;                &lt;/answer&gt;&#10;                &lt;answer&gt;&#10;                    &lt;guid&gt;90DFD50B28AD4C3AA18D74781E218724&lt;/guid&gt;&#10;                    &lt;answertext&gt;PrEP&lt;/answertext&gt;&#10;                    &lt;valuetype&gt;0&lt;/valuetype&gt;&#10;                &lt;/answer&gt;&#10;                &lt;answer&gt;&#10;                    &lt;guid&gt;7C18454E0F52477B80EE7A54AFE792FC&lt;/guid&gt;&#10;                    &lt;answertext&gt;Dapivirine ring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LABELFORMAT" val="0"/>
  <p:tag name="NUMBER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DE6D77A2B4D4B948408FDB2E872611A&lt;/guid&gt;&#10;        &lt;description /&gt;&#10;        &lt;date&gt;3/21/2019 4:48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39ED42BE36B4835A921B02138AC94D2&lt;/guid&gt;&#10;            &lt;repollguid&gt;B9329ED304BD4FF591AA5B608B516F1D&lt;/repollguid&gt;&#10;            &lt;sourceid&gt;0FED70B73E354E3AB2181AA2FC8D5669&lt;/sourceid&gt;&#10;            &lt;questiontext&gt;What do you think is the main reason some women will not join the DELIVER or B-PROTECTED studi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080132B9046E421681881ECD41D1829D&lt;/guid&gt;&#10;                    &lt;answertext&gt;The fact that they will be randomized to use either PrEP or the ring&lt;/answertext&gt;&#10;                    &lt;valuetype&gt;0&lt;/valuetype&gt;&#10;                &lt;/answer&gt;&#10;                &lt;answer&gt;&#10;                    &lt;guid&gt;D35ECCA8B1A0485DA589EA196A4DBF92&lt;/guid&gt;&#10;                    &lt;answertext&gt;The time and commitment involved (clinic visits, etc.)&lt;/answertext&gt;&#10;                    &lt;valuetype&gt;0&lt;/valuetype&gt;&#10;                &lt;/answer&gt;&#10;                &lt;answer&gt;&#10;                    &lt;guid&gt;B71836A7C60247FD9326AB11F386F42D&lt;/guid&gt;&#10;                    &lt;answertext&gt;Their partner or family (mother, mother-in-law) not being supportive&lt;/answertext&gt;&#10;                    &lt;valuetype&gt;0&lt;/valuetype&gt;&#10;                &lt;/answer&gt;&#10;                &lt;answer&gt;&#10;                    &lt;guid&gt;B28E056E4EFC4755B6A145EE52EBBAE0&lt;/guid&gt;&#10;                    &lt;answertext&gt;The unknowns about the safety of PrEP and the ring in pregnancy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COLORTYPE" val="SCHEME"/>
  <p:tag name="DEFINEDCOLORS" val="3,6,10,45,32,50,13,4,9,55,1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B810F5B0319A4AC382D6B151C9C98AAE&lt;/guid&gt;&#10;        &lt;description /&gt;&#10;        &lt;date&gt;3/21/2019 4:39:0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E9E8F68359440B7BF61A9895DD2A656&lt;/guid&gt;&#10;            &lt;repollguid&gt;819AD864E9F842FAA7B66275A7E881C3&lt;/repollguid&gt;&#10;            &lt;sourceid&gt;4EE917C160F64523A1D4F56241880CE4&lt;/sourceid&gt;&#10;            &lt;questiontext&gt;Which product personally concerns you the most in terms of its use in pregnant wome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18B918635BF542C1B817449C0ED35A3C&lt;/guid&gt;&#10;                    &lt;answertext&gt;PrEP – because it is systemic (the drug goes throughout the body)&lt;/answertext&gt;&#10;                    &lt;valuetype&gt;0&lt;/valuetype&gt;&#10;                &lt;/answer&gt;&#10;                &lt;answer&gt;&#10;                    &lt;guid&gt;20C954F9E01B4438A7ACFFB13DA55DBD&lt;/guid&gt;&#10;                    &lt;answertext&gt;The ring – because it hasn’t been studied enough&lt;/answertext&gt;&#10;                    &lt;valuetype&gt;0&lt;/valuetype&gt;&#10;                &lt;/answer&gt;&#10;                &lt;answer&gt;&#10;                    &lt;guid&gt;223511AAF0204EA6ADD82B388D9BEC33&lt;/guid&gt;&#10;                    &lt;answertext&gt;The ring – because it would be a foreign object in women’s vaginas&lt;/answertext&gt;&#10;                    &lt;valuetype&gt;0&lt;/valuetype&gt;&#10;                &lt;/answer&gt;&#10;                &lt;answer&gt;&#10;                    &lt;guid&gt;3F1C0EA966464BB09F39C0B25BF18FC5&lt;/guid&gt;&#10;                    &lt;answertext&gt;PrEP – because of the stigma of using an ARV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COLORTYPE" val="SCHEME"/>
  <p:tag name="DEFINEDCOLORS" val="3,6,10,45,32,50,13,4,9,55,1"/>
  <p:tag name="LABELFORMAT" val="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470</Words>
  <Application>Microsoft Office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What do you think?</vt:lpstr>
      <vt:lpstr>DELIVER AND B-PROTECTED will evaluate PrEP and the dapivirine ring in pregnant and breastfeeding women. Do you think these studies will be a cause for concern in your community?  </vt:lpstr>
      <vt:lpstr>What do you think is the main reason some women will not join the DELIVER or B-PROTECTED studies?</vt:lpstr>
      <vt:lpstr>Which product personally concerns you the most in terms of its use in pregnant women?</vt:lpstr>
      <vt:lpstr>                  </vt:lpstr>
      <vt:lpstr>The purpose of enrolling women late in pregnancy (Group 1) in DELIVER is…</vt:lpstr>
      <vt:lpstr>Which group of women will be the most difficult to enroll into the study? </vt:lpstr>
      <vt:lpstr>Women in B-Protected will use product for only three months.  This is because…</vt:lpstr>
      <vt:lpstr>What do pregnant women crave the most?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Rossi, Lisa (MTN)</dc:creator>
  <cp:lastModifiedBy>Rossi, Lisa (MTN)</cp:lastModifiedBy>
  <cp:revision>32</cp:revision>
  <cp:lastPrinted>2019-04-01T22:06:20Z</cp:lastPrinted>
  <dcterms:created xsi:type="dcterms:W3CDTF">2019-03-21T20:00:44Z</dcterms:created>
  <dcterms:modified xsi:type="dcterms:W3CDTF">2019-06-19T04:29:40Z</dcterms:modified>
</cp:coreProperties>
</file>