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6" r:id="rId2"/>
    <p:sldId id="4680" r:id="rId3"/>
    <p:sldId id="3040" r:id="rId4"/>
    <p:sldId id="1021" r:id="rId5"/>
    <p:sldId id="3034" r:id="rId6"/>
    <p:sldId id="4679" r:id="rId7"/>
    <p:sldId id="4681" r:id="rId8"/>
    <p:sldId id="4682" r:id="rId9"/>
    <p:sldId id="4683" r:id="rId10"/>
    <p:sldId id="4684" r:id="rId11"/>
    <p:sldId id="3036" r:id="rId12"/>
    <p:sldId id="1019" r:id="rId13"/>
    <p:sldId id="3039" r:id="rId14"/>
    <p:sldId id="1022" r:id="rId15"/>
    <p:sldId id="3041" r:id="rId16"/>
    <p:sldId id="1024" r:id="rId17"/>
    <p:sldId id="1032" r:id="rId18"/>
    <p:sldId id="4677" r:id="rId19"/>
    <p:sldId id="1031" r:id="rId20"/>
    <p:sldId id="3032" r:id="rId21"/>
    <p:sldId id="283" r:id="rId22"/>
    <p:sldId id="4676" r:id="rId23"/>
    <p:sldId id="286" r:id="rId24"/>
    <p:sldId id="4685"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26C91-0A15-5EAD-42BF-069790E63254}" name="Elizabeth McGrory" initials="EM" userId="6fa75af6126786a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Rodrigues" initials="JR" lastIdx="5" clrIdx="0">
    <p:extLst>
      <p:ext uri="{19B8F6BF-5375-455C-9EA6-DF929625EA0E}">
        <p15:presenceInfo xmlns:p15="http://schemas.microsoft.com/office/powerpoint/2012/main" userId="S::jrodrigues@avac.org::7c68f731-2d2e-4603-b273-e573d68c42dc" providerId="AD"/>
      </p:ext>
    </p:extLst>
  </p:cmAuthor>
  <p:cmAuthor id="2" name="Elizabeth McGrory" initials="EM" lastIdx="42" clrIdx="1">
    <p:extLst>
      <p:ext uri="{19B8F6BF-5375-455C-9EA6-DF929625EA0E}">
        <p15:presenceInfo xmlns:p15="http://schemas.microsoft.com/office/powerpoint/2012/main" userId="6fa75af6126786a7" providerId="Windows Live"/>
      </p:ext>
    </p:extLst>
  </p:cmAuthor>
  <p:cmAuthor id="3" name="Navita Jain" initials="NJ" lastIdx="38" clrIdx="2">
    <p:extLst>
      <p:ext uri="{19B8F6BF-5375-455C-9EA6-DF929625EA0E}">
        <p15:presenceInfo xmlns:p15="http://schemas.microsoft.com/office/powerpoint/2012/main" userId="S::navita@avac.org::3eb6a103-8cdd-4f63-a112-110880b3df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p:restoredTop sz="79203"/>
  </p:normalViewPr>
  <p:slideViewPr>
    <p:cSldViewPr snapToGrid="0" snapToObjects="1">
      <p:cViewPr varScale="1">
        <p:scale>
          <a:sx n="77" d="100"/>
          <a:sy n="77"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14212-DFCD-0545-9F87-A0A1DA4CBF46}" type="datetimeFigureOut">
              <a:rPr lang="en-US" smtClean="0"/>
              <a:t>4/19/22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1524-1981-6B4B-9857-631420693AC9}" type="slidenum">
              <a:rPr lang="en-US" smtClean="0"/>
              <a:t>‹#›</a:t>
            </a:fld>
            <a:endParaRPr lang="en-US"/>
          </a:p>
        </p:txBody>
      </p:sp>
    </p:spTree>
    <p:extLst>
      <p:ext uri="{BB962C8B-B14F-4D97-AF65-F5344CB8AC3E}">
        <p14:creationId xmlns:p14="http://schemas.microsoft.com/office/powerpoint/2010/main" val="285538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a:t>
            </a:fld>
            <a:endParaRPr lang="en-US"/>
          </a:p>
        </p:txBody>
      </p:sp>
    </p:spTree>
    <p:extLst>
      <p:ext uri="{BB962C8B-B14F-4D97-AF65-F5344CB8AC3E}">
        <p14:creationId xmlns:p14="http://schemas.microsoft.com/office/powerpoint/2010/main" val="153108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11</a:t>
            </a:fld>
            <a:endParaRPr lang="en-US"/>
          </a:p>
        </p:txBody>
      </p:sp>
    </p:spTree>
    <p:extLst>
      <p:ext uri="{BB962C8B-B14F-4D97-AF65-F5344CB8AC3E}">
        <p14:creationId xmlns:p14="http://schemas.microsoft.com/office/powerpoint/2010/main" val="409279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12</a:t>
            </a:fld>
            <a:endParaRPr lang="en-US"/>
          </a:p>
        </p:txBody>
      </p:sp>
    </p:spTree>
    <p:extLst>
      <p:ext uri="{BB962C8B-B14F-4D97-AF65-F5344CB8AC3E}">
        <p14:creationId xmlns:p14="http://schemas.microsoft.com/office/powerpoint/2010/main" val="3589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77137-FF23-724B-9363-8F5AC2390D9F}" type="slidenum">
              <a:rPr lang="en-US" smtClean="0"/>
              <a:t>13</a:t>
            </a:fld>
            <a:endParaRPr lang="en-US" dirty="0"/>
          </a:p>
        </p:txBody>
      </p:sp>
    </p:spTree>
    <p:extLst>
      <p:ext uri="{BB962C8B-B14F-4D97-AF65-F5344CB8AC3E}">
        <p14:creationId xmlns:p14="http://schemas.microsoft.com/office/powerpoint/2010/main" val="375005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bg2">
                  <a:lumMod val="10000"/>
                </a:schemeClr>
              </a:solidFill>
              <a:latin typeface="Segoe Condensed" panose="020B0606040200020203" pitchFamily="34" charset="0"/>
            </a:endParaRPr>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14</a:t>
            </a:fld>
            <a:endParaRPr lang="en-US"/>
          </a:p>
        </p:txBody>
      </p:sp>
    </p:spTree>
    <p:extLst>
      <p:ext uri="{BB962C8B-B14F-4D97-AF65-F5344CB8AC3E}">
        <p14:creationId xmlns:p14="http://schemas.microsoft.com/office/powerpoint/2010/main" val="201665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15</a:t>
            </a:fld>
            <a:endParaRPr lang="en-US"/>
          </a:p>
        </p:txBody>
      </p:sp>
    </p:spTree>
    <p:extLst>
      <p:ext uri="{BB962C8B-B14F-4D97-AF65-F5344CB8AC3E}">
        <p14:creationId xmlns:p14="http://schemas.microsoft.com/office/powerpoint/2010/main" val="218399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16</a:t>
            </a:fld>
            <a:endParaRPr lang="en-US"/>
          </a:p>
        </p:txBody>
      </p:sp>
    </p:spTree>
    <p:extLst>
      <p:ext uri="{BB962C8B-B14F-4D97-AF65-F5344CB8AC3E}">
        <p14:creationId xmlns:p14="http://schemas.microsoft.com/office/powerpoint/2010/main" val="162004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17</a:t>
            </a:fld>
            <a:endParaRPr lang="en-US"/>
          </a:p>
        </p:txBody>
      </p:sp>
    </p:spTree>
    <p:extLst>
      <p:ext uri="{BB962C8B-B14F-4D97-AF65-F5344CB8AC3E}">
        <p14:creationId xmlns:p14="http://schemas.microsoft.com/office/powerpoint/2010/main" val="3238855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18</a:t>
            </a:fld>
            <a:endParaRPr lang="en-US"/>
          </a:p>
        </p:txBody>
      </p:sp>
    </p:spTree>
    <p:extLst>
      <p:ext uri="{BB962C8B-B14F-4D97-AF65-F5344CB8AC3E}">
        <p14:creationId xmlns:p14="http://schemas.microsoft.com/office/powerpoint/2010/main" val="174190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19</a:t>
            </a:fld>
            <a:endParaRPr lang="en-US"/>
          </a:p>
        </p:txBody>
      </p:sp>
    </p:spTree>
    <p:extLst>
      <p:ext uri="{BB962C8B-B14F-4D97-AF65-F5344CB8AC3E}">
        <p14:creationId xmlns:p14="http://schemas.microsoft.com/office/powerpoint/2010/main" val="1184654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7177137-FF23-724B-9363-8F5AC2390D9F}" type="slidenum">
              <a:rPr lang="en-US" smtClean="0"/>
              <a:t>20</a:t>
            </a:fld>
            <a:endParaRPr lang="en-US" dirty="0"/>
          </a:p>
        </p:txBody>
      </p:sp>
    </p:spTree>
    <p:extLst>
      <p:ext uri="{BB962C8B-B14F-4D97-AF65-F5344CB8AC3E}">
        <p14:creationId xmlns:p14="http://schemas.microsoft.com/office/powerpoint/2010/main" val="365837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figure ok to start with ? </a:t>
            </a:r>
          </a:p>
        </p:txBody>
      </p:sp>
      <p:sp>
        <p:nvSpPr>
          <p:cNvPr id="4" name="Slide Number Placeholder 3"/>
          <p:cNvSpPr>
            <a:spLocks noGrp="1"/>
          </p:cNvSpPr>
          <p:nvPr>
            <p:ph type="sldNum" sz="quarter" idx="5"/>
          </p:nvPr>
        </p:nvSpPr>
        <p:spPr/>
        <p:txBody>
          <a:bodyPr/>
          <a:lstStyle/>
          <a:p>
            <a:fld id="{7E911524-1981-6B4B-9857-631420693AC9}" type="slidenum">
              <a:rPr lang="en-US" smtClean="0"/>
              <a:t>3</a:t>
            </a:fld>
            <a:endParaRPr lang="en-US"/>
          </a:p>
        </p:txBody>
      </p:sp>
    </p:spTree>
    <p:extLst>
      <p:ext uri="{BB962C8B-B14F-4D97-AF65-F5344CB8AC3E}">
        <p14:creationId xmlns:p14="http://schemas.microsoft.com/office/powerpoint/2010/main" val="2537712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21</a:t>
            </a:fld>
            <a:endParaRPr lang="en-US"/>
          </a:p>
        </p:txBody>
      </p:sp>
    </p:spTree>
    <p:extLst>
      <p:ext uri="{BB962C8B-B14F-4D97-AF65-F5344CB8AC3E}">
        <p14:creationId xmlns:p14="http://schemas.microsoft.com/office/powerpoint/2010/main" val="3662640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22</a:t>
            </a:fld>
            <a:endParaRPr lang="en-US"/>
          </a:p>
        </p:txBody>
      </p:sp>
    </p:spTree>
    <p:extLst>
      <p:ext uri="{BB962C8B-B14F-4D97-AF65-F5344CB8AC3E}">
        <p14:creationId xmlns:p14="http://schemas.microsoft.com/office/powerpoint/2010/main" val="265819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23</a:t>
            </a:fld>
            <a:endParaRPr lang="en-US"/>
          </a:p>
        </p:txBody>
      </p:sp>
    </p:spTree>
    <p:extLst>
      <p:ext uri="{BB962C8B-B14F-4D97-AF65-F5344CB8AC3E}">
        <p14:creationId xmlns:p14="http://schemas.microsoft.com/office/powerpoint/2010/main" val="2175131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24</a:t>
            </a:fld>
            <a:endParaRPr lang="en-US"/>
          </a:p>
        </p:txBody>
      </p:sp>
    </p:spTree>
    <p:extLst>
      <p:ext uri="{BB962C8B-B14F-4D97-AF65-F5344CB8AC3E}">
        <p14:creationId xmlns:p14="http://schemas.microsoft.com/office/powerpoint/2010/main" val="190746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dirty="0"/>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E911524-1981-6B4B-9857-631420693AC9}" type="slidenum">
              <a:rPr lang="en-US" smtClean="0"/>
              <a:t>4</a:t>
            </a:fld>
            <a:endParaRPr lang="en-US"/>
          </a:p>
        </p:txBody>
      </p:sp>
    </p:spTree>
    <p:extLst>
      <p:ext uri="{BB962C8B-B14F-4D97-AF65-F5344CB8AC3E}">
        <p14:creationId xmlns:p14="http://schemas.microsoft.com/office/powerpoint/2010/main" val="7927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for Credit for figure? </a:t>
            </a:r>
          </a:p>
        </p:txBody>
      </p:sp>
      <p:sp>
        <p:nvSpPr>
          <p:cNvPr id="4" name="Slide Number Placeholder 3"/>
          <p:cNvSpPr>
            <a:spLocks noGrp="1"/>
          </p:cNvSpPr>
          <p:nvPr>
            <p:ph type="sldNum" sz="quarter" idx="5"/>
          </p:nvPr>
        </p:nvSpPr>
        <p:spPr/>
        <p:txBody>
          <a:bodyPr/>
          <a:lstStyle/>
          <a:p>
            <a:fld id="{C7177137-FF23-724B-9363-8F5AC2390D9F}" type="slidenum">
              <a:rPr lang="en-US" smtClean="0"/>
              <a:t>5</a:t>
            </a:fld>
            <a:endParaRPr lang="en-US" dirty="0"/>
          </a:p>
        </p:txBody>
      </p:sp>
    </p:spTree>
    <p:extLst>
      <p:ext uri="{BB962C8B-B14F-4D97-AF65-F5344CB8AC3E}">
        <p14:creationId xmlns:p14="http://schemas.microsoft.com/office/powerpoint/2010/main" val="193254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54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46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1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separate slides on test types added in response to suggestion from </a:t>
            </a:r>
            <a:r>
              <a:rPr lang="en-US" dirty="0" err="1"/>
              <a:t>Navita</a:t>
            </a:r>
            <a:r>
              <a:rPr lang="en-US" dirty="0"/>
              <a:t> – any other details that would be helpful to include?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35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separate slides on test types added in response to suggestion from </a:t>
            </a:r>
            <a:r>
              <a:rPr lang="en-US" dirty="0" err="1"/>
              <a:t>Navita</a:t>
            </a:r>
            <a:r>
              <a:rPr lang="en-US" dirty="0"/>
              <a:t> – any other details that would be helpful to include?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9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0F304BEE-0789-224B-8EF0-A6BE9553B25E}"/>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p>
            <a:r>
              <a:rPr lang="en-US" dirty="0"/>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0A31A86-7D05-464A-91B5-BD2355B15946}"/>
              </a:ext>
            </a:extLst>
          </p:cNvPr>
          <p:cNvPicPr>
            <a:picLocks noChangeAspect="1"/>
          </p:cNvPicPr>
          <p:nvPr userDrawn="1"/>
        </p:nvPicPr>
        <p:blipFill>
          <a:blip r:embed="rId2"/>
          <a:stretch>
            <a:fillRect/>
          </a:stretch>
        </p:blipFill>
        <p:spPr>
          <a:xfrm>
            <a:off x="10705345" y="6138552"/>
            <a:ext cx="1425204" cy="708643"/>
          </a:xfrm>
          <a:prstGeom prst="rect">
            <a:avLst/>
          </a:prstGeom>
        </p:spPr>
      </p:pic>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3"/>
          <a:stretch>
            <a:fillRect/>
          </a:stretch>
        </p:blipFill>
        <p:spPr>
          <a:xfrm>
            <a:off x="832665" y="1049586"/>
            <a:ext cx="11066836" cy="77323"/>
          </a:xfrm>
          <a:prstGeom prst="rect">
            <a:avLst/>
          </a:prstGeom>
        </p:spPr>
      </p:pic>
    </p:spTree>
    <p:extLst>
      <p:ext uri="{BB962C8B-B14F-4D97-AF65-F5344CB8AC3E}">
        <p14:creationId xmlns:p14="http://schemas.microsoft.com/office/powerpoint/2010/main" val="361952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lvl1pPr>
          </a:lstStyle>
          <a:p>
            <a:r>
              <a:rPr lang="en-US" dirty="0"/>
              <a:t>Transition Red.</a:t>
            </a:r>
          </a:p>
        </p:txBody>
      </p:sp>
      <p:pic>
        <p:nvPicPr>
          <p:cNvPr id="4" name="Picture 3">
            <a:extLst>
              <a:ext uri="{FF2B5EF4-FFF2-40B4-BE49-F238E27FC236}">
                <a16:creationId xmlns:a16="http://schemas.microsoft.com/office/drawing/2014/main" id="{28D842B6-FB8E-3B42-B280-C73B829DA36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p:nvPr>
        </p:nvSpPr>
        <p:spPr>
          <a:xfrm>
            <a:off x="833438" y="1690688"/>
            <a:ext cx="10887075" cy="2506662"/>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buFontTx/>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solidFill>
                  <a:srgbClr val="FF8400"/>
                </a:solidFill>
              </a:defRPr>
            </a:lvl1pPr>
          </a:lstStyle>
          <a:p>
            <a:r>
              <a:rPr lang="en-US" dirty="0"/>
              <a:t>Transition Yellow.</a:t>
            </a:r>
          </a:p>
        </p:txBody>
      </p:sp>
      <p:pic>
        <p:nvPicPr>
          <p:cNvPr id="5" name="Picture 4">
            <a:extLst>
              <a:ext uri="{FF2B5EF4-FFF2-40B4-BE49-F238E27FC236}">
                <a16:creationId xmlns:a16="http://schemas.microsoft.com/office/drawing/2014/main" id="{B8D7FD03-EA96-9149-A89F-5250783CB438}"/>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6" name="Picture 5">
            <a:extLst>
              <a:ext uri="{FF2B5EF4-FFF2-40B4-BE49-F238E27FC236}">
                <a16:creationId xmlns:a16="http://schemas.microsoft.com/office/drawing/2014/main" id="{69412060-8522-454E-9940-7D3FB9B08621}"/>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defRPr baseline="0">
                <a:solidFill>
                  <a:srgbClr val="FF8400"/>
                </a:solidFill>
              </a:defRPr>
            </a:lvl1pPr>
          </a:lstStyle>
          <a:p>
            <a:r>
              <a:rPr lang="en-US" dirty="0"/>
              <a:t>Click to edit yellow room for graphic</a:t>
            </a:r>
          </a:p>
        </p:txBody>
      </p:sp>
      <p:pic>
        <p:nvPicPr>
          <p:cNvPr id="6" name="Picture 5">
            <a:extLst>
              <a:ext uri="{FF2B5EF4-FFF2-40B4-BE49-F238E27FC236}">
                <a16:creationId xmlns:a16="http://schemas.microsoft.com/office/drawing/2014/main" id="{69CDDD31-E1D3-5A41-96C2-0B912C58B1B1}"/>
              </a:ext>
            </a:extLst>
          </p:cNvPr>
          <p:cNvPicPr>
            <a:picLocks noChangeAspect="1"/>
          </p:cNvPicPr>
          <p:nvPr userDrawn="1"/>
        </p:nvPicPr>
        <p:blipFill>
          <a:blip r:embed="rId2"/>
          <a:stretch>
            <a:fillRect/>
          </a:stretch>
        </p:blipFill>
        <p:spPr>
          <a:xfrm>
            <a:off x="11000508" y="6225984"/>
            <a:ext cx="1092695" cy="543312"/>
          </a:xfrm>
          <a:prstGeom prst="rect">
            <a:avLst/>
          </a:prstGeom>
        </p:spPr>
      </p:pic>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A71307B2-5F03-4348-BC20-9BEA9956A4A0}"/>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4FE4B7AA-A2D3-1C46-BBD9-C803C3DE3B9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 id="2147483668" r:id="rId10"/>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who.int/publications/i/item/978-92-4-155058-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diagnostics_laboratory/evaluations/PQ_list/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xtranet.who.int/pqweb/vitro-diagnostics/vitro-diagnostics-list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theglobalfund.org/media/5878/psm_productshiv-who_list_en.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publications/i/item/978924003159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www.avert.org/hiv-testing/whats-involved" TargetMode="External"/><Relationship Id="rId13" Type="http://schemas.openxmlformats.org/officeDocument/2006/relationships/hyperlink" Target="http://www.hivst.org/" TargetMode="External"/><Relationship Id="rId3" Type="http://schemas.openxmlformats.org/officeDocument/2006/relationships/hyperlink" Target="mailto:avac@avac.org" TargetMode="External"/><Relationship Id="rId7" Type="http://schemas.openxmlformats.org/officeDocument/2006/relationships/hyperlink" Target="https://www.prepwatch.org/resource/hiv-testing-strategies-prep-clients/" TargetMode="External"/><Relationship Id="rId12" Type="http://schemas.openxmlformats.org/officeDocument/2006/relationships/hyperlink" Target="https://apps.who.int/iris/bitstream/handle/10665/258516/WHO-HIV-2017.30-eng.p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apps.who.int/iris/bitstream/handle/10665/329966/WHO-CDS-HIV-19.31-eng.pdf" TargetMode="External"/><Relationship Id="rId11" Type="http://schemas.openxmlformats.org/officeDocument/2006/relationships/hyperlink" Target="https://apps.who.int/iris/bitstream/handle/10665/275521/9789241514859-eng.pdf" TargetMode="External"/><Relationship Id="rId5" Type="http://schemas.openxmlformats.org/officeDocument/2006/relationships/hyperlink" Target="https://www.who.int/publications/i/item/978-92-4-155058-1" TargetMode="External"/><Relationship Id="rId10" Type="http://schemas.openxmlformats.org/officeDocument/2006/relationships/hyperlink" Target="https://www.dropbox.com/s/n4qnwemani8q0oq/BioPIC%20Testing%20Think%20Tank%20Summary.FInal.pdf?dl=0" TargetMode="External"/><Relationship Id="rId4" Type="http://schemas.openxmlformats.org/officeDocument/2006/relationships/hyperlink" Target="https://www.who.int/publications/i/item/9789240031593" TargetMode="External"/><Relationship Id="rId9" Type="http://schemas.openxmlformats.org/officeDocument/2006/relationships/hyperlink" Target="https://www.cdc.gov/hiv/basics/hiv-testing/test-type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n4qnwemani8q0oq/BioPIC%20Testing%20Think%20Tank%20Summary.FInal.pdf?dl=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emf"/><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p:txBody>
          <a:bodyPr/>
          <a:lstStyle/>
          <a:p>
            <a:r>
              <a:rPr lang="en-US" dirty="0"/>
              <a:t>HIV Testing for Advocates</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p:txBody>
          <a:bodyPr/>
          <a:lstStyle/>
          <a:p>
            <a:r>
              <a:rPr lang="en-US" dirty="0"/>
              <a:t>Basics of HIV Testing and Implications for HIV Prevention </a:t>
            </a:r>
          </a:p>
          <a:p>
            <a:r>
              <a:rPr lang="en-US" b="1" i="1" dirty="0"/>
              <a:t>Draft for Comment</a:t>
            </a:r>
          </a:p>
        </p:txBody>
      </p:sp>
      <p:sp>
        <p:nvSpPr>
          <p:cNvPr id="8" name="Text Placeholder 3">
            <a:extLst>
              <a:ext uri="{FF2B5EF4-FFF2-40B4-BE49-F238E27FC236}">
                <a16:creationId xmlns:a16="http://schemas.microsoft.com/office/drawing/2014/main" id="{2639C7E6-DC87-6C4A-9B64-B03FDCAA2E4C}"/>
              </a:ext>
            </a:extLst>
          </p:cNvPr>
          <p:cNvSpPr>
            <a:spLocks noGrp="1"/>
          </p:cNvSpPr>
          <p:nvPr>
            <p:ph type="body" sz="quarter" idx="12"/>
          </p:nvPr>
        </p:nvSpPr>
        <p:spPr>
          <a:xfrm>
            <a:off x="1524000" y="5447505"/>
            <a:ext cx="9144000" cy="1123111"/>
          </a:xfrm>
        </p:spPr>
        <p:txBody>
          <a:bodyPr/>
          <a:lstStyle/>
          <a:p>
            <a:pPr>
              <a:spcBef>
                <a:spcPts val="0"/>
              </a:spcBef>
              <a:spcAft>
                <a:spcPts val="0"/>
              </a:spcAft>
            </a:pPr>
            <a:r>
              <a:rPr lang="en-US" sz="2400" dirty="0"/>
              <a:t>AVAC</a:t>
            </a:r>
          </a:p>
          <a:p>
            <a:pPr>
              <a:spcBef>
                <a:spcPts val="0"/>
              </a:spcBef>
              <a:spcAft>
                <a:spcPts val="0"/>
              </a:spcAft>
            </a:pPr>
            <a:r>
              <a:rPr lang="en-US" sz="2400" dirty="0"/>
              <a:t>March 2022</a:t>
            </a:r>
          </a:p>
          <a:p>
            <a:endParaRPr lang="en-US" dirty="0"/>
          </a:p>
        </p:txBody>
      </p:sp>
    </p:spTree>
    <p:extLst>
      <p:ext uri="{BB962C8B-B14F-4D97-AF65-F5344CB8AC3E}">
        <p14:creationId xmlns:p14="http://schemas.microsoft.com/office/powerpoint/2010/main" val="35908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72E1-BD39-4903-AA9E-7EC68C5E186C}"/>
              </a:ext>
            </a:extLst>
          </p:cNvPr>
          <p:cNvSpPr>
            <a:spLocks noGrp="1"/>
          </p:cNvSpPr>
          <p:nvPr>
            <p:ph type="title"/>
          </p:nvPr>
        </p:nvSpPr>
        <p:spPr/>
        <p:txBody>
          <a:bodyPr/>
          <a:lstStyle/>
          <a:p>
            <a:pPr>
              <a:lnSpc>
                <a:spcPct val="100000"/>
              </a:lnSpc>
            </a:pPr>
            <a:r>
              <a:rPr lang="en-US" sz="3600" dirty="0"/>
              <a:t>HIV Test: Self-Tests</a:t>
            </a:r>
            <a:endParaRPr lang="en-US" sz="3600" dirty="0">
              <a:ea typeface="Microsoft Sans Serif" panose="020B0604020202020204" pitchFamily="34" charset="0"/>
              <a:cs typeface="Microsoft Sans Serif" panose="020B0604020202020204" pitchFamily="34" charset="0"/>
            </a:endParaRPr>
          </a:p>
        </p:txBody>
      </p:sp>
      <p:graphicFrame>
        <p:nvGraphicFramePr>
          <p:cNvPr id="10" name="Table 2">
            <a:extLst>
              <a:ext uri="{FF2B5EF4-FFF2-40B4-BE49-F238E27FC236}">
                <a16:creationId xmlns:a16="http://schemas.microsoft.com/office/drawing/2014/main" id="{1D0043C9-B2C7-D04F-9408-9C95DAA57418}"/>
              </a:ext>
            </a:extLst>
          </p:cNvPr>
          <p:cNvGraphicFramePr>
            <a:graphicFrameLocks noGrp="1"/>
          </p:cNvGraphicFramePr>
          <p:nvPr>
            <p:extLst>
              <p:ext uri="{D42A27DB-BD31-4B8C-83A1-F6EECF244321}">
                <p14:modId xmlns:p14="http://schemas.microsoft.com/office/powerpoint/2010/main" val="3749345237"/>
              </p:ext>
            </p:extLst>
          </p:nvPr>
        </p:nvGraphicFramePr>
        <p:xfrm>
          <a:off x="94036" y="1228851"/>
          <a:ext cx="12003928" cy="4881003"/>
        </p:xfrm>
        <a:graphic>
          <a:graphicData uri="http://schemas.openxmlformats.org/drawingml/2006/table">
            <a:tbl>
              <a:tblPr firstRow="1" bandRow="1"/>
              <a:tblGrid>
                <a:gridCol w="2177541">
                  <a:extLst>
                    <a:ext uri="{9D8B030D-6E8A-4147-A177-3AD203B41FA5}">
                      <a16:colId xmlns:a16="http://schemas.microsoft.com/office/drawing/2014/main" val="1319775257"/>
                    </a:ext>
                  </a:extLst>
                </a:gridCol>
                <a:gridCol w="1583140">
                  <a:extLst>
                    <a:ext uri="{9D8B030D-6E8A-4147-A177-3AD203B41FA5}">
                      <a16:colId xmlns:a16="http://schemas.microsoft.com/office/drawing/2014/main" val="3935624774"/>
                    </a:ext>
                  </a:extLst>
                </a:gridCol>
                <a:gridCol w="1323833">
                  <a:extLst>
                    <a:ext uri="{9D8B030D-6E8A-4147-A177-3AD203B41FA5}">
                      <a16:colId xmlns:a16="http://schemas.microsoft.com/office/drawing/2014/main" val="267840260"/>
                    </a:ext>
                  </a:extLst>
                </a:gridCol>
                <a:gridCol w="1460310">
                  <a:extLst>
                    <a:ext uri="{9D8B030D-6E8A-4147-A177-3AD203B41FA5}">
                      <a16:colId xmlns:a16="http://schemas.microsoft.com/office/drawing/2014/main" val="456937251"/>
                    </a:ext>
                  </a:extLst>
                </a:gridCol>
                <a:gridCol w="5459104">
                  <a:extLst>
                    <a:ext uri="{9D8B030D-6E8A-4147-A177-3AD203B41FA5}">
                      <a16:colId xmlns:a16="http://schemas.microsoft.com/office/drawing/2014/main" val="502111781"/>
                    </a:ext>
                  </a:extLst>
                </a:gridCol>
              </a:tblGrid>
              <a:tr h="14281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Test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Sample/</a:t>
                      </a:r>
                    </a:p>
                    <a:p>
                      <a:pPr algn="ctr"/>
                      <a:r>
                        <a:rPr lang="en-US" sz="2000" dirty="0"/>
                        <a:t>Measures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soon to detection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long to result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Key Considerations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3717750"/>
                  </a:ext>
                </a:extLst>
              </a:tr>
              <a:tr h="3452878">
                <a:tc>
                  <a:txBody>
                    <a:bodyPr/>
                    <a:lstStyle/>
                    <a:p>
                      <a:pPr marL="0" marR="0" algn="l">
                        <a:lnSpc>
                          <a:spcPct val="115000"/>
                        </a:lnSpc>
                        <a:spcBef>
                          <a:spcPts val="0"/>
                        </a:spcBef>
                        <a:spcAft>
                          <a:spcPts val="0"/>
                        </a:spcAft>
                      </a:pPr>
                      <a:r>
                        <a:rPr lang="en-US" sz="2000" b="1" dirty="0">
                          <a:solidFill>
                            <a:schemeClr val="tx2"/>
                          </a:solidFill>
                          <a:effectLst/>
                          <a:latin typeface="Calibri" panose="020F0502020204030204" pitchFamily="34" charset="0"/>
                          <a:cs typeface="Calibri" panose="020F0502020204030204" pitchFamily="34" charset="0"/>
                        </a:rPr>
                        <a:t>Self-Test</a:t>
                      </a:r>
                      <a:endParaRPr lang="en-US" sz="2800" dirty="0">
                        <a:solidFill>
                          <a:schemeClr val="tx2"/>
                        </a:solidFill>
                        <a:effectLst/>
                        <a:latin typeface="Calibri" panose="020F0502020204030204" pitchFamily="34" charset="0"/>
                        <a:cs typeface="Calibri" panose="020F0502020204030204" pitchFamily="34" charset="0"/>
                      </a:endParaRPr>
                    </a:p>
                  </a:txBody>
                  <a:tcPr marL="63500" marR="63500" marT="63500" marB="6350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Blood from finger prick or oral sample taken with swab</a:t>
                      </a:r>
                    </a:p>
                    <a:p>
                      <a:pPr marL="0" marR="0" algn="l">
                        <a:lnSpc>
                          <a:spcPct val="115000"/>
                        </a:lnSpc>
                        <a:spcBef>
                          <a:spcPts val="0"/>
                        </a:spcBef>
                        <a:spcAft>
                          <a:spcPts val="0"/>
                        </a:spcAft>
                      </a:pPr>
                      <a:endParaRPr lang="en-US" sz="18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Tests measure antibodies</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Calibri" panose="020F0502020204030204" pitchFamily="34" charset="0"/>
                          <a:cs typeface="Calibri" panose="020F0502020204030204" pitchFamily="34" charset="0"/>
                        </a:rPr>
                        <a:t>Generally can detect antibodies 3 months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Test results available as soon as 20 minutes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Quick and easy to use;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Helps expand access and privacy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A positive result requires confirmation; WHO recommends 2 confirmatory tests</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Use has expanded during COVID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WHO guidance evolving to expand access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Some countries have been slow to adopt self-testing</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Advocates have worked with WHO to incorporate counseling and mental health services for key populations into self-testing guidelines </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59324855"/>
                  </a:ext>
                </a:extLst>
              </a:tr>
            </a:tbl>
          </a:graphicData>
        </a:graphic>
      </p:graphicFrame>
    </p:spTree>
    <p:extLst>
      <p:ext uri="{BB962C8B-B14F-4D97-AF65-F5344CB8AC3E}">
        <p14:creationId xmlns:p14="http://schemas.microsoft.com/office/powerpoint/2010/main" val="280335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Autofit/>
          </a:bodyPr>
          <a:lstStyle/>
          <a:p>
            <a:r>
              <a:rPr lang="en-US" sz="2800" dirty="0"/>
              <a:t>How soon after HIV infection can each type of test detect HIV?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48912"/>
            <a:ext cx="10882744" cy="5010791"/>
          </a:xfrm>
        </p:spPr>
        <p:txBody>
          <a:bodyPr/>
          <a:lstStyle/>
          <a:p>
            <a:pPr marL="0" indent="0">
              <a:buNone/>
            </a:pPr>
            <a:r>
              <a:rPr lang="en-US" sz="2000" dirty="0"/>
              <a:t> </a:t>
            </a:r>
          </a:p>
          <a:p>
            <a:pPr>
              <a:lnSpc>
                <a:spcPct val="100000"/>
              </a:lnSpc>
              <a:spcBef>
                <a:spcPts val="0"/>
              </a:spcBef>
            </a:pPr>
            <a:endParaRPr lang="en-US" dirty="0"/>
          </a:p>
        </p:txBody>
      </p:sp>
      <p:pic>
        <p:nvPicPr>
          <p:cNvPr id="4" name="Picture 3" descr="Timeline&#10;&#10;Description automatically generated">
            <a:extLst>
              <a:ext uri="{FF2B5EF4-FFF2-40B4-BE49-F238E27FC236}">
                <a16:creationId xmlns:a16="http://schemas.microsoft.com/office/drawing/2014/main" id="{95092943-D795-D548-A0A4-C0E47546C06F}"/>
              </a:ext>
            </a:extLst>
          </p:cNvPr>
          <p:cNvPicPr>
            <a:picLocks noChangeAspect="1"/>
          </p:cNvPicPr>
          <p:nvPr/>
        </p:nvPicPr>
        <p:blipFill rotWithShape="1">
          <a:blip r:embed="rId3"/>
          <a:srcRect t="19"/>
          <a:stretch/>
        </p:blipFill>
        <p:spPr>
          <a:xfrm>
            <a:off x="4015669" y="1506894"/>
            <a:ext cx="7989097" cy="4493034"/>
          </a:xfrm>
          <a:prstGeom prst="rect">
            <a:avLst/>
          </a:prstGeom>
        </p:spPr>
      </p:pic>
      <p:sp>
        <p:nvSpPr>
          <p:cNvPr id="5" name="TextBox 4">
            <a:extLst>
              <a:ext uri="{FF2B5EF4-FFF2-40B4-BE49-F238E27FC236}">
                <a16:creationId xmlns:a16="http://schemas.microsoft.com/office/drawing/2014/main" id="{0536EAF3-93C4-CA4F-A94E-4F7B3773B34E}"/>
              </a:ext>
            </a:extLst>
          </p:cNvPr>
          <p:cNvSpPr txBox="1"/>
          <p:nvPr/>
        </p:nvSpPr>
        <p:spPr>
          <a:xfrm>
            <a:off x="665923" y="1324012"/>
            <a:ext cx="3179927" cy="5401479"/>
          </a:xfrm>
          <a:prstGeom prst="rect">
            <a:avLst/>
          </a:prstGeom>
          <a:noFill/>
        </p:spPr>
        <p:txBody>
          <a:bodyPr wrap="square">
            <a:spAutoFit/>
          </a:bodyPr>
          <a:lstStyle/>
          <a:p>
            <a:pPr marL="228600" indent="-228600">
              <a:spcAft>
                <a:spcPts val="600"/>
              </a:spcAft>
              <a:buFont typeface="Wingdings" pitchFamily="2" charset="2"/>
              <a:buChar char="§"/>
            </a:pPr>
            <a:r>
              <a:rPr lang="en-US" sz="1600" dirty="0">
                <a:solidFill>
                  <a:schemeClr val="bg2">
                    <a:lumMod val="25000"/>
                  </a:schemeClr>
                </a:solidFill>
              </a:rPr>
              <a:t>No rapid tests in routine use in LMIC can reliably detect acute HIV  infections</a:t>
            </a:r>
          </a:p>
          <a:p>
            <a:pPr marL="228600" indent="-228600">
              <a:spcAft>
                <a:spcPts val="600"/>
              </a:spcAft>
              <a:buFont typeface="Wingdings" pitchFamily="2" charset="2"/>
              <a:buChar char="§"/>
            </a:pPr>
            <a:r>
              <a:rPr lang="en-US" sz="1600" dirty="0">
                <a:solidFill>
                  <a:schemeClr val="bg2">
                    <a:lumMod val="25000"/>
                  </a:schemeClr>
                </a:solidFill>
              </a:rPr>
              <a:t>No test type can detect HIV until 10 days after infection </a:t>
            </a:r>
          </a:p>
          <a:p>
            <a:pPr marL="228600" indent="-228600">
              <a:spcAft>
                <a:spcPts val="600"/>
              </a:spcAft>
              <a:buFont typeface="Wingdings" pitchFamily="2" charset="2"/>
              <a:buChar char="§"/>
            </a:pPr>
            <a:r>
              <a:rPr lang="en-US" sz="1600" dirty="0">
                <a:solidFill>
                  <a:schemeClr val="bg2">
                    <a:lumMod val="25000"/>
                  </a:schemeClr>
                </a:solidFill>
              </a:rPr>
              <a:t>Time to detection has shortened with each successive generation of tests developed – but even newer 4th generation antigen/ antibody tests – not widely available in LMIC – cannot reliably detect antigens/ antibodies until 2 weeks after infection </a:t>
            </a:r>
          </a:p>
          <a:p>
            <a:pPr marL="228600" indent="-228600">
              <a:spcAft>
                <a:spcPts val="600"/>
              </a:spcAft>
              <a:buFont typeface="Wingdings" pitchFamily="2" charset="2"/>
              <a:buChar char="§"/>
            </a:pPr>
            <a:r>
              <a:rPr lang="en-US" sz="1600" dirty="0">
                <a:solidFill>
                  <a:schemeClr val="bg2">
                    <a:lumMod val="25000"/>
                  </a:schemeClr>
                </a:solidFill>
              </a:rPr>
              <a:t>This means a window period of at least two weeks before HIV can be reliably detected by tests currently in use in LMIC </a:t>
            </a:r>
          </a:p>
        </p:txBody>
      </p:sp>
    </p:spTree>
    <p:extLst>
      <p:ext uri="{BB962C8B-B14F-4D97-AF65-F5344CB8AC3E}">
        <p14:creationId xmlns:p14="http://schemas.microsoft.com/office/powerpoint/2010/main" val="89347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HIV Tests: Operational Characteristics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718781"/>
            <a:ext cx="10882744" cy="4774093"/>
          </a:xfrm>
        </p:spPr>
        <p:txBody>
          <a:bodyPr/>
          <a:lstStyle/>
          <a:p>
            <a:pPr marL="0" indent="0">
              <a:buNone/>
            </a:pPr>
            <a:endParaRPr lang="en-US" dirty="0"/>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43443"/>
            <a:ext cx="10882744" cy="453709"/>
          </a:xfrm>
        </p:spPr>
        <p:txBody>
          <a:bodyPr>
            <a:normAutofit/>
          </a:bodyPr>
          <a:lstStyle/>
          <a:p>
            <a:r>
              <a:rPr lang="en-US" sz="2000" dirty="0"/>
              <a:t>Test characteristics can determine which type best meets program or research goals</a:t>
            </a:r>
          </a:p>
        </p:txBody>
      </p:sp>
      <p:graphicFrame>
        <p:nvGraphicFramePr>
          <p:cNvPr id="8" name="Table 2">
            <a:extLst>
              <a:ext uri="{FF2B5EF4-FFF2-40B4-BE49-F238E27FC236}">
                <a16:creationId xmlns:a16="http://schemas.microsoft.com/office/drawing/2014/main" id="{46F3B3AD-4FF6-4347-B99D-386792989DFE}"/>
              </a:ext>
            </a:extLst>
          </p:cNvPr>
          <p:cNvGraphicFramePr>
            <a:graphicFrameLocks noGrp="1"/>
          </p:cNvGraphicFramePr>
          <p:nvPr>
            <p:extLst>
              <p:ext uri="{D42A27DB-BD31-4B8C-83A1-F6EECF244321}">
                <p14:modId xmlns:p14="http://schemas.microsoft.com/office/powerpoint/2010/main" val="1927712045"/>
              </p:ext>
            </p:extLst>
          </p:nvPr>
        </p:nvGraphicFramePr>
        <p:xfrm>
          <a:off x="835741" y="1729265"/>
          <a:ext cx="11234339" cy="5011170"/>
        </p:xfrm>
        <a:graphic>
          <a:graphicData uri="http://schemas.openxmlformats.org/drawingml/2006/table">
            <a:tbl>
              <a:tblPr firstRow="1" bandRow="1"/>
              <a:tblGrid>
                <a:gridCol w="11234339">
                  <a:extLst>
                    <a:ext uri="{9D8B030D-6E8A-4147-A177-3AD203B41FA5}">
                      <a16:colId xmlns:a16="http://schemas.microsoft.com/office/drawing/2014/main" val="1319775257"/>
                    </a:ext>
                  </a:extLst>
                </a:gridCol>
              </a:tblGrid>
              <a:tr h="4652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00000"/>
                        </a:lnSpc>
                        <a:spcBef>
                          <a:spcPts val="0"/>
                        </a:spcBef>
                        <a:spcAft>
                          <a:spcPts val="0"/>
                        </a:spcAft>
                      </a:pPr>
                      <a:r>
                        <a:rPr lang="en-US" sz="1600" dirty="0">
                          <a:solidFill>
                            <a:schemeClr val="tx2"/>
                          </a:solidFill>
                          <a:effectLst/>
                          <a:latin typeface="+mn-lt"/>
                          <a:ea typeface="Arial" panose="020B0604020202020204" pitchFamily="34" charset="0"/>
                          <a:cs typeface="Calibri" panose="020F0502020204030204" pitchFamily="34" charset="0"/>
                        </a:rPr>
                        <a:t>Type of specimen used and how it is collected: blood via needle draw or finger prick; oral specimen via mouth swab</a:t>
                      </a:r>
                    </a:p>
                  </a:txBody>
                  <a:tcPr marL="63500" marR="63500" marT="63500" marB="635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717151764"/>
                  </a:ext>
                </a:extLst>
              </a:tr>
              <a:tr h="404949">
                <a:tc>
                  <a:txBody>
                    <a:bodyPr/>
                    <a:lstStyle/>
                    <a:p>
                      <a:pPr marL="0" marR="0" algn="l">
                        <a:lnSpc>
                          <a:spcPct val="100000"/>
                        </a:lnSpc>
                        <a:spcBef>
                          <a:spcPts val="0"/>
                        </a:spcBef>
                        <a:spcAft>
                          <a:spcPts val="0"/>
                        </a:spcAft>
                      </a:pPr>
                      <a:r>
                        <a:rPr lang="en-US" sz="1600" b="0" dirty="0">
                          <a:solidFill>
                            <a:schemeClr val="tx2"/>
                          </a:solidFill>
                          <a:effectLst/>
                          <a:latin typeface="+mn-lt"/>
                          <a:cs typeface="Calibri" panose="020F0502020204030204" pitchFamily="34" charset="0"/>
                        </a:rPr>
                        <a:t>What the test measures: HIV RNA, antibodies or antigens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30593790"/>
                  </a:ext>
                </a:extLst>
              </a:tr>
              <a:tr h="4310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00000"/>
                        </a:lnSpc>
                        <a:spcBef>
                          <a:spcPts val="0"/>
                        </a:spcBef>
                        <a:spcAft>
                          <a:spcPts val="0"/>
                        </a:spcAft>
                      </a:pPr>
                      <a:r>
                        <a:rPr lang="en-US" sz="1600" b="0" dirty="0">
                          <a:solidFill>
                            <a:schemeClr val="tx2"/>
                          </a:solidFill>
                          <a:effectLst/>
                          <a:latin typeface="+mn-lt"/>
                          <a:cs typeface="Calibri" panose="020F0502020204030204" pitchFamily="34" charset="0"/>
                        </a:rPr>
                        <a:t>How long it takes to get the test result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99838659"/>
                  </a:ext>
                </a:extLst>
              </a:tr>
              <a:tr h="391885">
                <a:tc>
                  <a:txBody>
                    <a:bodyPr/>
                    <a:lstStyle/>
                    <a:p>
                      <a:pPr marL="0" marR="0" algn="l">
                        <a:lnSpc>
                          <a:spcPct val="100000"/>
                        </a:lnSpc>
                        <a:spcBef>
                          <a:spcPts val="0"/>
                        </a:spcBef>
                        <a:spcAft>
                          <a:spcPts val="0"/>
                        </a:spcAft>
                      </a:pPr>
                      <a:r>
                        <a:rPr lang="en-US" sz="1600" dirty="0">
                          <a:solidFill>
                            <a:schemeClr val="tx2"/>
                          </a:solidFill>
                          <a:effectLst/>
                          <a:latin typeface="+mn-lt"/>
                          <a:cs typeface="Calibri" panose="020F0502020204030204" pitchFamily="34" charset="0"/>
                        </a:rPr>
                        <a:t>The test’s reliability</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59324855"/>
                  </a:ext>
                </a:extLst>
              </a:tr>
              <a:tr h="3396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00000"/>
                        </a:lnSpc>
                        <a:spcBef>
                          <a:spcPts val="0"/>
                        </a:spcBef>
                        <a:spcAft>
                          <a:spcPts val="0"/>
                        </a:spcAft>
                      </a:pPr>
                      <a:r>
                        <a:rPr lang="en-GB" sz="1600" dirty="0">
                          <a:solidFill>
                            <a:schemeClr val="tx2"/>
                          </a:solidFill>
                          <a:latin typeface="+mn-lt"/>
                          <a:cs typeface="Calibri" panose="020F0502020204030204" pitchFamily="34" charset="0"/>
                        </a:rPr>
                        <a:t>The equipment and consumables needed to perform, </a:t>
                      </a:r>
                      <a:r>
                        <a:rPr lang="en-GB" sz="1600" dirty="0" err="1">
                          <a:solidFill>
                            <a:schemeClr val="tx2"/>
                          </a:solidFill>
                          <a:latin typeface="+mn-lt"/>
                          <a:cs typeface="Calibri" panose="020F0502020204030204" pitchFamily="34" charset="0"/>
                        </a:rPr>
                        <a:t>analyze</a:t>
                      </a:r>
                      <a:r>
                        <a:rPr lang="en-GB" sz="1600" dirty="0">
                          <a:solidFill>
                            <a:schemeClr val="tx2"/>
                          </a:solidFill>
                          <a:latin typeface="+mn-lt"/>
                          <a:cs typeface="Calibri" panose="020F0502020204030204" pitchFamily="34" charset="0"/>
                        </a:rPr>
                        <a:t> or interpret the test</a:t>
                      </a:r>
                      <a:endParaRPr lang="en-US" sz="1600" dirty="0">
                        <a:solidFill>
                          <a:schemeClr val="tx2"/>
                        </a:solidFill>
                        <a:effectLst/>
                        <a:latin typeface="+mn-lt"/>
                        <a:ea typeface="Arial" panose="020B0604020202020204" pitchFamily="34" charset="0"/>
                        <a:cs typeface="Calibri" panose="020F050202020403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95423903"/>
                  </a:ext>
                </a:extLst>
              </a:tr>
              <a:tr h="452120">
                <a:tc>
                  <a:txBody>
                    <a:bodyPr/>
                    <a:lstStyle/>
                    <a:p>
                      <a:pPr marL="0" marR="0" algn="l">
                        <a:lnSpc>
                          <a:spcPct val="100000"/>
                        </a:lnSpc>
                        <a:spcBef>
                          <a:spcPts val="0"/>
                        </a:spcBef>
                        <a:spcAft>
                          <a:spcPts val="0"/>
                        </a:spcAft>
                      </a:pPr>
                      <a:r>
                        <a:rPr lang="en-GB" sz="1600" dirty="0">
                          <a:solidFill>
                            <a:schemeClr val="tx2"/>
                          </a:solidFill>
                          <a:latin typeface="+mn-lt"/>
                          <a:cs typeface="Arial" panose="020B0604020202020204" pitchFamily="34" charset="0"/>
                        </a:rPr>
                        <a:t>Stability of the test and and other consumables needed to administer and interpret it, and the type of storage required</a:t>
                      </a:r>
                      <a:endParaRPr lang="en-US" sz="1600" b="0" dirty="0">
                        <a:solidFill>
                          <a:schemeClr val="tx2"/>
                        </a:solidFill>
                        <a:effectLst/>
                        <a:latin typeface="+mn-lt"/>
                        <a:cs typeface="Calibri" panose="020F050202020403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241231631"/>
                  </a:ext>
                </a:extLst>
              </a:tr>
              <a:tr h="4310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00000"/>
                        </a:lnSpc>
                        <a:spcBef>
                          <a:spcPts val="0"/>
                        </a:spcBef>
                        <a:spcAft>
                          <a:spcPts val="0"/>
                        </a:spcAft>
                      </a:pPr>
                      <a:r>
                        <a:rPr lang="en-GB" sz="1600" dirty="0">
                          <a:solidFill>
                            <a:schemeClr val="tx2"/>
                          </a:solidFill>
                          <a:latin typeface="+mn-lt"/>
                          <a:cs typeface="Arial" panose="020B0604020202020204" pitchFamily="34" charset="0"/>
                        </a:rPr>
                        <a:t>The type of staff  needed to administer or interpret the test, and the level of skill and training they need</a:t>
                      </a:r>
                      <a:endParaRPr lang="en-US" sz="1600" b="0" dirty="0">
                        <a:solidFill>
                          <a:schemeClr val="tx2"/>
                        </a:solidFill>
                        <a:effectLst/>
                        <a:latin typeface="+mn-lt"/>
                        <a:cs typeface="Calibri" panose="020F0502020204030204" pitchFamily="34" charset="0"/>
                      </a:endParaRP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89274640"/>
                  </a:ext>
                </a:extLst>
              </a:tr>
              <a:tr h="339635">
                <a:tc>
                  <a:txBody>
                    <a:bodyPr/>
                    <a:lstStyle/>
                    <a:p>
                      <a:pPr marL="0" marR="0" algn="l">
                        <a:lnSpc>
                          <a:spcPct val="100000"/>
                        </a:lnSpc>
                        <a:spcBef>
                          <a:spcPts val="0"/>
                        </a:spcBef>
                        <a:spcAft>
                          <a:spcPts val="0"/>
                        </a:spcAft>
                      </a:pPr>
                      <a:r>
                        <a:rPr lang="en-US" sz="1600" b="0" dirty="0">
                          <a:solidFill>
                            <a:schemeClr val="tx2"/>
                          </a:solidFill>
                          <a:effectLst/>
                          <a:latin typeface="+mn-lt"/>
                          <a:cs typeface="Calibri" panose="020F0502020204030204" pitchFamily="34" charset="0"/>
                        </a:rPr>
                        <a:t>Requirements for quality assurance of the test as used within a program and outside a program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46174073"/>
                  </a:ext>
                </a:extLst>
              </a:tr>
              <a:tr h="4129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600" dirty="0">
                          <a:solidFill>
                            <a:schemeClr val="tx2"/>
                          </a:solidFill>
                          <a:effectLst/>
                          <a:latin typeface="+mn-lt"/>
                          <a:ea typeface="Arial" panose="020B0604020202020204" pitchFamily="34" charset="0"/>
                          <a:cs typeface="Calibri" panose="020F0502020204030204" pitchFamily="34" charset="0"/>
                        </a:rPr>
                        <a:t>Aims of the program or research project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55962272"/>
                  </a:ext>
                </a:extLst>
              </a:tr>
              <a:tr h="391886">
                <a:tc>
                  <a:txBody>
                    <a:bodyPr/>
                    <a:lstStyle/>
                    <a:p>
                      <a:pPr marL="0" marR="0" algn="l">
                        <a:lnSpc>
                          <a:spcPct val="115000"/>
                        </a:lnSpc>
                        <a:spcBef>
                          <a:spcPts val="0"/>
                        </a:spcBef>
                        <a:spcAft>
                          <a:spcPts val="0"/>
                        </a:spcAft>
                      </a:pPr>
                      <a:r>
                        <a:rPr lang="en-US" sz="1600" b="0" dirty="0">
                          <a:solidFill>
                            <a:schemeClr val="tx2"/>
                          </a:solidFill>
                          <a:effectLst/>
                          <a:latin typeface="+mn-lt"/>
                          <a:cs typeface="Calibri" panose="020F0502020204030204" pitchFamily="34" charset="0"/>
                        </a:rPr>
                        <a:t>Target population for the program or research, and where they can be reached</a:t>
                      </a:r>
                    </a:p>
                  </a:txBody>
                  <a:tcPr marL="63500" marR="63500" marT="63500" marB="6350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964589748"/>
                  </a:ext>
                </a:extLst>
              </a:tr>
              <a:tr h="4833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600" b="0" dirty="0">
                          <a:solidFill>
                            <a:schemeClr val="tx2"/>
                          </a:solidFill>
                          <a:effectLst/>
                          <a:latin typeface="+mn-lt"/>
                          <a:cs typeface="Calibri" panose="020F0502020204030204" pitchFamily="34" charset="0"/>
                        </a:rPr>
                        <a:t>Feasibility of implementing the particular test type in the program or research setting, and the population of interest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26180432"/>
                  </a:ext>
                </a:extLst>
              </a:tr>
              <a:tr h="404949">
                <a:tc>
                  <a:txBody>
                    <a:bodyPr/>
                    <a:lstStyle/>
                    <a:p>
                      <a:pPr marL="0" marR="0" algn="l">
                        <a:lnSpc>
                          <a:spcPct val="115000"/>
                        </a:lnSpc>
                        <a:spcBef>
                          <a:spcPts val="0"/>
                        </a:spcBef>
                        <a:spcAft>
                          <a:spcPts val="0"/>
                        </a:spcAft>
                      </a:pPr>
                      <a:r>
                        <a:rPr lang="en-US" sz="1600" dirty="0">
                          <a:solidFill>
                            <a:schemeClr val="tx2"/>
                          </a:solidFill>
                          <a:effectLst/>
                          <a:latin typeface="+mn-lt"/>
                          <a:cs typeface="Calibri" panose="020F0502020204030204" pitchFamily="34" charset="0"/>
                        </a:rPr>
                        <a:t>Total cost of test, consumables, equipment and associated services </a:t>
                      </a:r>
                    </a:p>
                  </a:txBody>
                  <a:tcPr marL="63500" marR="63500" marT="63500" marB="6350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508641990"/>
                  </a:ext>
                </a:extLst>
              </a:tr>
            </a:tbl>
          </a:graphicData>
        </a:graphic>
      </p:graphicFrame>
    </p:spTree>
    <p:extLst>
      <p:ext uri="{BB962C8B-B14F-4D97-AF65-F5344CB8AC3E}">
        <p14:creationId xmlns:p14="http://schemas.microsoft.com/office/powerpoint/2010/main" val="96362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65126"/>
            <a:ext cx="10882744" cy="750077"/>
          </a:xfrm>
        </p:spPr>
        <p:txBody>
          <a:bodyPr>
            <a:normAutofit/>
          </a:bodyPr>
          <a:lstStyle/>
          <a:p>
            <a:r>
              <a:rPr lang="en-US" dirty="0"/>
              <a:t>Test types, settings and capacity needs in LMIC</a:t>
            </a:r>
          </a:p>
        </p:txBody>
      </p:sp>
      <p:sp>
        <p:nvSpPr>
          <p:cNvPr id="20" name="Content Placeholder 2">
            <a:extLst>
              <a:ext uri="{FF2B5EF4-FFF2-40B4-BE49-F238E27FC236}">
                <a16:creationId xmlns:a16="http://schemas.microsoft.com/office/drawing/2014/main" id="{89C35A44-212C-A94A-8AD6-44FD3F76E208}"/>
              </a:ext>
            </a:extLst>
          </p:cNvPr>
          <p:cNvSpPr txBox="1">
            <a:spLocks/>
          </p:cNvSpPr>
          <p:nvPr/>
        </p:nvSpPr>
        <p:spPr>
          <a:xfrm>
            <a:off x="838200" y="1336859"/>
            <a:ext cx="3319272" cy="418428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2">
                    <a:lumMod val="10000"/>
                  </a:schemeClr>
                </a:solidFill>
              </a:rPr>
              <a:t>WHO recommends settings for conducting different categories of tests, including the service and provider type and capacity requirements.  </a:t>
            </a:r>
          </a:p>
          <a:p>
            <a:r>
              <a:rPr lang="en-US" sz="1600" dirty="0">
                <a:solidFill>
                  <a:schemeClr val="bg2">
                    <a:lumMod val="10000"/>
                  </a:schemeClr>
                </a:solidFill>
              </a:rPr>
              <a:t>Rapid diagnostic tests can be used in primary care and community settings, and can be administered by health care workers, lay providers and community workers.</a:t>
            </a:r>
          </a:p>
          <a:p>
            <a:r>
              <a:rPr lang="en-US" sz="1600" dirty="0">
                <a:solidFill>
                  <a:schemeClr val="bg2">
                    <a:lumMod val="10000"/>
                  </a:schemeClr>
                </a:solidFill>
              </a:rPr>
              <a:t>NAT is only feasible in referral district level health care settings and above that have laboratory capacity</a:t>
            </a:r>
            <a:r>
              <a:rPr lang="en-US" sz="1400" dirty="0">
                <a:solidFill>
                  <a:schemeClr val="bg2">
                    <a:lumMod val="10000"/>
                  </a:schemeClr>
                </a:solidFill>
              </a:rPr>
              <a:t>. </a:t>
            </a:r>
          </a:p>
          <a:p>
            <a:pPr>
              <a:spcBef>
                <a:spcPts val="0"/>
              </a:spcBef>
            </a:pPr>
            <a:endParaRPr lang="en-US" sz="1600" dirty="0"/>
          </a:p>
        </p:txBody>
      </p:sp>
      <p:pic>
        <p:nvPicPr>
          <p:cNvPr id="9" name="Picture 8">
            <a:extLst>
              <a:ext uri="{FF2B5EF4-FFF2-40B4-BE49-F238E27FC236}">
                <a16:creationId xmlns:a16="http://schemas.microsoft.com/office/drawing/2014/main" id="{2E6BA110-5912-1A46-A0E9-AD693AF5D445}"/>
              </a:ext>
            </a:extLst>
          </p:cNvPr>
          <p:cNvPicPr>
            <a:picLocks noChangeAspect="1"/>
          </p:cNvPicPr>
          <p:nvPr/>
        </p:nvPicPr>
        <p:blipFill>
          <a:blip r:embed="rId3"/>
          <a:stretch>
            <a:fillRect/>
          </a:stretch>
        </p:blipFill>
        <p:spPr>
          <a:xfrm>
            <a:off x="4195181" y="1284607"/>
            <a:ext cx="7852337" cy="4791588"/>
          </a:xfrm>
          <a:prstGeom prst="rect">
            <a:avLst/>
          </a:prstGeom>
        </p:spPr>
      </p:pic>
      <p:sp>
        <p:nvSpPr>
          <p:cNvPr id="10" name="TextBox 9">
            <a:extLst>
              <a:ext uri="{FF2B5EF4-FFF2-40B4-BE49-F238E27FC236}">
                <a16:creationId xmlns:a16="http://schemas.microsoft.com/office/drawing/2014/main" id="{5E96D620-39F8-A34F-8F52-5648798CFFC0}"/>
              </a:ext>
            </a:extLst>
          </p:cNvPr>
          <p:cNvSpPr txBox="1"/>
          <p:nvPr/>
        </p:nvSpPr>
        <p:spPr>
          <a:xfrm>
            <a:off x="838200" y="6230201"/>
            <a:ext cx="6097772" cy="276999"/>
          </a:xfrm>
          <a:prstGeom prst="rect">
            <a:avLst/>
          </a:prstGeom>
          <a:noFill/>
        </p:spPr>
        <p:txBody>
          <a:bodyPr wrap="square">
            <a:spAutoFit/>
          </a:bodyPr>
          <a:lstStyle/>
          <a:p>
            <a:r>
              <a:rPr lang="en-US" sz="1200" i="1" dirty="0">
                <a:solidFill>
                  <a:schemeClr val="tx2"/>
                </a:solidFill>
              </a:rPr>
              <a:t>Source:  </a:t>
            </a:r>
            <a:r>
              <a:rPr lang="en-US" sz="1200" i="1" dirty="0">
                <a:hlinkClick r:id="rId4"/>
              </a:rPr>
              <a:t>WHO Consolidated Guidelines on HIV Testing Services (2019) </a:t>
            </a:r>
            <a:endParaRPr lang="en-US" sz="1200" i="1" dirty="0"/>
          </a:p>
        </p:txBody>
      </p:sp>
    </p:spTree>
    <p:extLst>
      <p:ext uri="{BB962C8B-B14F-4D97-AF65-F5344CB8AC3E}">
        <p14:creationId xmlns:p14="http://schemas.microsoft.com/office/powerpoint/2010/main" val="128358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WHO Recommendations for HIV Testing</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48912"/>
            <a:ext cx="10882744" cy="5010791"/>
          </a:xfrm>
        </p:spPr>
        <p:txBody>
          <a:bodyPr/>
          <a:lstStyle/>
          <a:p>
            <a:r>
              <a:rPr lang="en-US" sz="1800" dirty="0">
                <a:solidFill>
                  <a:schemeClr val="bg2">
                    <a:lumMod val="10000"/>
                  </a:schemeClr>
                </a:solidFill>
              </a:rPr>
              <a:t>WHO’s recommended testing strategy uses a combination of rapid diagnostic tests (RDTs) and/or enzyme immunoassays (EIAs). The RDTs can be based on oral or blood samples. </a:t>
            </a:r>
          </a:p>
          <a:p>
            <a:r>
              <a:rPr lang="en-US" sz="1800" dirty="0">
                <a:solidFill>
                  <a:schemeClr val="bg2">
                    <a:lumMod val="10000"/>
                  </a:schemeClr>
                </a:solidFill>
              </a:rPr>
              <a:t>The HIV testing algorithm of 3 consecutive reactive (positive) tests should meet the standard of at least 99% combined sensitivity, or less than one false positive per 100 people diagnosed with HIV </a:t>
            </a:r>
          </a:p>
          <a:p>
            <a:r>
              <a:rPr lang="en-US" sz="1800" dirty="0">
                <a:solidFill>
                  <a:schemeClr val="bg2">
                    <a:lumMod val="10000"/>
                  </a:schemeClr>
                </a:solidFill>
              </a:rPr>
              <a:t>All individual tests should meet WHO standards of at least 99% sensitivity and 98% specificity </a:t>
            </a:r>
          </a:p>
          <a:p>
            <a:pPr lvl="1"/>
            <a:r>
              <a:rPr lang="en-US" sz="1800" dirty="0"/>
              <a:t>Sensitivity = the ability of the test to detect a true positive result</a:t>
            </a:r>
          </a:p>
          <a:p>
            <a:pPr lvl="1"/>
            <a:r>
              <a:rPr lang="en-US" sz="1800" dirty="0"/>
              <a:t>Specificity = the ability of test to detect a true negative result </a:t>
            </a:r>
          </a:p>
          <a:p>
            <a:r>
              <a:rPr lang="en-US" sz="1800" dirty="0">
                <a:solidFill>
                  <a:schemeClr val="bg2">
                    <a:lumMod val="10000"/>
                  </a:schemeClr>
                </a:solidFill>
              </a:rPr>
              <a:t>First tests administered should be highly sensitive, and second and third tests highly specific</a:t>
            </a:r>
          </a:p>
          <a:p>
            <a:r>
              <a:rPr lang="en-US" sz="1800" dirty="0">
                <a:solidFill>
                  <a:schemeClr val="bg2">
                    <a:lumMod val="10000"/>
                  </a:schemeClr>
                </a:solidFill>
              </a:rPr>
              <a:t>Verification of specific combinations of tests in the algorithms is important to ensure products selected work best together </a:t>
            </a:r>
          </a:p>
          <a:p>
            <a:r>
              <a:rPr lang="en-US" sz="1800" dirty="0">
                <a:solidFill>
                  <a:schemeClr val="bg2">
                    <a:lumMod val="10000"/>
                  </a:schemeClr>
                </a:solidFill>
              </a:rPr>
              <a:t>HIV self-testing is advised for triage and to support greater access and implementation</a:t>
            </a:r>
          </a:p>
          <a:p>
            <a:pPr lvl="1"/>
            <a:r>
              <a:rPr lang="en-US" sz="1800" dirty="0"/>
              <a:t>Self-tests require confirmation for HIV diagnosis</a:t>
            </a:r>
          </a:p>
          <a:p>
            <a:pPr lvl="1"/>
            <a:r>
              <a:rPr lang="en-US" sz="1800" dirty="0"/>
              <a:t>Self-testing being assessed to expand access in oral </a:t>
            </a:r>
            <a:r>
              <a:rPr lang="en-US" sz="1800" dirty="0" err="1"/>
              <a:t>PrEP</a:t>
            </a:r>
            <a:r>
              <a:rPr lang="en-US" sz="1800" dirty="0"/>
              <a:t> and other programmatic settings </a:t>
            </a:r>
          </a:p>
          <a:p>
            <a:pPr marL="57150" indent="0">
              <a:buNone/>
            </a:pPr>
            <a:r>
              <a:rPr lang="en-GB" sz="1600" i="1" dirty="0">
                <a:solidFill>
                  <a:srgbClr val="E7E6E6">
                    <a:lumMod val="10000"/>
                  </a:srgbClr>
                </a:solidFill>
                <a:latin typeface="Segoe Condensed" panose="020B0606040200020203" pitchFamily="34" charset="0"/>
                <a:hlinkClick r:id="rId3"/>
              </a:rPr>
              <a:t>List of WHO Prequalified RDT and EIA</a:t>
            </a:r>
            <a:r>
              <a:rPr lang="en-GB" sz="1600" i="1" dirty="0">
                <a:solidFill>
                  <a:srgbClr val="E7E6E6">
                    <a:lumMod val="10000"/>
                  </a:srgbClr>
                </a:solidFill>
                <a:latin typeface="Segoe Condensed" panose="020B0606040200020203" pitchFamily="34" charset="0"/>
              </a:rPr>
              <a:t> </a:t>
            </a:r>
            <a:endParaRPr lang="en-US" sz="1600" i="1" dirty="0">
              <a:solidFill>
                <a:schemeClr val="bg2">
                  <a:lumMod val="10000"/>
                </a:schemeClr>
              </a:solidFill>
            </a:endParaRPr>
          </a:p>
          <a:p>
            <a:pPr marL="57150" indent="0">
              <a:buNone/>
            </a:pPr>
            <a:endParaRPr lang="en-US" sz="1800" dirty="0">
              <a:solidFill>
                <a:schemeClr val="bg2">
                  <a:lumMod val="10000"/>
                </a:schemeClr>
              </a:solidFill>
              <a:latin typeface="Segoe Condensed" panose="020B0606040200020203" pitchFamily="34" charset="0"/>
            </a:endParaRPr>
          </a:p>
          <a:p>
            <a:pPr marL="514350" lvl="1" indent="0">
              <a:buNone/>
            </a:pPr>
            <a:endParaRPr lang="en-US" sz="1800" dirty="0">
              <a:solidFill>
                <a:schemeClr val="bg2">
                  <a:lumMod val="10000"/>
                </a:schemeClr>
              </a:solidFill>
              <a:latin typeface="Segoe Condensed" panose="020B0606040200020203" pitchFamily="34" charset="0"/>
            </a:endParaRPr>
          </a:p>
          <a:p>
            <a:endParaRPr lang="en-US" sz="1200" dirty="0">
              <a:solidFill>
                <a:schemeClr val="bg2">
                  <a:lumMod val="10000"/>
                </a:schemeClr>
              </a:solidFill>
            </a:endParaRPr>
          </a:p>
          <a:p>
            <a:pPr marL="0" indent="0">
              <a:buNone/>
            </a:pPr>
            <a:endParaRPr lang="en-US" sz="2000" dirty="0">
              <a:solidFill>
                <a:schemeClr val="bg2">
                  <a:lumMod val="10000"/>
                </a:schemeClr>
              </a:solidFill>
            </a:endParaRPr>
          </a:p>
          <a:p>
            <a:pPr marL="0" indent="0">
              <a:buNone/>
            </a:pPr>
            <a:endParaRPr lang="en-US" sz="2000" dirty="0"/>
          </a:p>
          <a:p>
            <a:pPr lvl="1"/>
            <a:endParaRPr lang="en-US" dirty="0">
              <a:highlight>
                <a:srgbClr val="FFFF00"/>
              </a:highlight>
            </a:endParaRPr>
          </a:p>
          <a:p>
            <a:pPr>
              <a:lnSpc>
                <a:spcPct val="100000"/>
              </a:lnSpc>
              <a:spcBef>
                <a:spcPts val="0"/>
              </a:spcBef>
            </a:pPr>
            <a:endParaRPr lang="en-US" dirty="0"/>
          </a:p>
        </p:txBody>
      </p:sp>
    </p:spTree>
    <p:extLst>
      <p:ext uri="{BB962C8B-B14F-4D97-AF65-F5344CB8AC3E}">
        <p14:creationId xmlns:p14="http://schemas.microsoft.com/office/powerpoint/2010/main" val="238912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Autofit/>
          </a:bodyPr>
          <a:lstStyle/>
          <a:p>
            <a:r>
              <a:rPr lang="en-US" dirty="0"/>
              <a:t>WHO Testing Algorithm/Flowchart</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48912"/>
            <a:ext cx="10882744" cy="5010791"/>
          </a:xfrm>
        </p:spPr>
        <p:txBody>
          <a:bodyPr/>
          <a:lstStyle/>
          <a:p>
            <a:pPr marL="0" indent="0">
              <a:buNone/>
            </a:pPr>
            <a:r>
              <a:rPr lang="en-US" sz="2000" dirty="0"/>
              <a:t> </a:t>
            </a:r>
          </a:p>
          <a:p>
            <a:pPr>
              <a:lnSpc>
                <a:spcPct val="100000"/>
              </a:lnSpc>
              <a:spcBef>
                <a:spcPts val="0"/>
              </a:spcBef>
            </a:pPr>
            <a:endParaRPr lang="en-US" dirty="0"/>
          </a:p>
        </p:txBody>
      </p:sp>
      <p:sp>
        <p:nvSpPr>
          <p:cNvPr id="5" name="TextBox 4">
            <a:extLst>
              <a:ext uri="{FF2B5EF4-FFF2-40B4-BE49-F238E27FC236}">
                <a16:creationId xmlns:a16="http://schemas.microsoft.com/office/drawing/2014/main" id="{0536EAF3-93C4-CA4F-A94E-4F7B3773B34E}"/>
              </a:ext>
            </a:extLst>
          </p:cNvPr>
          <p:cNvSpPr txBox="1"/>
          <p:nvPr/>
        </p:nvSpPr>
        <p:spPr>
          <a:xfrm>
            <a:off x="744301" y="1446517"/>
            <a:ext cx="3326825" cy="4621778"/>
          </a:xfrm>
          <a:prstGeom prst="rect">
            <a:avLst/>
          </a:prstGeom>
          <a:noFill/>
        </p:spPr>
        <p:txBody>
          <a:bodyPr wrap="square">
            <a:spAutoFit/>
          </a:bodyPr>
          <a:lstStyle/>
          <a:p>
            <a:pPr marL="228600" indent="-228600">
              <a:spcBef>
                <a:spcPts val="1000"/>
              </a:spcBef>
              <a:spcAft>
                <a:spcPts val="600"/>
              </a:spcAft>
              <a:buFont typeface="Wingdings" pitchFamily="2" charset="2"/>
              <a:buChar char="§"/>
            </a:pPr>
            <a:r>
              <a:rPr lang="en-US" sz="2000" dirty="0">
                <a:solidFill>
                  <a:schemeClr val="bg2">
                    <a:lumMod val="10000"/>
                  </a:schemeClr>
                </a:solidFill>
              </a:rPr>
              <a:t>This flow chart depicts WHO recommendations for the way in which different combinations of tests should be used to confirm a positive reactive test for a HIV+ diagnosis. </a:t>
            </a:r>
          </a:p>
          <a:p>
            <a:pPr marL="228600" indent="-228600">
              <a:spcBef>
                <a:spcPts val="1000"/>
              </a:spcBef>
              <a:spcAft>
                <a:spcPts val="600"/>
              </a:spcAft>
              <a:buFont typeface="Wingdings" pitchFamily="2" charset="2"/>
              <a:buChar char="§"/>
            </a:pPr>
            <a:r>
              <a:rPr lang="en-US" sz="2000" dirty="0">
                <a:solidFill>
                  <a:schemeClr val="bg2">
                    <a:lumMod val="10000"/>
                  </a:schemeClr>
                </a:solidFill>
              </a:rPr>
              <a:t>WHO also recommends that the combinations of specific tests be verified to ensure that they work well together. </a:t>
            </a:r>
          </a:p>
          <a:p>
            <a:endParaRPr lang="en-US" sz="1600" dirty="0">
              <a:solidFill>
                <a:schemeClr val="bg2">
                  <a:lumMod val="10000"/>
                </a:schemeClr>
              </a:solidFill>
            </a:endParaRPr>
          </a:p>
        </p:txBody>
      </p:sp>
      <p:pic>
        <p:nvPicPr>
          <p:cNvPr id="6" name="Picture 5">
            <a:extLst>
              <a:ext uri="{FF2B5EF4-FFF2-40B4-BE49-F238E27FC236}">
                <a16:creationId xmlns:a16="http://schemas.microsoft.com/office/drawing/2014/main" id="{234998D5-FA53-2B45-92BB-F3563A42310D}"/>
              </a:ext>
            </a:extLst>
          </p:cNvPr>
          <p:cNvPicPr>
            <a:picLocks noChangeAspect="1"/>
          </p:cNvPicPr>
          <p:nvPr/>
        </p:nvPicPr>
        <p:blipFill>
          <a:blip r:embed="rId3"/>
          <a:stretch>
            <a:fillRect/>
          </a:stretch>
        </p:blipFill>
        <p:spPr>
          <a:xfrm>
            <a:off x="4080635" y="1302607"/>
            <a:ext cx="6809141" cy="5316557"/>
          </a:xfrm>
          <a:prstGeom prst="rect">
            <a:avLst/>
          </a:prstGeom>
        </p:spPr>
      </p:pic>
    </p:spTree>
    <p:extLst>
      <p:ext uri="{BB962C8B-B14F-4D97-AF65-F5344CB8AC3E}">
        <p14:creationId xmlns:p14="http://schemas.microsoft.com/office/powerpoint/2010/main" val="336093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Ensuring Test Quality</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115204"/>
            <a:ext cx="10882744" cy="5244500"/>
          </a:xfrm>
        </p:spPr>
        <p:txBody>
          <a:bodyPr/>
          <a:lstStyle/>
          <a:p>
            <a:r>
              <a:rPr lang="en-US" sz="1800" dirty="0"/>
              <a:t>Numerous HIV test types and brands have undergone stringent regulatory assessments to assure quality through:</a:t>
            </a:r>
          </a:p>
          <a:p>
            <a:pPr lvl="1"/>
            <a:r>
              <a:rPr lang="en-US" sz="1800" dirty="0"/>
              <a:t>WHO prequalification (PQ) through which WHO affirms manufacturing quality, performance and operational characteristics and/or</a:t>
            </a:r>
          </a:p>
          <a:p>
            <a:pPr lvl="1"/>
            <a:r>
              <a:rPr lang="en-US" sz="1800" dirty="0"/>
              <a:t>Review by a stringent national regulatory authority (Australia, Canada, Europe, Japan or US) </a:t>
            </a:r>
          </a:p>
          <a:p>
            <a:r>
              <a:rPr lang="en-US" sz="1800" dirty="0"/>
              <a:t>HIV tests may also be approved by a country’s national medicines regulatory authority</a:t>
            </a:r>
          </a:p>
          <a:p>
            <a:r>
              <a:rPr lang="en-US" sz="1800" dirty="0"/>
              <a:t>WHO and the Global Fund have approved multiple HIV testing products for procurement as indicated in this table and listed at the links below. </a:t>
            </a:r>
          </a:p>
          <a:p>
            <a:pPr lvl="1"/>
            <a:endParaRPr lang="en-US" sz="2000" dirty="0"/>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400" dirty="0">
              <a:solidFill>
                <a:prstClr val="black"/>
              </a:solidFill>
              <a:latin typeface="Calibri" panose="020F0502020204030204"/>
            </a:endParaRPr>
          </a:p>
          <a:p>
            <a:pPr marL="0" lvl="0" indent="0">
              <a:spcBef>
                <a:spcPts val="0"/>
              </a:spcBef>
              <a:spcAft>
                <a:spcPts val="0"/>
              </a:spcAft>
              <a:buNone/>
              <a:defRPr/>
            </a:pPr>
            <a:endParaRPr lang="en-US" sz="1600" i="1" dirty="0">
              <a:solidFill>
                <a:prstClr val="black"/>
              </a:solidFill>
              <a:latin typeface="Calibri" panose="020F0502020204030204"/>
              <a:hlinkClick r:id="rId3"/>
            </a:endParaRPr>
          </a:p>
          <a:p>
            <a:pPr marL="0" lvl="0" indent="0">
              <a:spcBef>
                <a:spcPts val="0"/>
              </a:spcBef>
              <a:spcAft>
                <a:spcPts val="0"/>
              </a:spcAft>
              <a:buNone/>
              <a:defRPr/>
            </a:pPr>
            <a:r>
              <a:rPr lang="en-ES" sz="1600" i="1">
                <a:solidFill>
                  <a:prstClr val="black"/>
                </a:solidFill>
                <a:latin typeface="Calibri" panose="020F0502020204030204"/>
                <a:hlinkClick r:id="rId3"/>
              </a:rPr>
              <a:t>WHO Prequalified IVDs List</a:t>
            </a:r>
            <a:r>
              <a:rPr lang="en-US" sz="1600" i="1" dirty="0">
                <a:solidFill>
                  <a:prstClr val="black"/>
                </a:solidFill>
                <a:latin typeface="Calibri" panose="020F0502020204030204"/>
              </a:rPr>
              <a:t>, </a:t>
            </a:r>
            <a:r>
              <a:rPr lang="en-US" sz="1600" i="1" dirty="0">
                <a:solidFill>
                  <a:prstClr val="black"/>
                </a:solidFill>
                <a:latin typeface="Calibri" panose="020F0502020204030204"/>
                <a:hlinkClick r:id="rId4"/>
              </a:rPr>
              <a:t>Global Fund Product List </a:t>
            </a:r>
            <a:endParaRPr lang="en-GB" sz="1600" i="1" dirty="0">
              <a:solidFill>
                <a:prstClr val="black"/>
              </a:solidFill>
              <a:latin typeface="Calibri" panose="020F0502020204030204"/>
            </a:endParaRPr>
          </a:p>
          <a:p>
            <a:pPr marL="0" indent="0">
              <a:spcBef>
                <a:spcPts val="0"/>
              </a:spcBef>
              <a:spcAft>
                <a:spcPts val="0"/>
              </a:spcAft>
              <a:buNone/>
              <a:defRPr/>
            </a:pPr>
            <a:r>
              <a:rPr lang="en-GB" sz="1600" i="1" dirty="0">
                <a:solidFill>
                  <a:prstClr val="black"/>
                </a:solidFill>
                <a:latin typeface="Calibri" panose="020F0502020204030204" pitchFamily="34" charset="0"/>
                <a:cs typeface="Calibri" panose="020F0502020204030204" pitchFamily="34" charset="0"/>
              </a:rPr>
              <a:t>Adapted from Cheryl Johnson, WHO, </a:t>
            </a:r>
            <a:r>
              <a:rPr lang="en-US" sz="1600" i="1" dirty="0">
                <a:latin typeface="Calibri" panose="020F0502020204030204" pitchFamily="34" charset="0"/>
                <a:cs typeface="Calibri" panose="020F0502020204030204" pitchFamily="34" charset="0"/>
              </a:rPr>
              <a:t>State of the Field: HIV Diagnostics and Resistance Monitoring, </a:t>
            </a:r>
            <a:r>
              <a:rPr lang="en-GB" sz="1600" i="1" dirty="0">
                <a:solidFill>
                  <a:prstClr val="black"/>
                </a:solidFill>
                <a:latin typeface="Calibri" panose="020F0502020204030204" pitchFamily="34" charset="0"/>
                <a:cs typeface="Calibri" panose="020F0502020204030204" pitchFamily="34" charset="0"/>
              </a:rPr>
              <a:t>3 December 2022</a:t>
            </a:r>
            <a:endParaRPr lang="en-ES" sz="1600" i="1">
              <a:solidFill>
                <a:prstClr val="black"/>
              </a:solidFill>
              <a:latin typeface="Calibri" panose="020F0502020204030204" pitchFamily="34" charset="0"/>
              <a:cs typeface="Calibri" panose="020F0502020204030204" pitchFamily="34" charset="0"/>
            </a:endParaRPr>
          </a:p>
          <a:p>
            <a:pPr lvl="1"/>
            <a:endParaRPr lang="en-US" sz="2000" dirty="0"/>
          </a:p>
          <a:p>
            <a:pPr lvl="1"/>
            <a:endParaRPr lang="en-US" sz="2000" dirty="0"/>
          </a:p>
        </p:txBody>
      </p:sp>
      <p:pic>
        <p:nvPicPr>
          <p:cNvPr id="4" name="Picture 3">
            <a:extLst>
              <a:ext uri="{FF2B5EF4-FFF2-40B4-BE49-F238E27FC236}">
                <a16:creationId xmlns:a16="http://schemas.microsoft.com/office/drawing/2014/main" id="{E102C2AE-4D6B-B44D-B429-6DA7B40D9371}"/>
              </a:ext>
            </a:extLst>
          </p:cNvPr>
          <p:cNvPicPr>
            <a:picLocks noChangeAspect="1"/>
          </p:cNvPicPr>
          <p:nvPr/>
        </p:nvPicPr>
        <p:blipFill>
          <a:blip r:embed="rId5"/>
          <a:stretch>
            <a:fillRect/>
          </a:stretch>
        </p:blipFill>
        <p:spPr>
          <a:xfrm>
            <a:off x="2732653" y="4118755"/>
            <a:ext cx="6425910" cy="1937973"/>
          </a:xfrm>
          <a:prstGeom prst="rect">
            <a:avLst/>
          </a:prstGeom>
        </p:spPr>
      </p:pic>
    </p:spTree>
    <p:extLst>
      <p:ext uri="{BB962C8B-B14F-4D97-AF65-F5344CB8AC3E}">
        <p14:creationId xmlns:p14="http://schemas.microsoft.com/office/powerpoint/2010/main" val="394992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List of WHO Guidelines on HIV Testing</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798321" y="1844305"/>
            <a:ext cx="10635164" cy="4817752"/>
          </a:xfrm>
        </p:spPr>
        <p:txBody>
          <a:bodyPr/>
          <a:lstStyle/>
          <a:p>
            <a:pPr>
              <a:spcBef>
                <a:spcPts val="0"/>
              </a:spcBef>
            </a:pPr>
            <a:r>
              <a:rPr lang="en-US" sz="2000" b="1" dirty="0"/>
              <a:t>WHO Consolidated Guidelines on HIV Testing Services (2019)</a:t>
            </a:r>
          </a:p>
          <a:p>
            <a:pPr lvl="1"/>
            <a:r>
              <a:rPr lang="en-US" sz="1800" dirty="0"/>
              <a:t>Compiled existing and new guidance on HIV testing across settings and populations</a:t>
            </a:r>
          </a:p>
          <a:p>
            <a:pPr lvl="1"/>
            <a:r>
              <a:rPr lang="en-US" sz="1800" dirty="0"/>
              <a:t>Testing strategies for HIV diagnosis; demand creation and messaging; implementation considerations for priority populations; and other key issues  </a:t>
            </a:r>
          </a:p>
          <a:p>
            <a:pPr lvl="1"/>
            <a:r>
              <a:rPr lang="en-US" sz="1800" dirty="0"/>
              <a:t>HIV self-testing implementation, service delivery models, linkage to care</a:t>
            </a:r>
            <a:endParaRPr lang="en-US" sz="2000" dirty="0"/>
          </a:p>
          <a:p>
            <a:pPr>
              <a:spcBef>
                <a:spcPts val="0"/>
              </a:spcBef>
            </a:pPr>
            <a:r>
              <a:rPr lang="en-US" sz="2000" b="1" dirty="0"/>
              <a:t>WHO Consolidated Guidelines on HIV Prevention, Testing, Treatment, Service Delivery and Monitoring: Recommendations for a Public Health Approach (2021)</a:t>
            </a:r>
          </a:p>
          <a:p>
            <a:pPr lvl="1"/>
            <a:r>
              <a:rPr lang="en-US" sz="1800" dirty="0"/>
              <a:t>Reinforce recommendations on testing from 2019 guidelines </a:t>
            </a:r>
          </a:p>
          <a:p>
            <a:pPr lvl="1"/>
            <a:r>
              <a:rPr lang="en-US" sz="1800" dirty="0"/>
              <a:t>New recommendations on HIV testing for infant diagnosis </a:t>
            </a:r>
          </a:p>
          <a:p>
            <a:pPr lvl="1"/>
            <a:r>
              <a:rPr lang="en-US" sz="1800" dirty="0"/>
              <a:t>Reaffirms recommendations for testing in </a:t>
            </a:r>
            <a:r>
              <a:rPr lang="en-US" sz="1800" dirty="0" err="1"/>
              <a:t>PrEP</a:t>
            </a:r>
            <a:r>
              <a:rPr lang="en-US" sz="1800" dirty="0"/>
              <a:t> programs: HIV testing prior to starting or restarting and regularly (currently every 3 months) </a:t>
            </a:r>
          </a:p>
          <a:p>
            <a:pPr>
              <a:spcBef>
                <a:spcPts val="0"/>
              </a:spcBef>
            </a:pPr>
            <a:r>
              <a:rPr lang="en-US" sz="2000" b="1" dirty="0"/>
              <a:t>Tools and analysis</a:t>
            </a:r>
            <a:endParaRPr lang="en-US" sz="1800" dirty="0"/>
          </a:p>
          <a:p>
            <a:pPr lvl="1"/>
            <a:r>
              <a:rPr lang="en-US" sz="1800" dirty="0"/>
              <a:t>WHO provides numerous analyses and tools for policy development and implementation</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pPr marL="12700" indent="-12700"/>
            <a:r>
              <a:rPr lang="en-US" sz="2000" dirty="0"/>
              <a:t>WHO guidelines have continued to update recommendations on HIV testing services in different settings, populations and program contexts</a:t>
            </a:r>
          </a:p>
        </p:txBody>
      </p:sp>
    </p:spTree>
    <p:extLst>
      <p:ext uri="{BB962C8B-B14F-4D97-AF65-F5344CB8AC3E}">
        <p14:creationId xmlns:p14="http://schemas.microsoft.com/office/powerpoint/2010/main" val="2980014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WHO Guidelines on HIV Testing and oral </a:t>
            </a:r>
            <a:r>
              <a:rPr lang="en-US" dirty="0" err="1"/>
              <a:t>PrEP</a:t>
            </a:r>
            <a:endParaRPr lang="en-US" dirty="0"/>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5742" y="1792052"/>
            <a:ext cx="10454050" cy="5065948"/>
          </a:xfrm>
        </p:spPr>
        <p:txBody>
          <a:bodyPr/>
          <a:lstStyle/>
          <a:p>
            <a:pPr>
              <a:spcBef>
                <a:spcPts val="0"/>
              </a:spcBef>
            </a:pPr>
            <a:r>
              <a:rPr lang="en-US" dirty="0">
                <a:solidFill>
                  <a:srgbClr val="E7E6E6">
                    <a:lumMod val="25000"/>
                  </a:srgbClr>
                </a:solidFill>
              </a:rPr>
              <a:t>Screening for HIV status prior to and during </a:t>
            </a:r>
            <a:r>
              <a:rPr lang="en-US" dirty="0" err="1">
                <a:solidFill>
                  <a:srgbClr val="E7E6E6">
                    <a:lumMod val="25000"/>
                  </a:srgbClr>
                </a:solidFill>
              </a:rPr>
              <a:t>PrEP</a:t>
            </a:r>
            <a:r>
              <a:rPr lang="en-US" dirty="0">
                <a:solidFill>
                  <a:srgbClr val="E7E6E6">
                    <a:lumMod val="25000"/>
                  </a:srgbClr>
                </a:solidFill>
              </a:rPr>
              <a:t> use is recommended to decrease risk of developing drug resistance.  </a:t>
            </a:r>
          </a:p>
          <a:p>
            <a:pPr>
              <a:spcBef>
                <a:spcPts val="0"/>
              </a:spcBef>
            </a:pPr>
            <a:r>
              <a:rPr lang="en-US" dirty="0">
                <a:solidFill>
                  <a:srgbClr val="E7E6E6">
                    <a:lumMod val="25000"/>
                  </a:srgbClr>
                </a:solidFill>
              </a:rPr>
              <a:t>WHO currently recommends clinical screening + HIV testing before starting or re-starting PrEP, and regularly (such as every 3 months) during PrEP use </a:t>
            </a:r>
          </a:p>
          <a:p>
            <a:pPr lvl="1"/>
            <a:r>
              <a:rPr lang="en-US" dirty="0">
                <a:solidFill>
                  <a:srgbClr val="E7E6E6">
                    <a:lumMod val="25000"/>
                  </a:srgbClr>
                </a:solidFill>
              </a:rPr>
              <a:t>Testing after one month can detect acute infection that may have been present but undetectable at initial screening</a:t>
            </a:r>
          </a:p>
          <a:p>
            <a:pPr>
              <a:spcBef>
                <a:spcPts val="0"/>
              </a:spcBef>
            </a:pPr>
            <a:r>
              <a:rPr lang="en-US" dirty="0">
                <a:solidFill>
                  <a:srgbClr val="E7E6E6">
                    <a:lumMod val="25000"/>
                  </a:srgbClr>
                </a:solidFill>
              </a:rPr>
              <a:t>Use the same national testing strategy and algorithm for </a:t>
            </a:r>
            <a:r>
              <a:rPr lang="en-US" dirty="0" err="1">
                <a:solidFill>
                  <a:srgbClr val="E7E6E6">
                    <a:lumMod val="25000"/>
                  </a:srgbClr>
                </a:solidFill>
              </a:rPr>
              <a:t>PrEP</a:t>
            </a:r>
            <a:r>
              <a:rPr lang="en-US" dirty="0">
                <a:solidFill>
                  <a:srgbClr val="E7E6E6">
                    <a:lumMod val="25000"/>
                  </a:srgbClr>
                </a:solidFill>
              </a:rPr>
              <a:t> users and others to align with existing HIV testing programs and products</a:t>
            </a:r>
          </a:p>
          <a:p>
            <a:pPr>
              <a:spcBef>
                <a:spcPts val="0"/>
              </a:spcBef>
            </a:pPr>
            <a:r>
              <a:rPr lang="en-US" dirty="0">
                <a:solidFill>
                  <a:srgbClr val="E7E6E6">
                    <a:lumMod val="25000"/>
                  </a:srgbClr>
                </a:solidFill>
              </a:rPr>
              <a:t>Currently self-testing is not recommended for </a:t>
            </a:r>
            <a:r>
              <a:rPr lang="en-US" dirty="0" err="1">
                <a:solidFill>
                  <a:srgbClr val="E7E6E6">
                    <a:lumMod val="25000"/>
                  </a:srgbClr>
                </a:solidFill>
              </a:rPr>
              <a:t>PrEP</a:t>
            </a:r>
            <a:r>
              <a:rPr lang="en-US" dirty="0">
                <a:solidFill>
                  <a:srgbClr val="E7E6E6">
                    <a:lumMod val="25000"/>
                  </a:srgbClr>
                </a:solidFill>
              </a:rPr>
              <a:t> initiation or continuation, but evidence is under review in 2022</a:t>
            </a:r>
          </a:p>
          <a:p>
            <a:pPr marL="0" indent="0">
              <a:spcBef>
                <a:spcPts val="0"/>
              </a:spcBef>
              <a:buNone/>
            </a:pPr>
            <a:r>
              <a:rPr lang="en-US" sz="1400" i="1" dirty="0">
                <a:hlinkClick r:id="rId3"/>
              </a:rPr>
              <a:t>WHO Consolidated guidelines on HIV prevention, testing, treatment, service delivery and monitoring (2021)</a:t>
            </a:r>
            <a:endParaRPr lang="en-US" sz="1400" i="1" dirty="0"/>
          </a:p>
          <a:p>
            <a:pPr>
              <a:spcBef>
                <a:spcPts val="0"/>
              </a:spcBef>
            </a:pPr>
            <a:endParaRPr lang="en-US" dirty="0">
              <a:solidFill>
                <a:srgbClr val="E7E6E6">
                  <a:lumMod val="25000"/>
                </a:srgbClr>
              </a:solidFill>
            </a:endParaRP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947382" y="1212736"/>
            <a:ext cx="10882744" cy="547098"/>
          </a:xfrm>
        </p:spPr>
        <p:txBody>
          <a:bodyPr/>
          <a:lstStyle/>
          <a:p>
            <a:r>
              <a:rPr lang="en-US" dirty="0"/>
              <a:t>Recommendations for HIV Testing for Oral </a:t>
            </a:r>
            <a:r>
              <a:rPr lang="en-US" dirty="0" err="1"/>
              <a:t>PrEP</a:t>
            </a:r>
            <a:r>
              <a:rPr lang="en-US" dirty="0"/>
              <a:t> Delivery </a:t>
            </a:r>
            <a:r>
              <a:rPr lang="en-US" sz="1800" dirty="0"/>
              <a:t>(from 2021 Guidelines)</a:t>
            </a:r>
            <a:endParaRPr lang="en-US" sz="1600" dirty="0"/>
          </a:p>
          <a:p>
            <a:endParaRPr lang="en-US" sz="2000" dirty="0"/>
          </a:p>
        </p:txBody>
      </p:sp>
    </p:spTree>
    <p:extLst>
      <p:ext uri="{BB962C8B-B14F-4D97-AF65-F5344CB8AC3E}">
        <p14:creationId xmlns:p14="http://schemas.microsoft.com/office/powerpoint/2010/main" val="361373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Autofit/>
          </a:bodyPr>
          <a:lstStyle/>
          <a:p>
            <a:r>
              <a:rPr lang="en-US" sz="3200" dirty="0"/>
              <a:t>Lessons from HIV Testing for Oral PrEP Provision</a:t>
            </a:r>
            <a:endParaRPr lang="en-US" sz="3200" dirty="0">
              <a:highlight>
                <a:srgbClr val="FFFF00"/>
              </a:highlight>
            </a:endParaRP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35640"/>
            <a:ext cx="10882744" cy="5157234"/>
          </a:xfrm>
        </p:spPr>
        <p:txBody>
          <a:bodyPr/>
          <a:lstStyle/>
          <a:p>
            <a:r>
              <a:rPr lang="en-US" sz="2000" dirty="0"/>
              <a:t>The movement toward simpler, less medicalized and more community-based PrEP services is based on growing evidence that decentralized, people-driven services lead to more oral PrEP uptake and continuation; simpler testing strategies and protocols are key contributors to this progress</a:t>
            </a:r>
          </a:p>
          <a:p>
            <a:r>
              <a:rPr lang="en-US" sz="2000" dirty="0"/>
              <a:t>Breakthrough infections while on oral PrEP are generally rare; acute infections are also rare, suggesting that testing requirements should not be a barrier to initiation as there are great benefits and relatively low risk related to breakthrough infections. </a:t>
            </a:r>
          </a:p>
          <a:p>
            <a:r>
              <a:rPr lang="en-US" sz="2000" dirty="0"/>
              <a:t>Few countries have HIV testing guidelines and policies in place that are relevant specifically to PrEP</a:t>
            </a:r>
          </a:p>
          <a:p>
            <a:r>
              <a:rPr lang="en-US" sz="2000" dirty="0"/>
              <a:t>WHO is currently reviewing its overall testing recommendations for PrEP, including evidence on self-testing for oral PrEP initiation and monitoring</a:t>
            </a:r>
          </a:p>
          <a:p>
            <a:r>
              <a:rPr lang="en-US" sz="2000" dirty="0"/>
              <a:t>Advocates engaged closely with WHO to ensure that counseling and mental health services for key populations are prioritized as part of HIV self-testing</a:t>
            </a:r>
          </a:p>
          <a:p>
            <a:pPr marL="0" indent="0">
              <a:buNone/>
            </a:pPr>
            <a:endParaRPr lang="en-US" dirty="0"/>
          </a:p>
          <a:p>
            <a:pPr lvl="1"/>
            <a:endParaRPr lang="en-US" sz="2000" dirty="0"/>
          </a:p>
          <a:p>
            <a:pPr lvl="1"/>
            <a:endParaRPr lang="en-US" sz="2000" dirty="0"/>
          </a:p>
        </p:txBody>
      </p:sp>
    </p:spTree>
    <p:extLst>
      <p:ext uri="{BB962C8B-B14F-4D97-AF65-F5344CB8AC3E}">
        <p14:creationId xmlns:p14="http://schemas.microsoft.com/office/powerpoint/2010/main" val="421996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5742" y="1377587"/>
            <a:ext cx="11035351" cy="4478963"/>
          </a:xfrm>
        </p:spPr>
        <p:txBody>
          <a:bodyPr/>
          <a:lstStyle/>
          <a:p>
            <a:pPr>
              <a:spcBef>
                <a:spcPts val="0"/>
              </a:spcBef>
            </a:pPr>
            <a:r>
              <a:rPr lang="en-US" dirty="0"/>
              <a:t>HIV Testing: Quick overview</a:t>
            </a:r>
          </a:p>
          <a:p>
            <a:pPr>
              <a:spcBef>
                <a:spcPts val="0"/>
              </a:spcBef>
            </a:pPr>
            <a:r>
              <a:rPr lang="en-US" dirty="0"/>
              <a:t>Types of HIV Tests</a:t>
            </a:r>
          </a:p>
          <a:p>
            <a:pPr>
              <a:spcBef>
                <a:spcPts val="0"/>
              </a:spcBef>
            </a:pPr>
            <a:r>
              <a:rPr lang="en-US" dirty="0"/>
              <a:t>WHO Guidelines for HIV Testing </a:t>
            </a:r>
          </a:p>
          <a:p>
            <a:pPr lvl="1"/>
            <a:r>
              <a:rPr lang="en-US" dirty="0"/>
              <a:t>Recommendations for HIV Testing</a:t>
            </a:r>
          </a:p>
          <a:p>
            <a:pPr lvl="1"/>
            <a:r>
              <a:rPr lang="en-US" dirty="0"/>
              <a:t>List of WHO Guidelines on HIV Testing </a:t>
            </a:r>
          </a:p>
          <a:p>
            <a:pPr lvl="1"/>
            <a:r>
              <a:rPr lang="en-US" dirty="0"/>
              <a:t>WHO Guidelines for HIV testing for oral </a:t>
            </a:r>
            <a:r>
              <a:rPr lang="en-US" dirty="0" err="1"/>
              <a:t>PrEP</a:t>
            </a:r>
            <a:endParaRPr lang="en-US" dirty="0"/>
          </a:p>
          <a:p>
            <a:pPr>
              <a:spcBef>
                <a:spcPts val="0"/>
              </a:spcBef>
            </a:pPr>
            <a:r>
              <a:rPr lang="en-US" dirty="0"/>
              <a:t>Program experiences with HIV testing and oral </a:t>
            </a:r>
            <a:r>
              <a:rPr lang="en-US" dirty="0" err="1"/>
              <a:t>PrEP</a:t>
            </a:r>
            <a:r>
              <a:rPr lang="en-US" dirty="0"/>
              <a:t> </a:t>
            </a:r>
          </a:p>
          <a:p>
            <a:pPr>
              <a:spcBef>
                <a:spcPts val="0"/>
              </a:spcBef>
            </a:pPr>
            <a:r>
              <a:rPr lang="en-US" dirty="0"/>
              <a:t>HIV Testing and CAB for </a:t>
            </a:r>
            <a:r>
              <a:rPr lang="en-US" dirty="0" err="1"/>
              <a:t>PrEP</a:t>
            </a:r>
            <a:r>
              <a:rPr lang="en-US" dirty="0"/>
              <a:t> </a:t>
            </a:r>
          </a:p>
          <a:p>
            <a:pPr>
              <a:spcBef>
                <a:spcPts val="0"/>
              </a:spcBef>
            </a:pPr>
            <a:r>
              <a:rPr lang="en-US" dirty="0"/>
              <a:t>Current Issues in HIV Testing Policies and Programs </a:t>
            </a:r>
          </a:p>
          <a:p>
            <a:pPr>
              <a:spcBef>
                <a:spcPts val="0"/>
              </a:spcBef>
            </a:pPr>
            <a:r>
              <a:rPr lang="en-US" dirty="0"/>
              <a:t>Looking Ahead </a:t>
            </a:r>
          </a:p>
          <a:p>
            <a:pPr>
              <a:spcBef>
                <a:spcPts val="0"/>
              </a:spcBef>
            </a:pPr>
            <a:r>
              <a:rPr lang="en-US" dirty="0"/>
              <a:t>Resources and More Information </a:t>
            </a:r>
          </a:p>
        </p:txBody>
      </p:sp>
    </p:spTree>
    <p:extLst>
      <p:ext uri="{BB962C8B-B14F-4D97-AF65-F5344CB8AC3E}">
        <p14:creationId xmlns:p14="http://schemas.microsoft.com/office/powerpoint/2010/main" val="511601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31673"/>
            <a:ext cx="10740242" cy="750077"/>
          </a:xfrm>
        </p:spPr>
        <p:txBody>
          <a:bodyPr anchor="ctr">
            <a:noAutofit/>
          </a:bodyPr>
          <a:lstStyle/>
          <a:p>
            <a:r>
              <a:rPr lang="en-US" sz="3200" dirty="0"/>
              <a:t>HIV Testing and Injectable CAB for PrEP</a:t>
            </a:r>
          </a:p>
        </p:txBody>
      </p:sp>
      <p:sp>
        <p:nvSpPr>
          <p:cNvPr id="5" name="Content Placeholder 4">
            <a:extLst>
              <a:ext uri="{FF2B5EF4-FFF2-40B4-BE49-F238E27FC236}">
                <a16:creationId xmlns:a16="http://schemas.microsoft.com/office/drawing/2014/main" id="{C099353B-B7D0-6E42-9637-191DD17A2217}"/>
              </a:ext>
            </a:extLst>
          </p:cNvPr>
          <p:cNvSpPr>
            <a:spLocks noGrp="1"/>
          </p:cNvSpPr>
          <p:nvPr>
            <p:ph idx="1"/>
          </p:nvPr>
        </p:nvSpPr>
        <p:spPr>
          <a:xfrm>
            <a:off x="838199" y="1232755"/>
            <a:ext cx="10882745" cy="5293572"/>
          </a:xfrm>
        </p:spPr>
        <p:txBody>
          <a:bodyPr/>
          <a:lstStyle/>
          <a:p>
            <a:pPr>
              <a:spcBef>
                <a:spcPts val="0"/>
              </a:spcBef>
            </a:pPr>
            <a:r>
              <a:rPr lang="en-US" sz="2000" dirty="0"/>
              <a:t>Injectable cabotegravir (CAB for PrEP) is proven effective as PrEP in clinical trials</a:t>
            </a:r>
          </a:p>
          <a:p>
            <a:pPr>
              <a:spcBef>
                <a:spcPts val="0"/>
              </a:spcBef>
            </a:pPr>
            <a:r>
              <a:rPr lang="en-US" sz="2000" dirty="0"/>
              <a:t>Some concern emerged on the potential for resistance arising from acute (early) HIV infections in CAB for PrEP users that are not detectable by HIV tests in wide use in LMIC</a:t>
            </a:r>
          </a:p>
          <a:p>
            <a:pPr>
              <a:spcBef>
                <a:spcPts val="0"/>
              </a:spcBef>
            </a:pPr>
            <a:r>
              <a:rPr lang="en-US" sz="2000" dirty="0"/>
              <a:t>WHO is currently developing guidelines for CAB for PrEP implementation, including HIV testing</a:t>
            </a:r>
          </a:p>
          <a:p>
            <a:pPr>
              <a:spcBef>
                <a:spcPts val="0"/>
              </a:spcBef>
            </a:pPr>
            <a:r>
              <a:rPr lang="en-US" sz="2000" dirty="0"/>
              <a:t>Guidance from the US Food and Drug Administration and the Centers for Disease Control and Prevention recommend NAT testing for PrEP initiation and continuation</a:t>
            </a:r>
          </a:p>
          <a:p>
            <a:pPr>
              <a:spcBef>
                <a:spcPts val="0"/>
              </a:spcBef>
            </a:pPr>
            <a:r>
              <a:rPr lang="en-US" sz="2000" dirty="0"/>
              <a:t>NAT testing is not widely available or in routine use in LMIC</a:t>
            </a:r>
          </a:p>
          <a:p>
            <a:pPr lvl="1"/>
            <a:r>
              <a:rPr lang="en-US" sz="2000" dirty="0"/>
              <a:t>Requiring NAT testing would add cost and complexity to CAB for PrEP, likely severely limiting or curtailing its availability in LMIC</a:t>
            </a:r>
          </a:p>
          <a:p>
            <a:pPr>
              <a:spcBef>
                <a:spcPts val="0"/>
              </a:spcBef>
            </a:pPr>
            <a:r>
              <a:rPr lang="en-US" sz="2000" dirty="0"/>
              <a:t>Global health stakeholders are considering whether other HIV test strategies could address concern about resistance with CAB for PrEP such as testing pooled samples with NAT to determine whether resistance is emerging at a population level; and assessing performance of different 4</a:t>
            </a:r>
            <a:r>
              <a:rPr lang="en-US" sz="2000" baseline="30000" dirty="0"/>
              <a:t>th</a:t>
            </a:r>
            <a:r>
              <a:rPr lang="en-US" sz="2000" dirty="0"/>
              <a:t> generation HIV tests in detecting acute infection</a:t>
            </a:r>
            <a:endParaRPr lang="en-US" sz="2800" dirty="0"/>
          </a:p>
          <a:p>
            <a:endParaRPr lang="en-US" sz="2400" dirty="0"/>
          </a:p>
          <a:p>
            <a:endParaRPr lang="en-US" sz="2400" dirty="0"/>
          </a:p>
          <a:p>
            <a:endParaRPr lang="en-US" sz="2400" dirty="0"/>
          </a:p>
        </p:txBody>
      </p:sp>
    </p:spTree>
    <p:extLst>
      <p:ext uri="{BB962C8B-B14F-4D97-AF65-F5344CB8AC3E}">
        <p14:creationId xmlns:p14="http://schemas.microsoft.com/office/powerpoint/2010/main" val="21840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fontScale="90000"/>
          </a:bodyPr>
          <a:lstStyle/>
          <a:p>
            <a:r>
              <a:rPr lang="en-US" dirty="0"/>
              <a:t>Current Issues in HIV Testing Policies and Programs</a:t>
            </a:r>
            <a:endParaRPr lang="en-US" dirty="0">
              <a:highlight>
                <a:srgbClr val="FFFF00"/>
              </a:highlight>
            </a:endParaRP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335640"/>
            <a:ext cx="10882743" cy="4654193"/>
          </a:xfrm>
        </p:spPr>
        <p:txBody>
          <a:bodyPr/>
          <a:lstStyle/>
          <a:p>
            <a:pPr>
              <a:spcBef>
                <a:spcPts val="0"/>
              </a:spcBef>
            </a:pPr>
            <a:r>
              <a:rPr lang="en-US" sz="2000" dirty="0"/>
              <a:t>Adoption of the WHO-recommended 3 test strategy is so far uneven, and currently reflected in national policies in only about half of the countries in Africa</a:t>
            </a:r>
          </a:p>
          <a:p>
            <a:pPr>
              <a:spcBef>
                <a:spcPts val="0"/>
              </a:spcBef>
            </a:pPr>
            <a:r>
              <a:rPr lang="en-US" sz="2000" dirty="0"/>
              <a:t>UNAIDS is advocating for Universal Test and Connect (UTC), a community-wide initiative to test people and connect them with services for HIV prevention and treatment that has decreased HIV incidence (by approximately 20–30%) and decreased AIDS-related mortality (by approximately 20%) within three years of implementing a community-wide UTC program compared with current standard care</a:t>
            </a:r>
          </a:p>
          <a:p>
            <a:pPr>
              <a:spcBef>
                <a:spcPts val="0"/>
              </a:spcBef>
            </a:pPr>
            <a:r>
              <a:rPr lang="en-US" sz="2000" dirty="0"/>
              <a:t>Programs in many settings are making push toward decentralizing testing with point of care tests that yield quick results – key to increasing access, people-centered care and coverage</a:t>
            </a:r>
          </a:p>
          <a:p>
            <a:pPr>
              <a:spcBef>
                <a:spcPts val="0"/>
              </a:spcBef>
            </a:pPr>
            <a:r>
              <a:rPr lang="en-US" sz="2000" dirty="0"/>
              <a:t>Self-testing has potential to increase access further</a:t>
            </a:r>
          </a:p>
          <a:p>
            <a:pPr lvl="1"/>
            <a:r>
              <a:rPr lang="en-US" sz="2000" dirty="0"/>
              <a:t>COVID has accelerated self-testing in some settings, though some countries have been slow to adopt it</a:t>
            </a:r>
          </a:p>
          <a:p>
            <a:pPr lvl="1"/>
            <a:r>
              <a:rPr lang="en-US" sz="2000" dirty="0"/>
              <a:t>Recent WHO analysis of HIV self-testing in the context of COVID-19 and ART programs identified its potential to increase coverage and convenience of testing, including for PrEP programs</a:t>
            </a:r>
          </a:p>
          <a:p>
            <a:endParaRPr lang="en-US" sz="2000" dirty="0"/>
          </a:p>
          <a:p>
            <a:pPr lvl="1"/>
            <a:endParaRPr lang="en-US" dirty="0"/>
          </a:p>
        </p:txBody>
      </p:sp>
    </p:spTree>
    <p:extLst>
      <p:ext uri="{BB962C8B-B14F-4D97-AF65-F5344CB8AC3E}">
        <p14:creationId xmlns:p14="http://schemas.microsoft.com/office/powerpoint/2010/main" val="86235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HIV Testing and Prevention: Looking Ahead </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5742" y="1708541"/>
            <a:ext cx="10334449" cy="4992706"/>
          </a:xfrm>
        </p:spPr>
        <p:txBody>
          <a:bodyPr>
            <a:noAutofit/>
          </a:bodyPr>
          <a:lstStyle/>
          <a:p>
            <a:pPr>
              <a:spcBef>
                <a:spcPts val="0"/>
              </a:spcBef>
            </a:pPr>
            <a:r>
              <a:rPr lang="en-US" dirty="0"/>
              <a:t>Continued policy and program development to support HIV self-testing in countries that have been slow to embrace it, and where expanded uptake could significantly improve access, including for PrEP initiation and continuation</a:t>
            </a:r>
            <a:endParaRPr lang="en-US" sz="2000" dirty="0"/>
          </a:p>
          <a:p>
            <a:pPr>
              <a:spcBef>
                <a:spcPts val="0"/>
              </a:spcBef>
            </a:pPr>
            <a:r>
              <a:rPr lang="en-US" dirty="0"/>
              <a:t>Simplifying HIV testing guidance for oral PrEP to decentralize and de-medicalize PrEP services to support use by meeting the needs and preferences of diverse users, including the role of self-testing for PrEP initiation and continuation</a:t>
            </a:r>
          </a:p>
          <a:p>
            <a:pPr>
              <a:spcBef>
                <a:spcPts val="0"/>
              </a:spcBef>
            </a:pPr>
            <a:r>
              <a:rPr lang="en-US" dirty="0"/>
              <a:t>Guidance for CAB for PrEP, including testing strategies, that balances safety with feasibility of offering an important new option for HIV prevention in LMIC and in settings where people can and will access and use it</a:t>
            </a:r>
          </a:p>
          <a:p>
            <a:pPr marL="0" indent="0">
              <a:spcBef>
                <a:spcPts val="0"/>
              </a:spcBef>
              <a:buNone/>
            </a:pPr>
            <a:r>
              <a:rPr lang="en-US" dirty="0"/>
              <a:t>	</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dirty="0"/>
              <a:t>Issues to watch related to HIV testing, including for prevention  </a:t>
            </a:r>
          </a:p>
        </p:txBody>
      </p:sp>
    </p:spTree>
    <p:extLst>
      <p:ext uri="{BB962C8B-B14F-4D97-AF65-F5344CB8AC3E}">
        <p14:creationId xmlns:p14="http://schemas.microsoft.com/office/powerpoint/2010/main" val="2001050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Resources and more information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302093"/>
            <a:ext cx="10882744" cy="4971385"/>
          </a:xfrm>
        </p:spPr>
        <p:txBody>
          <a:bodyPr/>
          <a:lstStyle/>
          <a:p>
            <a:pPr>
              <a:lnSpc>
                <a:spcPct val="100000"/>
              </a:lnSpc>
              <a:spcBef>
                <a:spcPts val="0"/>
              </a:spcBef>
            </a:pPr>
            <a:r>
              <a:rPr lang="en-US" sz="2000" dirty="0"/>
              <a:t>Contact AVAC at </a:t>
            </a:r>
            <a:r>
              <a:rPr lang="en-US" sz="2000" dirty="0">
                <a:hlinkClick r:id="rId3"/>
              </a:rPr>
              <a:t>avac@avac.org</a:t>
            </a:r>
            <a:r>
              <a:rPr lang="en-US" sz="2000" dirty="0"/>
              <a:t> to link up with other partners and advocates</a:t>
            </a:r>
          </a:p>
          <a:p>
            <a:pPr>
              <a:spcBef>
                <a:spcPts val="0"/>
              </a:spcBef>
            </a:pPr>
            <a:r>
              <a:rPr lang="en-US" sz="2000" dirty="0">
                <a:hlinkClick r:id="rId4"/>
              </a:rPr>
              <a:t>WHO Consolidated guidelines on HIV prevention, testing, treatment, service delivery and monitoring: recommendations for a public health approach (2021)</a:t>
            </a:r>
            <a:endParaRPr lang="en-US" sz="2000" dirty="0"/>
          </a:p>
          <a:p>
            <a:pPr>
              <a:spcBef>
                <a:spcPts val="0"/>
              </a:spcBef>
            </a:pPr>
            <a:r>
              <a:rPr lang="en-US" sz="2000" dirty="0">
                <a:hlinkClick r:id="rId5"/>
              </a:rPr>
              <a:t>WHO Consolidated Guidelines on HIV Testing Services (2019) </a:t>
            </a:r>
            <a:endParaRPr lang="en-US" sz="2000" dirty="0"/>
          </a:p>
          <a:p>
            <a:pPr>
              <a:spcBef>
                <a:spcPts val="0"/>
              </a:spcBef>
            </a:pPr>
            <a:r>
              <a:rPr lang="en-US" sz="2000" dirty="0">
                <a:hlinkClick r:id="rId6"/>
              </a:rPr>
              <a:t>Consolidated guidelines on HIV testing services for a changing epidemic: policy brief (WHO, 2019)</a:t>
            </a:r>
            <a:r>
              <a:rPr lang="en-US" sz="2000" dirty="0"/>
              <a:t> </a:t>
            </a:r>
          </a:p>
          <a:p>
            <a:pPr>
              <a:spcBef>
                <a:spcPts val="0"/>
              </a:spcBef>
            </a:pPr>
            <a:r>
              <a:rPr lang="en-US" sz="2000" dirty="0">
                <a:hlinkClick r:id="rId7"/>
              </a:rPr>
              <a:t>HIV Testing for PrEP Clients (GEMS Project, PrEP Watch)</a:t>
            </a:r>
            <a:r>
              <a:rPr lang="en-US" sz="2000" dirty="0"/>
              <a:t> </a:t>
            </a:r>
          </a:p>
          <a:p>
            <a:pPr>
              <a:spcBef>
                <a:spcPts val="0"/>
              </a:spcBef>
            </a:pPr>
            <a:r>
              <a:rPr lang="en-US" sz="2000" dirty="0">
                <a:hlinkClick r:id="rId8"/>
              </a:rPr>
              <a:t>HIV Testing: What’s involved (Avert)</a:t>
            </a:r>
            <a:endParaRPr lang="en-US" sz="2000" dirty="0"/>
          </a:p>
          <a:p>
            <a:pPr>
              <a:spcBef>
                <a:spcPts val="0"/>
              </a:spcBef>
            </a:pPr>
            <a:r>
              <a:rPr lang="en-US" sz="2000" dirty="0">
                <a:hlinkClick r:id="rId9"/>
              </a:rPr>
              <a:t>Basic review of HIV test types (CDC</a:t>
            </a:r>
            <a:r>
              <a:rPr lang="en-US" sz="2000" dirty="0"/>
              <a:t>)</a:t>
            </a:r>
          </a:p>
          <a:p>
            <a:pPr>
              <a:spcBef>
                <a:spcPts val="0"/>
              </a:spcBef>
            </a:pPr>
            <a:r>
              <a:rPr lang="en-US" sz="2000" dirty="0">
                <a:hlinkClick r:id="rId10"/>
              </a:rPr>
              <a:t>HIV Testing and Injectable Cabotegravir for PrEP Think Tank Report</a:t>
            </a:r>
            <a:r>
              <a:rPr lang="en-US" sz="2000" dirty="0"/>
              <a:t>, Dec 2021</a:t>
            </a:r>
          </a:p>
          <a:p>
            <a:pPr>
              <a:spcBef>
                <a:spcPts val="0"/>
              </a:spcBef>
            </a:pPr>
            <a:r>
              <a:rPr lang="en-US" sz="2000" dirty="0">
                <a:hlinkClick r:id="rId11"/>
              </a:rPr>
              <a:t>HIV Self-Testing Strategic Framework: A Guide for Planning, Introducing and Scaling Up (WHO, 2018)  </a:t>
            </a:r>
            <a:endParaRPr lang="en-US" sz="2000" dirty="0"/>
          </a:p>
          <a:p>
            <a:pPr>
              <a:spcBef>
                <a:spcPts val="0"/>
              </a:spcBef>
            </a:pPr>
            <a:r>
              <a:rPr lang="en-US" sz="2000" dirty="0">
                <a:hlinkClick r:id="rId12"/>
              </a:rPr>
              <a:t>WHO Implementation Tool for PrEP of HIV Infection: Module 10 Testing Providers (2017) </a:t>
            </a:r>
            <a:endParaRPr lang="en-US" sz="2000" dirty="0"/>
          </a:p>
          <a:p>
            <a:pPr>
              <a:spcBef>
                <a:spcPts val="0"/>
              </a:spcBef>
            </a:pPr>
            <a:r>
              <a:rPr lang="en-US" sz="2000" dirty="0">
                <a:hlinkClick r:id="rId13"/>
              </a:rPr>
              <a:t>HIV Self Testing Research and Policy Hub </a:t>
            </a:r>
            <a:endParaRPr lang="en-US" sz="2000" dirty="0"/>
          </a:p>
          <a:p>
            <a:pPr marL="0" indent="0">
              <a:spcBef>
                <a:spcPts val="0"/>
              </a:spcBef>
              <a:buNone/>
            </a:pPr>
            <a:endParaRPr lang="en-US" sz="1800" dirty="0"/>
          </a:p>
        </p:txBody>
      </p:sp>
    </p:spTree>
    <p:extLst>
      <p:ext uri="{BB962C8B-B14F-4D97-AF65-F5344CB8AC3E}">
        <p14:creationId xmlns:p14="http://schemas.microsoft.com/office/powerpoint/2010/main" val="157170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normAutofit/>
          </a:bodyPr>
          <a:lstStyle/>
          <a:p>
            <a:r>
              <a:rPr lang="en-US" dirty="0"/>
              <a:t>Acknowledgement</a:t>
            </a:r>
          </a:p>
        </p:txBody>
      </p:sp>
      <p:sp>
        <p:nvSpPr>
          <p:cNvPr id="4" name="Content Placeholder 2">
            <a:extLst>
              <a:ext uri="{FF2B5EF4-FFF2-40B4-BE49-F238E27FC236}">
                <a16:creationId xmlns:a16="http://schemas.microsoft.com/office/drawing/2014/main" id="{6AEE2B27-1B51-C045-BDA6-404DAC551BFD}"/>
              </a:ext>
            </a:extLst>
          </p:cNvPr>
          <p:cNvSpPr txBox="1">
            <a:spLocks/>
          </p:cNvSpPr>
          <p:nvPr/>
        </p:nvSpPr>
        <p:spPr>
          <a:xfrm>
            <a:off x="1018624" y="1672045"/>
            <a:ext cx="10334449" cy="416705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800" dirty="0"/>
              <a:t>We are especially grateful to Cheryl Johnson and her colleagues in the Global HIV, Hepatitis and STI </a:t>
            </a:r>
            <a:r>
              <a:rPr lang="en-US" sz="2800" dirty="0" err="1"/>
              <a:t>Programmes</a:t>
            </a:r>
            <a:r>
              <a:rPr lang="en-US" sz="2800" dirty="0"/>
              <a:t> at the World Health Organization who have contributed slides and background in the development of this presentation. She presented a testing overview at the AVAC/</a:t>
            </a:r>
            <a:r>
              <a:rPr lang="en-US" sz="2800" dirty="0" err="1"/>
              <a:t>BioPIC</a:t>
            </a:r>
            <a:r>
              <a:rPr lang="en-US" sz="2800" dirty="0"/>
              <a:t>/WHO </a:t>
            </a:r>
            <a:r>
              <a:rPr lang="en-US" sz="2800" dirty="0">
                <a:hlinkClick r:id="rId3"/>
              </a:rPr>
              <a:t>HIV Testing and Injectable Cabotegravir for PrEP Think Tank</a:t>
            </a:r>
            <a:r>
              <a:rPr lang="en-US" sz="2800" dirty="0"/>
              <a:t> in December 2021 and a subsequent meeting with advocates in February 2022</a:t>
            </a:r>
            <a:endParaRPr lang="en-US" dirty="0"/>
          </a:p>
        </p:txBody>
      </p:sp>
    </p:spTree>
    <p:extLst>
      <p:ext uri="{BB962C8B-B14F-4D97-AF65-F5344CB8AC3E}">
        <p14:creationId xmlns:p14="http://schemas.microsoft.com/office/powerpoint/2010/main" val="373029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F8D8-25E8-D64A-93AD-AA24B8A8D802}"/>
              </a:ext>
            </a:extLst>
          </p:cNvPr>
          <p:cNvSpPr>
            <a:spLocks noGrp="1"/>
          </p:cNvSpPr>
          <p:nvPr>
            <p:ph type="title"/>
          </p:nvPr>
        </p:nvSpPr>
        <p:spPr>
          <a:xfrm>
            <a:off x="838200" y="332075"/>
            <a:ext cx="10882744" cy="750077"/>
          </a:xfrm>
        </p:spPr>
        <p:txBody>
          <a:bodyPr/>
          <a:lstStyle/>
          <a:p>
            <a:pPr algn="ctr"/>
            <a:r>
              <a:rPr lang="en-US" dirty="0"/>
              <a:t>Thank You!</a:t>
            </a:r>
          </a:p>
        </p:txBody>
      </p:sp>
      <p:sp>
        <p:nvSpPr>
          <p:cNvPr id="5" name="Rectangle 2">
            <a:extLst>
              <a:ext uri="{FF2B5EF4-FFF2-40B4-BE49-F238E27FC236}">
                <a16:creationId xmlns:a16="http://schemas.microsoft.com/office/drawing/2014/main" id="{B657370A-AE89-254F-813F-F1D2A1989FEA}"/>
              </a:ext>
            </a:extLst>
          </p:cNvPr>
          <p:cNvSpPr/>
          <p:nvPr/>
        </p:nvSpPr>
        <p:spPr bwMode="auto">
          <a:xfrm>
            <a:off x="2477105" y="5964639"/>
            <a:ext cx="7237790" cy="662425"/>
          </a:xfrm>
          <a:prstGeom prst="rect">
            <a:avLst/>
          </a:prstGeom>
        </p:spPr>
        <p:txBody>
          <a:bodyPr wrap="square">
            <a:spAutoFit/>
          </a:bodyPr>
          <a:lstStyle/>
          <a:p>
            <a:pPr algn="ctr">
              <a:lnSpc>
                <a:spcPct val="107000"/>
              </a:lnSpc>
              <a:defRPr/>
            </a:pPr>
            <a:r>
              <a:rPr lang="en-US" b="1" i="1" dirty="0">
                <a:solidFill>
                  <a:schemeClr val="bg2">
                    <a:lumMod val="10000"/>
                  </a:schemeClr>
                </a:solidFill>
                <a:latin typeface="Arial Narrow"/>
                <a:ea typeface="Calibri"/>
                <a:cs typeface="Times New Roman"/>
              </a:rPr>
              <a:t>Cooperative Agreement No. AID-OAA-A-16-00031</a:t>
            </a:r>
            <a:endParaRPr lang="en-US" dirty="0">
              <a:solidFill>
                <a:schemeClr val="bg2">
                  <a:lumMod val="10000"/>
                </a:schemeClr>
              </a:solidFill>
              <a:latin typeface="Arial Narrow"/>
              <a:ea typeface="Calibri"/>
              <a:cs typeface="Times New Roman"/>
            </a:endParaRPr>
          </a:p>
          <a:p>
            <a:pPr algn="ctr">
              <a:lnSpc>
                <a:spcPct val="107000"/>
              </a:lnSpc>
              <a:defRPr/>
            </a:pPr>
            <a:r>
              <a:rPr lang="en-US" b="1" i="1" dirty="0">
                <a:solidFill>
                  <a:schemeClr val="bg2">
                    <a:lumMod val="10000"/>
                  </a:schemeClr>
                </a:solidFill>
                <a:latin typeface="Arial Narrow"/>
                <a:ea typeface="Calibri"/>
                <a:cs typeface="Times New Roman"/>
              </a:rPr>
              <a:t>HIV Vaccine and Biomedical Prevention Research Project—Objective 3</a:t>
            </a:r>
            <a:endParaRPr lang="en-US" dirty="0">
              <a:solidFill>
                <a:schemeClr val="bg2">
                  <a:lumMod val="10000"/>
                </a:schemeClr>
              </a:solidFill>
              <a:latin typeface="Arial Narrow"/>
              <a:ea typeface="Calibri"/>
              <a:cs typeface="Times New Roman"/>
            </a:endParaRPr>
          </a:p>
        </p:txBody>
      </p:sp>
      <p:pic>
        <p:nvPicPr>
          <p:cNvPr id="6" name="Picture 4">
            <a:extLst>
              <a:ext uri="{FF2B5EF4-FFF2-40B4-BE49-F238E27FC236}">
                <a16:creationId xmlns:a16="http://schemas.microsoft.com/office/drawing/2014/main" id="{20D9A93B-FB7D-1048-8819-8948146B3BE7}"/>
              </a:ext>
            </a:extLst>
          </p:cNvPr>
          <p:cNvPicPr>
            <a:picLocks noChangeAspect="1"/>
          </p:cNvPicPr>
          <p:nvPr/>
        </p:nvPicPr>
        <p:blipFill>
          <a:blip r:embed="rId2"/>
          <a:stretch/>
        </p:blipFill>
        <p:spPr bwMode="auto">
          <a:xfrm>
            <a:off x="5081167" y="1936871"/>
            <a:ext cx="2342367" cy="911181"/>
          </a:xfrm>
          <a:prstGeom prst="rect">
            <a:avLst/>
          </a:prstGeom>
        </p:spPr>
      </p:pic>
      <p:pic>
        <p:nvPicPr>
          <p:cNvPr id="7" name="Picture 5">
            <a:extLst>
              <a:ext uri="{FF2B5EF4-FFF2-40B4-BE49-F238E27FC236}">
                <a16:creationId xmlns:a16="http://schemas.microsoft.com/office/drawing/2014/main" id="{2EDFC891-54CF-6F49-B947-462F83F75152}"/>
              </a:ext>
            </a:extLst>
          </p:cNvPr>
          <p:cNvPicPr>
            <a:picLocks noChangeAspect="1"/>
          </p:cNvPicPr>
          <p:nvPr/>
        </p:nvPicPr>
        <p:blipFill>
          <a:blip r:embed="rId3"/>
          <a:stretch/>
        </p:blipFill>
        <p:spPr bwMode="auto">
          <a:xfrm>
            <a:off x="2733082" y="2020074"/>
            <a:ext cx="2317753" cy="838783"/>
          </a:xfrm>
          <a:prstGeom prst="rect">
            <a:avLst/>
          </a:prstGeom>
        </p:spPr>
      </p:pic>
      <p:pic>
        <p:nvPicPr>
          <p:cNvPr id="17" name="Picture 16">
            <a:extLst>
              <a:ext uri="{FF2B5EF4-FFF2-40B4-BE49-F238E27FC236}">
                <a16:creationId xmlns:a16="http://schemas.microsoft.com/office/drawing/2014/main" id="{06701E99-EB81-3745-8822-47C17C910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53865" y="1872786"/>
            <a:ext cx="1898456" cy="1074747"/>
          </a:xfrm>
          <a:prstGeom prst="rect">
            <a:avLst/>
          </a:prstGeom>
        </p:spPr>
      </p:pic>
      <p:grpSp>
        <p:nvGrpSpPr>
          <p:cNvPr id="27" name="Group 26">
            <a:extLst>
              <a:ext uri="{FF2B5EF4-FFF2-40B4-BE49-F238E27FC236}">
                <a16:creationId xmlns:a16="http://schemas.microsoft.com/office/drawing/2014/main" id="{99EA47F3-E5CB-B845-A196-369BF4C1A28C}"/>
              </a:ext>
            </a:extLst>
          </p:cNvPr>
          <p:cNvGrpSpPr/>
          <p:nvPr/>
        </p:nvGrpSpPr>
        <p:grpSpPr>
          <a:xfrm>
            <a:off x="534216" y="4473069"/>
            <a:ext cx="11123568" cy="996696"/>
            <a:chOff x="759260" y="4252929"/>
            <a:chExt cx="11123568" cy="995488"/>
          </a:xfrm>
        </p:grpSpPr>
        <p:pic>
          <p:nvPicPr>
            <p:cNvPr id="13" name="Picture 14">
              <a:extLst>
                <a:ext uri="{FF2B5EF4-FFF2-40B4-BE49-F238E27FC236}">
                  <a16:creationId xmlns:a16="http://schemas.microsoft.com/office/drawing/2014/main" id="{E6585281-109E-034A-8577-01D60AD710E2}"/>
                </a:ext>
              </a:extLst>
            </p:cNvPr>
            <p:cNvPicPr>
              <a:picLocks noChangeAspect="1"/>
            </p:cNvPicPr>
            <p:nvPr/>
          </p:nvPicPr>
          <p:blipFill>
            <a:blip r:embed="rId5"/>
            <a:stretch/>
          </p:blipFill>
          <p:spPr bwMode="auto">
            <a:xfrm>
              <a:off x="7405687" y="4369425"/>
              <a:ext cx="2390447" cy="754037"/>
            </a:xfrm>
            <a:prstGeom prst="rect">
              <a:avLst/>
            </a:prstGeom>
          </p:spPr>
        </p:pic>
        <p:pic>
          <p:nvPicPr>
            <p:cNvPr id="14" name="Picture 15">
              <a:extLst>
                <a:ext uri="{FF2B5EF4-FFF2-40B4-BE49-F238E27FC236}">
                  <a16:creationId xmlns:a16="http://schemas.microsoft.com/office/drawing/2014/main" id="{D878E688-A608-6547-9288-5F0A9B4729EE}"/>
                </a:ext>
              </a:extLst>
            </p:cNvPr>
            <p:cNvPicPr>
              <a:picLocks noChangeAspect="1"/>
            </p:cNvPicPr>
            <p:nvPr/>
          </p:nvPicPr>
          <p:blipFill>
            <a:blip r:embed="rId6"/>
            <a:stretch/>
          </p:blipFill>
          <p:spPr bwMode="auto">
            <a:xfrm>
              <a:off x="759260" y="4443167"/>
              <a:ext cx="1879723" cy="595246"/>
            </a:xfrm>
            <a:prstGeom prst="rect">
              <a:avLst/>
            </a:prstGeom>
          </p:spPr>
        </p:pic>
        <p:pic>
          <p:nvPicPr>
            <p:cNvPr id="4" name="Picture 3">
              <a:extLst>
                <a:ext uri="{FF2B5EF4-FFF2-40B4-BE49-F238E27FC236}">
                  <a16:creationId xmlns:a16="http://schemas.microsoft.com/office/drawing/2014/main" id="{68C008BB-43AA-9D4A-9592-649E38DEE2AC}"/>
                </a:ext>
              </a:extLst>
            </p:cNvPr>
            <p:cNvPicPr>
              <a:picLocks noChangeAspect="1"/>
            </p:cNvPicPr>
            <p:nvPr/>
          </p:nvPicPr>
          <p:blipFill>
            <a:blip r:embed="rId7"/>
            <a:stretch>
              <a:fillRect/>
            </a:stretch>
          </p:blipFill>
          <p:spPr>
            <a:xfrm>
              <a:off x="2966171" y="4350663"/>
              <a:ext cx="1665171" cy="786614"/>
            </a:xfrm>
            <a:prstGeom prst="rect">
              <a:avLst/>
            </a:prstGeom>
          </p:spPr>
        </p:pic>
        <p:pic>
          <p:nvPicPr>
            <p:cNvPr id="19" name="Picture 18">
              <a:extLst>
                <a:ext uri="{FF2B5EF4-FFF2-40B4-BE49-F238E27FC236}">
                  <a16:creationId xmlns:a16="http://schemas.microsoft.com/office/drawing/2014/main" id="{7E886BB3-F7F9-9F48-A30D-B1838DE082EC}"/>
                </a:ext>
              </a:extLst>
            </p:cNvPr>
            <p:cNvPicPr>
              <a:picLocks noChangeAspect="1"/>
            </p:cNvPicPr>
            <p:nvPr/>
          </p:nvPicPr>
          <p:blipFill rotWithShape="1">
            <a:blip r:embed="rId8"/>
            <a:srcRect l="9717" t="8221" r="9164" b="8219"/>
            <a:stretch/>
          </p:blipFill>
          <p:spPr>
            <a:xfrm>
              <a:off x="4956705" y="4276185"/>
              <a:ext cx="817516" cy="929207"/>
            </a:xfrm>
            <a:prstGeom prst="rect">
              <a:avLst/>
            </a:prstGeom>
          </p:spPr>
        </p:pic>
        <p:pic>
          <p:nvPicPr>
            <p:cNvPr id="21" name="Picture 20">
              <a:extLst>
                <a:ext uri="{FF2B5EF4-FFF2-40B4-BE49-F238E27FC236}">
                  <a16:creationId xmlns:a16="http://schemas.microsoft.com/office/drawing/2014/main" id="{80D9A886-831B-184F-9C32-431125F85B0B}"/>
                </a:ext>
              </a:extLst>
            </p:cNvPr>
            <p:cNvPicPr>
              <a:picLocks noChangeAspect="1"/>
            </p:cNvPicPr>
            <p:nvPr/>
          </p:nvPicPr>
          <p:blipFill>
            <a:blip r:embed="rId9"/>
            <a:stretch>
              <a:fillRect/>
            </a:stretch>
          </p:blipFill>
          <p:spPr>
            <a:xfrm>
              <a:off x="6099584" y="4252929"/>
              <a:ext cx="980740" cy="995488"/>
            </a:xfrm>
            <a:prstGeom prst="rect">
              <a:avLst/>
            </a:prstGeom>
          </p:spPr>
        </p:pic>
        <p:pic>
          <p:nvPicPr>
            <p:cNvPr id="25" name="Picture 24">
              <a:extLst>
                <a:ext uri="{FF2B5EF4-FFF2-40B4-BE49-F238E27FC236}">
                  <a16:creationId xmlns:a16="http://schemas.microsoft.com/office/drawing/2014/main" id="{02648AE7-7ACC-C843-BEFA-BB8B5BD6BC0C}"/>
                </a:ext>
              </a:extLst>
            </p:cNvPr>
            <p:cNvPicPr>
              <a:picLocks noChangeAspect="1"/>
            </p:cNvPicPr>
            <p:nvPr/>
          </p:nvPicPr>
          <p:blipFill rotWithShape="1">
            <a:blip r:embed="rId10"/>
            <a:srcRect l="15760" t="24750" r="15280" b="24927"/>
            <a:stretch/>
          </p:blipFill>
          <p:spPr>
            <a:xfrm>
              <a:off x="10121497" y="4329485"/>
              <a:ext cx="1761331" cy="822605"/>
            </a:xfrm>
            <a:prstGeom prst="rect">
              <a:avLst/>
            </a:prstGeom>
          </p:spPr>
        </p:pic>
      </p:grpSp>
      <p:grpSp>
        <p:nvGrpSpPr>
          <p:cNvPr id="16" name="Group 15">
            <a:extLst>
              <a:ext uri="{FF2B5EF4-FFF2-40B4-BE49-F238E27FC236}">
                <a16:creationId xmlns:a16="http://schemas.microsoft.com/office/drawing/2014/main" id="{BE2AFF23-8EDF-E54F-8313-86D0D81B3AB1}"/>
              </a:ext>
            </a:extLst>
          </p:cNvPr>
          <p:cNvGrpSpPr/>
          <p:nvPr/>
        </p:nvGrpSpPr>
        <p:grpSpPr>
          <a:xfrm>
            <a:off x="556418" y="3257426"/>
            <a:ext cx="11002238" cy="840844"/>
            <a:chOff x="577524" y="3015855"/>
            <a:chExt cx="11002238" cy="840844"/>
          </a:xfrm>
        </p:grpSpPr>
        <p:grpSp>
          <p:nvGrpSpPr>
            <p:cNvPr id="26" name="Group 25">
              <a:extLst>
                <a:ext uri="{FF2B5EF4-FFF2-40B4-BE49-F238E27FC236}">
                  <a16:creationId xmlns:a16="http://schemas.microsoft.com/office/drawing/2014/main" id="{A2A92D96-6EAC-9F44-ADE8-5BD2D616A498}"/>
                </a:ext>
              </a:extLst>
            </p:cNvPr>
            <p:cNvGrpSpPr/>
            <p:nvPr/>
          </p:nvGrpSpPr>
          <p:grpSpPr>
            <a:xfrm>
              <a:off x="577524" y="3015855"/>
              <a:ext cx="11002238" cy="840844"/>
              <a:chOff x="520086" y="2939448"/>
              <a:chExt cx="11002238" cy="840844"/>
            </a:xfrm>
          </p:grpSpPr>
          <p:pic>
            <p:nvPicPr>
              <p:cNvPr id="8" name="Picture 8">
                <a:extLst>
                  <a:ext uri="{FF2B5EF4-FFF2-40B4-BE49-F238E27FC236}">
                    <a16:creationId xmlns:a16="http://schemas.microsoft.com/office/drawing/2014/main" id="{44D129D3-5669-F344-9AC8-19E80ED3DBC9}"/>
                  </a:ext>
                </a:extLst>
              </p:cNvPr>
              <p:cNvPicPr>
                <a:picLocks noChangeAspect="1"/>
              </p:cNvPicPr>
              <p:nvPr/>
            </p:nvPicPr>
            <p:blipFill>
              <a:blip r:embed="rId11"/>
              <a:stretch/>
            </p:blipFill>
            <p:spPr bwMode="auto">
              <a:xfrm>
                <a:off x="520086" y="3066893"/>
                <a:ext cx="1321721" cy="630318"/>
              </a:xfrm>
              <a:prstGeom prst="rect">
                <a:avLst/>
              </a:prstGeom>
            </p:spPr>
          </p:pic>
          <p:pic>
            <p:nvPicPr>
              <p:cNvPr id="10" name="Picture 10">
                <a:extLst>
                  <a:ext uri="{FF2B5EF4-FFF2-40B4-BE49-F238E27FC236}">
                    <a16:creationId xmlns:a16="http://schemas.microsoft.com/office/drawing/2014/main" id="{F28F72AD-4223-0845-86CD-81962EE76375}"/>
                  </a:ext>
                </a:extLst>
              </p:cNvPr>
              <p:cNvPicPr>
                <a:picLocks noChangeAspect="1"/>
              </p:cNvPicPr>
              <p:nvPr/>
            </p:nvPicPr>
            <p:blipFill>
              <a:blip r:embed="rId12"/>
              <a:stretch/>
            </p:blipFill>
            <p:spPr bwMode="auto">
              <a:xfrm>
                <a:off x="4039665" y="3096172"/>
                <a:ext cx="1298889" cy="576127"/>
              </a:xfrm>
              <a:prstGeom prst="rect">
                <a:avLst/>
              </a:prstGeom>
            </p:spPr>
          </p:pic>
          <p:pic>
            <p:nvPicPr>
              <p:cNvPr id="11" name="Picture 12">
                <a:extLst>
                  <a:ext uri="{FF2B5EF4-FFF2-40B4-BE49-F238E27FC236}">
                    <a16:creationId xmlns:a16="http://schemas.microsoft.com/office/drawing/2014/main" id="{F3B4E501-651E-E947-AA2D-88E30E5A865B}"/>
                  </a:ext>
                </a:extLst>
              </p:cNvPr>
              <p:cNvPicPr>
                <a:picLocks noChangeAspect="1"/>
              </p:cNvPicPr>
              <p:nvPr/>
            </p:nvPicPr>
            <p:blipFill rotWithShape="1">
              <a:blip r:embed="rId13"/>
              <a:srcRect r="6379"/>
              <a:stretch/>
            </p:blipFill>
            <p:spPr bwMode="auto">
              <a:xfrm>
                <a:off x="5486360" y="3001303"/>
                <a:ext cx="2237951" cy="717134"/>
              </a:xfrm>
              <a:prstGeom prst="rect">
                <a:avLst/>
              </a:prstGeom>
            </p:spPr>
          </p:pic>
          <p:pic>
            <p:nvPicPr>
              <p:cNvPr id="12" name="Picture 13">
                <a:extLst>
                  <a:ext uri="{FF2B5EF4-FFF2-40B4-BE49-F238E27FC236}">
                    <a16:creationId xmlns:a16="http://schemas.microsoft.com/office/drawing/2014/main" id="{97421B14-6E12-2743-9486-FC82E8C14ADB}"/>
                  </a:ext>
                </a:extLst>
              </p:cNvPr>
              <p:cNvPicPr>
                <a:picLocks noChangeAspect="1"/>
              </p:cNvPicPr>
              <p:nvPr/>
            </p:nvPicPr>
            <p:blipFill>
              <a:blip r:embed="rId14"/>
              <a:stretch/>
            </p:blipFill>
            <p:spPr bwMode="auto">
              <a:xfrm>
                <a:off x="7872117" y="3078344"/>
                <a:ext cx="2001818" cy="602535"/>
              </a:xfrm>
              <a:prstGeom prst="rect">
                <a:avLst/>
              </a:prstGeom>
            </p:spPr>
          </p:pic>
          <p:pic>
            <p:nvPicPr>
              <p:cNvPr id="15" name="Picture 16">
                <a:extLst>
                  <a:ext uri="{FF2B5EF4-FFF2-40B4-BE49-F238E27FC236}">
                    <a16:creationId xmlns:a16="http://schemas.microsoft.com/office/drawing/2014/main" id="{02588FB0-FB82-1542-8411-294B492B1EFC}"/>
                  </a:ext>
                </a:extLst>
              </p:cNvPr>
              <p:cNvPicPr>
                <a:picLocks noChangeAspect="1" noChangeArrowheads="1"/>
              </p:cNvPicPr>
              <p:nvPr/>
            </p:nvPicPr>
            <p:blipFill rotWithShape="1">
              <a:blip r:embed="rId15"/>
              <a:srcRect/>
              <a:stretch/>
            </p:blipFill>
            <p:spPr bwMode="auto">
              <a:xfrm>
                <a:off x="10021741" y="2939448"/>
                <a:ext cx="1500583" cy="840844"/>
              </a:xfrm>
              <a:prstGeom prst="rect">
                <a:avLst/>
              </a:prstGeom>
              <a:noFill/>
            </p:spPr>
          </p:pic>
        </p:grpSp>
        <p:pic>
          <p:nvPicPr>
            <p:cNvPr id="9" name="Picture 8">
              <a:extLst>
                <a:ext uri="{FF2B5EF4-FFF2-40B4-BE49-F238E27FC236}">
                  <a16:creationId xmlns:a16="http://schemas.microsoft.com/office/drawing/2014/main" id="{9BA8CE5A-7D3A-0943-AA3F-F3FD5437ECFB}"/>
                </a:ext>
              </a:extLst>
            </p:cNvPr>
            <p:cNvPicPr>
              <a:picLocks noChangeAspect="1"/>
            </p:cNvPicPr>
            <p:nvPr/>
          </p:nvPicPr>
          <p:blipFill>
            <a:blip r:embed="rId16"/>
            <a:stretch>
              <a:fillRect/>
            </a:stretch>
          </p:blipFill>
          <p:spPr>
            <a:xfrm>
              <a:off x="2047051" y="3165975"/>
              <a:ext cx="1902246" cy="576128"/>
            </a:xfrm>
            <a:prstGeom prst="rect">
              <a:avLst/>
            </a:prstGeom>
          </p:spPr>
        </p:pic>
      </p:grpSp>
      <p:sp>
        <p:nvSpPr>
          <p:cNvPr id="23" name="Rectangle 2">
            <a:extLst>
              <a:ext uri="{FF2B5EF4-FFF2-40B4-BE49-F238E27FC236}">
                <a16:creationId xmlns:a16="http://schemas.microsoft.com/office/drawing/2014/main" id="{48FD2E52-7EE5-A60B-75A2-EBEF4E3F62C2}"/>
              </a:ext>
            </a:extLst>
          </p:cNvPr>
          <p:cNvSpPr/>
          <p:nvPr/>
        </p:nvSpPr>
        <p:spPr bwMode="auto">
          <a:xfrm>
            <a:off x="2346960" y="1179357"/>
            <a:ext cx="7498080" cy="725520"/>
          </a:xfrm>
          <a:prstGeom prst="rect">
            <a:avLst/>
          </a:prstGeom>
        </p:spPr>
        <p:txBody>
          <a:bodyPr wrap="square">
            <a:spAutoFit/>
          </a:bodyPr>
          <a:lstStyle/>
          <a:p>
            <a:pPr algn="ctr">
              <a:lnSpc>
                <a:spcPct val="107000"/>
              </a:lnSpc>
              <a:defRPr/>
            </a:pPr>
            <a:r>
              <a:rPr lang="en-US" sz="2000" b="1" i="1" dirty="0">
                <a:solidFill>
                  <a:schemeClr val="bg2">
                    <a:lumMod val="10000"/>
                  </a:schemeClr>
                </a:solidFill>
                <a:latin typeface="Arial Narrow"/>
                <a:ea typeface="Calibri"/>
                <a:cs typeface="Times New Roman"/>
              </a:rPr>
              <a:t>This slide deck was developed as part of the </a:t>
            </a:r>
          </a:p>
          <a:p>
            <a:pPr algn="ctr">
              <a:lnSpc>
                <a:spcPct val="107000"/>
              </a:lnSpc>
              <a:defRPr/>
            </a:pPr>
            <a:r>
              <a:rPr lang="en-US" sz="2000" b="1" i="1" dirty="0">
                <a:solidFill>
                  <a:schemeClr val="bg2">
                    <a:lumMod val="10000"/>
                  </a:schemeClr>
                </a:solidFill>
                <a:latin typeface="Arial Narrow"/>
                <a:ea typeface="Calibri"/>
                <a:cs typeface="Times New Roman"/>
              </a:rPr>
              <a:t>Coalition to Accelerate and Support Prevention Research (CASPR)</a:t>
            </a:r>
          </a:p>
        </p:txBody>
      </p:sp>
    </p:spTree>
    <p:extLst>
      <p:ext uri="{BB962C8B-B14F-4D97-AF65-F5344CB8AC3E}">
        <p14:creationId xmlns:p14="http://schemas.microsoft.com/office/powerpoint/2010/main" val="124574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Universal Test and Connect</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43442"/>
            <a:ext cx="10882744" cy="750077"/>
          </a:xfrm>
        </p:spPr>
        <p:txBody>
          <a:bodyPr/>
          <a:lstStyle/>
          <a:p>
            <a:pPr marL="12700" indent="-12700"/>
            <a:r>
              <a:rPr lang="en-US" dirty="0"/>
              <a:t>Testing is pivotal to identifying &amp; referring people for services and support – for treatment &amp; prevention</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A4162466-774E-C841-B10F-FB1B32756B21}"/>
              </a:ext>
            </a:extLst>
          </p:cNvPr>
          <p:cNvPicPr>
            <a:picLocks noGrp="1"/>
          </p:cNvPicPr>
          <p:nvPr>
            <p:ph idx="4294967295"/>
          </p:nvPr>
        </p:nvPicPr>
        <p:blipFill rotWithShape="1">
          <a:blip r:embed="rId3" cstate="print">
            <a:extLst>
              <a:ext uri="{28A0092B-C50C-407E-A947-70E740481C1C}">
                <a14:useLocalDpi xmlns:a14="http://schemas.microsoft.com/office/drawing/2010/main" val="0"/>
              </a:ext>
            </a:extLst>
          </a:blip>
          <a:srcRect r="12137"/>
          <a:stretch/>
        </p:blipFill>
        <p:spPr bwMode="auto">
          <a:xfrm>
            <a:off x="2734508" y="2014537"/>
            <a:ext cx="7023446" cy="4660583"/>
          </a:xfrm>
          <a:prstGeom prst="rect">
            <a:avLst/>
          </a:prstGeom>
          <a:noFill/>
          <a:ln>
            <a:solidFill>
              <a:schemeClr val="tx2"/>
            </a:solidFill>
          </a:ln>
        </p:spPr>
      </p:pic>
    </p:spTree>
    <p:extLst>
      <p:ext uri="{BB962C8B-B14F-4D97-AF65-F5344CB8AC3E}">
        <p14:creationId xmlns:p14="http://schemas.microsoft.com/office/powerpoint/2010/main" val="217921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HIV Testing: Quick overview</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5742" y="1377587"/>
            <a:ext cx="11035351" cy="4478963"/>
          </a:xfrm>
        </p:spPr>
        <p:txBody>
          <a:bodyPr/>
          <a:lstStyle/>
          <a:p>
            <a:pPr>
              <a:spcBef>
                <a:spcPts val="0"/>
              </a:spcBef>
            </a:pPr>
            <a:r>
              <a:rPr lang="en-US" dirty="0"/>
              <a:t>HIV testing is a cornerstone of all efforts to address HIV</a:t>
            </a:r>
          </a:p>
          <a:p>
            <a:pPr lvl="1"/>
            <a:r>
              <a:rPr lang="en-US" sz="2000" dirty="0"/>
              <a:t>Ensuring that all people can know their HIV status to access appropriate services and support for treatment or prevention </a:t>
            </a:r>
          </a:p>
          <a:p>
            <a:pPr lvl="1"/>
            <a:r>
              <a:rPr lang="en-US" sz="2000" dirty="0"/>
              <a:t>Reaching UNAIDS 95-95-95 targets and eliminating AIDS by 2030</a:t>
            </a:r>
          </a:p>
          <a:p>
            <a:pPr>
              <a:lnSpc>
                <a:spcPct val="100000"/>
              </a:lnSpc>
              <a:spcBef>
                <a:spcPts val="0"/>
              </a:spcBef>
            </a:pPr>
            <a:r>
              <a:rPr lang="en-US" dirty="0"/>
              <a:t>Multiple types and brands of tests are used in settings worldwide for research, screening, diagnosis and monitoring  </a:t>
            </a:r>
          </a:p>
          <a:p>
            <a:pPr lvl="1"/>
            <a:r>
              <a:rPr lang="en-US" sz="2000" dirty="0"/>
              <a:t>Different test types meet different programmatic needs</a:t>
            </a:r>
          </a:p>
          <a:p>
            <a:pPr lvl="1"/>
            <a:r>
              <a:rPr lang="en-US" sz="2000" dirty="0"/>
              <a:t>WHO processes provide assurance of test quality, performance and operational characteristics</a:t>
            </a:r>
          </a:p>
          <a:p>
            <a:r>
              <a:rPr lang="en-US" dirty="0"/>
              <a:t>Testing is central to ARV-based HIV prevention programs </a:t>
            </a:r>
          </a:p>
          <a:p>
            <a:pPr lvl="1"/>
            <a:r>
              <a:rPr lang="en-US" sz="2000" dirty="0"/>
              <a:t>Work ongoing on testing recommendations that balance safety with feasibility as services are decentralized and expand into community settings to improve access</a:t>
            </a:r>
          </a:p>
          <a:p>
            <a:pPr lvl="1"/>
            <a:endParaRPr lang="en-US" dirty="0"/>
          </a:p>
        </p:txBody>
      </p:sp>
    </p:spTree>
    <p:extLst>
      <p:ext uri="{BB962C8B-B14F-4D97-AF65-F5344CB8AC3E}">
        <p14:creationId xmlns:p14="http://schemas.microsoft.com/office/powerpoint/2010/main" val="137963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8200" y="365126"/>
            <a:ext cx="10882744" cy="750077"/>
          </a:xfrm>
        </p:spPr>
        <p:txBody>
          <a:bodyPr>
            <a:normAutofit/>
          </a:bodyPr>
          <a:lstStyle/>
          <a:p>
            <a:r>
              <a:rPr lang="en-US" dirty="0"/>
              <a:t>Types of HIV Tests </a:t>
            </a:r>
          </a:p>
        </p:txBody>
      </p:sp>
      <p:sp>
        <p:nvSpPr>
          <p:cNvPr id="20" name="Content Placeholder 2">
            <a:extLst>
              <a:ext uri="{FF2B5EF4-FFF2-40B4-BE49-F238E27FC236}">
                <a16:creationId xmlns:a16="http://schemas.microsoft.com/office/drawing/2014/main" id="{89C35A44-212C-A94A-8AD6-44FD3F76E208}"/>
              </a:ext>
            </a:extLst>
          </p:cNvPr>
          <p:cNvSpPr txBox="1">
            <a:spLocks/>
          </p:cNvSpPr>
          <p:nvPr/>
        </p:nvSpPr>
        <p:spPr>
          <a:xfrm>
            <a:off x="457992" y="1332412"/>
            <a:ext cx="3734777" cy="460882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t>Four main types of HIV tests are produced, sold and distributed under different brands and packaging</a:t>
            </a:r>
          </a:p>
          <a:p>
            <a:pPr>
              <a:spcBef>
                <a:spcPts val="0"/>
              </a:spcBef>
            </a:pPr>
            <a:r>
              <a:rPr lang="en-US" sz="2000" dirty="0"/>
              <a:t>Different types of tests are used for different diagnostic and programmatic purposes</a:t>
            </a:r>
          </a:p>
          <a:p>
            <a:pPr>
              <a:spcBef>
                <a:spcPts val="0"/>
              </a:spcBef>
            </a:pPr>
            <a:r>
              <a:rPr lang="en-US" sz="2000" dirty="0"/>
              <a:t>Programs have worked to expand use of rapid tests and self-testing to increase access to testing and to meet program goals </a:t>
            </a:r>
          </a:p>
          <a:p>
            <a:pPr>
              <a:spcBef>
                <a:spcPts val="0"/>
              </a:spcBef>
            </a:pPr>
            <a:r>
              <a:rPr lang="en-US" sz="2000" dirty="0"/>
              <a:t>Nucleic Acid Testing (NAT) is not widely available for screening in LMIC</a:t>
            </a:r>
          </a:p>
        </p:txBody>
      </p:sp>
      <p:pic>
        <p:nvPicPr>
          <p:cNvPr id="5" name="Content Placeholder 4">
            <a:extLst>
              <a:ext uri="{FF2B5EF4-FFF2-40B4-BE49-F238E27FC236}">
                <a16:creationId xmlns:a16="http://schemas.microsoft.com/office/drawing/2014/main" id="{28019DED-CC44-5944-9617-EB649D2A1F33}"/>
              </a:ext>
            </a:extLst>
          </p:cNvPr>
          <p:cNvPicPr>
            <a:picLocks noChangeAspect="1"/>
          </p:cNvPicPr>
          <p:nvPr/>
        </p:nvPicPr>
        <p:blipFill rotWithShape="1">
          <a:blip r:embed="rId3"/>
          <a:srcRect b="6015"/>
          <a:stretch/>
        </p:blipFill>
        <p:spPr>
          <a:xfrm>
            <a:off x="4225208" y="1319349"/>
            <a:ext cx="7645742" cy="4409171"/>
          </a:xfrm>
          <a:prstGeom prst="rect">
            <a:avLst/>
          </a:prstGeom>
        </p:spPr>
      </p:pic>
      <p:sp>
        <p:nvSpPr>
          <p:cNvPr id="8" name="Rectangle 7">
            <a:extLst>
              <a:ext uri="{FF2B5EF4-FFF2-40B4-BE49-F238E27FC236}">
                <a16:creationId xmlns:a16="http://schemas.microsoft.com/office/drawing/2014/main" id="{624554D2-9ED5-2846-B259-670F50DDDE78}"/>
              </a:ext>
            </a:extLst>
          </p:cNvPr>
          <p:cNvSpPr/>
          <p:nvPr/>
        </p:nvSpPr>
        <p:spPr>
          <a:xfrm>
            <a:off x="4259189" y="4344738"/>
            <a:ext cx="2476072" cy="487830"/>
          </a:xfrm>
          <a:prstGeom prst="rect">
            <a:avLst/>
          </a:prstGeom>
          <a:solidFill>
            <a:srgbClr val="5AB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Self-test</a:t>
            </a:r>
          </a:p>
          <a:p>
            <a:r>
              <a:rPr lang="en-GB" sz="1200" b="1" dirty="0">
                <a:solidFill>
                  <a:schemeClr val="tx1"/>
                </a:solidFill>
              </a:rPr>
              <a:t>Results: 1-20 min</a:t>
            </a:r>
          </a:p>
        </p:txBody>
      </p:sp>
      <p:sp>
        <p:nvSpPr>
          <p:cNvPr id="11" name="Rectangle 10">
            <a:extLst>
              <a:ext uri="{FF2B5EF4-FFF2-40B4-BE49-F238E27FC236}">
                <a16:creationId xmlns:a16="http://schemas.microsoft.com/office/drawing/2014/main" id="{7DA13521-1A3F-184A-9E84-A214F08C0BDD}"/>
              </a:ext>
            </a:extLst>
          </p:cNvPr>
          <p:cNvSpPr/>
          <p:nvPr/>
        </p:nvSpPr>
        <p:spPr>
          <a:xfrm>
            <a:off x="4233063" y="2026619"/>
            <a:ext cx="2732923" cy="551959"/>
          </a:xfrm>
          <a:prstGeom prst="rect">
            <a:avLst/>
          </a:prstGeom>
          <a:solidFill>
            <a:srgbClr val="5AB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Rapid Diagnostic Test</a:t>
            </a:r>
          </a:p>
          <a:p>
            <a:r>
              <a:rPr lang="en-GB" sz="1200" b="1" dirty="0">
                <a:solidFill>
                  <a:schemeClr val="tx1"/>
                </a:solidFill>
              </a:rPr>
              <a:t>Results: 1-20 min</a:t>
            </a:r>
          </a:p>
        </p:txBody>
      </p:sp>
      <p:sp>
        <p:nvSpPr>
          <p:cNvPr id="12" name="Rectangle 11">
            <a:extLst>
              <a:ext uri="{FF2B5EF4-FFF2-40B4-BE49-F238E27FC236}">
                <a16:creationId xmlns:a16="http://schemas.microsoft.com/office/drawing/2014/main" id="{C27B976A-E88C-CF4B-9707-5871815DE64F}"/>
              </a:ext>
            </a:extLst>
          </p:cNvPr>
          <p:cNvSpPr/>
          <p:nvPr/>
        </p:nvSpPr>
        <p:spPr>
          <a:xfrm>
            <a:off x="8569234" y="2026619"/>
            <a:ext cx="3301716" cy="551959"/>
          </a:xfrm>
          <a:prstGeom prst="rect">
            <a:avLst/>
          </a:prstGeom>
          <a:solidFill>
            <a:srgbClr val="5AB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Enzyme Immunoassay Test</a:t>
            </a:r>
          </a:p>
          <a:p>
            <a:r>
              <a:rPr lang="en-GB" sz="1200" b="1" dirty="0">
                <a:solidFill>
                  <a:schemeClr val="tx1"/>
                </a:solidFill>
              </a:rPr>
              <a:t>Results: ≥2.5 hours</a:t>
            </a:r>
          </a:p>
        </p:txBody>
      </p:sp>
      <p:sp>
        <p:nvSpPr>
          <p:cNvPr id="13" name="Rectangle 12">
            <a:extLst>
              <a:ext uri="{FF2B5EF4-FFF2-40B4-BE49-F238E27FC236}">
                <a16:creationId xmlns:a16="http://schemas.microsoft.com/office/drawing/2014/main" id="{50D61E06-1CB6-DD4A-9131-B0FD5E070400}"/>
              </a:ext>
            </a:extLst>
          </p:cNvPr>
          <p:cNvSpPr/>
          <p:nvPr/>
        </p:nvSpPr>
        <p:spPr>
          <a:xfrm>
            <a:off x="9375502" y="4358986"/>
            <a:ext cx="2476072" cy="551959"/>
          </a:xfrm>
          <a:prstGeom prst="rect">
            <a:avLst/>
          </a:prstGeom>
          <a:solidFill>
            <a:srgbClr val="5AB5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Nucleic Acid Test</a:t>
            </a:r>
          </a:p>
          <a:p>
            <a:r>
              <a:rPr lang="en-GB" sz="1200" b="1" dirty="0">
                <a:solidFill>
                  <a:schemeClr val="tx1"/>
                </a:solidFill>
              </a:rPr>
              <a:t>Results: usually a few days</a:t>
            </a:r>
          </a:p>
        </p:txBody>
      </p:sp>
    </p:spTree>
    <p:extLst>
      <p:ext uri="{BB962C8B-B14F-4D97-AF65-F5344CB8AC3E}">
        <p14:creationId xmlns:p14="http://schemas.microsoft.com/office/powerpoint/2010/main" val="392388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72E1-BD39-4903-AA9E-7EC68C5E186C}"/>
              </a:ext>
            </a:extLst>
          </p:cNvPr>
          <p:cNvSpPr>
            <a:spLocks noGrp="1"/>
          </p:cNvSpPr>
          <p:nvPr>
            <p:ph type="title"/>
          </p:nvPr>
        </p:nvSpPr>
        <p:spPr/>
        <p:txBody>
          <a:bodyPr>
            <a:normAutofit/>
          </a:bodyPr>
          <a:lstStyle/>
          <a:p>
            <a:pPr>
              <a:lnSpc>
                <a:spcPct val="100000"/>
              </a:lnSpc>
            </a:pPr>
            <a:r>
              <a:rPr lang="en-US" sz="3600" dirty="0"/>
              <a:t>Summary of HIV Test Types and Characteristics</a:t>
            </a:r>
            <a:endParaRPr lang="en-US" sz="3600" dirty="0">
              <a:ea typeface="Microsoft Sans Serif" panose="020B0604020202020204" pitchFamily="34" charset="0"/>
              <a:cs typeface="Microsoft Sans Serif" panose="020B0604020202020204" pitchFamily="34" charset="0"/>
            </a:endParaRPr>
          </a:p>
        </p:txBody>
      </p:sp>
      <p:graphicFrame>
        <p:nvGraphicFramePr>
          <p:cNvPr id="10" name="Table 2">
            <a:extLst>
              <a:ext uri="{FF2B5EF4-FFF2-40B4-BE49-F238E27FC236}">
                <a16:creationId xmlns:a16="http://schemas.microsoft.com/office/drawing/2014/main" id="{1D0043C9-B2C7-D04F-9408-9C95DAA57418}"/>
              </a:ext>
            </a:extLst>
          </p:cNvPr>
          <p:cNvGraphicFramePr>
            <a:graphicFrameLocks noGrp="1"/>
          </p:cNvGraphicFramePr>
          <p:nvPr>
            <p:extLst>
              <p:ext uri="{D42A27DB-BD31-4B8C-83A1-F6EECF244321}">
                <p14:modId xmlns:p14="http://schemas.microsoft.com/office/powerpoint/2010/main" val="2247360289"/>
              </p:ext>
            </p:extLst>
          </p:nvPr>
        </p:nvGraphicFramePr>
        <p:xfrm>
          <a:off x="94036" y="1228852"/>
          <a:ext cx="12003928" cy="5629146"/>
        </p:xfrm>
        <a:graphic>
          <a:graphicData uri="http://schemas.openxmlformats.org/drawingml/2006/table">
            <a:tbl>
              <a:tblPr firstRow="1" bandRow="1"/>
              <a:tblGrid>
                <a:gridCol w="2177541">
                  <a:extLst>
                    <a:ext uri="{9D8B030D-6E8A-4147-A177-3AD203B41FA5}">
                      <a16:colId xmlns:a16="http://schemas.microsoft.com/office/drawing/2014/main" val="1319775257"/>
                    </a:ext>
                  </a:extLst>
                </a:gridCol>
                <a:gridCol w="1583140">
                  <a:extLst>
                    <a:ext uri="{9D8B030D-6E8A-4147-A177-3AD203B41FA5}">
                      <a16:colId xmlns:a16="http://schemas.microsoft.com/office/drawing/2014/main" val="3935624774"/>
                    </a:ext>
                  </a:extLst>
                </a:gridCol>
                <a:gridCol w="1323833">
                  <a:extLst>
                    <a:ext uri="{9D8B030D-6E8A-4147-A177-3AD203B41FA5}">
                      <a16:colId xmlns:a16="http://schemas.microsoft.com/office/drawing/2014/main" val="267840260"/>
                    </a:ext>
                  </a:extLst>
                </a:gridCol>
                <a:gridCol w="1460310">
                  <a:extLst>
                    <a:ext uri="{9D8B030D-6E8A-4147-A177-3AD203B41FA5}">
                      <a16:colId xmlns:a16="http://schemas.microsoft.com/office/drawing/2014/main" val="456937251"/>
                    </a:ext>
                  </a:extLst>
                </a:gridCol>
                <a:gridCol w="5459104">
                  <a:extLst>
                    <a:ext uri="{9D8B030D-6E8A-4147-A177-3AD203B41FA5}">
                      <a16:colId xmlns:a16="http://schemas.microsoft.com/office/drawing/2014/main" val="502111781"/>
                    </a:ext>
                  </a:extLst>
                </a:gridCol>
              </a:tblGrid>
              <a:tr h="52751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Test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Sample/</a:t>
                      </a:r>
                    </a:p>
                    <a:p>
                      <a:pPr algn="ctr"/>
                      <a:r>
                        <a:rPr lang="en-US" sz="1400" dirty="0"/>
                        <a:t>Measures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How Soon to Detection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How Long to Result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Key Considerations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3717750"/>
                  </a:ext>
                </a:extLst>
              </a:tr>
              <a:tr h="12754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400" b="1" dirty="0">
                          <a:solidFill>
                            <a:schemeClr val="tx2"/>
                          </a:solidFill>
                          <a:effectLst/>
                          <a:latin typeface="Calibri" panose="020F0502020204030204" pitchFamily="34" charset="0"/>
                          <a:ea typeface="Arial" panose="020B0604020202020204" pitchFamily="34" charset="0"/>
                          <a:cs typeface="Calibri" panose="020F0502020204030204" pitchFamily="34" charset="0"/>
                        </a:rPr>
                        <a:t>Nucleic Acid Test (NAT)</a:t>
                      </a:r>
                    </a:p>
                    <a:p>
                      <a:pPr marL="0" marR="0" algn="ctr">
                        <a:lnSpc>
                          <a:spcPct val="115000"/>
                        </a:lnSpc>
                        <a:spcBef>
                          <a:spcPts val="0"/>
                        </a:spcBef>
                        <a:spcAft>
                          <a:spcPts val="0"/>
                        </a:spcAft>
                      </a:pPr>
                      <a:r>
                        <a:rPr lang="en-US" sz="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(also called RNA or Viral Load)</a:t>
                      </a:r>
                    </a:p>
                  </a:txBody>
                  <a:tcPr marL="63500" marR="63500" marT="63500" marB="635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Blood from vein </a:t>
                      </a:r>
                    </a:p>
                    <a:p>
                      <a:pPr marL="0" marR="0" algn="l">
                        <a:lnSpc>
                          <a:spcPct val="115000"/>
                        </a:lnSpc>
                        <a:spcBef>
                          <a:spcPts val="0"/>
                        </a:spcBef>
                        <a:spcAft>
                          <a:spcPts val="0"/>
                        </a:spcAft>
                      </a:pPr>
                      <a:endParaRPr lang="en-US" sz="13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endParaRPr lang="en-US" sz="13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HIV RNA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10 days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Days to weeks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Not in routine use for screening in LMIC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Sometimes used to monitor VL in PLWHIV taking ART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Requires laboratory capacity and skilled technicians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Expensive to perform and maintain</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WHO recommends use to diagnose children </a:t>
                      </a:r>
                      <a:r>
                        <a:rPr lang="en-US" sz="1300" b="0" u="sng"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&lt;</a:t>
                      </a: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18 months of age</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17151764"/>
                  </a:ext>
                </a:extLst>
              </a:tr>
              <a:tr h="1275408">
                <a:tc>
                  <a:txBody>
                    <a:bodyPr/>
                    <a:lstStyle/>
                    <a:p>
                      <a:pPr marL="0" marR="0" algn="ctr">
                        <a:lnSpc>
                          <a:spcPct val="115000"/>
                        </a:lnSpc>
                        <a:spcBef>
                          <a:spcPts val="0"/>
                        </a:spcBef>
                        <a:spcAft>
                          <a:spcPts val="0"/>
                        </a:spcAft>
                      </a:pPr>
                      <a:r>
                        <a:rPr lang="en-US" sz="1400" b="1" dirty="0">
                          <a:solidFill>
                            <a:schemeClr val="tx2"/>
                          </a:solidFill>
                          <a:effectLst/>
                          <a:latin typeface="Calibri" panose="020F0502020204030204" pitchFamily="34" charset="0"/>
                          <a:cs typeface="Calibri" panose="020F0502020204030204" pitchFamily="34" charset="0"/>
                        </a:rPr>
                        <a:t>Enzyme Immunoassay Test (EIA)</a:t>
                      </a:r>
                    </a:p>
                  </a:txBody>
                  <a:tcPr marL="63500" marR="63500" marT="63500" marB="635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Blood from vein or finger prick</a:t>
                      </a:r>
                    </a:p>
                    <a:p>
                      <a:pPr marL="0" marR="0" algn="l">
                        <a:lnSpc>
                          <a:spcPct val="115000"/>
                        </a:lnSpc>
                        <a:spcBef>
                          <a:spcPts val="0"/>
                        </a:spcBef>
                        <a:spcAft>
                          <a:spcPts val="0"/>
                        </a:spcAft>
                      </a:pPr>
                      <a:endParaRPr lang="en-US" sz="13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Antibodies and Antigens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300" dirty="0">
                          <a:solidFill>
                            <a:schemeClr val="tx2"/>
                          </a:solidFill>
                          <a:effectLst/>
                          <a:latin typeface="Calibri" panose="020F0502020204030204" pitchFamily="34" charset="0"/>
                          <a:cs typeface="Calibri" panose="020F0502020204030204" pitchFamily="34" charset="0"/>
                        </a:rPr>
                        <a:t>14 days - 1 month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2.5 hours – days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4</a:t>
                      </a:r>
                      <a:r>
                        <a:rPr lang="en-US" sz="1300" b="0" kern="1200" baseline="30000" dirty="0">
                          <a:solidFill>
                            <a:schemeClr val="tx2"/>
                          </a:solidFill>
                          <a:effectLst/>
                          <a:latin typeface="Calibri" panose="020F0502020204030204" pitchFamily="34" charset="0"/>
                          <a:ea typeface="Arial" panose="020B0604020202020204" pitchFamily="34" charset="0"/>
                          <a:cs typeface="Calibri" panose="020F0502020204030204" pitchFamily="34" charset="0"/>
                        </a:rPr>
                        <a:t>th</a:t>
                      </a: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generation RDT; quick and easy to use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Measures antibodies AND p24 viral proteins (antigens) that are present earlier than antibodies</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More costly than 3</a:t>
                      </a:r>
                      <a:r>
                        <a:rPr lang="en-US" sz="1300" b="0" kern="1200" baseline="30000" dirty="0">
                          <a:solidFill>
                            <a:schemeClr val="tx2"/>
                          </a:solidFill>
                          <a:effectLst/>
                          <a:latin typeface="Calibri" panose="020F0502020204030204" pitchFamily="34" charset="0"/>
                          <a:ea typeface="Arial" panose="020B0604020202020204" pitchFamily="34" charset="0"/>
                          <a:cs typeface="Calibri" panose="020F0502020204030204" pitchFamily="34" charset="0"/>
                        </a:rPr>
                        <a:t>rd</a:t>
                      </a: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generation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Not widely available in LMIC </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30593790"/>
                  </a:ext>
                </a:extLst>
              </a:tr>
              <a:tr h="12754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400" b="1" dirty="0">
                          <a:solidFill>
                            <a:schemeClr val="tx2"/>
                          </a:solidFill>
                          <a:effectLst/>
                          <a:latin typeface="Calibri" panose="020F0502020204030204" pitchFamily="34" charset="0"/>
                          <a:cs typeface="Calibri" panose="020F0502020204030204" pitchFamily="34" charset="0"/>
                        </a:rPr>
                        <a:t>Rapid Diagnostic Test</a:t>
                      </a:r>
                    </a:p>
                    <a:p>
                      <a:pPr marL="0" marR="0" algn="ctr">
                        <a:lnSpc>
                          <a:spcPct val="115000"/>
                        </a:lnSpc>
                        <a:spcBef>
                          <a:spcPts val="0"/>
                        </a:spcBef>
                        <a:spcAft>
                          <a:spcPts val="0"/>
                        </a:spcAft>
                      </a:pPr>
                      <a:r>
                        <a:rPr lang="en-US" sz="1400" b="1" dirty="0">
                          <a:solidFill>
                            <a:schemeClr val="tx2"/>
                          </a:solidFill>
                          <a:effectLst/>
                          <a:latin typeface="Calibri" panose="020F0502020204030204" pitchFamily="34" charset="0"/>
                          <a:cs typeface="Calibri" panose="020F0502020204030204" pitchFamily="34" charset="0"/>
                        </a:rPr>
                        <a:t>(RDT)</a:t>
                      </a:r>
                      <a:endParaRPr lang="en-US" sz="1400" b="0" dirty="0">
                        <a:solidFill>
                          <a:schemeClr val="tx2"/>
                        </a:solidFill>
                        <a:effectLst/>
                        <a:latin typeface="Calibri" panose="020F0502020204030204" pitchFamily="34" charset="0"/>
                        <a:cs typeface="Calibri" panose="020F0502020204030204" pitchFamily="34" charset="0"/>
                      </a:endParaRPr>
                    </a:p>
                  </a:txBody>
                  <a:tcPr marL="63500" marR="63500" marT="63500" marB="635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Blood from vein, finger prick; oral sample with swab </a:t>
                      </a:r>
                    </a:p>
                    <a:p>
                      <a:pPr marL="0" marR="0" algn="l">
                        <a:lnSpc>
                          <a:spcPct val="115000"/>
                        </a:lnSpc>
                        <a:spcBef>
                          <a:spcPts val="0"/>
                        </a:spcBef>
                        <a:spcAft>
                          <a:spcPts val="0"/>
                        </a:spcAft>
                      </a:pPr>
                      <a:endParaRPr lang="en-US" sz="13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Antibodies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300" dirty="0">
                          <a:solidFill>
                            <a:schemeClr val="tx2"/>
                          </a:solidFill>
                          <a:effectLst/>
                          <a:latin typeface="Calibri" panose="020F0502020204030204" pitchFamily="34" charset="0"/>
                          <a:cs typeface="Calibri" panose="020F0502020204030204" pitchFamily="34" charset="0"/>
                        </a:rPr>
                        <a:t>4 weeks - 3 months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Within 20 minutes</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Quick and easy to use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HIV- result considered definitive; HIV+ result needs confirmation. WHO recommends 2 confirmatory tests</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Included in national HIV testing algorithms; WHO recommends for HIV diagnosis </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99838659"/>
                  </a:ext>
                </a:extLst>
              </a:tr>
              <a:tr h="1275408">
                <a:tc>
                  <a:txBody>
                    <a:bodyPr/>
                    <a:lstStyle/>
                    <a:p>
                      <a:pPr marL="0" marR="0" algn="ctr">
                        <a:lnSpc>
                          <a:spcPct val="115000"/>
                        </a:lnSpc>
                        <a:spcBef>
                          <a:spcPts val="0"/>
                        </a:spcBef>
                        <a:spcAft>
                          <a:spcPts val="0"/>
                        </a:spcAft>
                      </a:pPr>
                      <a:r>
                        <a:rPr lang="en-US" sz="1400" b="1" dirty="0">
                          <a:solidFill>
                            <a:schemeClr val="tx2"/>
                          </a:solidFill>
                          <a:effectLst/>
                          <a:latin typeface="Calibri" panose="020F0502020204030204" pitchFamily="34" charset="0"/>
                          <a:cs typeface="Calibri" panose="020F0502020204030204" pitchFamily="34" charset="0"/>
                        </a:rPr>
                        <a:t>Self- Test</a:t>
                      </a:r>
                      <a:endParaRPr lang="en-US" sz="1800" dirty="0">
                        <a:solidFill>
                          <a:schemeClr val="tx2"/>
                        </a:solidFill>
                        <a:effectLst/>
                        <a:latin typeface="Calibri" panose="020F0502020204030204" pitchFamily="34" charset="0"/>
                        <a:cs typeface="Calibri" panose="020F0502020204030204" pitchFamily="34" charset="0"/>
                      </a:endParaRPr>
                    </a:p>
                  </a:txBody>
                  <a:tcPr marL="63500" marR="63500" marT="63500" marB="635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Blood from finger prick or oral sample with swab</a:t>
                      </a:r>
                    </a:p>
                    <a:p>
                      <a:pPr marL="0" marR="0" algn="l">
                        <a:lnSpc>
                          <a:spcPct val="115000"/>
                        </a:lnSpc>
                        <a:spcBef>
                          <a:spcPts val="0"/>
                        </a:spcBef>
                        <a:spcAft>
                          <a:spcPts val="0"/>
                        </a:spcAft>
                      </a:pPr>
                      <a:endParaRPr lang="en-US" sz="13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Antibodies</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300" dirty="0">
                          <a:solidFill>
                            <a:schemeClr val="tx2"/>
                          </a:solidFill>
                          <a:effectLst/>
                          <a:latin typeface="Calibri" panose="020F0502020204030204" pitchFamily="34" charset="0"/>
                          <a:cs typeface="Calibri" panose="020F0502020204030204" pitchFamily="34" charset="0"/>
                        </a:rPr>
                        <a:t>3 months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300" dirty="0">
                          <a:solidFill>
                            <a:schemeClr val="tx2"/>
                          </a:solidFill>
                          <a:effectLst/>
                          <a:latin typeface="Calibri" panose="020F0502020204030204" pitchFamily="34" charset="0"/>
                          <a:cs typeface="Calibri" panose="020F0502020204030204" pitchFamily="34" charset="0"/>
                        </a:rPr>
                        <a:t>Within 20 minutes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Quick and easy to use; helps expand access and privacy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HIV+ result needs confirmation; WHO recommends 2 confirmatory tests</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Use has expanded during COVID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3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WHO guidance evolving to expand access; some countries still slow to adopt</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59324855"/>
                  </a:ext>
                </a:extLst>
              </a:tr>
            </a:tbl>
          </a:graphicData>
        </a:graphic>
      </p:graphicFrame>
    </p:spTree>
    <p:extLst>
      <p:ext uri="{BB962C8B-B14F-4D97-AF65-F5344CB8AC3E}">
        <p14:creationId xmlns:p14="http://schemas.microsoft.com/office/powerpoint/2010/main" val="166378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72E1-BD39-4903-AA9E-7EC68C5E186C}"/>
              </a:ext>
            </a:extLst>
          </p:cNvPr>
          <p:cNvSpPr>
            <a:spLocks noGrp="1"/>
          </p:cNvSpPr>
          <p:nvPr>
            <p:ph type="title"/>
          </p:nvPr>
        </p:nvSpPr>
        <p:spPr/>
        <p:txBody>
          <a:bodyPr>
            <a:normAutofit/>
          </a:bodyPr>
          <a:lstStyle/>
          <a:p>
            <a:pPr>
              <a:lnSpc>
                <a:spcPct val="100000"/>
              </a:lnSpc>
            </a:pPr>
            <a:r>
              <a:rPr lang="en-US" sz="3600" dirty="0"/>
              <a:t>HIV Test: Nucleic Acid Test (NAT)</a:t>
            </a:r>
            <a:endParaRPr lang="en-US" sz="3600" dirty="0">
              <a:ea typeface="Microsoft Sans Serif" panose="020B0604020202020204" pitchFamily="34" charset="0"/>
              <a:cs typeface="Microsoft Sans Serif" panose="020B0604020202020204" pitchFamily="34" charset="0"/>
            </a:endParaRPr>
          </a:p>
        </p:txBody>
      </p:sp>
      <p:graphicFrame>
        <p:nvGraphicFramePr>
          <p:cNvPr id="10" name="Table 2">
            <a:extLst>
              <a:ext uri="{FF2B5EF4-FFF2-40B4-BE49-F238E27FC236}">
                <a16:creationId xmlns:a16="http://schemas.microsoft.com/office/drawing/2014/main" id="{1D0043C9-B2C7-D04F-9408-9C95DAA57418}"/>
              </a:ext>
            </a:extLst>
          </p:cNvPr>
          <p:cNvGraphicFramePr>
            <a:graphicFrameLocks noGrp="1"/>
          </p:cNvGraphicFramePr>
          <p:nvPr>
            <p:extLst>
              <p:ext uri="{D42A27DB-BD31-4B8C-83A1-F6EECF244321}">
                <p14:modId xmlns:p14="http://schemas.microsoft.com/office/powerpoint/2010/main" val="3625007654"/>
              </p:ext>
            </p:extLst>
          </p:nvPr>
        </p:nvGraphicFramePr>
        <p:xfrm>
          <a:off x="188072" y="1626077"/>
          <a:ext cx="12003928" cy="4400649"/>
        </p:xfrm>
        <a:graphic>
          <a:graphicData uri="http://schemas.openxmlformats.org/drawingml/2006/table">
            <a:tbl>
              <a:tblPr firstRow="1" bandRow="1"/>
              <a:tblGrid>
                <a:gridCol w="2177541">
                  <a:extLst>
                    <a:ext uri="{9D8B030D-6E8A-4147-A177-3AD203B41FA5}">
                      <a16:colId xmlns:a16="http://schemas.microsoft.com/office/drawing/2014/main" val="1319775257"/>
                    </a:ext>
                  </a:extLst>
                </a:gridCol>
                <a:gridCol w="1583140">
                  <a:extLst>
                    <a:ext uri="{9D8B030D-6E8A-4147-A177-3AD203B41FA5}">
                      <a16:colId xmlns:a16="http://schemas.microsoft.com/office/drawing/2014/main" val="3935624774"/>
                    </a:ext>
                  </a:extLst>
                </a:gridCol>
                <a:gridCol w="1565356">
                  <a:extLst>
                    <a:ext uri="{9D8B030D-6E8A-4147-A177-3AD203B41FA5}">
                      <a16:colId xmlns:a16="http://schemas.microsoft.com/office/drawing/2014/main" val="267840260"/>
                    </a:ext>
                  </a:extLst>
                </a:gridCol>
                <a:gridCol w="1468582">
                  <a:extLst>
                    <a:ext uri="{9D8B030D-6E8A-4147-A177-3AD203B41FA5}">
                      <a16:colId xmlns:a16="http://schemas.microsoft.com/office/drawing/2014/main" val="456937251"/>
                    </a:ext>
                  </a:extLst>
                </a:gridCol>
                <a:gridCol w="5209309">
                  <a:extLst>
                    <a:ext uri="{9D8B030D-6E8A-4147-A177-3AD203B41FA5}">
                      <a16:colId xmlns:a16="http://schemas.microsoft.com/office/drawing/2014/main" val="502111781"/>
                    </a:ext>
                  </a:extLst>
                </a:gridCol>
              </a:tblGrid>
              <a:tr h="12875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Test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Sample/</a:t>
                      </a:r>
                    </a:p>
                    <a:p>
                      <a:pPr algn="ctr"/>
                      <a:r>
                        <a:rPr lang="en-US" sz="2000" dirty="0"/>
                        <a:t>Measures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Soon to Detection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Long to Result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Key Considerations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3717750"/>
                  </a:ext>
                </a:extLst>
              </a:tr>
              <a:tr h="3113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2000" b="1" dirty="0">
                          <a:solidFill>
                            <a:schemeClr val="tx2"/>
                          </a:solidFill>
                          <a:effectLst/>
                          <a:latin typeface="Calibri" panose="020F0502020204030204" pitchFamily="34" charset="0"/>
                          <a:ea typeface="Arial" panose="020B0604020202020204" pitchFamily="34" charset="0"/>
                          <a:cs typeface="Calibri" panose="020F0502020204030204" pitchFamily="34" charset="0"/>
                        </a:rPr>
                        <a:t>Nucleic Acid Test (NAT)</a:t>
                      </a:r>
                    </a:p>
                    <a:p>
                      <a:pPr marL="0" marR="0" algn="l">
                        <a:lnSpc>
                          <a:spcPct val="115000"/>
                        </a:lnSpc>
                        <a:spcBef>
                          <a:spcPts val="0"/>
                        </a:spcBef>
                        <a:spcAft>
                          <a:spcPts val="0"/>
                        </a:spcAft>
                      </a:pPr>
                      <a:r>
                        <a:rPr lang="en-US" sz="1800" dirty="0">
                          <a:solidFill>
                            <a:schemeClr val="tx2"/>
                          </a:solidFill>
                          <a:effectLst/>
                          <a:latin typeface="Calibri" panose="020F0502020204030204" pitchFamily="34" charset="0"/>
                          <a:ea typeface="Arial" panose="020B0604020202020204" pitchFamily="34" charset="0"/>
                          <a:cs typeface="Calibri" panose="020F0502020204030204" pitchFamily="34" charset="0"/>
                        </a:rPr>
                        <a:t>(also called RNA or Viral Load)</a:t>
                      </a:r>
                    </a:p>
                  </a:txBody>
                  <a:tcPr marL="63500" marR="63500" marT="63500" marB="6350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Uses blood from vein </a:t>
                      </a:r>
                    </a:p>
                    <a:p>
                      <a:pPr marL="0" marR="0" algn="l">
                        <a:lnSpc>
                          <a:spcPct val="115000"/>
                        </a:lnSpc>
                        <a:spcBef>
                          <a:spcPts val="0"/>
                        </a:spcBef>
                        <a:spcAft>
                          <a:spcPts val="0"/>
                        </a:spcAft>
                      </a:pPr>
                      <a:endParaRPr lang="en-US" sz="18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endParaRPr lang="en-US" sz="18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Measures HIV RNA in blood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10 days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600" dirty="0">
                          <a:solidFill>
                            <a:schemeClr val="tx2"/>
                          </a:solidFill>
                          <a:effectLst/>
                          <a:latin typeface="Calibri" panose="020F0502020204030204" pitchFamily="34" charset="0"/>
                          <a:cs typeface="Calibri" panose="020F0502020204030204" pitchFamily="34" charset="0"/>
                        </a:rPr>
                        <a:t>Results can take days to weeks depending on the type of test used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NAT is not in routine use for screening in LMIC </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Sometimes used to monitor viral load in PLWHIV taking ART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Requires laboratory capacity and skilled technicians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Test is expensive to perform</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WHO recommends using NAT to diagnose children </a:t>
                      </a:r>
                      <a:r>
                        <a:rPr lang="en-US" sz="1800" b="0" u="sng"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&lt;</a:t>
                      </a: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18 months of age</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17151764"/>
                  </a:ext>
                </a:extLst>
              </a:tr>
            </a:tbl>
          </a:graphicData>
        </a:graphic>
      </p:graphicFrame>
    </p:spTree>
    <p:extLst>
      <p:ext uri="{BB962C8B-B14F-4D97-AF65-F5344CB8AC3E}">
        <p14:creationId xmlns:p14="http://schemas.microsoft.com/office/powerpoint/2010/main" val="345493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72E1-BD39-4903-AA9E-7EC68C5E186C}"/>
              </a:ext>
            </a:extLst>
          </p:cNvPr>
          <p:cNvSpPr>
            <a:spLocks noGrp="1"/>
          </p:cNvSpPr>
          <p:nvPr>
            <p:ph type="title"/>
          </p:nvPr>
        </p:nvSpPr>
        <p:spPr/>
        <p:txBody>
          <a:bodyPr/>
          <a:lstStyle/>
          <a:p>
            <a:pPr>
              <a:lnSpc>
                <a:spcPct val="100000"/>
              </a:lnSpc>
            </a:pPr>
            <a:r>
              <a:rPr lang="en-US" sz="3600" dirty="0"/>
              <a:t>HIV Test: Enzyme Immunoassay Test (EIA)</a:t>
            </a:r>
            <a:endParaRPr lang="en-US" sz="3600" dirty="0">
              <a:ea typeface="Microsoft Sans Serif" panose="020B0604020202020204" pitchFamily="34" charset="0"/>
              <a:cs typeface="Microsoft Sans Serif" panose="020B0604020202020204" pitchFamily="34" charset="0"/>
            </a:endParaRPr>
          </a:p>
        </p:txBody>
      </p:sp>
      <p:graphicFrame>
        <p:nvGraphicFramePr>
          <p:cNvPr id="10" name="Table 2">
            <a:extLst>
              <a:ext uri="{FF2B5EF4-FFF2-40B4-BE49-F238E27FC236}">
                <a16:creationId xmlns:a16="http://schemas.microsoft.com/office/drawing/2014/main" id="{1D0043C9-B2C7-D04F-9408-9C95DAA57418}"/>
              </a:ext>
            </a:extLst>
          </p:cNvPr>
          <p:cNvGraphicFramePr>
            <a:graphicFrameLocks noGrp="1"/>
          </p:cNvGraphicFramePr>
          <p:nvPr>
            <p:extLst>
              <p:ext uri="{D42A27DB-BD31-4B8C-83A1-F6EECF244321}">
                <p14:modId xmlns:p14="http://schemas.microsoft.com/office/powerpoint/2010/main" val="2247919957"/>
              </p:ext>
            </p:extLst>
          </p:nvPr>
        </p:nvGraphicFramePr>
        <p:xfrm>
          <a:off x="94036" y="1228851"/>
          <a:ext cx="12003928" cy="3787286"/>
        </p:xfrm>
        <a:graphic>
          <a:graphicData uri="http://schemas.openxmlformats.org/drawingml/2006/table">
            <a:tbl>
              <a:tblPr firstRow="1" bandRow="1"/>
              <a:tblGrid>
                <a:gridCol w="2177541">
                  <a:extLst>
                    <a:ext uri="{9D8B030D-6E8A-4147-A177-3AD203B41FA5}">
                      <a16:colId xmlns:a16="http://schemas.microsoft.com/office/drawing/2014/main" val="1319775257"/>
                    </a:ext>
                  </a:extLst>
                </a:gridCol>
                <a:gridCol w="1583140">
                  <a:extLst>
                    <a:ext uri="{9D8B030D-6E8A-4147-A177-3AD203B41FA5}">
                      <a16:colId xmlns:a16="http://schemas.microsoft.com/office/drawing/2014/main" val="3935624774"/>
                    </a:ext>
                  </a:extLst>
                </a:gridCol>
                <a:gridCol w="1728665">
                  <a:extLst>
                    <a:ext uri="{9D8B030D-6E8A-4147-A177-3AD203B41FA5}">
                      <a16:colId xmlns:a16="http://schemas.microsoft.com/office/drawing/2014/main" val="267840260"/>
                    </a:ext>
                  </a:extLst>
                </a:gridCol>
                <a:gridCol w="1551709">
                  <a:extLst>
                    <a:ext uri="{9D8B030D-6E8A-4147-A177-3AD203B41FA5}">
                      <a16:colId xmlns:a16="http://schemas.microsoft.com/office/drawing/2014/main" val="456937251"/>
                    </a:ext>
                  </a:extLst>
                </a:gridCol>
                <a:gridCol w="4962873">
                  <a:extLst>
                    <a:ext uri="{9D8B030D-6E8A-4147-A177-3AD203B41FA5}">
                      <a16:colId xmlns:a16="http://schemas.microsoft.com/office/drawing/2014/main" val="502111781"/>
                    </a:ext>
                  </a:extLst>
                </a:gridCol>
              </a:tblGrid>
              <a:tr h="134299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Test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Sample/</a:t>
                      </a:r>
                    </a:p>
                    <a:p>
                      <a:pPr algn="ctr"/>
                      <a:r>
                        <a:rPr lang="en-US" sz="2000" dirty="0"/>
                        <a:t>Measures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Soon to Detection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Long to Result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Key Considerations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3717750"/>
                  </a:ext>
                </a:extLst>
              </a:tr>
              <a:tr h="2444289">
                <a:tc>
                  <a:txBody>
                    <a:bodyPr/>
                    <a:lstStyle/>
                    <a:p>
                      <a:pPr marL="0" marR="0" algn="l">
                        <a:lnSpc>
                          <a:spcPct val="115000"/>
                        </a:lnSpc>
                        <a:spcBef>
                          <a:spcPts val="0"/>
                        </a:spcBef>
                        <a:spcAft>
                          <a:spcPts val="0"/>
                        </a:spcAft>
                      </a:pPr>
                      <a:r>
                        <a:rPr lang="en-US" sz="1800" b="1" dirty="0">
                          <a:solidFill>
                            <a:schemeClr val="tx2"/>
                          </a:solidFill>
                          <a:effectLst/>
                          <a:latin typeface="Calibri" panose="020F0502020204030204" pitchFamily="34" charset="0"/>
                          <a:cs typeface="Calibri" panose="020F0502020204030204" pitchFamily="34" charset="0"/>
                        </a:rPr>
                        <a:t>Enzyme Immunoassay Test (EIA)</a:t>
                      </a:r>
                    </a:p>
                  </a:txBody>
                  <a:tcPr marL="63500" marR="63500" marT="63500" marB="6350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Uses blood from vein or finger prick</a:t>
                      </a:r>
                    </a:p>
                    <a:p>
                      <a:pPr marL="0" marR="0" algn="l">
                        <a:lnSpc>
                          <a:spcPct val="115000"/>
                        </a:lnSpc>
                        <a:spcBef>
                          <a:spcPts val="0"/>
                        </a:spcBef>
                        <a:spcAft>
                          <a:spcPts val="0"/>
                        </a:spcAft>
                      </a:pPr>
                      <a:endParaRPr lang="en-US" sz="18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Measures both antibodies and antigens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Calibri" panose="020F0502020204030204" pitchFamily="34" charset="0"/>
                          <a:cs typeface="Calibri" panose="020F0502020204030204" pitchFamily="34" charset="0"/>
                        </a:rPr>
                        <a:t>Antigens can be detected 14 days – 1 month after exposure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Results take 2.5 hours – days depending on test type</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4</a:t>
                      </a:r>
                      <a:r>
                        <a:rPr lang="en-US" sz="1800" b="0" kern="1200" baseline="30000" dirty="0">
                          <a:solidFill>
                            <a:schemeClr val="tx2"/>
                          </a:solidFill>
                          <a:effectLst/>
                          <a:latin typeface="Calibri" panose="020F0502020204030204" pitchFamily="34" charset="0"/>
                          <a:ea typeface="Arial" panose="020B0604020202020204" pitchFamily="34" charset="0"/>
                          <a:cs typeface="Calibri" panose="020F0502020204030204" pitchFamily="34" charset="0"/>
                        </a:rPr>
                        <a:t>th</a:t>
                      </a: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generation rapid diagnostic test</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Quick and easy to use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Measures antibodies AND p24 viral proteins (antigens) that are present and detectable earlier than antibodies</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More costly than 3</a:t>
                      </a:r>
                      <a:r>
                        <a:rPr lang="en-US" sz="1800" b="0" kern="1200" baseline="30000" dirty="0">
                          <a:solidFill>
                            <a:schemeClr val="tx2"/>
                          </a:solidFill>
                          <a:effectLst/>
                          <a:latin typeface="Calibri" panose="020F0502020204030204" pitchFamily="34" charset="0"/>
                          <a:ea typeface="Arial" panose="020B0604020202020204" pitchFamily="34" charset="0"/>
                          <a:cs typeface="Calibri" panose="020F0502020204030204" pitchFamily="34" charset="0"/>
                        </a:rPr>
                        <a:t>rd</a:t>
                      </a: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generation tests</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Not widely available in LMIC </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30593790"/>
                  </a:ext>
                </a:extLst>
              </a:tr>
            </a:tbl>
          </a:graphicData>
        </a:graphic>
      </p:graphicFrame>
    </p:spTree>
    <p:extLst>
      <p:ext uri="{BB962C8B-B14F-4D97-AF65-F5344CB8AC3E}">
        <p14:creationId xmlns:p14="http://schemas.microsoft.com/office/powerpoint/2010/main" val="262016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72E1-BD39-4903-AA9E-7EC68C5E186C}"/>
              </a:ext>
            </a:extLst>
          </p:cNvPr>
          <p:cNvSpPr>
            <a:spLocks noGrp="1"/>
          </p:cNvSpPr>
          <p:nvPr>
            <p:ph type="title"/>
          </p:nvPr>
        </p:nvSpPr>
        <p:spPr/>
        <p:txBody>
          <a:bodyPr>
            <a:normAutofit/>
          </a:bodyPr>
          <a:lstStyle/>
          <a:p>
            <a:pPr>
              <a:lnSpc>
                <a:spcPct val="100000"/>
              </a:lnSpc>
            </a:pPr>
            <a:r>
              <a:rPr lang="en-US" sz="3600" dirty="0"/>
              <a:t>HIV Test: Rapid Diagnostic Tests (RDT)</a:t>
            </a:r>
            <a:endParaRPr lang="en-US" sz="3600" dirty="0">
              <a:ea typeface="Microsoft Sans Serif" panose="020B0604020202020204" pitchFamily="34" charset="0"/>
              <a:cs typeface="Microsoft Sans Serif" panose="020B0604020202020204" pitchFamily="34" charset="0"/>
            </a:endParaRPr>
          </a:p>
        </p:txBody>
      </p:sp>
      <p:graphicFrame>
        <p:nvGraphicFramePr>
          <p:cNvPr id="10" name="Table 2">
            <a:extLst>
              <a:ext uri="{FF2B5EF4-FFF2-40B4-BE49-F238E27FC236}">
                <a16:creationId xmlns:a16="http://schemas.microsoft.com/office/drawing/2014/main" id="{1D0043C9-B2C7-D04F-9408-9C95DAA57418}"/>
              </a:ext>
            </a:extLst>
          </p:cNvPr>
          <p:cNvGraphicFramePr>
            <a:graphicFrameLocks noGrp="1"/>
          </p:cNvGraphicFramePr>
          <p:nvPr>
            <p:extLst>
              <p:ext uri="{D42A27DB-BD31-4B8C-83A1-F6EECF244321}">
                <p14:modId xmlns:p14="http://schemas.microsoft.com/office/powerpoint/2010/main" val="2631785826"/>
              </p:ext>
            </p:extLst>
          </p:nvPr>
        </p:nvGraphicFramePr>
        <p:xfrm>
          <a:off x="94036" y="1290898"/>
          <a:ext cx="12003928" cy="4522076"/>
        </p:xfrm>
        <a:graphic>
          <a:graphicData uri="http://schemas.openxmlformats.org/drawingml/2006/table">
            <a:tbl>
              <a:tblPr firstRow="1" bandRow="1"/>
              <a:tblGrid>
                <a:gridCol w="1826204">
                  <a:extLst>
                    <a:ext uri="{9D8B030D-6E8A-4147-A177-3AD203B41FA5}">
                      <a16:colId xmlns:a16="http://schemas.microsoft.com/office/drawing/2014/main" val="1319775257"/>
                    </a:ext>
                  </a:extLst>
                </a:gridCol>
                <a:gridCol w="1934477">
                  <a:extLst>
                    <a:ext uri="{9D8B030D-6E8A-4147-A177-3AD203B41FA5}">
                      <a16:colId xmlns:a16="http://schemas.microsoft.com/office/drawing/2014/main" val="3935624774"/>
                    </a:ext>
                  </a:extLst>
                </a:gridCol>
                <a:gridCol w="1670872">
                  <a:extLst>
                    <a:ext uri="{9D8B030D-6E8A-4147-A177-3AD203B41FA5}">
                      <a16:colId xmlns:a16="http://schemas.microsoft.com/office/drawing/2014/main" val="267840260"/>
                    </a:ext>
                  </a:extLst>
                </a:gridCol>
                <a:gridCol w="1384662">
                  <a:extLst>
                    <a:ext uri="{9D8B030D-6E8A-4147-A177-3AD203B41FA5}">
                      <a16:colId xmlns:a16="http://schemas.microsoft.com/office/drawing/2014/main" val="456937251"/>
                    </a:ext>
                  </a:extLst>
                </a:gridCol>
                <a:gridCol w="5187713">
                  <a:extLst>
                    <a:ext uri="{9D8B030D-6E8A-4147-A177-3AD203B41FA5}">
                      <a16:colId xmlns:a16="http://schemas.microsoft.com/office/drawing/2014/main" val="502111781"/>
                    </a:ext>
                  </a:extLst>
                </a:gridCol>
              </a:tblGrid>
              <a:tr h="1380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Test Type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Sample/</a:t>
                      </a:r>
                    </a:p>
                    <a:p>
                      <a:pPr algn="ctr"/>
                      <a:r>
                        <a:rPr lang="en-US" sz="2000" dirty="0"/>
                        <a:t>Measures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Soon to Detection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How Long to Result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Key Considerations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3717750"/>
                  </a:ext>
                </a:extLst>
              </a:tr>
              <a:tr h="31413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2000" b="1" dirty="0">
                          <a:solidFill>
                            <a:schemeClr val="tx2"/>
                          </a:solidFill>
                          <a:effectLst/>
                          <a:latin typeface="Calibri" panose="020F0502020204030204" pitchFamily="34" charset="0"/>
                          <a:cs typeface="Calibri" panose="020F0502020204030204" pitchFamily="34" charset="0"/>
                        </a:rPr>
                        <a:t>Rapid Diagnostic Test</a:t>
                      </a:r>
                    </a:p>
                    <a:p>
                      <a:pPr marL="0" marR="0" algn="l">
                        <a:lnSpc>
                          <a:spcPct val="115000"/>
                        </a:lnSpc>
                        <a:spcBef>
                          <a:spcPts val="0"/>
                        </a:spcBef>
                        <a:spcAft>
                          <a:spcPts val="0"/>
                        </a:spcAft>
                      </a:pPr>
                      <a:r>
                        <a:rPr lang="en-US" sz="2000" b="1" dirty="0">
                          <a:solidFill>
                            <a:schemeClr val="tx2"/>
                          </a:solidFill>
                          <a:effectLst/>
                          <a:latin typeface="Calibri" panose="020F0502020204030204" pitchFamily="34" charset="0"/>
                          <a:cs typeface="Calibri" panose="020F0502020204030204" pitchFamily="34" charset="0"/>
                        </a:rPr>
                        <a:t>(RDT)</a:t>
                      </a:r>
                      <a:endParaRPr lang="en-US" sz="2000" b="0" dirty="0">
                        <a:solidFill>
                          <a:schemeClr val="tx2"/>
                        </a:solidFill>
                        <a:effectLst/>
                        <a:latin typeface="Calibri" panose="020F0502020204030204" pitchFamily="34" charset="0"/>
                        <a:cs typeface="Calibri" panose="020F0502020204030204" pitchFamily="34" charset="0"/>
                      </a:endParaRPr>
                    </a:p>
                  </a:txBody>
                  <a:tcPr marL="63500" marR="63500" marT="63500" marB="6350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Depending on test type, tests use blood from vein or finger prick, or oral oral sample with taken with a swab </a:t>
                      </a:r>
                    </a:p>
                    <a:p>
                      <a:pPr marL="0" marR="0" algn="l">
                        <a:lnSpc>
                          <a:spcPct val="115000"/>
                        </a:lnSpc>
                        <a:spcBef>
                          <a:spcPts val="0"/>
                        </a:spcBef>
                        <a:spcAft>
                          <a:spcPts val="0"/>
                        </a:spcAft>
                      </a:pPr>
                      <a:endParaRPr lang="en-US" sz="1800" dirty="0">
                        <a:solidFill>
                          <a:schemeClr val="tx2"/>
                        </a:solidFill>
                        <a:effectLst/>
                        <a:latin typeface="Calibri" panose="020F0502020204030204" pitchFamily="34" charset="0"/>
                        <a:cs typeface="Calibri" panose="020F0502020204030204" pitchFamily="34" charset="0"/>
                      </a:endParaRPr>
                    </a:p>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Measures Antibodies </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solidFill>
                            <a:schemeClr val="tx2"/>
                          </a:solidFill>
                          <a:effectLst/>
                          <a:latin typeface="Calibri" panose="020F0502020204030204" pitchFamily="34" charset="0"/>
                          <a:cs typeface="Calibri" panose="020F0502020204030204" pitchFamily="34" charset="0"/>
                        </a:rPr>
                        <a:t>Tests can detect antibodies 4 weeks  - 3 months after exposure depending on specific test type</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15000"/>
                        </a:lnSpc>
                        <a:spcBef>
                          <a:spcPts val="0"/>
                        </a:spcBef>
                        <a:spcAft>
                          <a:spcPts val="0"/>
                        </a:spcAft>
                      </a:pPr>
                      <a:r>
                        <a:rPr lang="en-US" sz="1800" dirty="0">
                          <a:solidFill>
                            <a:schemeClr val="tx2"/>
                          </a:solidFill>
                          <a:effectLst/>
                          <a:latin typeface="Calibri" panose="020F0502020204030204" pitchFamily="34" charset="0"/>
                          <a:cs typeface="Calibri" panose="020F0502020204030204" pitchFamily="34" charset="0"/>
                        </a:rPr>
                        <a:t>Test results available within 20 minutes</a:t>
                      </a:r>
                    </a:p>
                  </a:txBody>
                  <a:tcPr marL="63500" marR="63500" marT="63500" marB="635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Specific characteristics vary by test type and brand</a:t>
                      </a:r>
                    </a:p>
                    <a:p>
                      <a:pPr marL="285750" marR="0" lvl="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Tests are quick and easy to use  </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A negative test result is considered definitive</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A positive result needs confirmation; WHO recommends 2 confirmatory tests.</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RDTs are included in national HIV testing algorithms</a:t>
                      </a:r>
                    </a:p>
                    <a:p>
                      <a:pPr marL="285750" marR="0" indent="-2857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Recommended by WHO for HIV diagnosis in individuals </a:t>
                      </a:r>
                      <a:r>
                        <a:rPr lang="en-US" sz="1800" b="0" u="none"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&gt;</a:t>
                      </a:r>
                      <a:r>
                        <a:rPr lang="en-US" sz="1800" b="0"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 </a:t>
                      </a:r>
                      <a:r>
                        <a:rPr lang="en-US" sz="1800" b="0" u="none" kern="1200" dirty="0">
                          <a:solidFill>
                            <a:schemeClr val="tx2"/>
                          </a:solidFill>
                          <a:effectLst/>
                          <a:latin typeface="Calibri" panose="020F0502020204030204" pitchFamily="34" charset="0"/>
                          <a:ea typeface="Arial" panose="020B0604020202020204" pitchFamily="34" charset="0"/>
                          <a:cs typeface="Calibri" panose="020F0502020204030204" pitchFamily="34" charset="0"/>
                        </a:rPr>
                        <a:t>18 months of age</a:t>
                      </a:r>
                    </a:p>
                  </a:txBody>
                  <a:tcPr marL="63500" marR="63500" marT="63500" marB="635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99838659"/>
                  </a:ext>
                </a:extLst>
              </a:tr>
            </a:tbl>
          </a:graphicData>
        </a:graphic>
      </p:graphicFrame>
    </p:spTree>
    <p:extLst>
      <p:ext uri="{BB962C8B-B14F-4D97-AF65-F5344CB8AC3E}">
        <p14:creationId xmlns:p14="http://schemas.microsoft.com/office/powerpoint/2010/main" val="3739096252"/>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54484</TotalTime>
  <Words>3052</Words>
  <Application>Microsoft Macintosh PowerPoint</Application>
  <PresentationFormat>Widescreen</PresentationFormat>
  <Paragraphs>331</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Segoe Condensed</vt:lpstr>
      <vt:lpstr>STIXGeneral-Regular</vt:lpstr>
      <vt:lpstr>Wingdings</vt:lpstr>
      <vt:lpstr>Office Theme</vt:lpstr>
      <vt:lpstr>HIV Testing for Advocates</vt:lpstr>
      <vt:lpstr>Outline</vt:lpstr>
      <vt:lpstr>Universal Test and Connect</vt:lpstr>
      <vt:lpstr>HIV Testing: Quick overview</vt:lpstr>
      <vt:lpstr>Types of HIV Tests </vt:lpstr>
      <vt:lpstr>Summary of HIV Test Types and Characteristics</vt:lpstr>
      <vt:lpstr>HIV Test: Nucleic Acid Test (NAT)</vt:lpstr>
      <vt:lpstr>HIV Test: Enzyme Immunoassay Test (EIA)</vt:lpstr>
      <vt:lpstr>HIV Test: Rapid Diagnostic Tests (RDT)</vt:lpstr>
      <vt:lpstr>HIV Test: Self-Tests</vt:lpstr>
      <vt:lpstr>How soon after HIV infection can each type of test detect HIV? </vt:lpstr>
      <vt:lpstr>HIV Tests: Operational Characteristics</vt:lpstr>
      <vt:lpstr>Test types, settings and capacity needs in LMIC</vt:lpstr>
      <vt:lpstr>WHO Recommendations for HIV Testing</vt:lpstr>
      <vt:lpstr>WHO Testing Algorithm/Flowchart</vt:lpstr>
      <vt:lpstr>Ensuring Test Quality</vt:lpstr>
      <vt:lpstr>List of WHO Guidelines on HIV Testing</vt:lpstr>
      <vt:lpstr>WHO Guidelines on HIV Testing and oral PrEP</vt:lpstr>
      <vt:lpstr>Lessons from HIV Testing for Oral PrEP Provision</vt:lpstr>
      <vt:lpstr>HIV Testing and Injectable CAB for PrEP</vt:lpstr>
      <vt:lpstr>Current Issues in HIV Testing Policies and Programs</vt:lpstr>
      <vt:lpstr>HIV Testing and Prevention: Looking Ahead </vt:lpstr>
      <vt:lpstr>Resources and more information</vt:lpstr>
      <vt:lpstr>Acknowledgement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Navita Jain</cp:lastModifiedBy>
  <cp:revision>1308</cp:revision>
  <cp:lastPrinted>2022-03-04T20:07:41Z</cp:lastPrinted>
  <dcterms:created xsi:type="dcterms:W3CDTF">2020-10-01T10:59:57Z</dcterms:created>
  <dcterms:modified xsi:type="dcterms:W3CDTF">2022-04-20T02:46:17Z</dcterms:modified>
</cp:coreProperties>
</file>