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6" r:id="rId2"/>
    <p:sldId id="1649" r:id="rId3"/>
    <p:sldId id="1651" r:id="rId4"/>
    <p:sldId id="1652" r:id="rId5"/>
    <p:sldId id="1021" r:id="rId6"/>
    <p:sldId id="1653" r:id="rId7"/>
    <p:sldId id="270" r:id="rId8"/>
    <p:sldId id="1650" r:id="rId9"/>
    <p:sldId id="1654" r:id="rId10"/>
    <p:sldId id="1152" r:id="rId11"/>
    <p:sldId id="1631" r:id="rId12"/>
    <p:sldId id="1639" r:id="rId13"/>
    <p:sldId id="1648" r:id="rId14"/>
    <p:sldId id="1640" r:id="rId15"/>
    <p:sldId id="1629" r:id="rId16"/>
    <p:sldId id="1641" r:id="rId17"/>
    <p:sldId id="1656" r:id="rId18"/>
    <p:sldId id="1655" r:id="rId19"/>
    <p:sldId id="294" r:id="rId20"/>
    <p:sldId id="1644" r:id="rId21"/>
    <p:sldId id="1636" r:id="rId22"/>
    <p:sldId id="1638" r:id="rId23"/>
    <p:sldId id="1643" r:id="rId24"/>
    <p:sldId id="1646" r:id="rId25"/>
    <p:sldId id="1647" r:id="rId26"/>
    <p:sldId id="286" r:id="rId27"/>
    <p:sldId id="29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826C91-0A15-5EAD-42BF-069790E63254}" name="Elizabeth McGrory" initials="EM" userId="6fa75af6126786a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sica Rodrigues" initials="JR" lastIdx="34" clrIdx="0">
    <p:extLst>
      <p:ext uri="{19B8F6BF-5375-455C-9EA6-DF929625EA0E}">
        <p15:presenceInfo xmlns:p15="http://schemas.microsoft.com/office/powerpoint/2012/main" userId="S::jrodrigues@avac.org::7c68f731-2d2e-4603-b273-e573d68c42dc" providerId="AD"/>
      </p:ext>
    </p:extLst>
  </p:cmAuthor>
  <p:cmAuthor id="2" name="Elizabeth McGrory" initials="EM" lastIdx="10" clrIdx="1">
    <p:extLst>
      <p:ext uri="{19B8F6BF-5375-455C-9EA6-DF929625EA0E}">
        <p15:presenceInfo xmlns:p15="http://schemas.microsoft.com/office/powerpoint/2012/main" userId="6fa75af6126786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85702"/>
  </p:normalViewPr>
  <p:slideViewPr>
    <p:cSldViewPr snapToGrid="0" snapToObjects="1">
      <p:cViewPr varScale="1">
        <p:scale>
          <a:sx n="84" d="100"/>
          <a:sy n="84"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14212-DFCD-0545-9F87-A0A1DA4CBF46}" type="datetimeFigureOut">
              <a:rPr lang="en-US" smtClean="0"/>
              <a:t>4/19/22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11524-1981-6B4B-9857-631420693AC9}" type="slidenum">
              <a:rPr lang="en-US" smtClean="0"/>
              <a:t>‹#›</a:t>
            </a:fld>
            <a:endParaRPr lang="en-US"/>
          </a:p>
        </p:txBody>
      </p:sp>
    </p:spTree>
    <p:extLst>
      <p:ext uri="{BB962C8B-B14F-4D97-AF65-F5344CB8AC3E}">
        <p14:creationId xmlns:p14="http://schemas.microsoft.com/office/powerpoint/2010/main" val="2855386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911524-1981-6B4B-9857-631420693AC9}" type="slidenum">
              <a:rPr lang="en-US" smtClean="0"/>
              <a:t>1</a:t>
            </a:fld>
            <a:endParaRPr lang="en-US"/>
          </a:p>
        </p:txBody>
      </p:sp>
    </p:spTree>
    <p:extLst>
      <p:ext uri="{BB962C8B-B14F-4D97-AF65-F5344CB8AC3E}">
        <p14:creationId xmlns:p14="http://schemas.microsoft.com/office/powerpoint/2010/main" val="209863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10</a:t>
            </a:fld>
            <a:endParaRPr lang="en-US"/>
          </a:p>
        </p:txBody>
      </p:sp>
    </p:spTree>
    <p:extLst>
      <p:ext uri="{BB962C8B-B14F-4D97-AF65-F5344CB8AC3E}">
        <p14:creationId xmlns:p14="http://schemas.microsoft.com/office/powerpoint/2010/main" val="2784957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11</a:t>
            </a:fld>
            <a:endParaRPr lang="en-US"/>
          </a:p>
        </p:txBody>
      </p:sp>
    </p:spTree>
    <p:extLst>
      <p:ext uri="{BB962C8B-B14F-4D97-AF65-F5344CB8AC3E}">
        <p14:creationId xmlns:p14="http://schemas.microsoft.com/office/powerpoint/2010/main" val="40453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See next slide and queries</a:t>
            </a:r>
          </a:p>
          <a:p>
            <a:endParaRPr lang="en-US" dirty="0"/>
          </a:p>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12</a:t>
            </a:fld>
            <a:endParaRPr lang="en-US"/>
          </a:p>
        </p:txBody>
      </p:sp>
    </p:spTree>
    <p:extLst>
      <p:ext uri="{BB962C8B-B14F-4D97-AF65-F5344CB8AC3E}">
        <p14:creationId xmlns:p14="http://schemas.microsoft.com/office/powerpoint/2010/main" val="153024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13</a:t>
            </a:fld>
            <a:endParaRPr lang="en-US"/>
          </a:p>
        </p:txBody>
      </p:sp>
    </p:spTree>
    <p:extLst>
      <p:ext uri="{BB962C8B-B14F-4D97-AF65-F5344CB8AC3E}">
        <p14:creationId xmlns:p14="http://schemas.microsoft.com/office/powerpoint/2010/main" val="98153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14</a:t>
            </a:fld>
            <a:endParaRPr lang="en-US"/>
          </a:p>
        </p:txBody>
      </p:sp>
    </p:spTree>
    <p:extLst>
      <p:ext uri="{BB962C8B-B14F-4D97-AF65-F5344CB8AC3E}">
        <p14:creationId xmlns:p14="http://schemas.microsoft.com/office/powerpoint/2010/main" val="408248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15</a:t>
            </a:fld>
            <a:endParaRPr lang="en-US"/>
          </a:p>
        </p:txBody>
      </p:sp>
    </p:spTree>
    <p:extLst>
      <p:ext uri="{BB962C8B-B14F-4D97-AF65-F5344CB8AC3E}">
        <p14:creationId xmlns:p14="http://schemas.microsoft.com/office/powerpoint/2010/main" val="130061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16</a:t>
            </a:fld>
            <a:endParaRPr lang="en-US"/>
          </a:p>
        </p:txBody>
      </p:sp>
    </p:spTree>
    <p:extLst>
      <p:ext uri="{BB962C8B-B14F-4D97-AF65-F5344CB8AC3E}">
        <p14:creationId xmlns:p14="http://schemas.microsoft.com/office/powerpoint/2010/main" val="1953144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17</a:t>
            </a:fld>
            <a:endParaRPr lang="en-US"/>
          </a:p>
        </p:txBody>
      </p:sp>
    </p:spTree>
    <p:extLst>
      <p:ext uri="{BB962C8B-B14F-4D97-AF65-F5344CB8AC3E}">
        <p14:creationId xmlns:p14="http://schemas.microsoft.com/office/powerpoint/2010/main" val="1907223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18</a:t>
            </a:fld>
            <a:endParaRPr lang="en-US"/>
          </a:p>
        </p:txBody>
      </p:sp>
    </p:spTree>
    <p:extLst>
      <p:ext uri="{BB962C8B-B14F-4D97-AF65-F5344CB8AC3E}">
        <p14:creationId xmlns:p14="http://schemas.microsoft.com/office/powerpoint/2010/main" val="827318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19</a:t>
            </a:fld>
            <a:endParaRPr lang="en-US"/>
          </a:p>
        </p:txBody>
      </p:sp>
    </p:spTree>
    <p:extLst>
      <p:ext uri="{BB962C8B-B14F-4D97-AF65-F5344CB8AC3E}">
        <p14:creationId xmlns:p14="http://schemas.microsoft.com/office/powerpoint/2010/main" val="413876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a:t>
            </a:fld>
            <a:endParaRPr lang="en-US"/>
          </a:p>
        </p:txBody>
      </p:sp>
    </p:spTree>
    <p:extLst>
      <p:ext uri="{BB962C8B-B14F-4D97-AF65-F5344CB8AC3E}">
        <p14:creationId xmlns:p14="http://schemas.microsoft.com/office/powerpoint/2010/main" val="506964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20</a:t>
            </a:fld>
            <a:endParaRPr lang="en-US"/>
          </a:p>
        </p:txBody>
      </p:sp>
    </p:spTree>
    <p:extLst>
      <p:ext uri="{BB962C8B-B14F-4D97-AF65-F5344CB8AC3E}">
        <p14:creationId xmlns:p14="http://schemas.microsoft.com/office/powerpoint/2010/main" val="2148299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21</a:t>
            </a:fld>
            <a:endParaRPr lang="en-US"/>
          </a:p>
        </p:txBody>
      </p:sp>
    </p:spTree>
    <p:extLst>
      <p:ext uri="{BB962C8B-B14F-4D97-AF65-F5344CB8AC3E}">
        <p14:creationId xmlns:p14="http://schemas.microsoft.com/office/powerpoint/2010/main" val="998933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22</a:t>
            </a:fld>
            <a:endParaRPr lang="en-US"/>
          </a:p>
        </p:txBody>
      </p:sp>
    </p:spTree>
    <p:extLst>
      <p:ext uri="{BB962C8B-B14F-4D97-AF65-F5344CB8AC3E}">
        <p14:creationId xmlns:p14="http://schemas.microsoft.com/office/powerpoint/2010/main" val="2253596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sz="1200" dirty="0"/>
          </a:p>
        </p:txBody>
      </p:sp>
      <p:sp>
        <p:nvSpPr>
          <p:cNvPr id="4" name="Slide Number Placeholder 3"/>
          <p:cNvSpPr>
            <a:spLocks noGrp="1"/>
          </p:cNvSpPr>
          <p:nvPr>
            <p:ph type="sldNum" sz="quarter" idx="5"/>
          </p:nvPr>
        </p:nvSpPr>
        <p:spPr/>
        <p:txBody>
          <a:bodyPr/>
          <a:lstStyle/>
          <a:p>
            <a:fld id="{7E911524-1981-6B4B-9857-631420693AC9}" type="slidenum">
              <a:rPr lang="en-US" smtClean="0"/>
              <a:t>23</a:t>
            </a:fld>
            <a:endParaRPr lang="en-US"/>
          </a:p>
        </p:txBody>
      </p:sp>
    </p:spTree>
    <p:extLst>
      <p:ext uri="{BB962C8B-B14F-4D97-AF65-F5344CB8AC3E}">
        <p14:creationId xmlns:p14="http://schemas.microsoft.com/office/powerpoint/2010/main" val="2610852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24</a:t>
            </a:fld>
            <a:endParaRPr lang="en-US"/>
          </a:p>
        </p:txBody>
      </p:sp>
    </p:spTree>
    <p:extLst>
      <p:ext uri="{BB962C8B-B14F-4D97-AF65-F5344CB8AC3E}">
        <p14:creationId xmlns:p14="http://schemas.microsoft.com/office/powerpoint/2010/main" val="1729814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25</a:t>
            </a:fld>
            <a:endParaRPr lang="en-US"/>
          </a:p>
        </p:txBody>
      </p:sp>
    </p:spTree>
    <p:extLst>
      <p:ext uri="{BB962C8B-B14F-4D97-AF65-F5344CB8AC3E}">
        <p14:creationId xmlns:p14="http://schemas.microsoft.com/office/powerpoint/2010/main" val="1391795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E911524-1981-6B4B-9857-631420693AC9}" type="slidenum">
              <a:rPr lang="en-US" smtClean="0"/>
              <a:t>26</a:t>
            </a:fld>
            <a:endParaRPr lang="en-US"/>
          </a:p>
        </p:txBody>
      </p:sp>
    </p:spTree>
    <p:extLst>
      <p:ext uri="{BB962C8B-B14F-4D97-AF65-F5344CB8AC3E}">
        <p14:creationId xmlns:p14="http://schemas.microsoft.com/office/powerpoint/2010/main" val="261101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3</a:t>
            </a:fld>
            <a:endParaRPr lang="en-US"/>
          </a:p>
        </p:txBody>
      </p:sp>
    </p:spTree>
    <p:extLst>
      <p:ext uri="{BB962C8B-B14F-4D97-AF65-F5344CB8AC3E}">
        <p14:creationId xmlns:p14="http://schemas.microsoft.com/office/powerpoint/2010/main" val="114351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4</a:t>
            </a:fld>
            <a:endParaRPr lang="en-US"/>
          </a:p>
        </p:txBody>
      </p:sp>
    </p:spTree>
    <p:extLst>
      <p:ext uri="{BB962C8B-B14F-4D97-AF65-F5344CB8AC3E}">
        <p14:creationId xmlns:p14="http://schemas.microsoft.com/office/powerpoint/2010/main" val="39575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5</a:t>
            </a:fld>
            <a:endParaRPr lang="en-US"/>
          </a:p>
        </p:txBody>
      </p:sp>
    </p:spTree>
    <p:extLst>
      <p:ext uri="{BB962C8B-B14F-4D97-AF65-F5344CB8AC3E}">
        <p14:creationId xmlns:p14="http://schemas.microsoft.com/office/powerpoint/2010/main" val="46749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6</a:t>
            </a:fld>
            <a:endParaRPr lang="en-US"/>
          </a:p>
        </p:txBody>
      </p:sp>
    </p:spTree>
    <p:extLst>
      <p:ext uri="{BB962C8B-B14F-4D97-AF65-F5344CB8AC3E}">
        <p14:creationId xmlns:p14="http://schemas.microsoft.com/office/powerpoint/2010/main" val="354210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7</a:t>
            </a:fld>
            <a:endParaRPr lang="en-US"/>
          </a:p>
        </p:txBody>
      </p:sp>
    </p:spTree>
    <p:extLst>
      <p:ext uri="{BB962C8B-B14F-4D97-AF65-F5344CB8AC3E}">
        <p14:creationId xmlns:p14="http://schemas.microsoft.com/office/powerpoint/2010/main" val="1631935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8</a:t>
            </a:fld>
            <a:endParaRPr lang="en-US"/>
          </a:p>
        </p:txBody>
      </p:sp>
    </p:spTree>
    <p:extLst>
      <p:ext uri="{BB962C8B-B14F-4D97-AF65-F5344CB8AC3E}">
        <p14:creationId xmlns:p14="http://schemas.microsoft.com/office/powerpoint/2010/main" val="4092730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9</a:t>
            </a:fld>
            <a:endParaRPr lang="en-US"/>
          </a:p>
        </p:txBody>
      </p:sp>
    </p:spTree>
    <p:extLst>
      <p:ext uri="{BB962C8B-B14F-4D97-AF65-F5344CB8AC3E}">
        <p14:creationId xmlns:p14="http://schemas.microsoft.com/office/powerpoint/2010/main" val="1420186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400" b="1" i="0" baseline="0"/>
            </a:lvl1pPr>
          </a:lstStyle>
          <a:p>
            <a:r>
              <a:rPr lang="en-US" dirty="0"/>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32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a:t>
            </a:r>
            <a:br>
              <a:rPr lang="en-US" dirty="0"/>
            </a:br>
            <a:r>
              <a:rPr lang="en-US" dirty="0"/>
              <a:t>in </a:t>
            </a:r>
            <a:r>
              <a:rPr lang="en-US" dirty="0" err="1"/>
              <a:t>voluptate</a:t>
            </a:r>
            <a:endParaRPr lang="en-US" dirty="0"/>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1800" b="1" i="0" baseline="0">
                <a:solidFill>
                  <a:schemeClr val="accent5"/>
                </a:solidFill>
              </a:defRPr>
            </a:lvl1pPr>
          </a:lstStyle>
          <a:p>
            <a:pPr lvl="0"/>
            <a:r>
              <a:rPr lang="en-US" dirty="0"/>
              <a:t>Author/Date</a:t>
            </a:r>
          </a:p>
        </p:txBody>
      </p:sp>
      <p:pic>
        <p:nvPicPr>
          <p:cNvPr id="5" name="Picture 4">
            <a:extLst>
              <a:ext uri="{FF2B5EF4-FFF2-40B4-BE49-F238E27FC236}">
                <a16:creationId xmlns:a16="http://schemas.microsoft.com/office/drawing/2014/main" id="{0F304BEE-0789-224B-8EF0-A6BE9553B25E}"/>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382242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50077"/>
          </a:xfrm>
          <a:prstGeom prst="rect">
            <a:avLst/>
          </a:prstGeom>
        </p:spPr>
        <p:txBody>
          <a:bodyPr/>
          <a:lstStyle>
            <a:lvl1pPr>
              <a:defRPr sz="3600" baseline="0"/>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704108"/>
            <a:ext cx="10882745" cy="4493636"/>
          </a:xfrm>
          <a:prstGeom prst="rect">
            <a:avLst/>
          </a:prstGeom>
        </p:spPr>
        <p:txBody>
          <a:bodyPr/>
          <a:lstStyle>
            <a:lvl1pPr>
              <a:spcAft>
                <a:spcPts val="600"/>
              </a:spcAft>
              <a:buSzPct val="80000"/>
              <a:buFont typeface="Wingdings" pitchFamily="2" charset="2"/>
              <a:buChar char="§"/>
              <a:defRPr sz="2400" baseline="0"/>
            </a:lvl1pPr>
            <a:lvl2pPr marL="742950" marR="0" indent="-285750" algn="l" defTabSz="457200" rtl="0" eaLnBrk="1" fontAlgn="base" latinLnBrk="0" hangingPunct="1">
              <a:lnSpc>
                <a:spcPct val="100000"/>
              </a:lnSpc>
              <a:spcBef>
                <a:spcPts val="0"/>
              </a:spcBef>
              <a:spcAft>
                <a:spcPts val="600"/>
              </a:spcAft>
              <a:buClr>
                <a:schemeClr val="tx2"/>
              </a:buClr>
              <a:buSzPct val="100000"/>
              <a:buFont typeface="STIXGeneral-Regular" pitchFamily="2" charset="2"/>
              <a:buChar char="⎯"/>
              <a:tabLst/>
              <a:defRPr sz="2400" baseline="0"/>
            </a:lvl2pPr>
            <a:lvl3pPr marL="1143000" marR="0" indent="-228600" algn="l" defTabSz="914400" rtl="0" eaLnBrk="1" fontAlgn="auto" latinLnBrk="0" hangingPunct="1">
              <a:lnSpc>
                <a:spcPct val="90000"/>
              </a:lnSpc>
              <a:spcBef>
                <a:spcPts val="500"/>
              </a:spcBef>
              <a:spcAft>
                <a:spcPts val="0"/>
              </a:spcAft>
              <a:buClrTx/>
              <a:buSzPct val="60000"/>
              <a:buFont typeface="Arial" panose="020B0604020202020204" pitchFamily="34" charset="0"/>
              <a:buNone/>
              <a:tabLst/>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marL="742950" lvl="1" indent="-285750" defTabSz="457200" fontAlgn="base">
              <a:lnSpc>
                <a:spcPct val="100000"/>
              </a:lnSpc>
              <a:spcBef>
                <a:spcPts val="0"/>
              </a:spcBef>
              <a:spcAft>
                <a:spcPts val="600"/>
              </a:spcAft>
              <a:buClr>
                <a:schemeClr val="tx2"/>
              </a:buClr>
              <a:buSzPct val="100000"/>
              <a:buFont typeface="STIXGeneral-Regular" pitchFamily="2" charset="2"/>
              <a:buChar char="⎯"/>
              <a:defRPr/>
            </a:pPr>
            <a:r>
              <a:rPr lang="en-US" sz="2400" dirty="0"/>
              <a:t>Lorem ipsum dolor sit </a:t>
            </a:r>
            <a:r>
              <a:rPr lang="en-US" sz="2400" dirty="0" err="1"/>
              <a:t>amet</a:t>
            </a:r>
            <a:r>
              <a:rPr lang="en-US" sz="2400" dirty="0"/>
              <a:t>, </a:t>
            </a:r>
            <a:r>
              <a:rPr lang="en-US" sz="2400" dirty="0" err="1"/>
              <a:t>consectetur</a:t>
            </a:r>
            <a:r>
              <a:rPr lang="en-US" sz="2400" dirty="0"/>
              <a:t> </a:t>
            </a:r>
            <a:r>
              <a:rPr lang="en-US" sz="2400" dirty="0" err="1"/>
              <a:t>adipiscing</a:t>
            </a:r>
            <a:r>
              <a:rPr lang="en-US" sz="2400" dirty="0"/>
              <a:t> </a:t>
            </a:r>
            <a:r>
              <a:rPr lang="en-US" sz="2400" dirty="0" err="1"/>
              <a:t>elit</a:t>
            </a:r>
            <a:r>
              <a:rPr lang="en-US" sz="2400" dirty="0"/>
              <a:t>, sed do </a:t>
            </a:r>
            <a:r>
              <a:rPr lang="en-US" sz="2400" dirty="0" err="1"/>
              <a:t>eiusmod</a:t>
            </a:r>
            <a:r>
              <a:rPr lang="en-US" sz="2400" dirty="0"/>
              <a:t> </a:t>
            </a:r>
            <a:r>
              <a:rPr lang="en-US" sz="2400" dirty="0" err="1"/>
              <a:t>tempor</a:t>
            </a:r>
            <a:r>
              <a:rPr lang="en-US" sz="2400" dirty="0"/>
              <a:t> </a:t>
            </a:r>
            <a:r>
              <a:rPr lang="en-US" sz="2400" dirty="0" err="1"/>
              <a:t>incididunt</a:t>
            </a:r>
            <a:r>
              <a:rPr lang="en-US" sz="2400" dirty="0"/>
              <a:t> </a:t>
            </a:r>
            <a:r>
              <a:rPr lang="en-US" sz="2400" dirty="0" err="1"/>
              <a:t>ut</a:t>
            </a:r>
            <a:r>
              <a:rPr lang="en-US" sz="2400" dirty="0"/>
              <a:t> </a:t>
            </a:r>
            <a:r>
              <a:rPr lang="en-US" sz="2400" dirty="0" err="1"/>
              <a:t>labore</a:t>
            </a:r>
            <a:r>
              <a:rPr lang="en-US" sz="2400" dirty="0"/>
              <a:t> et dolore magna </a:t>
            </a:r>
            <a:r>
              <a:rPr lang="en-US" sz="2400" dirty="0" err="1"/>
              <a:t>aliqua</a:t>
            </a:r>
            <a:r>
              <a:rPr lang="en-US" sz="2400" dirty="0"/>
              <a:t>. </a:t>
            </a:r>
          </a:p>
          <a:p>
            <a:pPr marL="742950" lvl="1" indent="-285750" defTabSz="457200" fontAlgn="base">
              <a:lnSpc>
                <a:spcPct val="100000"/>
              </a:lnSpc>
              <a:spcBef>
                <a:spcPts val="0"/>
              </a:spcBef>
              <a:spcAft>
                <a:spcPts val="600"/>
              </a:spcAft>
              <a:buClr>
                <a:schemeClr val="tx2"/>
              </a:buClr>
              <a:buSzPct val="100000"/>
              <a:buFont typeface="STIXGeneral-Regular" pitchFamily="2" charset="2"/>
              <a:buChar char="⎯"/>
              <a:defRPr/>
            </a:pPr>
            <a:r>
              <a:rPr lang="en-US" sz="2400" dirty="0"/>
              <a:t>Ut </a:t>
            </a:r>
            <a:r>
              <a:rPr lang="en-US" sz="2400" dirty="0" err="1"/>
              <a:t>enim</a:t>
            </a:r>
            <a:r>
              <a:rPr lang="en-US" sz="2400" dirty="0"/>
              <a:t> ad minim </a:t>
            </a:r>
            <a:r>
              <a:rPr lang="en-US" sz="2400" dirty="0" err="1"/>
              <a:t>veniam</a:t>
            </a:r>
            <a:r>
              <a:rPr lang="en-US" sz="2400" dirty="0"/>
              <a:t>, </a:t>
            </a:r>
            <a:r>
              <a:rPr lang="en-US" sz="2400" dirty="0" err="1"/>
              <a:t>quis</a:t>
            </a:r>
            <a:r>
              <a:rPr lang="en-US" sz="2400" dirty="0"/>
              <a:t> </a:t>
            </a:r>
            <a:r>
              <a:rPr lang="en-US" sz="2400" dirty="0" err="1"/>
              <a:t>nostrud</a:t>
            </a:r>
            <a:r>
              <a:rPr lang="en-US" sz="2400" dirty="0"/>
              <a:t> exercitation </a:t>
            </a:r>
            <a:r>
              <a:rPr lang="en-US" sz="2400" dirty="0" err="1"/>
              <a:t>ullamco</a:t>
            </a:r>
            <a:r>
              <a:rPr lang="en-US" sz="2400" dirty="0"/>
              <a:t> </a:t>
            </a:r>
            <a:r>
              <a:rPr lang="en-US" sz="2400" dirty="0" err="1"/>
              <a:t>laboris</a:t>
            </a:r>
            <a:r>
              <a:rPr lang="en-US" sz="2400" dirty="0"/>
              <a:t> nisi </a:t>
            </a:r>
            <a:r>
              <a:rPr lang="en-US" sz="2400" dirty="0" err="1"/>
              <a:t>ut</a:t>
            </a:r>
            <a:r>
              <a:rPr lang="en-US" sz="2400" dirty="0"/>
              <a:t> </a:t>
            </a:r>
            <a:r>
              <a:rPr lang="en-US" sz="2400" dirty="0" err="1"/>
              <a:t>aliquip</a:t>
            </a:r>
            <a:r>
              <a:rPr lang="en-US" sz="2400" dirty="0"/>
              <a:t> ex </a:t>
            </a:r>
            <a:r>
              <a:rPr lang="en-US" sz="2400" dirty="0" err="1"/>
              <a:t>ea</a:t>
            </a:r>
            <a:r>
              <a:rPr lang="en-US" sz="2400" dirty="0"/>
              <a:t> </a:t>
            </a:r>
            <a:r>
              <a:rPr lang="en-US" sz="2400" dirty="0" err="1"/>
              <a:t>commodo</a:t>
            </a:r>
            <a:r>
              <a:rPr lang="en-US" sz="2400" dirty="0"/>
              <a:t> </a:t>
            </a:r>
            <a:r>
              <a:rPr lang="en-US" sz="2400" dirty="0" err="1"/>
              <a:t>consequat</a:t>
            </a:r>
            <a:r>
              <a:rPr lang="en-US" sz="2400" dirty="0"/>
              <a:t>.</a:t>
            </a:r>
          </a:p>
          <a:p>
            <a:pPr marL="742950" lvl="1" indent="-285750" defTabSz="457200" fontAlgn="base">
              <a:lnSpc>
                <a:spcPct val="100000"/>
              </a:lnSpc>
              <a:spcBef>
                <a:spcPts val="0"/>
              </a:spcBef>
              <a:spcAft>
                <a:spcPts val="600"/>
              </a:spcAft>
              <a:buClr>
                <a:schemeClr val="tx2"/>
              </a:buClr>
              <a:buSzPct val="100000"/>
              <a:buFont typeface="STIXGeneral-Regular" pitchFamily="2" charset="2"/>
              <a:buChar char="⎯"/>
              <a:defRPr/>
            </a:pPr>
            <a:endParaRPr lang="en-US" sz="2400" dirty="0"/>
          </a:p>
          <a:p>
            <a:pPr marL="742950" lvl="1" indent="-285750" defTabSz="457200" fontAlgn="base">
              <a:lnSpc>
                <a:spcPct val="100000"/>
              </a:lnSpc>
              <a:spcBef>
                <a:spcPts val="0"/>
              </a:spcBef>
              <a:spcAft>
                <a:spcPts val="600"/>
              </a:spcAft>
              <a:buClr>
                <a:schemeClr val="tx2"/>
              </a:buClr>
              <a:buSzPct val="100000"/>
              <a:buFont typeface="STIXGeneral-Regular" pitchFamily="2" charset="2"/>
              <a:buChar char="⎯"/>
              <a:defRPr/>
            </a:pPr>
            <a:endParaRPr lang="en-US" sz="2400" dirty="0"/>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pic>
        <p:nvPicPr>
          <p:cNvPr id="9" name="Picture 8">
            <a:extLst>
              <a:ext uri="{FF2B5EF4-FFF2-40B4-BE49-F238E27FC236}">
                <a16:creationId xmlns:a16="http://schemas.microsoft.com/office/drawing/2014/main" id="{6D8C5E3B-C1C7-1448-9B0E-E1B9F8AB9801}"/>
              </a:ext>
            </a:extLst>
          </p:cNvPr>
          <p:cNvPicPr>
            <a:picLocks noChangeAspect="1"/>
          </p:cNvPicPr>
          <p:nvPr userDrawn="1"/>
        </p:nvPicPr>
        <p:blipFill>
          <a:blip r:embed="rId3"/>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353112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400" b="0" i="0" baseline="0"/>
            </a:lvl1pPr>
          </a:lstStyle>
          <a:p>
            <a:r>
              <a:rPr lang="en-US" dirty="0"/>
              <a:t>Transition Red.</a:t>
            </a:r>
          </a:p>
        </p:txBody>
      </p:sp>
      <p:pic>
        <p:nvPicPr>
          <p:cNvPr id="4" name="Picture 3">
            <a:extLst>
              <a:ext uri="{FF2B5EF4-FFF2-40B4-BE49-F238E27FC236}">
                <a16:creationId xmlns:a16="http://schemas.microsoft.com/office/drawing/2014/main" id="{28D842B6-FB8E-3B42-B280-C73B829DA362}"/>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9723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5742" y="365126"/>
            <a:ext cx="10885202"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pic>
        <p:nvPicPr>
          <p:cNvPr id="9" name="Picture 8">
            <a:extLst>
              <a:ext uri="{FF2B5EF4-FFF2-40B4-BE49-F238E27FC236}">
                <a16:creationId xmlns:a16="http://schemas.microsoft.com/office/drawing/2014/main" id="{6D8C5E3B-C1C7-1448-9B0E-E1B9F8AB9801}"/>
              </a:ext>
            </a:extLst>
          </p:cNvPr>
          <p:cNvPicPr>
            <a:picLocks noChangeAspect="1"/>
          </p:cNvPicPr>
          <p:nvPr userDrawn="1"/>
        </p:nvPicPr>
        <p:blipFill>
          <a:blip r:embed="rId3"/>
          <a:stretch>
            <a:fillRect/>
          </a:stretch>
        </p:blipFill>
        <p:spPr>
          <a:xfrm>
            <a:off x="11000508" y="6225984"/>
            <a:ext cx="1092695" cy="543312"/>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p:nvPr>
        </p:nvSpPr>
        <p:spPr>
          <a:xfrm>
            <a:off x="833438" y="1690688"/>
            <a:ext cx="10887075" cy="2506662"/>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9723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pic>
        <p:nvPicPr>
          <p:cNvPr id="9" name="Picture 8">
            <a:extLst>
              <a:ext uri="{FF2B5EF4-FFF2-40B4-BE49-F238E27FC236}">
                <a16:creationId xmlns:a16="http://schemas.microsoft.com/office/drawing/2014/main" id="{6D8C5E3B-C1C7-1448-9B0E-E1B9F8AB9801}"/>
              </a:ext>
            </a:extLst>
          </p:cNvPr>
          <p:cNvPicPr>
            <a:picLocks noChangeAspect="1"/>
          </p:cNvPicPr>
          <p:nvPr userDrawn="1"/>
        </p:nvPicPr>
        <p:blipFill>
          <a:blip r:embed="rId3"/>
          <a:stretch>
            <a:fillRect/>
          </a:stretch>
        </p:blipFill>
        <p:spPr>
          <a:xfrm>
            <a:off x="11000508" y="6225984"/>
            <a:ext cx="1092695" cy="543312"/>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2665" y="1690688"/>
            <a:ext cx="10887848" cy="4117726"/>
          </a:xfrm>
        </p:spPr>
        <p:txBody>
          <a:bodyPr/>
          <a:lstStyle>
            <a:lvl1pPr marL="0" indent="0">
              <a:buFontTx/>
              <a:buNone/>
              <a:defRPr/>
            </a:lvl1pPr>
            <a:lvl2pPr marL="457200" indent="0">
              <a:buFontTx/>
              <a:buNone/>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r>
              <a:rPr lang="en-US" dirty="0"/>
              <a:t>At </a:t>
            </a:r>
            <a:r>
              <a:rPr lang="en-US" dirty="0" err="1"/>
              <a:t>vero</a:t>
            </a:r>
            <a:r>
              <a:rPr lang="en-US" dirty="0"/>
              <a:t> </a:t>
            </a:r>
            <a:r>
              <a:rPr lang="en-US" dirty="0" err="1"/>
              <a:t>eos</a:t>
            </a:r>
            <a:r>
              <a:rPr lang="en-US" dirty="0"/>
              <a:t> et </a:t>
            </a:r>
            <a:r>
              <a:rPr lang="en-US" dirty="0" err="1"/>
              <a:t>accusamus</a:t>
            </a:r>
            <a:r>
              <a:rPr lang="en-US" dirty="0"/>
              <a:t> et </a:t>
            </a:r>
            <a:r>
              <a:rPr lang="en-US" dirty="0" err="1"/>
              <a:t>iusto</a:t>
            </a:r>
            <a:r>
              <a:rPr lang="en-US" dirty="0"/>
              <a:t> </a:t>
            </a:r>
            <a:r>
              <a:rPr lang="en-US" dirty="0" err="1"/>
              <a:t>odio</a:t>
            </a:r>
            <a:r>
              <a:rPr lang="en-US" dirty="0"/>
              <a:t> </a:t>
            </a:r>
            <a:r>
              <a:rPr lang="en-US" dirty="0" err="1"/>
              <a:t>dignissimos</a:t>
            </a:r>
            <a:r>
              <a:rPr lang="en-US" dirty="0"/>
              <a:t> </a:t>
            </a:r>
            <a:r>
              <a:rPr lang="en-US" dirty="0" err="1"/>
              <a:t>ducimus</a:t>
            </a:r>
            <a:r>
              <a:rPr lang="en-US" dirty="0"/>
              <a:t> qui </a:t>
            </a:r>
            <a:r>
              <a:rPr lang="en-US" dirty="0" err="1"/>
              <a:t>blanditiis</a:t>
            </a:r>
            <a:r>
              <a:rPr lang="en-US" dirty="0"/>
              <a:t> </a:t>
            </a:r>
            <a:r>
              <a:rPr lang="en-US" dirty="0" err="1"/>
              <a:t>praesentium</a:t>
            </a:r>
            <a:r>
              <a:rPr lang="en-US" dirty="0"/>
              <a:t> </a:t>
            </a:r>
            <a:r>
              <a:rPr lang="en-US" dirty="0" err="1"/>
              <a:t>voluptatum</a:t>
            </a:r>
            <a:r>
              <a:rPr lang="en-US" dirty="0"/>
              <a:t> </a:t>
            </a:r>
            <a:r>
              <a:rPr lang="en-US" dirty="0" err="1"/>
              <a:t>deleniti</a:t>
            </a:r>
            <a:r>
              <a:rPr lang="en-US" dirty="0"/>
              <a:t> </a:t>
            </a:r>
            <a:r>
              <a:rPr lang="en-US" dirty="0" err="1"/>
              <a:t>atque</a:t>
            </a:r>
            <a:r>
              <a:rPr lang="en-US" dirty="0"/>
              <a:t> </a:t>
            </a:r>
            <a:r>
              <a:rPr lang="en-US" dirty="0" err="1"/>
              <a:t>corrupti</a:t>
            </a:r>
            <a:r>
              <a:rPr lang="en-US" dirty="0"/>
              <a:t> quos </a:t>
            </a:r>
            <a:r>
              <a:rPr lang="en-US" dirty="0" err="1"/>
              <a:t>dolores</a:t>
            </a:r>
            <a:r>
              <a:rPr lang="en-US" dirty="0"/>
              <a:t> et </a:t>
            </a:r>
            <a:r>
              <a:rPr lang="en-US" dirty="0" err="1"/>
              <a:t>quas</a:t>
            </a:r>
            <a:r>
              <a:rPr lang="en-US" dirty="0"/>
              <a:t> </a:t>
            </a:r>
            <a:r>
              <a:rPr lang="en-US" dirty="0" err="1"/>
              <a:t>molestias</a:t>
            </a:r>
            <a:r>
              <a:rPr lang="en-US" dirty="0"/>
              <a:t> </a:t>
            </a:r>
            <a:r>
              <a:rPr lang="en-US" dirty="0" err="1"/>
              <a:t>excepturi</a:t>
            </a:r>
            <a:r>
              <a:rPr lang="en-US" dirty="0"/>
              <a:t> </a:t>
            </a:r>
            <a:r>
              <a:rPr lang="en-US" dirty="0" err="1"/>
              <a:t>sint</a:t>
            </a:r>
            <a:r>
              <a:rPr lang="en-US" dirty="0"/>
              <a:t> </a:t>
            </a:r>
            <a:r>
              <a:rPr lang="en-US" dirty="0" err="1"/>
              <a:t>occaecati</a:t>
            </a:r>
            <a:r>
              <a:rPr lang="en-US" dirty="0"/>
              <a:t> </a:t>
            </a:r>
            <a:r>
              <a:rPr lang="en-US" dirty="0" err="1"/>
              <a:t>cupiditate</a:t>
            </a:r>
            <a:r>
              <a:rPr lang="en-US" dirty="0"/>
              <a:t> non provident, </a:t>
            </a:r>
            <a:r>
              <a:rPr lang="en-US" dirty="0" err="1"/>
              <a:t>similique</a:t>
            </a:r>
            <a:r>
              <a:rPr lang="en-US" dirty="0"/>
              <a:t> sunt in culpa qui </a:t>
            </a:r>
            <a:r>
              <a:rPr lang="en-US" dirty="0" err="1"/>
              <a:t>officia</a:t>
            </a:r>
            <a:r>
              <a:rPr lang="en-US" dirty="0"/>
              <a:t> </a:t>
            </a:r>
            <a:r>
              <a:rPr lang="en-US" dirty="0" err="1"/>
              <a:t>deserunt</a:t>
            </a:r>
            <a:r>
              <a:rPr lang="en-US" dirty="0"/>
              <a:t> </a:t>
            </a:r>
            <a:r>
              <a:rPr lang="en-US" dirty="0" err="1"/>
              <a:t>mollitia</a:t>
            </a:r>
            <a:r>
              <a:rPr lang="en-US" dirty="0"/>
              <a:t> animi, id </a:t>
            </a:r>
            <a:r>
              <a:rPr lang="en-US" dirty="0" err="1"/>
              <a:t>est</a:t>
            </a:r>
            <a:r>
              <a:rPr lang="en-US" dirty="0"/>
              <a:t> </a:t>
            </a:r>
            <a:r>
              <a:rPr lang="en-US" dirty="0" err="1"/>
              <a:t>laborum</a:t>
            </a:r>
            <a:r>
              <a:rPr lang="en-US" dirty="0"/>
              <a:t> et </a:t>
            </a:r>
            <a:r>
              <a:rPr lang="en-US" dirty="0" err="1"/>
              <a:t>dolorum</a:t>
            </a:r>
            <a:r>
              <a:rPr lang="en-US" dirty="0"/>
              <a:t> </a:t>
            </a:r>
            <a:r>
              <a:rPr lang="en-US" dirty="0" err="1"/>
              <a:t>fuga</a:t>
            </a:r>
            <a:r>
              <a:rPr lang="en-US" dirty="0"/>
              <a:t>.</a:t>
            </a:r>
          </a:p>
        </p:txBody>
      </p:sp>
    </p:spTree>
    <p:extLst>
      <p:ext uri="{BB962C8B-B14F-4D97-AF65-F5344CB8AC3E}">
        <p14:creationId xmlns:p14="http://schemas.microsoft.com/office/powerpoint/2010/main" val="36196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400" b="0" i="0" baseline="0">
                <a:solidFill>
                  <a:srgbClr val="FF8400"/>
                </a:solidFill>
              </a:defRPr>
            </a:lvl1pPr>
          </a:lstStyle>
          <a:p>
            <a:r>
              <a:rPr lang="en-US" dirty="0"/>
              <a:t>Transition Yellow.</a:t>
            </a:r>
          </a:p>
        </p:txBody>
      </p:sp>
      <p:pic>
        <p:nvPicPr>
          <p:cNvPr id="5" name="Picture 4">
            <a:extLst>
              <a:ext uri="{FF2B5EF4-FFF2-40B4-BE49-F238E27FC236}">
                <a16:creationId xmlns:a16="http://schemas.microsoft.com/office/drawing/2014/main" id="{B8D7FD03-EA96-9149-A89F-5250783CB438}"/>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6500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538867"/>
            <a:ext cx="9144000" cy="2816335"/>
          </a:xfrm>
          <a:prstGeom prst="rect">
            <a:avLst/>
          </a:prstGeom>
        </p:spPr>
        <p:txBody>
          <a:bodyPr anchor="t" anchorCtr="0">
            <a:normAutofit/>
          </a:bodyPr>
          <a:lstStyle>
            <a:lvl1pPr marL="137160" indent="-457200" algn="l">
              <a:lnSpc>
                <a:spcPct val="100000"/>
              </a:lnSpc>
              <a:spcAft>
                <a:spcPts val="600"/>
              </a:spcAft>
              <a:defRPr sz="2500" b="0" i="0" baseline="0">
                <a:solidFill>
                  <a:schemeClr val="bg2">
                    <a:lumMod val="25000"/>
                  </a:schemeClr>
                </a:solidFill>
              </a:defRPr>
            </a:lvl1pPr>
          </a:lstStyle>
          <a:p>
            <a:r>
              <a:rPr lang="en-US" dirty="0"/>
              <a:t>“Quote 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dirty="0" err="1"/>
              <a:t>Lorum</a:t>
            </a:r>
            <a:r>
              <a:rPr lang="en-US" dirty="0"/>
              <a:t> Ipsum dolor </a:t>
            </a:r>
            <a:r>
              <a:rPr lang="en-US" dirty="0" err="1"/>
              <a:t>todo</a:t>
            </a:r>
            <a:endParaRPr lang="en-US" dirty="0"/>
          </a:p>
        </p:txBody>
      </p:sp>
      <p:pic>
        <p:nvPicPr>
          <p:cNvPr id="6" name="Picture 5">
            <a:extLst>
              <a:ext uri="{FF2B5EF4-FFF2-40B4-BE49-F238E27FC236}">
                <a16:creationId xmlns:a16="http://schemas.microsoft.com/office/drawing/2014/main" id="{69412060-8522-454E-9940-7D3FB9B08621}"/>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423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7"/>
            <a:ext cx="4794197" cy="1319707"/>
          </a:xfrm>
          <a:prstGeom prst="rect">
            <a:avLst/>
          </a:prstGeom>
        </p:spPr>
        <p:txBody>
          <a:bodyPr/>
          <a:lstStyle>
            <a:lvl1pPr>
              <a:defRPr baseline="0">
                <a:solidFill>
                  <a:srgbClr val="FF8400"/>
                </a:solidFill>
              </a:defRPr>
            </a:lvl1pPr>
          </a:lstStyle>
          <a:p>
            <a:r>
              <a:rPr lang="en-US" dirty="0"/>
              <a:t>Click to edit yellow room for graphic</a:t>
            </a:r>
          </a:p>
        </p:txBody>
      </p:sp>
      <p:pic>
        <p:nvPicPr>
          <p:cNvPr id="6" name="Picture 5">
            <a:extLst>
              <a:ext uri="{FF2B5EF4-FFF2-40B4-BE49-F238E27FC236}">
                <a16:creationId xmlns:a16="http://schemas.microsoft.com/office/drawing/2014/main" id="{69CDDD31-E1D3-5A41-96C2-0B912C58B1B1}"/>
              </a:ext>
            </a:extLst>
          </p:cNvPr>
          <p:cNvPicPr>
            <a:picLocks noChangeAspect="1"/>
          </p:cNvPicPr>
          <p:nvPr userDrawn="1"/>
        </p:nvPicPr>
        <p:blipFill>
          <a:blip r:embed="rId2"/>
          <a:stretch>
            <a:fillRect/>
          </a:stretch>
        </p:blipFill>
        <p:spPr>
          <a:xfrm>
            <a:off x="11000508" y="6225984"/>
            <a:ext cx="1092695" cy="543312"/>
          </a:xfrm>
          <a:prstGeom prst="rect">
            <a:avLst/>
          </a:prstGeom>
        </p:spPr>
      </p:pic>
      <p:sp>
        <p:nvSpPr>
          <p:cNvPr id="4" name="Text Placeholder 3">
            <a:extLst>
              <a:ext uri="{FF2B5EF4-FFF2-40B4-BE49-F238E27FC236}">
                <a16:creationId xmlns:a16="http://schemas.microsoft.com/office/drawing/2014/main" id="{AC34168F-DEC5-9343-89DF-5B95C25A1D6C}"/>
              </a:ext>
            </a:extLst>
          </p:cNvPr>
          <p:cNvSpPr>
            <a:spLocks noGrp="1"/>
          </p:cNvSpPr>
          <p:nvPr>
            <p:ph type="body" sz="quarter" idx="10" hasCustomPrompt="1"/>
          </p:nvPr>
        </p:nvSpPr>
        <p:spPr>
          <a:xfrm>
            <a:off x="838199" y="3355975"/>
            <a:ext cx="8294649" cy="825190"/>
          </a:xfrm>
          <a:ln>
            <a:noFill/>
          </a:ln>
        </p:spPr>
        <p:txBody>
          <a:bodyPr/>
          <a:lstStyle>
            <a:lvl1pPr marL="0" indent="0">
              <a:spcBef>
                <a:spcPts val="0"/>
              </a:spcBef>
              <a:buFontTx/>
              <a:buNone/>
              <a:defRPr>
                <a:ln>
                  <a:noFill/>
                </a:ln>
                <a:solidFill>
                  <a:schemeClr val="tx1"/>
                </a:solidFill>
              </a:defRPr>
            </a:lvl1pPr>
          </a:lstStyle>
          <a:p>
            <a:pPr lvl="0"/>
            <a:r>
              <a:rPr lang="en-US" dirty="0"/>
              <a:t>Click to edit subhead</a:t>
            </a:r>
          </a:p>
        </p:txBody>
      </p:sp>
    </p:spTree>
    <p:extLst>
      <p:ext uri="{BB962C8B-B14F-4D97-AF65-F5344CB8AC3E}">
        <p14:creationId xmlns:p14="http://schemas.microsoft.com/office/powerpoint/2010/main" val="217879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71972" y="256104"/>
            <a:ext cx="10881360" cy="749808"/>
          </a:xfrm>
          <a:prstGeom prst="rect">
            <a:avLst/>
          </a:prstGeom>
        </p:spPr>
        <p:txBody>
          <a:bodyPr anchor="b"/>
          <a:lstStyle>
            <a:lvl1pPr>
              <a:defRPr sz="35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581132" y="114904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88538" y="1149045"/>
            <a:ext cx="4351644"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a:extLst>
              <a:ext uri="{FF2B5EF4-FFF2-40B4-BE49-F238E27FC236}">
                <a16:creationId xmlns:a16="http://schemas.microsoft.com/office/drawing/2014/main" id="{A71307B2-5F03-4348-BC20-9BEA9956A4A0}"/>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37321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45573" y="286678"/>
            <a:ext cx="10854814" cy="749808"/>
          </a:xfrm>
          <a:prstGeom prst="rect">
            <a:avLst/>
          </a:prstGeom>
        </p:spPr>
        <p:txBody>
          <a:bodyPr anchor="b"/>
          <a:lstStyle>
            <a:lvl1pPr>
              <a:defRPr sz="3500" baseline="0">
                <a:solidFill>
                  <a:srgbClr val="FF840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698926" y="1149710"/>
            <a:ext cx="600146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45573" y="1149709"/>
            <a:ext cx="4525937"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a:extLst>
              <a:ext uri="{FF2B5EF4-FFF2-40B4-BE49-F238E27FC236}">
                <a16:creationId xmlns:a16="http://schemas.microsoft.com/office/drawing/2014/main" id="{4FE4B7AA-A2D3-1C46-BBD9-C803C3DE3B92}"/>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1261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F9F0FA-9C4A-5D42-9FB1-60858472F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Lorum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eismod</a:t>
            </a:r>
            <a:r>
              <a:rPr lang="en-US" dirty="0"/>
              <a:t> </a:t>
            </a:r>
            <a:r>
              <a:rPr lang="en-US" dirty="0" err="1"/>
              <a:t>temor</a:t>
            </a:r>
            <a:r>
              <a:rPr lang="en-US" dirty="0"/>
              <a:t> incident un </a:t>
            </a:r>
            <a:r>
              <a:rPr lang="en-US" dirty="0" err="1"/>
              <a:t>labore</a:t>
            </a:r>
            <a:r>
              <a:rPr lang="en-US" dirty="0"/>
              <a:t> et dolor magna</a:t>
            </a:r>
          </a:p>
          <a:p>
            <a:pPr lvl="1"/>
            <a:endParaRPr lang="en-US" sz="2800" dirty="0"/>
          </a:p>
          <a:p>
            <a:pPr lvl="1"/>
            <a:endParaRPr lang="en-US" sz="2800" dirty="0"/>
          </a:p>
        </p:txBody>
      </p:sp>
      <p:sp>
        <p:nvSpPr>
          <p:cNvPr id="4" name="Title Placeholder 3">
            <a:extLst>
              <a:ext uri="{FF2B5EF4-FFF2-40B4-BE49-F238E27FC236}">
                <a16:creationId xmlns:a16="http://schemas.microsoft.com/office/drawing/2014/main" id="{BCA7C99F-E2F2-164F-8FB9-9512A15A1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9586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7" r:id="rId4"/>
    <p:sldLayoutId id="2147483662" r:id="rId5"/>
    <p:sldLayoutId id="2147483664" r:id="rId6"/>
    <p:sldLayoutId id="2147483665" r:id="rId7"/>
    <p:sldLayoutId id="2147483657" r:id="rId8"/>
    <p:sldLayoutId id="2147483666" r:id="rId9"/>
    <p:sldLayoutId id="2147483668" r:id="rId10"/>
  </p:sldLayoutIdLst>
  <p:txStyles>
    <p:titleStyle>
      <a:lvl1pPr algn="l" defTabSz="914400" rtl="0" eaLnBrk="1" latinLnBrk="0" hangingPunct="1">
        <a:lnSpc>
          <a:spcPct val="90000"/>
        </a:lnSpc>
        <a:spcBef>
          <a:spcPct val="0"/>
        </a:spcBef>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
          <a:schemeClr val="tx2"/>
        </a:buClr>
        <a:buSzPct val="100000"/>
        <a:buFont typeface="STIXGeneral-Regular" pitchFamily="2" charset="2"/>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medicinespatentpool.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medacces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rhsupplies.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arvprocurementworkinggroup.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www.who.int/tools/prep-implementation-tool" TargetMode="External"/><Relationship Id="rId13" Type="http://schemas.openxmlformats.org/officeDocument/2006/relationships/hyperlink" Target="https://www.dropbox.com/s/44hs0plrjcwtokm/Implementation%20Research%20Questions%20for%20CAB%20for%20PrEP.Dec%202021.pdf?dl=0" TargetMode="External"/><Relationship Id="rId3" Type="http://schemas.openxmlformats.org/officeDocument/2006/relationships/hyperlink" Target="https://www.avac.org/sites/default/files/resource-files/BioPIC_Adaptable_Framework_March2021.pdf" TargetMode="External"/><Relationship Id="rId7" Type="http://schemas.openxmlformats.org/officeDocument/2006/relationships/hyperlink" Target="https://www.path.org/programs/advocacy-and-policy/capital-clinic-tools-help-health-advocates-navigate-policy-implementation/" TargetMode="External"/><Relationship Id="rId12" Type="http://schemas.openxmlformats.org/officeDocument/2006/relationships/hyperlink" Target="https://www.prepwatch.org/prep-plannin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prepwatch.org/wp-content/uploads/2021/09/DPP-Market-Prep-and-Intro-Strategy.pdf" TargetMode="External"/><Relationship Id="rId11" Type="http://schemas.openxmlformats.org/officeDocument/2006/relationships/hyperlink" Target="https://www.prepwatch.org/resource/dapivirine-ring-global-action-plan/" TargetMode="External"/><Relationship Id="rId5" Type="http://schemas.openxmlformats.org/officeDocument/2006/relationships/hyperlink" Target="https://www.prepwatch.org/wp-content/uploads/2021/11/PrEP_LearningReportNov21.pdf" TargetMode="External"/><Relationship Id="rId10" Type="http://schemas.openxmlformats.org/officeDocument/2006/relationships/hyperlink" Target="https://www.dropbox.com/s/i4p2hx59wh8qwon/Prod%20intro%20country%20landscaping%20overview.July%202021.pdf?dl=0" TargetMode="External"/><Relationship Id="rId4" Type="http://schemas.openxmlformats.org/officeDocument/2006/relationships/hyperlink" Target="https://www.avac.org/sites/default/files/resource%20files/BioPIC_strategyBrief_jan2022.pdf" TargetMode="External"/><Relationship Id="rId9" Type="http://schemas.openxmlformats.org/officeDocument/2006/relationships/hyperlink" Target="https://www.jsi.com/resource/the-supply-chain-managers-handbook/" TargetMode="External"/><Relationship Id="rId14" Type="http://schemas.openxmlformats.org/officeDocument/2006/relationships/hyperlink" Target="https://www.dropbox.com/s/ff19et79g8o3wdz/Summary%20CAB-LA%20Think%20Tank.Oct%202021.pdf?dl=0"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emf"/><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17.jp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jp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38A4-C1AC-8E4D-B4B0-A9C694280F6B}"/>
              </a:ext>
            </a:extLst>
          </p:cNvPr>
          <p:cNvSpPr>
            <a:spLocks noGrp="1"/>
          </p:cNvSpPr>
          <p:nvPr>
            <p:ph type="ctrTitle"/>
          </p:nvPr>
        </p:nvSpPr>
        <p:spPr/>
        <p:txBody>
          <a:bodyPr/>
          <a:lstStyle/>
          <a:p>
            <a:r>
              <a:rPr lang="en-US" dirty="0"/>
              <a:t>Product Introduction for Advocates</a:t>
            </a:r>
          </a:p>
        </p:txBody>
      </p:sp>
      <p:sp>
        <p:nvSpPr>
          <p:cNvPr id="3" name="Subtitle 2">
            <a:extLst>
              <a:ext uri="{FF2B5EF4-FFF2-40B4-BE49-F238E27FC236}">
                <a16:creationId xmlns:a16="http://schemas.microsoft.com/office/drawing/2014/main" id="{643F7EC9-90FD-F246-A349-67D342F87C2A}"/>
              </a:ext>
            </a:extLst>
          </p:cNvPr>
          <p:cNvSpPr>
            <a:spLocks noGrp="1"/>
          </p:cNvSpPr>
          <p:nvPr>
            <p:ph type="subTitle" idx="1"/>
          </p:nvPr>
        </p:nvSpPr>
        <p:spPr/>
        <p:txBody>
          <a:bodyPr/>
          <a:lstStyle/>
          <a:p>
            <a:r>
              <a:rPr lang="en-US" dirty="0"/>
              <a:t>Basic Elements of Product Introduction for HIV Prevention</a:t>
            </a:r>
          </a:p>
          <a:p>
            <a:r>
              <a:rPr lang="en-US" b="1" i="1" dirty="0"/>
              <a:t>Draft for Comment </a:t>
            </a:r>
          </a:p>
          <a:p>
            <a:r>
              <a:rPr lang="en-US" dirty="0"/>
              <a:t> </a:t>
            </a:r>
          </a:p>
        </p:txBody>
      </p:sp>
      <p:sp>
        <p:nvSpPr>
          <p:cNvPr id="8" name="Text Placeholder 3">
            <a:extLst>
              <a:ext uri="{FF2B5EF4-FFF2-40B4-BE49-F238E27FC236}">
                <a16:creationId xmlns:a16="http://schemas.microsoft.com/office/drawing/2014/main" id="{C2FB2DB7-D1AF-9D40-B82E-C97F053764A9}"/>
              </a:ext>
            </a:extLst>
          </p:cNvPr>
          <p:cNvSpPr>
            <a:spLocks noGrp="1"/>
          </p:cNvSpPr>
          <p:nvPr>
            <p:ph type="body" sz="quarter" idx="12"/>
          </p:nvPr>
        </p:nvSpPr>
        <p:spPr>
          <a:xfrm>
            <a:off x="1524000" y="5447505"/>
            <a:ext cx="9144000" cy="1123111"/>
          </a:xfrm>
        </p:spPr>
        <p:txBody>
          <a:bodyPr/>
          <a:lstStyle/>
          <a:p>
            <a:pPr>
              <a:spcBef>
                <a:spcPts val="0"/>
              </a:spcBef>
              <a:spcAft>
                <a:spcPts val="0"/>
              </a:spcAft>
            </a:pPr>
            <a:r>
              <a:rPr lang="en-US" sz="2400" dirty="0"/>
              <a:t>AVAC</a:t>
            </a:r>
          </a:p>
          <a:p>
            <a:pPr>
              <a:spcBef>
                <a:spcPts val="0"/>
              </a:spcBef>
              <a:spcAft>
                <a:spcPts val="0"/>
              </a:spcAft>
            </a:pPr>
            <a:r>
              <a:rPr lang="en-US" sz="2400" dirty="0"/>
              <a:t>March 2022</a:t>
            </a:r>
          </a:p>
          <a:p>
            <a:endParaRPr lang="en-US" dirty="0"/>
          </a:p>
        </p:txBody>
      </p:sp>
    </p:spTree>
    <p:extLst>
      <p:ext uri="{BB962C8B-B14F-4D97-AF65-F5344CB8AC3E}">
        <p14:creationId xmlns:p14="http://schemas.microsoft.com/office/powerpoint/2010/main" val="359082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Additional Clinical Research</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5742" y="1797269"/>
            <a:ext cx="10882744" cy="4232750"/>
          </a:xfrm>
        </p:spPr>
        <p:txBody>
          <a:bodyPr/>
          <a:lstStyle/>
          <a:p>
            <a:pPr>
              <a:spcBef>
                <a:spcPts val="0"/>
              </a:spcBef>
            </a:pPr>
            <a:r>
              <a:rPr lang="en-US" b="1" dirty="0"/>
              <a:t>Bridging studies: </a:t>
            </a:r>
            <a:r>
              <a:rPr lang="en-US" dirty="0"/>
              <a:t>supplemental studies that may be performed in a new region or geographic setting so that existing clinical trial data can be extrapolated to that setting</a:t>
            </a:r>
          </a:p>
          <a:p>
            <a:pPr>
              <a:spcBef>
                <a:spcPts val="0"/>
              </a:spcBef>
            </a:pPr>
            <a:r>
              <a:rPr lang="en-US" b="1" dirty="0"/>
              <a:t>Bioequivalence studies: </a:t>
            </a:r>
            <a:r>
              <a:rPr lang="en-US" dirty="0"/>
              <a:t>compare</a:t>
            </a:r>
            <a:r>
              <a:rPr lang="en-US" b="1" dirty="0"/>
              <a:t> </a:t>
            </a:r>
            <a:r>
              <a:rPr lang="en-US" dirty="0"/>
              <a:t>drugs or formulations of the same drug to show equal or nearly equal availability of the drug</a:t>
            </a:r>
          </a:p>
          <a:p>
            <a:pPr lvl="1"/>
            <a:r>
              <a:rPr lang="en-US" dirty="0"/>
              <a:t>Required for generic drugs or when the drug formulation is changed</a:t>
            </a:r>
          </a:p>
          <a:p>
            <a:pPr lvl="1"/>
            <a:r>
              <a:rPr lang="en-US" dirty="0"/>
              <a:t>Generally considered as surrogates for clinical safety and effectiveness data meaning that full clinical studies are not needed for generic products</a:t>
            </a:r>
            <a:endParaRPr lang="en-US" b="1" dirty="0"/>
          </a:p>
          <a:p>
            <a:endParaRPr lang="en-US" dirty="0"/>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dirty="0"/>
              <a:t>Clinical trials do not answer all key questions about safety, efficacy and use</a:t>
            </a:r>
          </a:p>
        </p:txBody>
      </p:sp>
    </p:spTree>
    <p:extLst>
      <p:ext uri="{BB962C8B-B14F-4D97-AF65-F5344CB8AC3E}">
        <p14:creationId xmlns:p14="http://schemas.microsoft.com/office/powerpoint/2010/main" val="2985728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fontScale="90000"/>
          </a:bodyPr>
          <a:lstStyle/>
          <a:p>
            <a:r>
              <a:rPr lang="en-US" dirty="0"/>
              <a:t>Implementation Research and Demonstration Projects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613680"/>
            <a:ext cx="10975427" cy="4478963"/>
          </a:xfrm>
        </p:spPr>
        <p:txBody>
          <a:bodyPr/>
          <a:lstStyle/>
          <a:p>
            <a:pPr>
              <a:spcBef>
                <a:spcPts val="0"/>
              </a:spcBef>
            </a:pPr>
            <a:r>
              <a:rPr lang="en-US" sz="2000" dirty="0"/>
              <a:t>Demonstration projects and implementation research help </a:t>
            </a:r>
            <a:r>
              <a:rPr lang="en-US" sz="2000" b="1" dirty="0"/>
              <a:t>determine how to design programs to deliver products and interventions </a:t>
            </a:r>
            <a:r>
              <a:rPr lang="en-US" sz="2000" dirty="0"/>
              <a:t>outside clinical research settings</a:t>
            </a:r>
          </a:p>
          <a:p>
            <a:pPr lvl="1"/>
            <a:r>
              <a:rPr lang="en-US" sz="2000" b="1" dirty="0"/>
              <a:t>Experiment with programmatic approaches </a:t>
            </a:r>
            <a:r>
              <a:rPr lang="en-US" sz="2000" dirty="0"/>
              <a:t>to reaching different user groups, comparing </a:t>
            </a:r>
            <a:r>
              <a:rPr lang="en-US" sz="2000" dirty="0">
                <a:solidFill>
                  <a:schemeClr val="bg2">
                    <a:lumMod val="10000"/>
                  </a:schemeClr>
                </a:solidFill>
              </a:rPr>
              <a:t>and evaluating different </a:t>
            </a:r>
            <a:r>
              <a:rPr lang="en-US" sz="2000" dirty="0"/>
              <a:t>approaches to training, information and counseling, task shifting, visit or refill schedules to meet client needs, and reduce burden on individual and health system</a:t>
            </a:r>
          </a:p>
          <a:p>
            <a:pPr lvl="1"/>
            <a:r>
              <a:rPr lang="en-US" sz="2000" dirty="0"/>
              <a:t>Address </a:t>
            </a:r>
            <a:r>
              <a:rPr lang="en-US" sz="2000" b="1" dirty="0"/>
              <a:t>questions and uncertainties most pertinent </a:t>
            </a:r>
            <a:r>
              <a:rPr lang="en-US" sz="2000" dirty="0"/>
              <a:t>to policymakers, service providers and other key decision makers</a:t>
            </a:r>
          </a:p>
          <a:p>
            <a:pPr lvl="1"/>
            <a:r>
              <a:rPr lang="en-US" sz="2000" dirty="0"/>
              <a:t>Identify bottlenecks and challenges and best ways to </a:t>
            </a:r>
            <a:r>
              <a:rPr lang="en-US" sz="2000" b="1" dirty="0"/>
              <a:t>deliver the product safely and effectively</a:t>
            </a:r>
            <a:r>
              <a:rPr lang="en-US" sz="2000" dirty="0"/>
              <a:t>, and health system adaptations needed for scale-up </a:t>
            </a:r>
          </a:p>
          <a:p>
            <a:pPr lvl="1"/>
            <a:r>
              <a:rPr lang="en-US" sz="2000" dirty="0"/>
              <a:t>Coordinate across settings and populations to implement fewer larger studies, and plan for </a:t>
            </a:r>
            <a:r>
              <a:rPr lang="en-US" sz="2000" b="1" dirty="0"/>
              <a:t>data from individual studies to be combined to build a robust evidence base </a:t>
            </a:r>
            <a:r>
              <a:rPr lang="en-US" sz="2000" dirty="0"/>
              <a:t>across service settings, geographies and populations</a:t>
            </a:r>
          </a:p>
          <a:p>
            <a:pPr lvl="1"/>
            <a:endParaRPr lang="en-US" sz="2000" dirty="0"/>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dirty="0"/>
              <a:t>Practical research to explore how to deliver products and support their use</a:t>
            </a:r>
          </a:p>
        </p:txBody>
      </p:sp>
    </p:spTree>
    <p:extLst>
      <p:ext uri="{BB962C8B-B14F-4D97-AF65-F5344CB8AC3E}">
        <p14:creationId xmlns:p14="http://schemas.microsoft.com/office/powerpoint/2010/main" val="388154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Regulatory approval</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514141"/>
            <a:ext cx="10882744" cy="4978733"/>
          </a:xfrm>
        </p:spPr>
        <p:txBody>
          <a:bodyPr/>
          <a:lstStyle/>
          <a:p>
            <a:pPr>
              <a:spcBef>
                <a:spcPts val="0"/>
              </a:spcBef>
            </a:pPr>
            <a:r>
              <a:rPr lang="en-US" sz="1800" b="1" dirty="0"/>
              <a:t>Regulatory processes aim to ensure the safety, efficacy and quality</a:t>
            </a:r>
            <a:r>
              <a:rPr lang="en-US" sz="1800" dirty="0"/>
              <a:t> of medicines and other health products, and that information about them is accurate, based on review of New Drug Application (NDA), an extensive file prepared by the product developer that includes information from laboratory studies and clinical trials, product manufacturing, and the label’s specific claims about the </a:t>
            </a:r>
            <a:r>
              <a:rPr lang="en-US" sz="1800" dirty="0">
                <a:solidFill>
                  <a:schemeClr val="bg2">
                    <a:lumMod val="10000"/>
                  </a:schemeClr>
                </a:solidFill>
              </a:rPr>
              <a:t>product and instructions for use</a:t>
            </a:r>
            <a:r>
              <a:rPr lang="en-US" sz="1800" dirty="0"/>
              <a:t> </a:t>
            </a:r>
          </a:p>
          <a:p>
            <a:pPr>
              <a:spcBef>
                <a:spcPts val="0"/>
              </a:spcBef>
            </a:pPr>
            <a:r>
              <a:rPr lang="en-US" sz="1800" dirty="0"/>
              <a:t>Regulatory agencies </a:t>
            </a:r>
            <a:r>
              <a:rPr lang="en-US" sz="1800" b="1" dirty="0"/>
              <a:t>play a critical role in product introduction and access </a:t>
            </a:r>
            <a:r>
              <a:rPr lang="en-US" sz="1800" dirty="0"/>
              <a:t>as they determine not just </a:t>
            </a:r>
            <a:r>
              <a:rPr lang="en-US" sz="1800" i="1" dirty="0"/>
              <a:t>whether</a:t>
            </a:r>
            <a:r>
              <a:rPr lang="en-US" sz="1800" dirty="0"/>
              <a:t> a product is approved but many details about </a:t>
            </a:r>
            <a:r>
              <a:rPr lang="en-US" sz="1800" i="1" dirty="0"/>
              <a:t>how</a:t>
            </a:r>
            <a:r>
              <a:rPr lang="en-US" sz="1800" dirty="0"/>
              <a:t> and </a:t>
            </a:r>
            <a:r>
              <a:rPr lang="en-US" sz="1800" i="1" dirty="0"/>
              <a:t>where</a:t>
            </a:r>
            <a:r>
              <a:rPr lang="en-US" sz="1800" dirty="0"/>
              <a:t> it can be provided, such as the type and level of service setting and provider, and the claims made about products</a:t>
            </a:r>
          </a:p>
          <a:p>
            <a:pPr>
              <a:spcBef>
                <a:spcPts val="0"/>
              </a:spcBef>
            </a:pPr>
            <a:r>
              <a:rPr lang="en-US" sz="1800" dirty="0"/>
              <a:t>Regulatory agencies also </a:t>
            </a:r>
            <a:r>
              <a:rPr lang="en-US" sz="1800" b="1" dirty="0"/>
              <a:t>oversee clinical trial protocols</a:t>
            </a:r>
            <a:r>
              <a:rPr lang="en-US" sz="1800" dirty="0"/>
              <a:t>, allowing medicines into a country under a research designation; experience with the products, along with ethical considerations, means that new drug applications are often first filed in countries that have hosted clinical trials</a:t>
            </a:r>
          </a:p>
          <a:p>
            <a:pPr>
              <a:spcBef>
                <a:spcPts val="0"/>
              </a:spcBef>
            </a:pPr>
            <a:r>
              <a:rPr lang="en-US" sz="1800" dirty="0"/>
              <a:t>Regulatory approval also has a direct impact on which </a:t>
            </a:r>
            <a:r>
              <a:rPr lang="en-US" sz="1800" b="1" dirty="0"/>
              <a:t>commodities can be procured with donor funds </a:t>
            </a:r>
            <a:r>
              <a:rPr lang="en-US" sz="1800" dirty="0"/>
              <a:t>including from the US government and the Global Fund </a:t>
            </a:r>
          </a:p>
          <a:p>
            <a:pPr>
              <a:spcBef>
                <a:spcPts val="0"/>
              </a:spcBef>
            </a:pPr>
            <a:r>
              <a:rPr lang="en-US" sz="1800" dirty="0"/>
              <a:t>Regulatory authorities may grant </a:t>
            </a:r>
            <a:r>
              <a:rPr lang="en-US" sz="1800" b="1" dirty="0"/>
              <a:t>priority review </a:t>
            </a:r>
            <a:r>
              <a:rPr lang="en-US" sz="1800" dirty="0"/>
              <a:t>for medicines that would represent significant improvements over what is currently available; </a:t>
            </a:r>
          </a:p>
          <a:p>
            <a:pPr lvl="1"/>
            <a:r>
              <a:rPr lang="en-US" sz="1800" dirty="0"/>
              <a:t>Such review applies the same degree of rigor, but in an expedited time period</a:t>
            </a:r>
          </a:p>
          <a:p>
            <a:pPr marL="0" indent="0">
              <a:spcBef>
                <a:spcPts val="0"/>
              </a:spcBef>
              <a:buNone/>
            </a:pPr>
            <a:endParaRPr lang="en-US" sz="1800" dirty="0"/>
          </a:p>
          <a:p>
            <a:pPr>
              <a:spcBef>
                <a:spcPts val="0"/>
              </a:spcBef>
            </a:pPr>
            <a:endParaRPr lang="en-US" sz="1800" dirty="0"/>
          </a:p>
          <a:p>
            <a:pPr marL="0" indent="0">
              <a:spcBef>
                <a:spcPts val="0"/>
              </a:spcBef>
              <a:buNone/>
            </a:pPr>
            <a:endParaRPr lang="en-US" sz="1800" dirty="0"/>
          </a:p>
          <a:p>
            <a:pPr lvl="1"/>
            <a:endParaRPr lang="en-US" sz="2000" dirty="0"/>
          </a:p>
          <a:p>
            <a:endParaRPr lang="en-US" dirty="0"/>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a:off x="838200" y="1143443"/>
            <a:ext cx="10882744" cy="471045"/>
          </a:xfrm>
        </p:spPr>
        <p:txBody>
          <a:bodyPr/>
          <a:lstStyle/>
          <a:p>
            <a:r>
              <a:rPr lang="en-US" sz="1800" dirty="0"/>
              <a:t>Regulatory review defines many aspects of product availability and access</a:t>
            </a:r>
          </a:p>
        </p:txBody>
      </p:sp>
    </p:spTree>
    <p:extLst>
      <p:ext uri="{BB962C8B-B14F-4D97-AF65-F5344CB8AC3E}">
        <p14:creationId xmlns:p14="http://schemas.microsoft.com/office/powerpoint/2010/main" val="1672101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Regulatory approval</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514141"/>
            <a:ext cx="10882744" cy="4855128"/>
          </a:xfrm>
        </p:spPr>
        <p:txBody>
          <a:bodyPr/>
          <a:lstStyle/>
          <a:p>
            <a:pPr>
              <a:spcBef>
                <a:spcPts val="0"/>
              </a:spcBef>
            </a:pPr>
            <a:r>
              <a:rPr lang="en-US" sz="1800" dirty="0"/>
              <a:t>Products are generally first reviewed by a </a:t>
            </a:r>
            <a:r>
              <a:rPr lang="en-US" sz="1800" b="1" dirty="0"/>
              <a:t>stringent regulatory authority </a:t>
            </a:r>
            <a:r>
              <a:rPr lang="en-US" sz="1800" dirty="0"/>
              <a:t>(SRA) like the US Food and Drug Administration or European Medicines Agency (EMA) </a:t>
            </a:r>
          </a:p>
          <a:p>
            <a:pPr>
              <a:spcBef>
                <a:spcPts val="0"/>
              </a:spcBef>
            </a:pPr>
            <a:r>
              <a:rPr lang="en-US" sz="1800" b="1" dirty="0"/>
              <a:t>National Medicines Regulatory Authorities </a:t>
            </a:r>
            <a:r>
              <a:rPr lang="en-US" sz="1800" dirty="0"/>
              <a:t>(NMRA) also review the NDA for approval in each country; capacity constraints mean that NMRAs may also consider SRA opinions in this process</a:t>
            </a:r>
          </a:p>
          <a:p>
            <a:pPr>
              <a:spcBef>
                <a:spcPts val="0"/>
              </a:spcBef>
            </a:pPr>
            <a:r>
              <a:rPr lang="en-US" sz="1800" b="1" dirty="0"/>
              <a:t>EMA’s Article 58 </a:t>
            </a:r>
            <a:r>
              <a:rPr lang="en-US" sz="1800" dirty="0"/>
              <a:t>provides for a rigorous scientific review for products intended for use outside the EU</a:t>
            </a:r>
          </a:p>
          <a:p>
            <a:pPr lvl="1"/>
            <a:r>
              <a:rPr lang="en-US" sz="1800" dirty="0"/>
              <a:t>Facilitates access to products that treat or prevent diseases of major public health importance – such as the EMA’s recent positive scientific opinion of the dapivirine vaginal ring to reduce the risk of HIV infection in cisgender women in areas of high HIV burden</a:t>
            </a:r>
            <a:endParaRPr lang="en-US" sz="1800" dirty="0">
              <a:highlight>
                <a:srgbClr val="FFFF00"/>
              </a:highlight>
            </a:endParaRPr>
          </a:p>
          <a:p>
            <a:pPr>
              <a:spcBef>
                <a:spcPts val="0"/>
              </a:spcBef>
            </a:pPr>
            <a:r>
              <a:rPr lang="en-US" sz="1800" b="1" dirty="0"/>
              <a:t>WHO’s pre-qualification procedure (PQP) </a:t>
            </a:r>
            <a:r>
              <a:rPr lang="en-US" sz="1800" dirty="0"/>
              <a:t>assesses and confirms the quality, safety and efficacy of health products, their appropriateness for use in resource-limited settings and other factors including a reasonable price and reliable supply. It involves regulatory dossier review, inspection of manufacturing sites and other assessments as indicated based on the product type and its regulatory status</a:t>
            </a:r>
          </a:p>
          <a:p>
            <a:pPr>
              <a:spcBef>
                <a:spcPts val="0"/>
              </a:spcBef>
            </a:pPr>
            <a:r>
              <a:rPr lang="en-US" sz="1800" dirty="0"/>
              <a:t>WHO’s </a:t>
            </a:r>
            <a:r>
              <a:rPr lang="en-US" sz="1800" b="1" dirty="0"/>
              <a:t>Collaborative Registration Procedure (CRP) </a:t>
            </a:r>
            <a:r>
              <a:rPr lang="en-US" sz="1800" dirty="0"/>
              <a:t>supports countries with limited resources for regulatory review by facilitating assessment and accelerated national registration of WHO prequalified medicines, providing another pathway to national regulatory approval, builds capacity of NMRAs and helps ensure that products can reach people who need them</a:t>
            </a:r>
          </a:p>
          <a:p>
            <a:pPr>
              <a:spcBef>
                <a:spcPts val="0"/>
              </a:spcBef>
            </a:pPr>
            <a:endParaRPr lang="en-US" sz="1800" dirty="0"/>
          </a:p>
          <a:p>
            <a:pPr>
              <a:spcBef>
                <a:spcPts val="0"/>
              </a:spcBef>
            </a:pPr>
            <a:endParaRPr lang="en-US" sz="1800" dirty="0"/>
          </a:p>
          <a:p>
            <a:pPr marL="0" indent="0">
              <a:spcBef>
                <a:spcPts val="0"/>
              </a:spcBef>
              <a:buNone/>
            </a:pPr>
            <a:endParaRPr lang="en-US" sz="1800" dirty="0"/>
          </a:p>
          <a:p>
            <a:pPr lvl="1"/>
            <a:endParaRPr lang="en-US" sz="2000" dirty="0"/>
          </a:p>
          <a:p>
            <a:endParaRPr lang="en-US" dirty="0"/>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a:off x="838200" y="1143443"/>
            <a:ext cx="10882744" cy="471045"/>
          </a:xfrm>
        </p:spPr>
        <p:txBody>
          <a:bodyPr/>
          <a:lstStyle/>
          <a:p>
            <a:r>
              <a:rPr lang="en-US" sz="1800" dirty="0"/>
              <a:t>Products are reviewed by regulatory authorities to ensure that they are safe and work as claimed</a:t>
            </a:r>
          </a:p>
        </p:txBody>
      </p:sp>
    </p:spTree>
    <p:extLst>
      <p:ext uri="{BB962C8B-B14F-4D97-AF65-F5344CB8AC3E}">
        <p14:creationId xmlns:p14="http://schemas.microsoft.com/office/powerpoint/2010/main" val="344132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Guidelines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645211"/>
            <a:ext cx="10882744" cy="4478963"/>
          </a:xfrm>
        </p:spPr>
        <p:txBody>
          <a:bodyPr/>
          <a:lstStyle/>
          <a:p>
            <a:pPr>
              <a:spcBef>
                <a:spcPts val="0"/>
              </a:spcBef>
            </a:pPr>
            <a:r>
              <a:rPr lang="en-US" sz="1900" b="1" dirty="0"/>
              <a:t>Guidelines</a:t>
            </a:r>
            <a:r>
              <a:rPr lang="en-US" sz="1900" dirty="0"/>
              <a:t> on using medical interventions are developed by the World Health Organization (WHO) and national normative agencies in individual countries </a:t>
            </a:r>
          </a:p>
          <a:p>
            <a:pPr lvl="1"/>
            <a:r>
              <a:rPr lang="en-US" sz="1900" b="1" dirty="0"/>
              <a:t>WHO</a:t>
            </a:r>
            <a:r>
              <a:rPr lang="en-US" sz="1900" dirty="0"/>
              <a:t> convenes Guideline Development Group of diverse experts in systematic, transparent and evidence-based process to make recommendations for clinical practice and/or policy</a:t>
            </a:r>
          </a:p>
          <a:p>
            <a:pPr lvl="1"/>
            <a:r>
              <a:rPr lang="en-US" sz="1900" dirty="0"/>
              <a:t>GDG considers existing and new evidence on safety, efficacy, values and preferences, and cost in recommending whether and how a product can be incorporated</a:t>
            </a:r>
          </a:p>
          <a:p>
            <a:pPr lvl="1"/>
            <a:r>
              <a:rPr lang="en-US" sz="1900" dirty="0"/>
              <a:t>Countries similarly develop </a:t>
            </a:r>
            <a:r>
              <a:rPr lang="en-US" sz="1900" b="1" dirty="0"/>
              <a:t>national guidelines </a:t>
            </a:r>
            <a:r>
              <a:rPr lang="en-US" sz="1900" dirty="0"/>
              <a:t>on use of products for their health systems and populations</a:t>
            </a:r>
          </a:p>
          <a:p>
            <a:pPr lvl="1"/>
            <a:r>
              <a:rPr lang="en-US" sz="1900" dirty="0"/>
              <a:t>WHO guidelines inform these country-led processes in many low- and middle-income countries; countries may seek additional evidence on acceptability or other setting-specific topics</a:t>
            </a:r>
          </a:p>
          <a:p>
            <a:pPr>
              <a:spcBef>
                <a:spcPts val="0"/>
              </a:spcBef>
            </a:pPr>
            <a:r>
              <a:rPr lang="en-US" sz="1900" b="1" dirty="0"/>
              <a:t>Global health organizations </a:t>
            </a:r>
            <a:r>
              <a:rPr lang="en-US" sz="1900" dirty="0"/>
              <a:t>that purchase or distribute products may also develop guidelines</a:t>
            </a:r>
          </a:p>
          <a:p>
            <a:pPr lvl="1"/>
            <a:r>
              <a:rPr lang="en-US" sz="1900" dirty="0"/>
              <a:t>For example, PEPFAR and Global Fund require that products are approved by a stringent regulatory agency, that national guidelines are in place, and that manufacturing is prequalified </a:t>
            </a:r>
            <a:r>
              <a:rPr lang="en-US" sz="1900" dirty="0">
                <a:solidFill>
                  <a:schemeClr val="bg2">
                    <a:lumMod val="10000"/>
                  </a:schemeClr>
                </a:solidFill>
              </a:rPr>
              <a:t>by WHO prior to procuring the product</a:t>
            </a:r>
          </a:p>
          <a:p>
            <a:endParaRPr lang="en-US" dirty="0"/>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sz="2000" dirty="0"/>
              <a:t>Recommend how medical interventions can be used in a setting or population</a:t>
            </a:r>
          </a:p>
        </p:txBody>
      </p:sp>
    </p:spTree>
    <p:extLst>
      <p:ext uri="{BB962C8B-B14F-4D97-AF65-F5344CB8AC3E}">
        <p14:creationId xmlns:p14="http://schemas.microsoft.com/office/powerpoint/2010/main" val="3176394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Manufacturing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603165"/>
            <a:ext cx="11101551" cy="4478963"/>
          </a:xfrm>
        </p:spPr>
        <p:txBody>
          <a:bodyPr/>
          <a:lstStyle/>
          <a:p>
            <a:pPr lvl="0" fontAlgn="base">
              <a:spcBef>
                <a:spcPts val="0"/>
              </a:spcBef>
            </a:pPr>
            <a:r>
              <a:rPr lang="en-US" sz="1800" dirty="0">
                <a:solidFill>
                  <a:srgbClr val="E7E6E6">
                    <a:lumMod val="25000"/>
                  </a:srgbClr>
                </a:solidFill>
              </a:rPr>
              <a:t>Manufacturing and distribution are critical to </a:t>
            </a:r>
            <a:r>
              <a:rPr lang="en-US" sz="1800" b="1" dirty="0">
                <a:solidFill>
                  <a:srgbClr val="E7E6E6">
                    <a:lumMod val="25000"/>
                  </a:srgbClr>
                </a:solidFill>
              </a:rPr>
              <a:t>ensuring a stable and safe supply </a:t>
            </a:r>
            <a:r>
              <a:rPr lang="en-US" sz="1800" dirty="0">
                <a:solidFill>
                  <a:srgbClr val="E7E6E6">
                    <a:lumMod val="25000"/>
                  </a:srgbClr>
                </a:solidFill>
              </a:rPr>
              <a:t>to build and maintain confidence in products</a:t>
            </a:r>
          </a:p>
          <a:p>
            <a:pPr lvl="1"/>
            <a:r>
              <a:rPr lang="en-US" sz="1800" dirty="0">
                <a:solidFill>
                  <a:srgbClr val="E7E6E6">
                    <a:lumMod val="25000"/>
                  </a:srgbClr>
                </a:solidFill>
              </a:rPr>
              <a:t>Specific product attributes like delivery system design and stability and formulation of active pharmaceutical ingredient (API) can determine complexity and cost of manufacturing and distribution</a:t>
            </a:r>
            <a:endParaRPr lang="en-US" sz="1800" dirty="0">
              <a:solidFill>
                <a:srgbClr val="E7E6E6">
                  <a:lumMod val="25000"/>
                </a:srgbClr>
              </a:solidFill>
              <a:highlight>
                <a:srgbClr val="FFFF00"/>
              </a:highlight>
            </a:endParaRPr>
          </a:p>
          <a:p>
            <a:pPr>
              <a:spcBef>
                <a:spcPts val="0"/>
              </a:spcBef>
            </a:pPr>
            <a:r>
              <a:rPr lang="en-US" sz="1800" b="1" dirty="0">
                <a:solidFill>
                  <a:srgbClr val="E7E6E6">
                    <a:lumMod val="25000"/>
                  </a:srgbClr>
                </a:solidFill>
              </a:rPr>
              <a:t>WHO prequalification (PQ) affirms manufacturing quality </a:t>
            </a:r>
            <a:r>
              <a:rPr lang="en-US" sz="1800" dirty="0">
                <a:solidFill>
                  <a:srgbClr val="E7E6E6">
                    <a:lumMod val="25000"/>
                  </a:srgbClr>
                </a:solidFill>
              </a:rPr>
              <a:t>of affordable products with consistent supply; WHO PQ is a key driver to build confidence among procurers, ministries and users</a:t>
            </a:r>
          </a:p>
          <a:p>
            <a:pPr lvl="0">
              <a:spcBef>
                <a:spcPts val="0"/>
              </a:spcBef>
            </a:pPr>
            <a:r>
              <a:rPr lang="en-US" sz="1800" dirty="0">
                <a:solidFill>
                  <a:srgbClr val="E7E6E6">
                    <a:lumMod val="25000"/>
                  </a:srgbClr>
                </a:solidFill>
              </a:rPr>
              <a:t>Transfer of manufacturing technology and knowledge to LMIC can </a:t>
            </a:r>
            <a:r>
              <a:rPr lang="en-US" sz="1800" b="1" dirty="0">
                <a:solidFill>
                  <a:srgbClr val="E7E6E6">
                    <a:lumMod val="25000"/>
                  </a:srgbClr>
                </a:solidFill>
              </a:rPr>
              <a:t>help lower cost of production and transportation</a:t>
            </a:r>
          </a:p>
          <a:p>
            <a:pPr lvl="1"/>
            <a:r>
              <a:rPr lang="en-US" sz="1800" dirty="0">
                <a:solidFill>
                  <a:srgbClr val="E7E6E6">
                    <a:lumMod val="25000"/>
                  </a:srgbClr>
                </a:solidFill>
              </a:rPr>
              <a:t>Feasibility depends on commercial arrangements, licensing, intellectual property, technical complexity, investment, market dynamics and other considerations</a:t>
            </a:r>
          </a:p>
          <a:p>
            <a:pPr lvl="0" fontAlgn="base">
              <a:spcBef>
                <a:spcPts val="0"/>
              </a:spcBef>
            </a:pPr>
            <a:r>
              <a:rPr lang="en-US" sz="1800" b="1" dirty="0">
                <a:solidFill>
                  <a:srgbClr val="E7E6E6">
                    <a:lumMod val="25000"/>
                  </a:srgbClr>
                </a:solidFill>
              </a:rPr>
              <a:t>Generic manufacturing </a:t>
            </a:r>
            <a:r>
              <a:rPr lang="en-US" sz="1800" dirty="0">
                <a:solidFill>
                  <a:srgbClr val="E7E6E6">
                    <a:lumMod val="25000"/>
                  </a:srgbClr>
                </a:solidFill>
              </a:rPr>
              <a:t>can draw new producers into the market, fostering competition that can drive down costs, mitigating the risk to supply of having only one producer and ensuring commodity security</a:t>
            </a:r>
          </a:p>
          <a:p>
            <a:pPr lvl="1"/>
            <a:r>
              <a:rPr lang="en-US" sz="1800" dirty="0">
                <a:solidFill>
                  <a:srgbClr val="E7E6E6">
                    <a:lumMod val="25000"/>
                  </a:srgbClr>
                </a:solidFill>
              </a:rPr>
              <a:t>Global health agencies sometimes encourage generic manufacturers to enter the market for needed global health goods through technical assistance, investment and other incentives</a:t>
            </a:r>
          </a:p>
          <a:p>
            <a:pPr lvl="0">
              <a:spcBef>
                <a:spcPts val="0"/>
              </a:spcBef>
            </a:pPr>
            <a:r>
              <a:rPr lang="en-US" sz="1800" b="1" dirty="0">
                <a:solidFill>
                  <a:srgbClr val="E7E6E6">
                    <a:lumMod val="25000"/>
                  </a:srgbClr>
                </a:solidFill>
              </a:rPr>
              <a:t>Balancing</a:t>
            </a:r>
            <a:r>
              <a:rPr lang="en-US" sz="1800" dirty="0">
                <a:solidFill>
                  <a:srgbClr val="E7E6E6">
                    <a:lumMod val="25000"/>
                  </a:srgbClr>
                </a:solidFill>
              </a:rPr>
              <a:t> </a:t>
            </a:r>
            <a:r>
              <a:rPr lang="en-US" sz="1800" b="1" dirty="0">
                <a:solidFill>
                  <a:srgbClr val="E7E6E6">
                    <a:lumMod val="25000"/>
                  </a:srgbClr>
                </a:solidFill>
              </a:rPr>
              <a:t>production with demand can be challenging,</a:t>
            </a:r>
            <a:r>
              <a:rPr lang="en-US" sz="1800" dirty="0">
                <a:solidFill>
                  <a:srgbClr val="E7E6E6">
                    <a:lumMod val="25000"/>
                  </a:srgbClr>
                </a:solidFill>
              </a:rPr>
              <a:t> especially for new products that are establishing markets and where market size may fluctuate</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sz="2000" dirty="0"/>
              <a:t>Reliable product supply is key to building and sustaining a market and meeting user needs</a:t>
            </a:r>
          </a:p>
        </p:txBody>
      </p:sp>
    </p:spTree>
    <p:extLst>
      <p:ext uri="{BB962C8B-B14F-4D97-AF65-F5344CB8AC3E}">
        <p14:creationId xmlns:p14="http://schemas.microsoft.com/office/powerpoint/2010/main" val="1330763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BE9E-0285-C24F-9CA6-F3F4E6EB7834}"/>
              </a:ext>
            </a:extLst>
          </p:cNvPr>
          <p:cNvSpPr>
            <a:spLocks noGrp="1"/>
          </p:cNvSpPr>
          <p:nvPr>
            <p:ph type="title"/>
          </p:nvPr>
        </p:nvSpPr>
        <p:spPr/>
        <p:txBody>
          <a:bodyPr/>
          <a:lstStyle/>
          <a:p>
            <a:r>
              <a:rPr lang="en-US" dirty="0"/>
              <a:t>Policies and Budgeting</a:t>
            </a:r>
          </a:p>
        </p:txBody>
      </p:sp>
      <p:sp>
        <p:nvSpPr>
          <p:cNvPr id="3" name="Text Placeholder 2">
            <a:extLst>
              <a:ext uri="{FF2B5EF4-FFF2-40B4-BE49-F238E27FC236}">
                <a16:creationId xmlns:a16="http://schemas.microsoft.com/office/drawing/2014/main" id="{310DFD31-485D-8549-B965-9D82F39F617B}"/>
              </a:ext>
            </a:extLst>
          </p:cNvPr>
          <p:cNvSpPr>
            <a:spLocks noGrp="1"/>
          </p:cNvSpPr>
          <p:nvPr>
            <p:ph type="body" sz="quarter" idx="10"/>
          </p:nvPr>
        </p:nvSpPr>
        <p:spPr/>
        <p:txBody>
          <a:bodyPr/>
          <a:lstStyle/>
          <a:p>
            <a:r>
              <a:rPr lang="en-US" sz="2000" dirty="0"/>
              <a:t>National policies and budget processes are essential to support product introduction </a:t>
            </a:r>
          </a:p>
        </p:txBody>
      </p:sp>
      <p:sp>
        <p:nvSpPr>
          <p:cNvPr id="4" name="Text Placeholder 3">
            <a:extLst>
              <a:ext uri="{FF2B5EF4-FFF2-40B4-BE49-F238E27FC236}">
                <a16:creationId xmlns:a16="http://schemas.microsoft.com/office/drawing/2014/main" id="{ABE1396C-AE3C-3446-A97A-F09238524F38}"/>
              </a:ext>
            </a:extLst>
          </p:cNvPr>
          <p:cNvSpPr>
            <a:spLocks noGrp="1"/>
          </p:cNvSpPr>
          <p:nvPr>
            <p:ph type="body" sz="quarter" idx="11"/>
          </p:nvPr>
        </p:nvSpPr>
        <p:spPr>
          <a:xfrm>
            <a:off x="833869" y="1619251"/>
            <a:ext cx="10887075" cy="4284227"/>
          </a:xfrm>
        </p:spPr>
        <p:txBody>
          <a:bodyPr/>
          <a:lstStyle/>
          <a:p>
            <a:pPr marL="0" indent="0">
              <a:spcBef>
                <a:spcPts val="0"/>
              </a:spcBef>
              <a:buNone/>
            </a:pPr>
            <a:r>
              <a:rPr lang="en-US" sz="1800" dirty="0"/>
              <a:t>National policies and budgets </a:t>
            </a:r>
            <a:r>
              <a:rPr lang="en-US" sz="1800" b="1" dirty="0"/>
              <a:t>reflect countries’ true priorities and commitments </a:t>
            </a:r>
            <a:r>
              <a:rPr lang="en-US" sz="1800" dirty="0"/>
              <a:t>for introducing new products and innovations. Key processes to build support:</a:t>
            </a:r>
          </a:p>
          <a:p>
            <a:pPr>
              <a:spcBef>
                <a:spcPts val="0"/>
              </a:spcBef>
            </a:pPr>
            <a:r>
              <a:rPr lang="en-US" sz="1800" dirty="0"/>
              <a:t>Ensure that information and materials from clinical research, implementation studies and modeling are available to </a:t>
            </a:r>
            <a:r>
              <a:rPr lang="en-US" sz="1800" b="1" dirty="0"/>
              <a:t>address policymaker questions </a:t>
            </a:r>
            <a:r>
              <a:rPr lang="en-US" sz="1800" dirty="0"/>
              <a:t>such as drug resistance, cost and cost-effectiveness, and public health impact</a:t>
            </a:r>
          </a:p>
          <a:p>
            <a:pPr>
              <a:spcBef>
                <a:spcPts val="0"/>
              </a:spcBef>
            </a:pPr>
            <a:r>
              <a:rPr lang="en-US" sz="1800" dirty="0"/>
              <a:t>This information will also need to be included in implementation tools: training, information and monitoring</a:t>
            </a:r>
          </a:p>
          <a:p>
            <a:pPr>
              <a:spcBef>
                <a:spcPts val="0"/>
              </a:spcBef>
            </a:pPr>
            <a:r>
              <a:rPr lang="en-US" sz="1800" dirty="0"/>
              <a:t>Engage and </a:t>
            </a:r>
            <a:r>
              <a:rPr lang="en-US" sz="1800" b="1" dirty="0"/>
              <a:t>work through national structures </a:t>
            </a:r>
            <a:r>
              <a:rPr lang="en-US" sz="1800" dirty="0"/>
              <a:t>that drive policy such as Technical Working Groups (TWG) in ministries and plan for financial and technical support to TWGs to incorporate a new product</a:t>
            </a:r>
          </a:p>
          <a:p>
            <a:pPr>
              <a:spcBef>
                <a:spcPts val="0"/>
              </a:spcBef>
            </a:pPr>
            <a:r>
              <a:rPr lang="en-US" sz="1800" dirty="0"/>
              <a:t>Advocate to </a:t>
            </a:r>
            <a:r>
              <a:rPr lang="en-US" sz="1800" b="1" dirty="0"/>
              <a:t>include diverse stakeholders, including civil society, </a:t>
            </a:r>
            <a:r>
              <a:rPr lang="en-US" sz="1800" dirty="0"/>
              <a:t>in TWGs so that policies benefit from their insights and priorities, and so they can monitor and champion introduction efforts</a:t>
            </a:r>
          </a:p>
          <a:p>
            <a:pPr>
              <a:spcBef>
                <a:spcPts val="0"/>
              </a:spcBef>
            </a:pPr>
            <a:r>
              <a:rPr lang="en-US" sz="1800" dirty="0"/>
              <a:t>Develop </a:t>
            </a:r>
            <a:r>
              <a:rPr lang="en-US" sz="1800" b="1" dirty="0"/>
              <a:t>costed implementation plans </a:t>
            </a:r>
            <a:r>
              <a:rPr lang="en-US" sz="1800" dirty="0"/>
              <a:t>so that decisions are informed by resource requirements, and resources can be sourced from external funders or country resources</a:t>
            </a:r>
          </a:p>
          <a:p>
            <a:pPr>
              <a:spcBef>
                <a:spcPts val="0"/>
              </a:spcBef>
            </a:pPr>
            <a:r>
              <a:rPr lang="en-US" sz="1800" dirty="0"/>
              <a:t>Build a community of practice and opportunities to </a:t>
            </a:r>
            <a:r>
              <a:rPr lang="en-US" sz="1800" b="1" dirty="0"/>
              <a:t>exchange experiences and insights among countries </a:t>
            </a:r>
            <a:r>
              <a:rPr lang="en-US" sz="1800" dirty="0"/>
              <a:t>so that early adopter countries can serve as an example and resource for other countries considering the new product</a:t>
            </a:r>
          </a:p>
        </p:txBody>
      </p:sp>
    </p:spTree>
    <p:extLst>
      <p:ext uri="{BB962C8B-B14F-4D97-AF65-F5344CB8AC3E}">
        <p14:creationId xmlns:p14="http://schemas.microsoft.com/office/powerpoint/2010/main" val="296172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BE9E-0285-C24F-9CA6-F3F4E6EB7834}"/>
              </a:ext>
            </a:extLst>
          </p:cNvPr>
          <p:cNvSpPr>
            <a:spLocks noGrp="1"/>
          </p:cNvSpPr>
          <p:nvPr>
            <p:ph type="title"/>
          </p:nvPr>
        </p:nvSpPr>
        <p:spPr/>
        <p:txBody>
          <a:bodyPr/>
          <a:lstStyle/>
          <a:p>
            <a:r>
              <a:rPr lang="en-US" dirty="0"/>
              <a:t>Policies and Budgeting</a:t>
            </a:r>
          </a:p>
        </p:txBody>
      </p:sp>
      <p:sp>
        <p:nvSpPr>
          <p:cNvPr id="3" name="Text Placeholder 2">
            <a:extLst>
              <a:ext uri="{FF2B5EF4-FFF2-40B4-BE49-F238E27FC236}">
                <a16:creationId xmlns:a16="http://schemas.microsoft.com/office/drawing/2014/main" id="{310DFD31-485D-8549-B965-9D82F39F617B}"/>
              </a:ext>
            </a:extLst>
          </p:cNvPr>
          <p:cNvSpPr>
            <a:spLocks noGrp="1"/>
          </p:cNvSpPr>
          <p:nvPr>
            <p:ph type="body" sz="quarter" idx="10"/>
          </p:nvPr>
        </p:nvSpPr>
        <p:spPr/>
        <p:txBody>
          <a:bodyPr/>
          <a:lstStyle/>
          <a:p>
            <a:r>
              <a:rPr lang="en-US" sz="2000" dirty="0"/>
              <a:t>Global policies and budget processes are essential to support product introduction </a:t>
            </a:r>
          </a:p>
        </p:txBody>
      </p:sp>
      <p:sp>
        <p:nvSpPr>
          <p:cNvPr id="4" name="Text Placeholder 3">
            <a:extLst>
              <a:ext uri="{FF2B5EF4-FFF2-40B4-BE49-F238E27FC236}">
                <a16:creationId xmlns:a16="http://schemas.microsoft.com/office/drawing/2014/main" id="{ABE1396C-AE3C-3446-A97A-F09238524F38}"/>
              </a:ext>
            </a:extLst>
          </p:cNvPr>
          <p:cNvSpPr>
            <a:spLocks noGrp="1"/>
          </p:cNvSpPr>
          <p:nvPr>
            <p:ph type="body" sz="quarter" idx="11"/>
          </p:nvPr>
        </p:nvSpPr>
        <p:spPr>
          <a:xfrm>
            <a:off x="833869" y="1619251"/>
            <a:ext cx="10887075" cy="4284227"/>
          </a:xfrm>
        </p:spPr>
        <p:txBody>
          <a:bodyPr/>
          <a:lstStyle/>
          <a:p>
            <a:pPr>
              <a:spcBef>
                <a:spcPts val="0"/>
              </a:spcBef>
            </a:pPr>
            <a:r>
              <a:rPr lang="en-US" sz="1800" dirty="0"/>
              <a:t>Global health organizations – </a:t>
            </a:r>
            <a:r>
              <a:rPr lang="en-US" sz="1800" b="1" dirty="0"/>
              <a:t>especially PEPFAR and Global Fund </a:t>
            </a:r>
            <a:r>
              <a:rPr lang="en-US" sz="1800" dirty="0"/>
              <a:t>– also articulate policies and budgets that influence national programs and the introduction of new products and innovations</a:t>
            </a:r>
          </a:p>
          <a:p>
            <a:pPr>
              <a:spcBef>
                <a:spcPts val="0"/>
              </a:spcBef>
            </a:pPr>
            <a:r>
              <a:rPr lang="en-US" sz="1800" dirty="0"/>
              <a:t>PEPFAR’s Country Operating Plans guide PEPFAR’s country investments</a:t>
            </a:r>
          </a:p>
          <a:p>
            <a:pPr lvl="1"/>
            <a:r>
              <a:rPr lang="en-US" sz="1800" dirty="0"/>
              <a:t>COP Guidance is updated annually and reflects the latest scientific advances to inform country planning – including about new product introduction</a:t>
            </a:r>
          </a:p>
          <a:p>
            <a:pPr lvl="1"/>
            <a:r>
              <a:rPr lang="en-US" sz="1800" dirty="0"/>
              <a:t>PEPFAR has been the largest funder of VMMC and oral PrEP programs over the years, and 2022 COP Guidance includes strong supportive language for introducing both the dapivirine vaginal ring and injectable CAB for PrEP</a:t>
            </a:r>
          </a:p>
          <a:p>
            <a:pPr>
              <a:spcBef>
                <a:spcPts val="0"/>
              </a:spcBef>
            </a:pPr>
            <a:r>
              <a:rPr lang="en-US" sz="1800" dirty="0"/>
              <a:t>The Global Fund’s new strategy includes increased support for primary HIV prevention</a:t>
            </a:r>
          </a:p>
          <a:p>
            <a:pPr lvl="1"/>
            <a:r>
              <a:rPr lang="en-US" sz="1800" dirty="0"/>
              <a:t>Global Fund relies on WHO for technical guidance and then works with Country Coordinating Mechanisms to design programs for funding</a:t>
            </a:r>
          </a:p>
        </p:txBody>
      </p:sp>
    </p:spTree>
    <p:extLst>
      <p:ext uri="{BB962C8B-B14F-4D97-AF65-F5344CB8AC3E}">
        <p14:creationId xmlns:p14="http://schemas.microsoft.com/office/powerpoint/2010/main" val="1444309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Cost and Financing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292772"/>
            <a:ext cx="10882744" cy="4793816"/>
          </a:xfrm>
        </p:spPr>
        <p:txBody>
          <a:bodyPr/>
          <a:lstStyle/>
          <a:p>
            <a:pPr>
              <a:spcBef>
                <a:spcPts val="0"/>
              </a:spcBef>
            </a:pPr>
            <a:r>
              <a:rPr lang="en-US" sz="2000" b="1" dirty="0"/>
              <a:t>Costs </a:t>
            </a:r>
            <a:r>
              <a:rPr lang="en-US" sz="2000" dirty="0"/>
              <a:t>of products are only a small portion of ensuring that product reaches a user. Full costs include: </a:t>
            </a:r>
          </a:p>
          <a:p>
            <a:pPr lvl="1"/>
            <a:r>
              <a:rPr lang="en-US" sz="2000" b="1" dirty="0"/>
              <a:t>Cost of goods: </a:t>
            </a:r>
            <a:r>
              <a:rPr lang="en-US" sz="2000" dirty="0"/>
              <a:t>parts, raw materials, labor, transport, overhead and profit </a:t>
            </a:r>
          </a:p>
          <a:p>
            <a:pPr lvl="1"/>
            <a:r>
              <a:rPr lang="en-US" sz="2000" b="1" dirty="0"/>
              <a:t>Cost of programs: </a:t>
            </a:r>
            <a:r>
              <a:rPr lang="en-US" sz="2000" dirty="0"/>
              <a:t>provider training, demand creation, monitoring and evaluation, testing, etc. </a:t>
            </a:r>
          </a:p>
          <a:p>
            <a:pPr>
              <a:spcBef>
                <a:spcPts val="0"/>
              </a:spcBef>
            </a:pPr>
            <a:r>
              <a:rPr lang="en-US" sz="2000" dirty="0">
                <a:solidFill>
                  <a:srgbClr val="E7E6E6">
                    <a:lumMod val="25000"/>
                  </a:srgbClr>
                </a:solidFill>
              </a:rPr>
              <a:t>Product developers sometimes commit to a lower </a:t>
            </a:r>
            <a:r>
              <a:rPr lang="en-US" sz="2000" b="1" dirty="0">
                <a:solidFill>
                  <a:srgbClr val="E7E6E6">
                    <a:lumMod val="25000"/>
                  </a:srgbClr>
                </a:solidFill>
              </a:rPr>
              <a:t>“public sector” price </a:t>
            </a:r>
            <a:r>
              <a:rPr lang="en-US" sz="2000" dirty="0">
                <a:solidFill>
                  <a:srgbClr val="E7E6E6">
                    <a:lumMod val="25000"/>
                  </a:srgbClr>
                </a:solidFill>
              </a:rPr>
              <a:t>for LMIC as a condition of access to public funding for product development or clinical trial infrastructure, an effort to address public health concerns, or driven by other considerations</a:t>
            </a:r>
          </a:p>
          <a:p>
            <a:pPr>
              <a:spcBef>
                <a:spcPts val="0"/>
              </a:spcBef>
            </a:pPr>
            <a:r>
              <a:rPr lang="en-US" sz="2000" dirty="0">
                <a:solidFill>
                  <a:srgbClr val="E7E6E6">
                    <a:lumMod val="25000"/>
                  </a:srgbClr>
                </a:solidFill>
              </a:rPr>
              <a:t>The negotiations and </a:t>
            </a:r>
            <a:r>
              <a:rPr lang="en-US" sz="2000" b="1" dirty="0">
                <a:solidFill>
                  <a:srgbClr val="E7E6E6">
                    <a:lumMod val="25000"/>
                  </a:srgbClr>
                </a:solidFill>
              </a:rPr>
              <a:t>terms are generally privileged</a:t>
            </a:r>
            <a:r>
              <a:rPr lang="en-US" sz="2000" dirty="0">
                <a:solidFill>
                  <a:srgbClr val="E7E6E6">
                    <a:lumMod val="25000"/>
                  </a:srgbClr>
                </a:solidFill>
              </a:rPr>
              <a:t>, and this lack of transparency can hinder planning and advocacy</a:t>
            </a:r>
            <a:endParaRPr lang="en-US" sz="2000" dirty="0"/>
          </a:p>
          <a:p>
            <a:pPr>
              <a:spcBef>
                <a:spcPts val="0"/>
              </a:spcBef>
            </a:pPr>
            <a:r>
              <a:rPr lang="en-US" sz="2000" b="1" dirty="0"/>
              <a:t>Market shaping </a:t>
            </a:r>
            <a:r>
              <a:rPr lang="en-US" sz="2000" dirty="0"/>
              <a:t>is sometimes needed for public health goods</a:t>
            </a:r>
          </a:p>
          <a:p>
            <a:pPr lvl="1"/>
            <a:r>
              <a:rPr lang="en-US" sz="2000" dirty="0"/>
              <a:t>Tools such as subsidies, guaranteeing purchase of a set volume of product, or pooled procurement are employed by funders or coalitions to manage risks and encourage the development and delivery of public health products</a:t>
            </a:r>
          </a:p>
        </p:txBody>
      </p:sp>
    </p:spTree>
    <p:extLst>
      <p:ext uri="{BB962C8B-B14F-4D97-AF65-F5344CB8AC3E}">
        <p14:creationId xmlns:p14="http://schemas.microsoft.com/office/powerpoint/2010/main" val="4292059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Cost and Financing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292772"/>
            <a:ext cx="10882744" cy="4793816"/>
          </a:xfrm>
        </p:spPr>
        <p:txBody>
          <a:bodyPr/>
          <a:lstStyle/>
          <a:p>
            <a:pPr>
              <a:spcBef>
                <a:spcPts val="0"/>
              </a:spcBef>
            </a:pPr>
            <a:r>
              <a:rPr lang="en-US" sz="2000" b="1" dirty="0"/>
              <a:t>Generic manufacturing </a:t>
            </a:r>
            <a:r>
              <a:rPr lang="en-US" sz="2000" dirty="0"/>
              <a:t>can dramatically reduce the price and increase availability of needed products</a:t>
            </a:r>
          </a:p>
          <a:p>
            <a:pPr lvl="1"/>
            <a:r>
              <a:rPr lang="en-US" sz="2000" dirty="0"/>
              <a:t>Organizations like the </a:t>
            </a:r>
            <a:r>
              <a:rPr lang="en-US" sz="2000" dirty="0">
                <a:hlinkClick r:id="rId3"/>
              </a:rPr>
              <a:t>Medicines Patent Pool </a:t>
            </a:r>
            <a:r>
              <a:rPr lang="en-US" sz="2000" dirty="0"/>
              <a:t>and </a:t>
            </a:r>
            <a:r>
              <a:rPr lang="en-US" sz="2000" dirty="0">
                <a:hlinkClick r:id="rId4"/>
              </a:rPr>
              <a:t>MedAcess</a:t>
            </a:r>
            <a:r>
              <a:rPr lang="en-US" sz="2000" dirty="0"/>
              <a:t> help negotiate and facilitate licensing, patent pooling and other intellectual property agreements among key stakeholders to encourage and incentivize generic manufacture. </a:t>
            </a:r>
          </a:p>
          <a:p>
            <a:pPr>
              <a:spcBef>
                <a:spcPts val="0"/>
              </a:spcBef>
            </a:pPr>
            <a:r>
              <a:rPr lang="en-US" sz="2000" dirty="0"/>
              <a:t>Policymakers and funders generally base </a:t>
            </a:r>
            <a:r>
              <a:rPr lang="en-US" sz="2000" b="1" dirty="0"/>
              <a:t>decisions about investment on cost-effectiveness </a:t>
            </a:r>
            <a:r>
              <a:rPr lang="en-US" sz="2000" dirty="0"/>
              <a:t>which can be difficult to ascertain for new products as programs are being developed and low volumes can mean a higher price</a:t>
            </a:r>
          </a:p>
          <a:p>
            <a:pPr>
              <a:spcBef>
                <a:spcPts val="0"/>
              </a:spcBef>
            </a:pPr>
            <a:r>
              <a:rPr lang="en-US" sz="2000" dirty="0"/>
              <a:t>Funders and governments may consider “cost-effectiveness” in relation to existing products, discounting the value of </a:t>
            </a:r>
            <a:r>
              <a:rPr lang="en-US" sz="2000" b="1" dirty="0"/>
              <a:t>informed choice and reaching new users </a:t>
            </a:r>
            <a:r>
              <a:rPr lang="en-US" sz="2000" dirty="0"/>
              <a:t>with new options</a:t>
            </a:r>
          </a:p>
          <a:p>
            <a:pPr>
              <a:spcBef>
                <a:spcPts val="0"/>
              </a:spcBef>
            </a:pPr>
            <a:r>
              <a:rPr lang="en-US" sz="2000" dirty="0"/>
              <a:t>Financing for products and programs comes from national governments and international funders</a:t>
            </a:r>
          </a:p>
        </p:txBody>
      </p:sp>
    </p:spTree>
    <p:extLst>
      <p:ext uri="{BB962C8B-B14F-4D97-AF65-F5344CB8AC3E}">
        <p14:creationId xmlns:p14="http://schemas.microsoft.com/office/powerpoint/2010/main" val="102840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Product R&amp;D and Delivery</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flipH="1" flipV="1">
            <a:off x="11720943" y="1690540"/>
            <a:ext cx="45719" cy="45719"/>
          </a:xfrm>
        </p:spPr>
        <p:txBody>
          <a:bodyPr/>
          <a:lstStyle/>
          <a:p>
            <a:r>
              <a:rPr lang="en-US" dirty="0"/>
              <a:t> </a:t>
            </a:r>
          </a:p>
        </p:txBody>
      </p:sp>
      <p:pic>
        <p:nvPicPr>
          <p:cNvPr id="53" name="Picture 52">
            <a:extLst>
              <a:ext uri="{FF2B5EF4-FFF2-40B4-BE49-F238E27FC236}">
                <a16:creationId xmlns:a16="http://schemas.microsoft.com/office/drawing/2014/main" id="{0AFB95AD-E2B6-1A4A-85C8-7A65496DBECB}"/>
              </a:ext>
            </a:extLst>
          </p:cNvPr>
          <p:cNvPicPr>
            <a:picLocks noChangeAspect="1"/>
          </p:cNvPicPr>
          <p:nvPr/>
        </p:nvPicPr>
        <p:blipFill>
          <a:blip r:embed="rId3"/>
          <a:stretch>
            <a:fillRect/>
          </a:stretch>
        </p:blipFill>
        <p:spPr>
          <a:xfrm>
            <a:off x="1090119" y="1690540"/>
            <a:ext cx="10630824" cy="3796723"/>
          </a:xfrm>
          <a:prstGeom prst="rect">
            <a:avLst/>
          </a:prstGeom>
        </p:spPr>
      </p:pic>
    </p:spTree>
    <p:extLst>
      <p:ext uri="{BB962C8B-B14F-4D97-AF65-F5344CB8AC3E}">
        <p14:creationId xmlns:p14="http://schemas.microsoft.com/office/powerpoint/2010/main" val="103183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Supply chain and distribution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561126"/>
            <a:ext cx="10882744" cy="5139219"/>
          </a:xfrm>
        </p:spPr>
        <p:txBody>
          <a:bodyPr/>
          <a:lstStyle/>
          <a:p>
            <a:pPr>
              <a:spcBef>
                <a:spcPts val="0"/>
              </a:spcBef>
            </a:pPr>
            <a:r>
              <a:rPr lang="en-US" sz="1800" dirty="0"/>
              <a:t>Supply chain management is critical to </a:t>
            </a:r>
            <a:r>
              <a:rPr lang="en-US" sz="1800" b="1" dirty="0"/>
              <a:t>ensuring that health systems and clients have access to products and other commodities </a:t>
            </a:r>
            <a:r>
              <a:rPr lang="en-US" sz="1800" dirty="0"/>
              <a:t>from factories to warehouses to distribution points to clients; it aligns supply and demand through quantification, procurement, inventory management, warehousing and transportation as well as generating and managing data </a:t>
            </a:r>
          </a:p>
          <a:p>
            <a:pPr>
              <a:spcBef>
                <a:spcPts val="0"/>
              </a:spcBef>
            </a:pPr>
            <a:r>
              <a:rPr lang="en-US" sz="1800" dirty="0"/>
              <a:t>Coordination mechanisms like </a:t>
            </a:r>
            <a:r>
              <a:rPr lang="en-US" sz="1800" dirty="0">
                <a:hlinkClick r:id="rId3"/>
              </a:rPr>
              <a:t>RHSC</a:t>
            </a:r>
            <a:r>
              <a:rPr lang="en-US" sz="1800" dirty="0"/>
              <a:t> and </a:t>
            </a:r>
            <a:r>
              <a:rPr lang="en-US" sz="1800" dirty="0">
                <a:hlinkClick r:id="rId4"/>
              </a:rPr>
              <a:t>APWG</a:t>
            </a:r>
            <a:r>
              <a:rPr lang="en-US" sz="1800" dirty="0"/>
              <a:t> help </a:t>
            </a:r>
            <a:r>
              <a:rPr lang="en-US" sz="1800" b="1" dirty="0"/>
              <a:t>manage supply for many global health goods</a:t>
            </a:r>
            <a:r>
              <a:rPr lang="en-US" sz="1800" dirty="0"/>
              <a:t>, including vaccines, ARVs, antimalarials, contraceptives and diagnostics; these mechanisms can help allocate available supply while also driving and responding to demand</a:t>
            </a:r>
          </a:p>
          <a:p>
            <a:pPr>
              <a:spcBef>
                <a:spcPts val="0"/>
              </a:spcBef>
            </a:pPr>
            <a:r>
              <a:rPr lang="en-US" sz="1800" dirty="0"/>
              <a:t>Quantification involves </a:t>
            </a:r>
            <a:r>
              <a:rPr lang="en-US" sz="1800" b="1" dirty="0"/>
              <a:t>estimating the quantity and cost of products and determining when they should be procured and delivered</a:t>
            </a:r>
            <a:r>
              <a:rPr lang="en-US" sz="1800" dirty="0"/>
              <a:t> to ensure an uninterrupted supply</a:t>
            </a:r>
          </a:p>
          <a:p>
            <a:pPr lvl="1"/>
            <a:r>
              <a:rPr lang="en-US" sz="1800" dirty="0"/>
              <a:t>Challenging for new products that rely </a:t>
            </a:r>
            <a:r>
              <a:rPr lang="en-US" sz="1800" dirty="0">
                <a:solidFill>
                  <a:schemeClr val="bg2">
                    <a:lumMod val="10000"/>
                  </a:schemeClr>
                </a:solidFill>
              </a:rPr>
              <a:t>on market estimates, modeling and demand forecasts</a:t>
            </a:r>
          </a:p>
          <a:p>
            <a:pPr lvl="1"/>
            <a:r>
              <a:rPr lang="en-US" sz="1800" dirty="0">
                <a:solidFill>
                  <a:schemeClr val="bg2">
                    <a:lumMod val="10000"/>
                  </a:schemeClr>
                </a:solidFill>
              </a:rPr>
              <a:t>Careful </a:t>
            </a:r>
            <a:r>
              <a:rPr lang="en-US" sz="1800" dirty="0"/>
              <a:t>supply management is needed to avoid oversupply that can waste products, or stock-outs that can undermine provider and user confidence in a new product.    </a:t>
            </a:r>
          </a:p>
          <a:p>
            <a:pPr>
              <a:spcBef>
                <a:spcPts val="0"/>
              </a:spcBef>
            </a:pPr>
            <a:r>
              <a:rPr lang="en-US" sz="1800" dirty="0"/>
              <a:t>Effective supply chain management is not limited to the product itself but must also include the </a:t>
            </a:r>
            <a:r>
              <a:rPr lang="en-US" sz="1800" b="1" dirty="0"/>
              <a:t>commodities and supplies for the full package of services </a:t>
            </a:r>
            <a:r>
              <a:rPr lang="en-US" sz="1800" dirty="0"/>
              <a:t>like test kits and injection equipment</a:t>
            </a:r>
          </a:p>
          <a:p>
            <a:pPr>
              <a:spcBef>
                <a:spcPts val="0"/>
              </a:spcBef>
            </a:pPr>
            <a:r>
              <a:rPr lang="en-US" sz="1800" dirty="0"/>
              <a:t>Specific product attributes such as the need for </a:t>
            </a:r>
            <a:r>
              <a:rPr lang="en-US" sz="1800" b="1" dirty="0"/>
              <a:t>cold chain, shelf life and disposal needs </a:t>
            </a:r>
            <a:r>
              <a:rPr lang="en-US" sz="1800" dirty="0"/>
              <a:t>can be key drivers of supply chain management and distribution</a:t>
            </a:r>
          </a:p>
          <a:p>
            <a:pPr lvl="1"/>
            <a:endParaRPr lang="en-US" sz="2000" dirty="0"/>
          </a:p>
          <a:p>
            <a:endParaRPr lang="en-US" dirty="0"/>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sz="2000" dirty="0"/>
              <a:t>Ensures adequate supply of essential health commodities to clients who need them </a:t>
            </a:r>
          </a:p>
        </p:txBody>
      </p:sp>
    </p:spTree>
    <p:extLst>
      <p:ext uri="{BB962C8B-B14F-4D97-AF65-F5344CB8AC3E}">
        <p14:creationId xmlns:p14="http://schemas.microsoft.com/office/powerpoint/2010/main" val="1629383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Demand Generation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645211"/>
            <a:ext cx="10882744" cy="4478963"/>
          </a:xfrm>
        </p:spPr>
        <p:txBody>
          <a:bodyPr/>
          <a:lstStyle/>
          <a:p>
            <a:pPr>
              <a:spcBef>
                <a:spcPts val="0"/>
              </a:spcBef>
            </a:pPr>
            <a:r>
              <a:rPr lang="en-US" sz="1800" dirty="0"/>
              <a:t>Employ a </a:t>
            </a:r>
            <a:r>
              <a:rPr lang="en-US" sz="1800" b="1" dirty="0"/>
              <a:t>two-pronged approach </a:t>
            </a:r>
            <a:r>
              <a:rPr lang="en-US" sz="1800" dirty="0"/>
              <a:t>to inform different groups about the product: potential users, service providers, community members and key decision makers</a:t>
            </a:r>
          </a:p>
          <a:p>
            <a:pPr lvl="1"/>
            <a:r>
              <a:rPr lang="en-US" sz="1800" dirty="0"/>
              <a:t>Normalize use, address stigma and support informed choice among general population </a:t>
            </a:r>
          </a:p>
          <a:p>
            <a:pPr lvl="1"/>
            <a:r>
              <a:rPr lang="en-US" sz="1800" dirty="0"/>
              <a:t>Tailor outreach channels, messaging approaches and information about product details to specific user groups, including where they can access information, products and services</a:t>
            </a:r>
          </a:p>
          <a:p>
            <a:pPr>
              <a:spcBef>
                <a:spcPts val="0"/>
              </a:spcBef>
            </a:pPr>
            <a:r>
              <a:rPr lang="en-US" sz="1800" dirty="0"/>
              <a:t>Use </a:t>
            </a:r>
            <a:r>
              <a:rPr lang="en-US" sz="1800" b="1" dirty="0"/>
              <a:t>diverse modes and messages to reach different audiences</a:t>
            </a:r>
            <a:r>
              <a:rPr lang="en-US" sz="1800" dirty="0"/>
              <a:t>: mass media, print materials, social media, radio, interactive advice, drama, Q&amp;A, trained peers and others</a:t>
            </a:r>
          </a:p>
          <a:p>
            <a:pPr lvl="1"/>
            <a:r>
              <a:rPr lang="en-US" sz="1800" dirty="0">
                <a:solidFill>
                  <a:schemeClr val="bg2">
                    <a:lumMod val="10000"/>
                  </a:schemeClr>
                </a:solidFill>
              </a:rPr>
              <a:t>Evidence shows that using a variety of channels is more effective at increasing uptake and reach</a:t>
            </a:r>
          </a:p>
          <a:p>
            <a:pPr>
              <a:spcBef>
                <a:spcPts val="0"/>
              </a:spcBef>
            </a:pPr>
            <a:r>
              <a:rPr lang="en-US" sz="1800" dirty="0"/>
              <a:t>Work with </a:t>
            </a:r>
            <a:r>
              <a:rPr lang="en-US" sz="1800" b="1" dirty="0"/>
              <a:t>trusted community organizations and </a:t>
            </a:r>
            <a:r>
              <a:rPr lang="en-US" sz="1800" b="1" dirty="0">
                <a:solidFill>
                  <a:schemeClr val="bg2">
                    <a:lumMod val="10000"/>
                  </a:schemeClr>
                </a:solidFill>
              </a:rPr>
              <a:t>leaders to build awareness and support for HIV prevention services including PrEP</a:t>
            </a:r>
          </a:p>
          <a:p>
            <a:pPr>
              <a:spcBef>
                <a:spcPts val="0"/>
              </a:spcBef>
            </a:pPr>
            <a:r>
              <a:rPr lang="en-US" sz="1800" b="1" dirty="0"/>
              <a:t>Engage potential users as experts </a:t>
            </a:r>
            <a:r>
              <a:rPr lang="en-US" sz="1800" dirty="0"/>
              <a:t>in crafting messages and identifying tools and strategies  </a:t>
            </a:r>
          </a:p>
          <a:p>
            <a:pPr>
              <a:spcBef>
                <a:spcPts val="0"/>
              </a:spcBef>
            </a:pPr>
            <a:r>
              <a:rPr lang="en-US" sz="1800" dirty="0"/>
              <a:t>Extensive research and experience demonstrates that </a:t>
            </a:r>
            <a:r>
              <a:rPr lang="en-US" sz="1800" b="1" dirty="0"/>
              <a:t>affirmative information and branding </a:t>
            </a:r>
            <a:r>
              <a:rPr lang="en-US" sz="1800" dirty="0"/>
              <a:t>– emphasizing lifestyle, relationships, agency, empowerment, health - is more effective than focusing on risk and risk reduction</a:t>
            </a:r>
            <a:endParaRPr lang="en-US" sz="2000" dirty="0"/>
          </a:p>
          <a:p>
            <a:endParaRPr lang="en-US" dirty="0"/>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sz="2000" dirty="0"/>
              <a:t>Informing and engaging diverse interest groups requires creativity, planning and investment</a:t>
            </a:r>
          </a:p>
        </p:txBody>
      </p:sp>
    </p:spTree>
    <p:extLst>
      <p:ext uri="{BB962C8B-B14F-4D97-AF65-F5344CB8AC3E}">
        <p14:creationId xmlns:p14="http://schemas.microsoft.com/office/powerpoint/2010/main" val="2175595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Service Delivery Platforms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645209"/>
            <a:ext cx="10882744" cy="4478963"/>
          </a:xfrm>
        </p:spPr>
        <p:txBody>
          <a:bodyPr/>
          <a:lstStyle/>
          <a:p>
            <a:pPr>
              <a:spcBef>
                <a:spcPts val="0"/>
              </a:spcBef>
            </a:pPr>
            <a:r>
              <a:rPr lang="en-US" sz="1800" dirty="0"/>
              <a:t>Service delivery platforms are key to a </a:t>
            </a:r>
            <a:r>
              <a:rPr lang="en-US" sz="1800" b="1" dirty="0"/>
              <a:t>product’s access, reach and impact</a:t>
            </a:r>
          </a:p>
          <a:p>
            <a:pPr lvl="1"/>
            <a:r>
              <a:rPr lang="en-US" sz="1800" dirty="0"/>
              <a:t>Some aspects like type of provider, service setting or testing may be determined by regulators, guidelines or policies</a:t>
            </a:r>
          </a:p>
          <a:p>
            <a:pPr>
              <a:spcBef>
                <a:spcPts val="0"/>
              </a:spcBef>
            </a:pPr>
            <a:r>
              <a:rPr lang="en-US" sz="1800" dirty="0"/>
              <a:t>For PrEP, </a:t>
            </a:r>
            <a:r>
              <a:rPr lang="en-US" sz="1800" b="1" dirty="0"/>
              <a:t>service package </a:t>
            </a:r>
            <a:r>
              <a:rPr lang="en-US" sz="1800" dirty="0"/>
              <a:t>can include information and education, risk screening, counseling, HIV-testing, training clients in ring insertion and removal, as well as supplying actual product</a:t>
            </a:r>
          </a:p>
          <a:p>
            <a:pPr>
              <a:spcBef>
                <a:spcPts val="0"/>
              </a:spcBef>
            </a:pPr>
            <a:r>
              <a:rPr lang="en-US" sz="1800" dirty="0"/>
              <a:t>Experience with oral PrEP shows that </a:t>
            </a:r>
            <a:r>
              <a:rPr lang="en-US" sz="1800" b="1" dirty="0"/>
              <a:t>simplifying, decentralizing and de-medicalizing</a:t>
            </a:r>
            <a:r>
              <a:rPr lang="en-US" sz="1800" dirty="0"/>
              <a:t> product delivery helps drive access, uptake and effective use, including</a:t>
            </a:r>
          </a:p>
          <a:p>
            <a:pPr lvl="1"/>
            <a:r>
              <a:rPr lang="en-US" sz="1800" dirty="0"/>
              <a:t>Adapting testing requirements, extending refills, task-shifting and training community health workers, providing products in community settings, and using mobile units or telehealth </a:t>
            </a:r>
          </a:p>
          <a:p>
            <a:pPr>
              <a:spcBef>
                <a:spcPts val="0"/>
              </a:spcBef>
            </a:pPr>
            <a:r>
              <a:rPr lang="en-US" sz="1800" dirty="0"/>
              <a:t>Focused assessments of </a:t>
            </a:r>
            <a:r>
              <a:rPr lang="en-US" sz="1800" b="1" dirty="0"/>
              <a:t>health system capacity </a:t>
            </a:r>
            <a:r>
              <a:rPr lang="en-US" sz="1800" dirty="0"/>
              <a:t>offer practical information on how and where to integrate a new product</a:t>
            </a:r>
          </a:p>
          <a:p>
            <a:pPr>
              <a:spcBef>
                <a:spcPts val="0"/>
              </a:spcBef>
            </a:pPr>
            <a:r>
              <a:rPr lang="en-US" sz="1800" dirty="0"/>
              <a:t>Ongoing assessments provide evidence for </a:t>
            </a:r>
            <a:r>
              <a:rPr lang="en-US" sz="1800" b="1" dirty="0"/>
              <a:t>services to adapt and evolve</a:t>
            </a:r>
          </a:p>
          <a:p>
            <a:pPr lvl="1"/>
            <a:r>
              <a:rPr lang="en-US" sz="1800" dirty="0"/>
              <a:t>In some cases, policy change may be needed to support adaptation, for example to decentralize services into the community, task-shift to different provider types or extend the schedule for follow-up visits or re-fills</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sz="2000" dirty="0"/>
              <a:t>Design service platforms where people can access information, products and services</a:t>
            </a:r>
          </a:p>
        </p:txBody>
      </p:sp>
    </p:spTree>
    <p:extLst>
      <p:ext uri="{BB962C8B-B14F-4D97-AF65-F5344CB8AC3E}">
        <p14:creationId xmlns:p14="http://schemas.microsoft.com/office/powerpoint/2010/main" val="2456293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Service Delivery Platforms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676741"/>
            <a:ext cx="10882744" cy="4478963"/>
          </a:xfrm>
        </p:spPr>
        <p:txBody>
          <a:bodyPr/>
          <a:lstStyle/>
          <a:p>
            <a:pPr>
              <a:spcBef>
                <a:spcPts val="0"/>
              </a:spcBef>
            </a:pPr>
            <a:r>
              <a:rPr lang="en-US" sz="1800" dirty="0"/>
              <a:t>Offer products in the context </a:t>
            </a:r>
            <a:r>
              <a:rPr lang="en-US" sz="1800" b="1" dirty="0"/>
              <a:t>of informed choice </a:t>
            </a:r>
            <a:r>
              <a:rPr lang="en-US" sz="1800" dirty="0"/>
              <a:t>so clients can find a method that works for them</a:t>
            </a:r>
          </a:p>
          <a:p>
            <a:pPr>
              <a:spcBef>
                <a:spcPts val="0"/>
              </a:spcBef>
            </a:pPr>
            <a:r>
              <a:rPr lang="en-US" sz="1800" dirty="0"/>
              <a:t>Design services and monitoring to support clients who choose to </a:t>
            </a:r>
            <a:r>
              <a:rPr lang="en-US" sz="1800" b="1" dirty="0"/>
              <a:t>switch, stop or restart </a:t>
            </a:r>
            <a:r>
              <a:rPr lang="en-US" sz="1800" dirty="0"/>
              <a:t>methods. </a:t>
            </a:r>
          </a:p>
          <a:p>
            <a:pPr>
              <a:spcBef>
                <a:spcPts val="0"/>
              </a:spcBef>
            </a:pPr>
            <a:r>
              <a:rPr lang="en-US" sz="1800" b="1" dirty="0"/>
              <a:t>Engage communities and users as experts</a:t>
            </a:r>
            <a:r>
              <a:rPr lang="en-US" sz="1800" dirty="0"/>
              <a:t> in program design and build mechanisms for ongoing participation in assessing, adapting and refining programs</a:t>
            </a:r>
          </a:p>
          <a:p>
            <a:pPr>
              <a:spcBef>
                <a:spcPts val="0"/>
              </a:spcBef>
            </a:pPr>
            <a:r>
              <a:rPr lang="en-US" sz="1800" dirty="0"/>
              <a:t>Identify which service delivery platforms are most appealing to different priority user groups and integrate </a:t>
            </a:r>
            <a:r>
              <a:rPr lang="en-US" sz="1800" b="1" dirty="0"/>
              <a:t>HIV prevention into the platforms they already use</a:t>
            </a:r>
            <a:r>
              <a:rPr lang="en-US" sz="1800" dirty="0"/>
              <a:t>, or design services that meet multiple needs</a:t>
            </a:r>
          </a:p>
          <a:p>
            <a:pPr>
              <a:spcBef>
                <a:spcPts val="0"/>
              </a:spcBef>
            </a:pPr>
            <a:r>
              <a:rPr lang="en-US" sz="1800" dirty="0"/>
              <a:t>Use human-centered design to identify barriers and enablers for providers, communities, priority populations and individuals</a:t>
            </a:r>
          </a:p>
          <a:p>
            <a:pPr>
              <a:spcBef>
                <a:spcPts val="0"/>
              </a:spcBef>
            </a:pPr>
            <a:r>
              <a:rPr lang="en-US" sz="1800" b="1" dirty="0"/>
              <a:t>Meet clients and users where they </a:t>
            </a:r>
            <a:r>
              <a:rPr lang="en-US" sz="1800" dirty="0"/>
              <a:t>are by providing information – and when feasible services – in places they already gather and feel comfortable</a:t>
            </a:r>
          </a:p>
          <a:p>
            <a:pPr>
              <a:spcBef>
                <a:spcPts val="0"/>
              </a:spcBef>
            </a:pPr>
            <a:r>
              <a:rPr lang="en-US" sz="1800" dirty="0"/>
              <a:t>Ensure </a:t>
            </a:r>
            <a:r>
              <a:rPr lang="en-US" sz="1800" b="1" dirty="0"/>
              <a:t>provider training and support </a:t>
            </a:r>
            <a:r>
              <a:rPr lang="en-US" sz="1800" dirty="0"/>
              <a:t>builds empathy and capacity for supportive counseling, along with technical competence</a:t>
            </a:r>
          </a:p>
          <a:p>
            <a:pPr>
              <a:spcBef>
                <a:spcPts val="0"/>
              </a:spcBef>
            </a:pPr>
            <a:r>
              <a:rPr lang="en-US" sz="1800" dirty="0"/>
              <a:t>Identify opportunities for </a:t>
            </a:r>
            <a:r>
              <a:rPr lang="en-US" sz="1800" b="1" dirty="0"/>
              <a:t>community-based services </a:t>
            </a:r>
            <a:r>
              <a:rPr lang="en-US" sz="1800" dirty="0"/>
              <a:t>through task-shifting and training community health workers in key elements of HIV prevention services like testing, resupply, and counseling</a:t>
            </a:r>
          </a:p>
          <a:p>
            <a:endParaRPr lang="en-US" dirty="0"/>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sz="2000" dirty="0"/>
              <a:t>Key principles for service design, implementation and adaptation</a:t>
            </a:r>
          </a:p>
        </p:txBody>
      </p:sp>
    </p:spTree>
    <p:extLst>
      <p:ext uri="{BB962C8B-B14F-4D97-AF65-F5344CB8AC3E}">
        <p14:creationId xmlns:p14="http://schemas.microsoft.com/office/powerpoint/2010/main" val="13910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Monitoring and Evaluation</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644493"/>
            <a:ext cx="10882744" cy="4478963"/>
          </a:xfrm>
        </p:spPr>
        <p:txBody>
          <a:bodyPr/>
          <a:lstStyle/>
          <a:p>
            <a:pPr>
              <a:spcBef>
                <a:spcPts val="0"/>
              </a:spcBef>
            </a:pPr>
            <a:r>
              <a:rPr lang="en-US" sz="1900" dirty="0"/>
              <a:t>Monitoring and evaluation provides </a:t>
            </a:r>
            <a:r>
              <a:rPr lang="en-US" sz="1900" b="1" dirty="0"/>
              <a:t>information to measure outcomes, and to build and adapt programs </a:t>
            </a:r>
            <a:r>
              <a:rPr lang="en-US" sz="1900" dirty="0"/>
              <a:t>that serve clients while delivering products and services</a:t>
            </a:r>
          </a:p>
          <a:p>
            <a:pPr>
              <a:spcBef>
                <a:spcPts val="0"/>
              </a:spcBef>
            </a:pPr>
            <a:r>
              <a:rPr lang="en-US" sz="1900" dirty="0"/>
              <a:t>M&amp;E should be </a:t>
            </a:r>
            <a:r>
              <a:rPr lang="en-US" sz="1900" b="1" dirty="0"/>
              <a:t>built into programs from the outset</a:t>
            </a:r>
            <a:r>
              <a:rPr lang="en-US" sz="1900" dirty="0"/>
              <a:t> to measure, for example, product uptake, patterns of use, return for supplies and cost across different delivery channels and provider cadres</a:t>
            </a:r>
          </a:p>
          <a:p>
            <a:pPr>
              <a:spcBef>
                <a:spcPts val="0"/>
              </a:spcBef>
            </a:pPr>
            <a:r>
              <a:rPr lang="en-US" sz="1900" dirty="0"/>
              <a:t>A nimble monitoring system is critical to ensure that </a:t>
            </a:r>
            <a:r>
              <a:rPr lang="en-US" sz="1900" b="1" dirty="0"/>
              <a:t>programs can respond and adapt to emerging information</a:t>
            </a:r>
            <a:r>
              <a:rPr lang="en-US" sz="1900" dirty="0"/>
              <a:t>, especially important for new programs and products</a:t>
            </a:r>
          </a:p>
          <a:p>
            <a:pPr>
              <a:spcBef>
                <a:spcPts val="0"/>
              </a:spcBef>
            </a:pPr>
            <a:r>
              <a:rPr lang="en-US" sz="1900" dirty="0"/>
              <a:t>Supporting and institutionalizing </a:t>
            </a:r>
            <a:r>
              <a:rPr lang="en-US" sz="1900" b="1" dirty="0"/>
              <a:t>informed choice </a:t>
            </a:r>
            <a:r>
              <a:rPr lang="en-US" sz="1900" dirty="0"/>
              <a:t>means that </a:t>
            </a:r>
            <a:r>
              <a:rPr lang="en-US" sz="1900" b="1" dirty="0"/>
              <a:t>M&amp;E needs to capture when HIV prevention clients re-start method use and switch</a:t>
            </a:r>
            <a:r>
              <a:rPr lang="en-US" sz="1900" dirty="0"/>
              <a:t> between methods, as well as when they start and stop using individual methods</a:t>
            </a:r>
          </a:p>
          <a:p>
            <a:pPr>
              <a:spcBef>
                <a:spcPts val="0"/>
              </a:spcBef>
            </a:pPr>
            <a:r>
              <a:rPr lang="en-US" sz="1900" dirty="0"/>
              <a:t>Surveillance is critical for health systems’ pharmacovigilance (PV) – </a:t>
            </a:r>
            <a:r>
              <a:rPr lang="en-US" sz="1900" b="1" dirty="0"/>
              <a:t>ensuring drug safety through detecting rare side effects</a:t>
            </a:r>
            <a:r>
              <a:rPr lang="en-US" sz="1900" dirty="0"/>
              <a:t> or other outcomes that may emerge with product use in a large, diverse population over a long period of time</a:t>
            </a:r>
          </a:p>
          <a:p>
            <a:pPr lvl="1"/>
            <a:r>
              <a:rPr lang="en-US" sz="1900" dirty="0"/>
              <a:t>For ARV-based PrEP, PV is also important to address questions around the </a:t>
            </a:r>
            <a:r>
              <a:rPr lang="en-US" sz="1900" b="1" dirty="0"/>
              <a:t>risk of resistance and any implications for future treatment options</a:t>
            </a:r>
            <a:endParaRPr lang="en-US" sz="1900" dirty="0"/>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sz="1800" dirty="0"/>
              <a:t>M&amp;E are critical to monitor product safety and delivery, and to ensure that programs adapt to serve clients</a:t>
            </a:r>
          </a:p>
        </p:txBody>
      </p:sp>
    </p:spTree>
    <p:extLst>
      <p:ext uri="{BB962C8B-B14F-4D97-AF65-F5344CB8AC3E}">
        <p14:creationId xmlns:p14="http://schemas.microsoft.com/office/powerpoint/2010/main" val="1337788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Stakeholder and Community Engagement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633859"/>
            <a:ext cx="10882744" cy="5145315"/>
          </a:xfrm>
        </p:spPr>
        <p:txBody>
          <a:bodyPr/>
          <a:lstStyle/>
          <a:p>
            <a:pPr>
              <a:spcBef>
                <a:spcPts val="0"/>
              </a:spcBef>
            </a:pPr>
            <a:r>
              <a:rPr lang="en-US" sz="1800" dirty="0"/>
              <a:t>Advocate for all aspects of product development, introduction and delivery to reflect needs and priorities of communities and individuals who will use products, and ensure that innovations will be widely available, accessible, and affordable</a:t>
            </a:r>
          </a:p>
          <a:p>
            <a:pPr>
              <a:spcBef>
                <a:spcPts val="0"/>
              </a:spcBef>
            </a:pPr>
            <a:r>
              <a:rPr lang="en-US" sz="1800" dirty="0"/>
              <a:t>Engage key stakeholders from affected communities in designing, implementing, evaluating and adapting programs so that they are truly community-led</a:t>
            </a:r>
          </a:p>
          <a:p>
            <a:pPr>
              <a:spcBef>
                <a:spcPts val="0"/>
              </a:spcBef>
            </a:pPr>
            <a:r>
              <a:rPr lang="en-US" sz="1800" dirty="0"/>
              <a:t>Convene Community Advisory Boards or other mechanisms to help build prevention literacy, provide strategic direction and leadership in project implementation, demand generation and product roll-out in a manner that reflects the community and user perspectives</a:t>
            </a:r>
          </a:p>
          <a:p>
            <a:pPr>
              <a:spcBef>
                <a:spcPts val="0"/>
              </a:spcBef>
            </a:pPr>
            <a:r>
              <a:rPr lang="en-US" sz="1800" dirty="0"/>
              <a:t>Advocate for processes such as voluntary licensure, generic production, and technology transfer so that urgently needed products are available and affordable – especially those that have been developed and tested with the support of public funds</a:t>
            </a:r>
          </a:p>
          <a:p>
            <a:pPr>
              <a:spcBef>
                <a:spcPts val="0"/>
              </a:spcBef>
            </a:pPr>
            <a:r>
              <a:rPr lang="en-US" sz="1800" dirty="0"/>
              <a:t>Participate in country-based processes of policy creation, budgeting and planning to ensure that national programs reflect and are driven by community and user perspectives, including making multiple HIV prevention options available to people at risk</a:t>
            </a:r>
          </a:p>
          <a:p>
            <a:pPr>
              <a:spcBef>
                <a:spcPts val="0"/>
              </a:spcBef>
            </a:pPr>
            <a:r>
              <a:rPr lang="en-US" sz="1800" dirty="0"/>
              <a:t>Monitor the quality and contours of service delivery, and ensuring that programs continue to respond to emerging evidence and user priorities. </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a:off x="838200" y="1143443"/>
            <a:ext cx="11164614" cy="547098"/>
          </a:xfrm>
        </p:spPr>
        <p:txBody>
          <a:bodyPr/>
          <a:lstStyle/>
          <a:p>
            <a:pPr marL="9525" indent="-9525"/>
            <a:r>
              <a:rPr lang="en-US" sz="2000" dirty="0"/>
              <a:t>Communities stakeholders are central to product introduction as experts, partners &amp; watchdogs </a:t>
            </a:r>
          </a:p>
        </p:txBody>
      </p:sp>
    </p:spTree>
    <p:extLst>
      <p:ext uri="{BB962C8B-B14F-4D97-AF65-F5344CB8AC3E}">
        <p14:creationId xmlns:p14="http://schemas.microsoft.com/office/powerpoint/2010/main" val="2610782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Resources and for more information</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302093"/>
            <a:ext cx="10882744" cy="4971385"/>
          </a:xfrm>
        </p:spPr>
        <p:txBody>
          <a:bodyPr/>
          <a:lstStyle/>
          <a:p>
            <a:pPr>
              <a:spcBef>
                <a:spcPts val="0"/>
              </a:spcBef>
            </a:pPr>
            <a:r>
              <a:rPr lang="en-US" sz="1800" dirty="0">
                <a:hlinkClick r:id="rId3"/>
              </a:rPr>
              <a:t>Biomedical Prevention Implementation Collaborative (BioPIC) Adaptable Product Introduction Framework</a:t>
            </a:r>
            <a:r>
              <a:rPr lang="en-US" sz="1800" dirty="0"/>
              <a:t> (2021)</a:t>
            </a:r>
          </a:p>
          <a:p>
            <a:pPr>
              <a:spcBef>
                <a:spcPts val="0"/>
              </a:spcBef>
            </a:pPr>
            <a:r>
              <a:rPr lang="en-US" sz="1800" dirty="0">
                <a:hlinkClick r:id="rId4"/>
              </a:rPr>
              <a:t>BioPIC Strategy Brief </a:t>
            </a:r>
            <a:r>
              <a:rPr lang="en-US" sz="1800" dirty="0"/>
              <a:t>(2021)</a:t>
            </a:r>
          </a:p>
          <a:p>
            <a:pPr>
              <a:spcBef>
                <a:spcPts val="0"/>
              </a:spcBef>
            </a:pPr>
            <a:r>
              <a:rPr lang="en-US" sz="1800" dirty="0">
                <a:hlinkClick r:id="rId5"/>
              </a:rPr>
              <a:t>Lessons from Oral PrEP Programs</a:t>
            </a:r>
            <a:r>
              <a:rPr lang="en-US" sz="1800" dirty="0"/>
              <a:t> (AVAC, 2021)</a:t>
            </a:r>
          </a:p>
          <a:p>
            <a:pPr>
              <a:spcBef>
                <a:spcPts val="0"/>
              </a:spcBef>
            </a:pPr>
            <a:r>
              <a:rPr lang="en-US" sz="1800" dirty="0">
                <a:hlinkClick r:id="rId6"/>
              </a:rPr>
              <a:t>Dual Prevention Pill Market Preparation and Introduction Strategy</a:t>
            </a:r>
            <a:r>
              <a:rPr lang="en-US" sz="1800" dirty="0"/>
              <a:t> (AVAC, 2021)</a:t>
            </a:r>
          </a:p>
          <a:p>
            <a:pPr>
              <a:spcBef>
                <a:spcPts val="0"/>
              </a:spcBef>
            </a:pPr>
            <a:r>
              <a:rPr lang="en-US" sz="1800" dirty="0">
                <a:hlinkClick r:id="rId7"/>
              </a:rPr>
              <a:t>From Capital to Clinic: tools to help health advocates navigate policy implementation</a:t>
            </a:r>
            <a:r>
              <a:rPr lang="en-US" sz="1800" dirty="0"/>
              <a:t> (PATH)</a:t>
            </a:r>
          </a:p>
          <a:p>
            <a:pPr>
              <a:spcBef>
                <a:spcPts val="0"/>
              </a:spcBef>
            </a:pPr>
            <a:r>
              <a:rPr lang="en-US" sz="1800" dirty="0">
                <a:hlinkClick r:id="rId8"/>
              </a:rPr>
              <a:t>WHO PrEP Implementation Tool</a:t>
            </a:r>
            <a:r>
              <a:rPr lang="en-US" sz="1800" dirty="0"/>
              <a:t> (WHO, 2019) </a:t>
            </a:r>
          </a:p>
          <a:p>
            <a:pPr>
              <a:spcBef>
                <a:spcPts val="0"/>
              </a:spcBef>
            </a:pPr>
            <a:r>
              <a:rPr lang="en-US" sz="1800" dirty="0">
                <a:hlinkClick r:id="rId9"/>
              </a:rPr>
              <a:t>The Supply Chain Manager’s Handbook</a:t>
            </a:r>
            <a:r>
              <a:rPr lang="en-US" sz="1800" dirty="0"/>
              <a:t> (JSI, 2021) </a:t>
            </a:r>
          </a:p>
          <a:p>
            <a:pPr>
              <a:spcBef>
                <a:spcPts val="0"/>
              </a:spcBef>
            </a:pPr>
            <a:r>
              <a:rPr lang="en-US" sz="1800" dirty="0">
                <a:hlinkClick r:id="rId10"/>
              </a:rPr>
              <a:t>Prevention Market Manager CAB-LA Landscaping Analysis in Malawi and Zimbabwe</a:t>
            </a:r>
            <a:r>
              <a:rPr lang="en-US" sz="1800" dirty="0"/>
              <a:t>, July 2021</a:t>
            </a:r>
          </a:p>
          <a:p>
            <a:pPr>
              <a:spcBef>
                <a:spcPts val="0"/>
              </a:spcBef>
            </a:pPr>
            <a:r>
              <a:rPr lang="en-US" sz="1800" dirty="0">
                <a:hlinkClick r:id="rId11"/>
              </a:rPr>
              <a:t>The Dapivirine Ring Global Action Plan </a:t>
            </a:r>
            <a:r>
              <a:rPr lang="en-US" sz="1800" dirty="0"/>
              <a:t>(2021)</a:t>
            </a:r>
          </a:p>
          <a:p>
            <a:pPr>
              <a:spcBef>
                <a:spcPts val="0"/>
              </a:spcBef>
            </a:pPr>
            <a:r>
              <a:rPr lang="en-US" sz="1800" dirty="0">
                <a:hlinkClick r:id="rId12"/>
              </a:rPr>
              <a:t>PrEP Planning A-Z </a:t>
            </a:r>
            <a:r>
              <a:rPr lang="en-US" sz="1800" dirty="0"/>
              <a:t>(PrEP Watch)</a:t>
            </a:r>
          </a:p>
          <a:p>
            <a:pPr>
              <a:spcBef>
                <a:spcPts val="0"/>
              </a:spcBef>
            </a:pPr>
            <a:r>
              <a:rPr lang="en-US" sz="1800" dirty="0">
                <a:hlinkClick r:id="rId13"/>
              </a:rPr>
              <a:t>Implementation Research Questions for CAB for PrEP</a:t>
            </a:r>
            <a:r>
              <a:rPr lang="en-US" sz="1800" dirty="0"/>
              <a:t>, Dec 2021</a:t>
            </a:r>
          </a:p>
          <a:p>
            <a:pPr>
              <a:spcBef>
                <a:spcPts val="0"/>
              </a:spcBef>
            </a:pPr>
            <a:r>
              <a:rPr lang="en-US" sz="1800" dirty="0">
                <a:hlinkClick r:id="rId14"/>
              </a:rPr>
              <a:t>Product Introduction Project Planning for Next-Generation PrEP Think Tank Report</a:t>
            </a:r>
            <a:r>
              <a:rPr lang="en-US" sz="1800" dirty="0"/>
              <a:t>, Sept 2021</a:t>
            </a:r>
          </a:p>
        </p:txBody>
      </p:sp>
    </p:spTree>
    <p:extLst>
      <p:ext uri="{BB962C8B-B14F-4D97-AF65-F5344CB8AC3E}">
        <p14:creationId xmlns:p14="http://schemas.microsoft.com/office/powerpoint/2010/main" val="1571706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F8D8-25E8-D64A-93AD-AA24B8A8D802}"/>
              </a:ext>
            </a:extLst>
          </p:cNvPr>
          <p:cNvSpPr>
            <a:spLocks noGrp="1"/>
          </p:cNvSpPr>
          <p:nvPr>
            <p:ph type="title"/>
          </p:nvPr>
        </p:nvSpPr>
        <p:spPr>
          <a:xfrm>
            <a:off x="838200" y="332075"/>
            <a:ext cx="10882744" cy="750077"/>
          </a:xfrm>
        </p:spPr>
        <p:txBody>
          <a:bodyPr/>
          <a:lstStyle/>
          <a:p>
            <a:pPr algn="ctr"/>
            <a:r>
              <a:rPr lang="en-US" dirty="0"/>
              <a:t>Thank You!</a:t>
            </a:r>
          </a:p>
        </p:txBody>
      </p:sp>
      <p:sp>
        <p:nvSpPr>
          <p:cNvPr id="5" name="Rectangle 2">
            <a:extLst>
              <a:ext uri="{FF2B5EF4-FFF2-40B4-BE49-F238E27FC236}">
                <a16:creationId xmlns:a16="http://schemas.microsoft.com/office/drawing/2014/main" id="{B657370A-AE89-254F-813F-F1D2A1989FEA}"/>
              </a:ext>
            </a:extLst>
          </p:cNvPr>
          <p:cNvSpPr/>
          <p:nvPr/>
        </p:nvSpPr>
        <p:spPr bwMode="auto">
          <a:xfrm>
            <a:off x="2477105" y="5864889"/>
            <a:ext cx="7237790" cy="662425"/>
          </a:xfrm>
          <a:prstGeom prst="rect">
            <a:avLst/>
          </a:prstGeom>
        </p:spPr>
        <p:txBody>
          <a:bodyPr wrap="square">
            <a:spAutoFit/>
          </a:bodyPr>
          <a:lstStyle/>
          <a:p>
            <a:pPr algn="ctr">
              <a:lnSpc>
                <a:spcPct val="107000"/>
              </a:lnSpc>
              <a:defRPr/>
            </a:pPr>
            <a:r>
              <a:rPr lang="en-US" b="1" i="1" dirty="0">
                <a:solidFill>
                  <a:schemeClr val="bg2">
                    <a:lumMod val="10000"/>
                  </a:schemeClr>
                </a:solidFill>
                <a:latin typeface="Arial Narrow"/>
                <a:ea typeface="Calibri"/>
                <a:cs typeface="Times New Roman"/>
              </a:rPr>
              <a:t>Cooperative Agreement No. AID-OAA-A-16-00031</a:t>
            </a:r>
            <a:endParaRPr lang="en-US" dirty="0">
              <a:solidFill>
                <a:schemeClr val="bg2">
                  <a:lumMod val="10000"/>
                </a:schemeClr>
              </a:solidFill>
              <a:latin typeface="Arial Narrow"/>
              <a:ea typeface="Calibri"/>
              <a:cs typeface="Times New Roman"/>
            </a:endParaRPr>
          </a:p>
          <a:p>
            <a:pPr algn="ctr">
              <a:lnSpc>
                <a:spcPct val="107000"/>
              </a:lnSpc>
              <a:defRPr/>
            </a:pPr>
            <a:r>
              <a:rPr lang="en-US" b="1" i="1" dirty="0">
                <a:solidFill>
                  <a:schemeClr val="bg2">
                    <a:lumMod val="10000"/>
                  </a:schemeClr>
                </a:solidFill>
                <a:latin typeface="Arial Narrow"/>
                <a:ea typeface="Calibri"/>
                <a:cs typeface="Times New Roman"/>
              </a:rPr>
              <a:t>HIV Vaccine and Biomedical Prevention Research Project—Objective 3</a:t>
            </a:r>
            <a:endParaRPr lang="en-US" dirty="0">
              <a:solidFill>
                <a:schemeClr val="bg2">
                  <a:lumMod val="10000"/>
                </a:schemeClr>
              </a:solidFill>
              <a:latin typeface="Arial Narrow"/>
              <a:ea typeface="Calibri"/>
              <a:cs typeface="Times New Roman"/>
            </a:endParaRPr>
          </a:p>
        </p:txBody>
      </p:sp>
      <p:pic>
        <p:nvPicPr>
          <p:cNvPr id="6" name="Picture 4">
            <a:extLst>
              <a:ext uri="{FF2B5EF4-FFF2-40B4-BE49-F238E27FC236}">
                <a16:creationId xmlns:a16="http://schemas.microsoft.com/office/drawing/2014/main" id="{20D9A93B-FB7D-1048-8819-8948146B3BE7}"/>
              </a:ext>
            </a:extLst>
          </p:cNvPr>
          <p:cNvPicPr>
            <a:picLocks noChangeAspect="1"/>
          </p:cNvPicPr>
          <p:nvPr/>
        </p:nvPicPr>
        <p:blipFill>
          <a:blip r:embed="rId2"/>
          <a:stretch/>
        </p:blipFill>
        <p:spPr bwMode="auto">
          <a:xfrm>
            <a:off x="5081167" y="1979826"/>
            <a:ext cx="2342367" cy="911181"/>
          </a:xfrm>
          <a:prstGeom prst="rect">
            <a:avLst/>
          </a:prstGeom>
        </p:spPr>
      </p:pic>
      <p:pic>
        <p:nvPicPr>
          <p:cNvPr id="7" name="Picture 5">
            <a:extLst>
              <a:ext uri="{FF2B5EF4-FFF2-40B4-BE49-F238E27FC236}">
                <a16:creationId xmlns:a16="http://schemas.microsoft.com/office/drawing/2014/main" id="{2EDFC891-54CF-6F49-B947-462F83F75152}"/>
              </a:ext>
            </a:extLst>
          </p:cNvPr>
          <p:cNvPicPr>
            <a:picLocks noChangeAspect="1"/>
          </p:cNvPicPr>
          <p:nvPr/>
        </p:nvPicPr>
        <p:blipFill>
          <a:blip r:embed="rId3"/>
          <a:stretch/>
        </p:blipFill>
        <p:spPr bwMode="auto">
          <a:xfrm>
            <a:off x="2733082" y="2063029"/>
            <a:ext cx="2317753" cy="838783"/>
          </a:xfrm>
          <a:prstGeom prst="rect">
            <a:avLst/>
          </a:prstGeom>
        </p:spPr>
      </p:pic>
      <p:pic>
        <p:nvPicPr>
          <p:cNvPr id="17" name="Picture 16">
            <a:extLst>
              <a:ext uri="{FF2B5EF4-FFF2-40B4-BE49-F238E27FC236}">
                <a16:creationId xmlns:a16="http://schemas.microsoft.com/office/drawing/2014/main" id="{06701E99-EB81-3745-8822-47C17C910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453865" y="1915741"/>
            <a:ext cx="1898456" cy="1074747"/>
          </a:xfrm>
          <a:prstGeom prst="rect">
            <a:avLst/>
          </a:prstGeom>
        </p:spPr>
      </p:pic>
      <p:grpSp>
        <p:nvGrpSpPr>
          <p:cNvPr id="27" name="Group 26">
            <a:extLst>
              <a:ext uri="{FF2B5EF4-FFF2-40B4-BE49-F238E27FC236}">
                <a16:creationId xmlns:a16="http://schemas.microsoft.com/office/drawing/2014/main" id="{99EA47F3-E5CB-B845-A196-369BF4C1A28C}"/>
              </a:ext>
            </a:extLst>
          </p:cNvPr>
          <p:cNvGrpSpPr/>
          <p:nvPr/>
        </p:nvGrpSpPr>
        <p:grpSpPr>
          <a:xfrm>
            <a:off x="534216" y="4649024"/>
            <a:ext cx="11123568" cy="996696"/>
            <a:chOff x="759260" y="4252929"/>
            <a:chExt cx="11123568" cy="995488"/>
          </a:xfrm>
        </p:grpSpPr>
        <p:pic>
          <p:nvPicPr>
            <p:cNvPr id="13" name="Picture 14">
              <a:extLst>
                <a:ext uri="{FF2B5EF4-FFF2-40B4-BE49-F238E27FC236}">
                  <a16:creationId xmlns:a16="http://schemas.microsoft.com/office/drawing/2014/main" id="{E6585281-109E-034A-8577-01D60AD710E2}"/>
                </a:ext>
              </a:extLst>
            </p:cNvPr>
            <p:cNvPicPr>
              <a:picLocks noChangeAspect="1"/>
            </p:cNvPicPr>
            <p:nvPr/>
          </p:nvPicPr>
          <p:blipFill>
            <a:blip r:embed="rId5"/>
            <a:stretch/>
          </p:blipFill>
          <p:spPr bwMode="auto">
            <a:xfrm>
              <a:off x="7405687" y="4369425"/>
              <a:ext cx="2390447" cy="754037"/>
            </a:xfrm>
            <a:prstGeom prst="rect">
              <a:avLst/>
            </a:prstGeom>
          </p:spPr>
        </p:pic>
        <p:pic>
          <p:nvPicPr>
            <p:cNvPr id="14" name="Picture 15">
              <a:extLst>
                <a:ext uri="{FF2B5EF4-FFF2-40B4-BE49-F238E27FC236}">
                  <a16:creationId xmlns:a16="http://schemas.microsoft.com/office/drawing/2014/main" id="{D878E688-A608-6547-9288-5F0A9B4729EE}"/>
                </a:ext>
              </a:extLst>
            </p:cNvPr>
            <p:cNvPicPr>
              <a:picLocks noChangeAspect="1"/>
            </p:cNvPicPr>
            <p:nvPr/>
          </p:nvPicPr>
          <p:blipFill>
            <a:blip r:embed="rId6"/>
            <a:stretch/>
          </p:blipFill>
          <p:spPr bwMode="auto">
            <a:xfrm>
              <a:off x="759260" y="4443167"/>
              <a:ext cx="1879723" cy="595246"/>
            </a:xfrm>
            <a:prstGeom prst="rect">
              <a:avLst/>
            </a:prstGeom>
          </p:spPr>
        </p:pic>
        <p:pic>
          <p:nvPicPr>
            <p:cNvPr id="4" name="Picture 3">
              <a:extLst>
                <a:ext uri="{FF2B5EF4-FFF2-40B4-BE49-F238E27FC236}">
                  <a16:creationId xmlns:a16="http://schemas.microsoft.com/office/drawing/2014/main" id="{68C008BB-43AA-9D4A-9592-649E38DEE2AC}"/>
                </a:ext>
              </a:extLst>
            </p:cNvPr>
            <p:cNvPicPr>
              <a:picLocks noChangeAspect="1"/>
            </p:cNvPicPr>
            <p:nvPr/>
          </p:nvPicPr>
          <p:blipFill>
            <a:blip r:embed="rId7"/>
            <a:stretch>
              <a:fillRect/>
            </a:stretch>
          </p:blipFill>
          <p:spPr>
            <a:xfrm>
              <a:off x="2966171" y="4350663"/>
              <a:ext cx="1665171" cy="786614"/>
            </a:xfrm>
            <a:prstGeom prst="rect">
              <a:avLst/>
            </a:prstGeom>
          </p:spPr>
        </p:pic>
        <p:pic>
          <p:nvPicPr>
            <p:cNvPr id="19" name="Picture 18">
              <a:extLst>
                <a:ext uri="{FF2B5EF4-FFF2-40B4-BE49-F238E27FC236}">
                  <a16:creationId xmlns:a16="http://schemas.microsoft.com/office/drawing/2014/main" id="{7E886BB3-F7F9-9F48-A30D-B1838DE082EC}"/>
                </a:ext>
              </a:extLst>
            </p:cNvPr>
            <p:cNvPicPr>
              <a:picLocks noChangeAspect="1"/>
            </p:cNvPicPr>
            <p:nvPr/>
          </p:nvPicPr>
          <p:blipFill rotWithShape="1">
            <a:blip r:embed="rId8"/>
            <a:srcRect l="9717" t="8221" r="9164" b="8219"/>
            <a:stretch/>
          </p:blipFill>
          <p:spPr>
            <a:xfrm>
              <a:off x="4956705" y="4276185"/>
              <a:ext cx="817516" cy="929207"/>
            </a:xfrm>
            <a:prstGeom prst="rect">
              <a:avLst/>
            </a:prstGeom>
          </p:spPr>
        </p:pic>
        <p:pic>
          <p:nvPicPr>
            <p:cNvPr id="21" name="Picture 20">
              <a:extLst>
                <a:ext uri="{FF2B5EF4-FFF2-40B4-BE49-F238E27FC236}">
                  <a16:creationId xmlns:a16="http://schemas.microsoft.com/office/drawing/2014/main" id="{80D9A886-831B-184F-9C32-431125F85B0B}"/>
                </a:ext>
              </a:extLst>
            </p:cNvPr>
            <p:cNvPicPr>
              <a:picLocks noChangeAspect="1"/>
            </p:cNvPicPr>
            <p:nvPr/>
          </p:nvPicPr>
          <p:blipFill>
            <a:blip r:embed="rId9"/>
            <a:stretch>
              <a:fillRect/>
            </a:stretch>
          </p:blipFill>
          <p:spPr>
            <a:xfrm>
              <a:off x="6099584" y="4252929"/>
              <a:ext cx="980740" cy="995488"/>
            </a:xfrm>
            <a:prstGeom prst="rect">
              <a:avLst/>
            </a:prstGeom>
          </p:spPr>
        </p:pic>
        <p:pic>
          <p:nvPicPr>
            <p:cNvPr id="25" name="Picture 24">
              <a:extLst>
                <a:ext uri="{FF2B5EF4-FFF2-40B4-BE49-F238E27FC236}">
                  <a16:creationId xmlns:a16="http://schemas.microsoft.com/office/drawing/2014/main" id="{02648AE7-7ACC-C843-BEFA-BB8B5BD6BC0C}"/>
                </a:ext>
              </a:extLst>
            </p:cNvPr>
            <p:cNvPicPr>
              <a:picLocks noChangeAspect="1"/>
            </p:cNvPicPr>
            <p:nvPr/>
          </p:nvPicPr>
          <p:blipFill rotWithShape="1">
            <a:blip r:embed="rId10"/>
            <a:srcRect l="15760" t="24750" r="15280" b="24927"/>
            <a:stretch/>
          </p:blipFill>
          <p:spPr>
            <a:xfrm>
              <a:off x="10121497" y="4329485"/>
              <a:ext cx="1761331" cy="822605"/>
            </a:xfrm>
            <a:prstGeom prst="rect">
              <a:avLst/>
            </a:prstGeom>
          </p:spPr>
        </p:pic>
      </p:grpSp>
      <p:grpSp>
        <p:nvGrpSpPr>
          <p:cNvPr id="16" name="Group 15">
            <a:extLst>
              <a:ext uri="{FF2B5EF4-FFF2-40B4-BE49-F238E27FC236}">
                <a16:creationId xmlns:a16="http://schemas.microsoft.com/office/drawing/2014/main" id="{BE2AFF23-8EDF-E54F-8313-86D0D81B3AB1}"/>
              </a:ext>
            </a:extLst>
          </p:cNvPr>
          <p:cNvGrpSpPr/>
          <p:nvPr/>
        </p:nvGrpSpPr>
        <p:grpSpPr>
          <a:xfrm>
            <a:off x="556418" y="3300381"/>
            <a:ext cx="11002238" cy="840844"/>
            <a:chOff x="577524" y="3015855"/>
            <a:chExt cx="11002238" cy="840844"/>
          </a:xfrm>
        </p:grpSpPr>
        <p:grpSp>
          <p:nvGrpSpPr>
            <p:cNvPr id="26" name="Group 25">
              <a:extLst>
                <a:ext uri="{FF2B5EF4-FFF2-40B4-BE49-F238E27FC236}">
                  <a16:creationId xmlns:a16="http://schemas.microsoft.com/office/drawing/2014/main" id="{A2A92D96-6EAC-9F44-ADE8-5BD2D616A498}"/>
                </a:ext>
              </a:extLst>
            </p:cNvPr>
            <p:cNvGrpSpPr/>
            <p:nvPr/>
          </p:nvGrpSpPr>
          <p:grpSpPr>
            <a:xfrm>
              <a:off x="577524" y="3015855"/>
              <a:ext cx="11002238" cy="840844"/>
              <a:chOff x="520086" y="2939448"/>
              <a:chExt cx="11002238" cy="840844"/>
            </a:xfrm>
          </p:grpSpPr>
          <p:pic>
            <p:nvPicPr>
              <p:cNvPr id="8" name="Picture 8">
                <a:extLst>
                  <a:ext uri="{FF2B5EF4-FFF2-40B4-BE49-F238E27FC236}">
                    <a16:creationId xmlns:a16="http://schemas.microsoft.com/office/drawing/2014/main" id="{44D129D3-5669-F344-9AC8-19E80ED3DBC9}"/>
                  </a:ext>
                </a:extLst>
              </p:cNvPr>
              <p:cNvPicPr>
                <a:picLocks noChangeAspect="1"/>
              </p:cNvPicPr>
              <p:nvPr/>
            </p:nvPicPr>
            <p:blipFill>
              <a:blip r:embed="rId11"/>
              <a:stretch/>
            </p:blipFill>
            <p:spPr bwMode="auto">
              <a:xfrm>
                <a:off x="520086" y="3066893"/>
                <a:ext cx="1321721" cy="630318"/>
              </a:xfrm>
              <a:prstGeom prst="rect">
                <a:avLst/>
              </a:prstGeom>
            </p:spPr>
          </p:pic>
          <p:pic>
            <p:nvPicPr>
              <p:cNvPr id="10" name="Picture 10">
                <a:extLst>
                  <a:ext uri="{FF2B5EF4-FFF2-40B4-BE49-F238E27FC236}">
                    <a16:creationId xmlns:a16="http://schemas.microsoft.com/office/drawing/2014/main" id="{F28F72AD-4223-0845-86CD-81962EE76375}"/>
                  </a:ext>
                </a:extLst>
              </p:cNvPr>
              <p:cNvPicPr>
                <a:picLocks noChangeAspect="1"/>
              </p:cNvPicPr>
              <p:nvPr/>
            </p:nvPicPr>
            <p:blipFill>
              <a:blip r:embed="rId12"/>
              <a:stretch/>
            </p:blipFill>
            <p:spPr bwMode="auto">
              <a:xfrm>
                <a:off x="4039665" y="3096172"/>
                <a:ext cx="1298889" cy="576127"/>
              </a:xfrm>
              <a:prstGeom prst="rect">
                <a:avLst/>
              </a:prstGeom>
            </p:spPr>
          </p:pic>
          <p:pic>
            <p:nvPicPr>
              <p:cNvPr id="11" name="Picture 12">
                <a:extLst>
                  <a:ext uri="{FF2B5EF4-FFF2-40B4-BE49-F238E27FC236}">
                    <a16:creationId xmlns:a16="http://schemas.microsoft.com/office/drawing/2014/main" id="{F3B4E501-651E-E947-AA2D-88E30E5A865B}"/>
                  </a:ext>
                </a:extLst>
              </p:cNvPr>
              <p:cNvPicPr>
                <a:picLocks noChangeAspect="1"/>
              </p:cNvPicPr>
              <p:nvPr/>
            </p:nvPicPr>
            <p:blipFill rotWithShape="1">
              <a:blip r:embed="rId13"/>
              <a:srcRect r="6379"/>
              <a:stretch/>
            </p:blipFill>
            <p:spPr bwMode="auto">
              <a:xfrm>
                <a:off x="5486360" y="3001303"/>
                <a:ext cx="2237951" cy="717134"/>
              </a:xfrm>
              <a:prstGeom prst="rect">
                <a:avLst/>
              </a:prstGeom>
            </p:spPr>
          </p:pic>
          <p:pic>
            <p:nvPicPr>
              <p:cNvPr id="12" name="Picture 13">
                <a:extLst>
                  <a:ext uri="{FF2B5EF4-FFF2-40B4-BE49-F238E27FC236}">
                    <a16:creationId xmlns:a16="http://schemas.microsoft.com/office/drawing/2014/main" id="{97421B14-6E12-2743-9486-FC82E8C14ADB}"/>
                  </a:ext>
                </a:extLst>
              </p:cNvPr>
              <p:cNvPicPr>
                <a:picLocks noChangeAspect="1"/>
              </p:cNvPicPr>
              <p:nvPr/>
            </p:nvPicPr>
            <p:blipFill>
              <a:blip r:embed="rId14"/>
              <a:stretch/>
            </p:blipFill>
            <p:spPr bwMode="auto">
              <a:xfrm>
                <a:off x="7872117" y="3078344"/>
                <a:ext cx="2001818" cy="602535"/>
              </a:xfrm>
              <a:prstGeom prst="rect">
                <a:avLst/>
              </a:prstGeom>
            </p:spPr>
          </p:pic>
          <p:pic>
            <p:nvPicPr>
              <p:cNvPr id="15" name="Picture 16">
                <a:extLst>
                  <a:ext uri="{FF2B5EF4-FFF2-40B4-BE49-F238E27FC236}">
                    <a16:creationId xmlns:a16="http://schemas.microsoft.com/office/drawing/2014/main" id="{02588FB0-FB82-1542-8411-294B492B1EFC}"/>
                  </a:ext>
                </a:extLst>
              </p:cNvPr>
              <p:cNvPicPr>
                <a:picLocks noChangeAspect="1" noChangeArrowheads="1"/>
              </p:cNvPicPr>
              <p:nvPr/>
            </p:nvPicPr>
            <p:blipFill rotWithShape="1">
              <a:blip r:embed="rId15"/>
              <a:srcRect/>
              <a:stretch/>
            </p:blipFill>
            <p:spPr bwMode="auto">
              <a:xfrm>
                <a:off x="10021741" y="2939448"/>
                <a:ext cx="1500583" cy="840844"/>
              </a:xfrm>
              <a:prstGeom prst="rect">
                <a:avLst/>
              </a:prstGeom>
              <a:noFill/>
            </p:spPr>
          </p:pic>
        </p:grpSp>
        <p:pic>
          <p:nvPicPr>
            <p:cNvPr id="9" name="Picture 8">
              <a:extLst>
                <a:ext uri="{FF2B5EF4-FFF2-40B4-BE49-F238E27FC236}">
                  <a16:creationId xmlns:a16="http://schemas.microsoft.com/office/drawing/2014/main" id="{9BA8CE5A-7D3A-0943-AA3F-F3FD5437ECFB}"/>
                </a:ext>
              </a:extLst>
            </p:cNvPr>
            <p:cNvPicPr>
              <a:picLocks noChangeAspect="1"/>
            </p:cNvPicPr>
            <p:nvPr/>
          </p:nvPicPr>
          <p:blipFill>
            <a:blip r:embed="rId16"/>
            <a:stretch>
              <a:fillRect/>
            </a:stretch>
          </p:blipFill>
          <p:spPr>
            <a:xfrm>
              <a:off x="2047051" y="3165975"/>
              <a:ext cx="1902246" cy="576128"/>
            </a:xfrm>
            <a:prstGeom prst="rect">
              <a:avLst/>
            </a:prstGeom>
          </p:spPr>
        </p:pic>
      </p:grpSp>
      <p:sp>
        <p:nvSpPr>
          <p:cNvPr id="23" name="Rectangle 2">
            <a:extLst>
              <a:ext uri="{FF2B5EF4-FFF2-40B4-BE49-F238E27FC236}">
                <a16:creationId xmlns:a16="http://schemas.microsoft.com/office/drawing/2014/main" id="{22E0E309-B4B7-4842-7CD4-77262EE97AD6}"/>
              </a:ext>
            </a:extLst>
          </p:cNvPr>
          <p:cNvSpPr/>
          <p:nvPr/>
        </p:nvSpPr>
        <p:spPr bwMode="auto">
          <a:xfrm>
            <a:off x="2346960" y="1195982"/>
            <a:ext cx="7498080" cy="725520"/>
          </a:xfrm>
          <a:prstGeom prst="rect">
            <a:avLst/>
          </a:prstGeom>
        </p:spPr>
        <p:txBody>
          <a:bodyPr wrap="square">
            <a:spAutoFit/>
          </a:bodyPr>
          <a:lstStyle/>
          <a:p>
            <a:pPr algn="ctr">
              <a:lnSpc>
                <a:spcPct val="107000"/>
              </a:lnSpc>
              <a:defRPr/>
            </a:pPr>
            <a:r>
              <a:rPr lang="en-US" sz="2000" b="1" i="1" dirty="0">
                <a:solidFill>
                  <a:schemeClr val="bg2">
                    <a:lumMod val="10000"/>
                  </a:schemeClr>
                </a:solidFill>
                <a:latin typeface="Arial Narrow"/>
                <a:ea typeface="Calibri"/>
                <a:cs typeface="Times New Roman"/>
              </a:rPr>
              <a:t>This slide deck was developed as part of the </a:t>
            </a:r>
          </a:p>
          <a:p>
            <a:pPr algn="ctr">
              <a:lnSpc>
                <a:spcPct val="107000"/>
              </a:lnSpc>
              <a:defRPr/>
            </a:pPr>
            <a:r>
              <a:rPr lang="en-US" sz="2000" b="1" i="1" dirty="0">
                <a:solidFill>
                  <a:schemeClr val="bg2">
                    <a:lumMod val="10000"/>
                  </a:schemeClr>
                </a:solidFill>
                <a:latin typeface="Arial Narrow"/>
                <a:ea typeface="Calibri"/>
                <a:cs typeface="Times New Roman"/>
              </a:rPr>
              <a:t>Coalition to Accelerate and Support Prevention Research (CASPR)</a:t>
            </a:r>
          </a:p>
        </p:txBody>
      </p:sp>
    </p:spTree>
    <p:extLst>
      <p:ext uri="{BB962C8B-B14F-4D97-AF65-F5344CB8AC3E}">
        <p14:creationId xmlns:p14="http://schemas.microsoft.com/office/powerpoint/2010/main" val="124574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The Oral PrEP Experience</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flipH="1" flipV="1">
            <a:off x="11720943" y="1690540"/>
            <a:ext cx="45719" cy="45719"/>
          </a:xfrm>
        </p:spPr>
        <p:txBody>
          <a:bodyPr/>
          <a:lstStyle/>
          <a:p>
            <a:r>
              <a:rPr lang="en-US" dirty="0"/>
              <a:t> </a:t>
            </a:r>
          </a:p>
        </p:txBody>
      </p:sp>
      <p:pic>
        <p:nvPicPr>
          <p:cNvPr id="77" name="Picture 76">
            <a:extLst>
              <a:ext uri="{FF2B5EF4-FFF2-40B4-BE49-F238E27FC236}">
                <a16:creationId xmlns:a16="http://schemas.microsoft.com/office/drawing/2014/main" id="{505873F2-6FBA-F14D-82B9-75D3412BE54C}"/>
              </a:ext>
            </a:extLst>
          </p:cNvPr>
          <p:cNvPicPr>
            <a:picLocks noChangeAspect="1"/>
          </p:cNvPicPr>
          <p:nvPr/>
        </p:nvPicPr>
        <p:blipFill>
          <a:blip r:embed="rId3"/>
          <a:stretch>
            <a:fillRect/>
          </a:stretch>
        </p:blipFill>
        <p:spPr>
          <a:xfrm>
            <a:off x="934398" y="1357837"/>
            <a:ext cx="10323203" cy="4846937"/>
          </a:xfrm>
          <a:prstGeom prst="rect">
            <a:avLst/>
          </a:prstGeom>
        </p:spPr>
      </p:pic>
    </p:spTree>
    <p:extLst>
      <p:ext uri="{BB962C8B-B14F-4D97-AF65-F5344CB8AC3E}">
        <p14:creationId xmlns:p14="http://schemas.microsoft.com/office/powerpoint/2010/main" val="309585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A New Approach to Accelerating Time to Impact</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flipH="1" flipV="1">
            <a:off x="11720943" y="1690540"/>
            <a:ext cx="45719" cy="45719"/>
          </a:xfrm>
        </p:spPr>
        <p:txBody>
          <a:bodyPr/>
          <a:lstStyle/>
          <a:p>
            <a:r>
              <a:rPr lang="en-US" dirty="0"/>
              <a:t> </a:t>
            </a:r>
          </a:p>
        </p:txBody>
      </p:sp>
      <p:pic>
        <p:nvPicPr>
          <p:cNvPr id="3" name="Picture 2">
            <a:extLst>
              <a:ext uri="{FF2B5EF4-FFF2-40B4-BE49-F238E27FC236}">
                <a16:creationId xmlns:a16="http://schemas.microsoft.com/office/drawing/2014/main" id="{0C25F9DD-E7C4-2845-91FD-9B2EF3B21BFD}"/>
              </a:ext>
            </a:extLst>
          </p:cNvPr>
          <p:cNvPicPr>
            <a:picLocks noChangeAspect="1"/>
          </p:cNvPicPr>
          <p:nvPr/>
        </p:nvPicPr>
        <p:blipFill>
          <a:blip r:embed="rId3"/>
          <a:stretch>
            <a:fillRect/>
          </a:stretch>
        </p:blipFill>
        <p:spPr>
          <a:xfrm>
            <a:off x="1322754" y="1549597"/>
            <a:ext cx="9546491" cy="4433784"/>
          </a:xfrm>
          <a:prstGeom prst="rect">
            <a:avLst/>
          </a:prstGeom>
        </p:spPr>
      </p:pic>
    </p:spTree>
    <p:extLst>
      <p:ext uri="{BB962C8B-B14F-4D97-AF65-F5344CB8AC3E}">
        <p14:creationId xmlns:p14="http://schemas.microsoft.com/office/powerpoint/2010/main" val="175976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Product Introduction: Overview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301096"/>
            <a:ext cx="10882744" cy="5232305"/>
          </a:xfrm>
        </p:spPr>
        <p:txBody>
          <a:bodyPr/>
          <a:lstStyle/>
          <a:p>
            <a:pPr>
              <a:lnSpc>
                <a:spcPct val="100000"/>
              </a:lnSpc>
              <a:spcBef>
                <a:spcPts val="0"/>
              </a:spcBef>
            </a:pPr>
            <a:r>
              <a:rPr lang="en-US" b="1" dirty="0"/>
              <a:t>Product introduction </a:t>
            </a:r>
            <a:r>
              <a:rPr lang="en-US" dirty="0"/>
              <a:t>encompasses an interrelated set of actions needed for global and national health systems to incorporate and deliver new, improved or underused technologies</a:t>
            </a:r>
          </a:p>
          <a:p>
            <a:pPr lvl="1"/>
            <a:r>
              <a:rPr lang="en-US" b="1" dirty="0"/>
              <a:t>Vital to translating science into real world impact </a:t>
            </a:r>
            <a:r>
              <a:rPr lang="en-US" dirty="0"/>
              <a:t>for individuals and public health</a:t>
            </a:r>
          </a:p>
          <a:p>
            <a:pPr lvl="1"/>
            <a:r>
              <a:rPr lang="en-US" dirty="0"/>
              <a:t>Involves every step of ensuring that </a:t>
            </a:r>
          </a:p>
          <a:p>
            <a:pPr lvl="2">
              <a:spcBef>
                <a:spcPts val="0"/>
              </a:spcBef>
              <a:buFont typeface="Courier New" panose="02070309020205020404" pitchFamily="49" charset="0"/>
              <a:buChar char="o"/>
            </a:pPr>
            <a:r>
              <a:rPr lang="en-US" sz="2400" b="1" dirty="0"/>
              <a:t>safe and effective products</a:t>
            </a:r>
            <a:r>
              <a:rPr lang="en-US" sz="2400" dirty="0"/>
              <a:t>, </a:t>
            </a:r>
          </a:p>
          <a:p>
            <a:pPr lvl="2">
              <a:spcBef>
                <a:spcPts val="0"/>
              </a:spcBef>
              <a:buFont typeface="Courier New" panose="02070309020205020404" pitchFamily="49" charset="0"/>
              <a:buChar char="o"/>
            </a:pPr>
            <a:r>
              <a:rPr lang="en-US" sz="2400" dirty="0"/>
              <a:t>manufactured at high </a:t>
            </a:r>
            <a:r>
              <a:rPr lang="en-US" sz="2400" b="1" dirty="0"/>
              <a:t>quality in sufficient quantity</a:t>
            </a:r>
            <a:r>
              <a:rPr lang="en-US" sz="2400" dirty="0"/>
              <a:t>, </a:t>
            </a:r>
          </a:p>
          <a:p>
            <a:pPr lvl="2">
              <a:spcBef>
                <a:spcPts val="0"/>
              </a:spcBef>
              <a:buFont typeface="Courier New" panose="02070309020205020404" pitchFamily="49" charset="0"/>
              <a:buChar char="o"/>
            </a:pPr>
            <a:r>
              <a:rPr lang="en-US" sz="2400" dirty="0"/>
              <a:t>are </a:t>
            </a:r>
            <a:r>
              <a:rPr lang="en-US" sz="2400" b="1" dirty="0"/>
              <a:t>reliably supplied </a:t>
            </a:r>
            <a:r>
              <a:rPr lang="en-US" sz="2400" dirty="0"/>
              <a:t>and </a:t>
            </a:r>
            <a:r>
              <a:rPr lang="en-US" sz="2400" b="1" dirty="0"/>
              <a:t>available</a:t>
            </a:r>
            <a:r>
              <a:rPr lang="en-US" sz="2400" dirty="0"/>
              <a:t> in services </a:t>
            </a:r>
          </a:p>
          <a:p>
            <a:pPr lvl="2">
              <a:spcBef>
                <a:spcPts val="0"/>
              </a:spcBef>
              <a:buFont typeface="Courier New" panose="02070309020205020404" pitchFamily="49" charset="0"/>
              <a:buChar char="o"/>
            </a:pPr>
            <a:r>
              <a:rPr lang="en-US" sz="2400" dirty="0"/>
              <a:t>that are </a:t>
            </a:r>
            <a:r>
              <a:rPr lang="en-US" sz="2400" b="1" dirty="0"/>
              <a:t>welcoming to users, </a:t>
            </a:r>
            <a:r>
              <a:rPr lang="en-US" sz="2400" dirty="0"/>
              <a:t>and </a:t>
            </a:r>
          </a:p>
          <a:p>
            <a:pPr lvl="2">
              <a:spcBef>
                <a:spcPts val="0"/>
              </a:spcBef>
              <a:buFont typeface="Courier New" panose="02070309020205020404" pitchFamily="49" charset="0"/>
              <a:buChar char="o"/>
            </a:pPr>
            <a:r>
              <a:rPr lang="en-US" sz="2400" dirty="0"/>
              <a:t>staffed by knowledgeable providers who can help clients make an </a:t>
            </a:r>
            <a:r>
              <a:rPr lang="en-US" sz="2400" b="1" dirty="0"/>
              <a:t>informed choice</a:t>
            </a:r>
            <a:endParaRPr lang="en-US" sz="2400" dirty="0"/>
          </a:p>
          <a:p>
            <a:pPr marL="457200" lvl="1" indent="0">
              <a:buNone/>
            </a:pPr>
            <a:endParaRPr lang="en-US" dirty="0"/>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flipH="1" flipV="1">
            <a:off x="11720943" y="1690540"/>
            <a:ext cx="45719" cy="45719"/>
          </a:xfrm>
        </p:spPr>
        <p:txBody>
          <a:bodyPr/>
          <a:lstStyle/>
          <a:p>
            <a:r>
              <a:rPr lang="en-US" dirty="0"/>
              <a:t> </a:t>
            </a:r>
          </a:p>
        </p:txBody>
      </p:sp>
    </p:spTree>
    <p:extLst>
      <p:ext uri="{BB962C8B-B14F-4D97-AF65-F5344CB8AC3E}">
        <p14:creationId xmlns:p14="http://schemas.microsoft.com/office/powerpoint/2010/main" val="413233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Product Introduction: Overview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345318"/>
            <a:ext cx="10882744" cy="5232305"/>
          </a:xfrm>
        </p:spPr>
        <p:txBody>
          <a:bodyPr/>
          <a:lstStyle/>
          <a:p>
            <a:pPr>
              <a:lnSpc>
                <a:spcPct val="100000"/>
              </a:lnSpc>
              <a:spcBef>
                <a:spcPts val="0"/>
              </a:spcBef>
            </a:pPr>
            <a:r>
              <a:rPr lang="en-US" b="1" dirty="0"/>
              <a:t>Coordinated planning and actions </a:t>
            </a:r>
            <a:r>
              <a:rPr lang="en-US" dirty="0"/>
              <a:t>are needed among a </a:t>
            </a:r>
            <a:r>
              <a:rPr lang="en-US" b="1" dirty="0"/>
              <a:t>wide range of actors</a:t>
            </a:r>
            <a:r>
              <a:rPr lang="en-US" dirty="0"/>
              <a:t>: </a:t>
            </a:r>
          </a:p>
          <a:p>
            <a:pPr lvl="1"/>
            <a:r>
              <a:rPr lang="en-US" dirty="0"/>
              <a:t>governments, regulatory agencies, advocates, global health organizations, product developers and manufacturers, normative agencies, NGOs, health systems, service providers, professional associations, researchers, funders, and others</a:t>
            </a:r>
          </a:p>
          <a:p>
            <a:pPr>
              <a:lnSpc>
                <a:spcPct val="100000"/>
              </a:lnSpc>
              <a:spcBef>
                <a:spcPts val="0"/>
              </a:spcBef>
            </a:pPr>
            <a:r>
              <a:rPr lang="en-US" dirty="0"/>
              <a:t>Planning, preparation and action should be </a:t>
            </a:r>
            <a:r>
              <a:rPr lang="en-US" b="1" dirty="0"/>
              <a:t>underway in parallel with clinical trials</a:t>
            </a:r>
            <a:r>
              <a:rPr lang="en-US" dirty="0"/>
              <a:t>, even before a product’s efficacy is known </a:t>
            </a:r>
          </a:p>
          <a:p>
            <a:pPr>
              <a:spcBef>
                <a:spcPts val="0"/>
              </a:spcBef>
            </a:pPr>
            <a:r>
              <a:rPr lang="en-US" dirty="0"/>
              <a:t>This provides a </a:t>
            </a:r>
            <a:r>
              <a:rPr lang="en-US" b="1" dirty="0"/>
              <a:t>general framework </a:t>
            </a:r>
            <a:r>
              <a:rPr lang="en-US" dirty="0"/>
              <a:t>relevant to HIV prevention products and interventions</a:t>
            </a:r>
          </a:p>
          <a:p>
            <a:pPr lvl="1"/>
            <a:r>
              <a:rPr lang="en-US" dirty="0"/>
              <a:t>specific actions and timelines will vary some by product, sector and intended user group. </a:t>
            </a:r>
          </a:p>
          <a:p>
            <a:pPr lvl="1"/>
            <a:endParaRPr lang="en-US" dirty="0"/>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flipH="1" flipV="1">
            <a:off x="11720943" y="1690540"/>
            <a:ext cx="45719" cy="45719"/>
          </a:xfrm>
        </p:spPr>
        <p:txBody>
          <a:bodyPr/>
          <a:lstStyle/>
          <a:p>
            <a:r>
              <a:rPr lang="en-US" dirty="0"/>
              <a:t> </a:t>
            </a:r>
          </a:p>
        </p:txBody>
      </p:sp>
    </p:spTree>
    <p:extLst>
      <p:ext uri="{BB962C8B-B14F-4D97-AF65-F5344CB8AC3E}">
        <p14:creationId xmlns:p14="http://schemas.microsoft.com/office/powerpoint/2010/main" val="227657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Elements of Product Introduction</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548299"/>
            <a:ext cx="10882744" cy="4478963"/>
          </a:xfrm>
        </p:spPr>
        <p:txBody>
          <a:bodyPr/>
          <a:lstStyle/>
          <a:p>
            <a:pPr>
              <a:lnSpc>
                <a:spcPct val="100000"/>
              </a:lnSpc>
              <a:spcBef>
                <a:spcPts val="0"/>
              </a:spcBef>
            </a:pPr>
            <a:r>
              <a:rPr lang="en-US" sz="1800" dirty="0">
                <a:solidFill>
                  <a:schemeClr val="bg2">
                    <a:lumMod val="10000"/>
                  </a:schemeClr>
                </a:solidFill>
              </a:rPr>
              <a:t>Research: </a:t>
            </a:r>
          </a:p>
          <a:p>
            <a:pPr lvl="1"/>
            <a:r>
              <a:rPr lang="en-US" sz="1800" dirty="0">
                <a:solidFill>
                  <a:schemeClr val="bg2">
                    <a:lumMod val="10000"/>
                  </a:schemeClr>
                </a:solidFill>
              </a:rPr>
              <a:t>Additional Clinical Research</a:t>
            </a:r>
          </a:p>
          <a:p>
            <a:pPr lvl="1"/>
            <a:r>
              <a:rPr lang="en-US" sz="1800" dirty="0">
                <a:solidFill>
                  <a:schemeClr val="bg2">
                    <a:lumMod val="10000"/>
                  </a:schemeClr>
                </a:solidFill>
              </a:rPr>
              <a:t>Demonstration Projects and Implementation Research </a:t>
            </a:r>
          </a:p>
          <a:p>
            <a:pPr>
              <a:lnSpc>
                <a:spcPct val="100000"/>
              </a:lnSpc>
              <a:spcBef>
                <a:spcPts val="0"/>
              </a:spcBef>
            </a:pPr>
            <a:r>
              <a:rPr lang="en-US" sz="1800" dirty="0">
                <a:solidFill>
                  <a:schemeClr val="bg2">
                    <a:lumMod val="10000"/>
                  </a:schemeClr>
                </a:solidFill>
              </a:rPr>
              <a:t>Product Introduction Planning and Action:</a:t>
            </a:r>
          </a:p>
          <a:p>
            <a:pPr lvl="1"/>
            <a:r>
              <a:rPr lang="en-US" sz="1800" dirty="0">
                <a:solidFill>
                  <a:schemeClr val="bg2">
                    <a:lumMod val="10000"/>
                  </a:schemeClr>
                </a:solidFill>
              </a:rPr>
              <a:t>Regulatory Approval 								</a:t>
            </a:r>
          </a:p>
          <a:p>
            <a:pPr lvl="1"/>
            <a:r>
              <a:rPr lang="en-US" sz="1800" dirty="0">
                <a:solidFill>
                  <a:schemeClr val="bg2">
                    <a:lumMod val="10000"/>
                  </a:schemeClr>
                </a:solidFill>
              </a:rPr>
              <a:t>Guidelines 								 </a:t>
            </a:r>
          </a:p>
          <a:p>
            <a:pPr lvl="1"/>
            <a:r>
              <a:rPr lang="en-US" sz="1800" dirty="0">
                <a:solidFill>
                  <a:schemeClr val="bg2">
                    <a:lumMod val="10000"/>
                  </a:schemeClr>
                </a:solidFill>
              </a:rPr>
              <a:t>Manufacturing 							 </a:t>
            </a:r>
          </a:p>
          <a:p>
            <a:pPr lvl="1"/>
            <a:r>
              <a:rPr lang="en-US" sz="1800" dirty="0">
                <a:solidFill>
                  <a:schemeClr val="bg2">
                    <a:lumMod val="10000"/>
                  </a:schemeClr>
                </a:solidFill>
              </a:rPr>
              <a:t>Policies and Budgeting					</a:t>
            </a:r>
          </a:p>
          <a:p>
            <a:pPr lvl="1"/>
            <a:r>
              <a:rPr lang="en-US" sz="1800" dirty="0">
                <a:solidFill>
                  <a:schemeClr val="bg2">
                    <a:lumMod val="10000"/>
                  </a:schemeClr>
                </a:solidFill>
              </a:rPr>
              <a:t>Cost and Financing						</a:t>
            </a:r>
          </a:p>
          <a:p>
            <a:pPr lvl="1"/>
            <a:r>
              <a:rPr lang="en-US" sz="1800" dirty="0">
                <a:solidFill>
                  <a:schemeClr val="bg2">
                    <a:lumMod val="10000"/>
                  </a:schemeClr>
                </a:solidFill>
              </a:rPr>
              <a:t>Supply chain and distribution</a:t>
            </a:r>
          </a:p>
          <a:p>
            <a:pPr lvl="1"/>
            <a:r>
              <a:rPr lang="en-US" sz="1800" dirty="0">
                <a:solidFill>
                  <a:schemeClr val="bg2">
                    <a:lumMod val="10000"/>
                  </a:schemeClr>
                </a:solidFill>
              </a:rPr>
              <a:t>Demand Generation</a:t>
            </a:r>
          </a:p>
          <a:p>
            <a:pPr lvl="1"/>
            <a:r>
              <a:rPr lang="en-US" sz="1800" dirty="0">
                <a:solidFill>
                  <a:schemeClr val="bg2">
                    <a:lumMod val="10000"/>
                  </a:schemeClr>
                </a:solidFill>
              </a:rPr>
              <a:t>Service Delivery Platforms</a:t>
            </a:r>
          </a:p>
          <a:p>
            <a:pPr lvl="1"/>
            <a:r>
              <a:rPr lang="en-US" sz="1800" dirty="0">
                <a:solidFill>
                  <a:schemeClr val="bg2">
                    <a:lumMod val="10000"/>
                  </a:schemeClr>
                </a:solidFill>
              </a:rPr>
              <a:t>Monitoring and Evaluation</a:t>
            </a:r>
          </a:p>
          <a:p>
            <a:pPr lvl="1"/>
            <a:r>
              <a:rPr lang="en-US" sz="1800" dirty="0">
                <a:solidFill>
                  <a:schemeClr val="bg2">
                    <a:lumMod val="10000"/>
                  </a:schemeClr>
                </a:solidFill>
              </a:rPr>
              <a:t>Stakeholder and Community Engagement </a:t>
            </a:r>
          </a:p>
          <a:p>
            <a:pPr marL="457200" lvl="1" indent="0">
              <a:buNone/>
            </a:pPr>
            <a:endParaRPr lang="en-US" sz="1600" dirty="0">
              <a:solidFill>
                <a:srgbClr val="FF0000"/>
              </a:solidFill>
            </a:endParaRPr>
          </a:p>
          <a:p>
            <a:pPr lvl="1"/>
            <a:endParaRPr lang="en-US" sz="1800" dirty="0">
              <a:solidFill>
                <a:srgbClr val="FF0000"/>
              </a:solidFill>
            </a:endParaRP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a:off x="835742" y="1143443"/>
            <a:ext cx="11356258" cy="575338"/>
          </a:xfrm>
        </p:spPr>
        <p:txBody>
          <a:bodyPr/>
          <a:lstStyle/>
          <a:p>
            <a:r>
              <a:rPr lang="en-US" sz="2000" dirty="0"/>
              <a:t>What do we need to do to make sure safe and effective products reach people? </a:t>
            </a:r>
          </a:p>
        </p:txBody>
      </p:sp>
    </p:spTree>
    <p:extLst>
      <p:ext uri="{BB962C8B-B14F-4D97-AF65-F5344CB8AC3E}">
        <p14:creationId xmlns:p14="http://schemas.microsoft.com/office/powerpoint/2010/main" val="276161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Moving a Product to the “Real World”</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flipH="1" flipV="1">
            <a:off x="11720943" y="1690540"/>
            <a:ext cx="45719" cy="45719"/>
          </a:xfrm>
        </p:spPr>
        <p:txBody>
          <a:bodyPr/>
          <a:lstStyle/>
          <a:p>
            <a:r>
              <a:rPr lang="en-US" dirty="0"/>
              <a:t> </a:t>
            </a:r>
          </a:p>
        </p:txBody>
      </p:sp>
      <p:pic>
        <p:nvPicPr>
          <p:cNvPr id="3" name="Picture 2">
            <a:extLst>
              <a:ext uri="{FF2B5EF4-FFF2-40B4-BE49-F238E27FC236}">
                <a16:creationId xmlns:a16="http://schemas.microsoft.com/office/drawing/2014/main" id="{C1AF7D9C-C39D-D549-A037-2E16B40C2BD1}"/>
              </a:ext>
            </a:extLst>
          </p:cNvPr>
          <p:cNvPicPr>
            <a:picLocks noChangeAspect="1"/>
          </p:cNvPicPr>
          <p:nvPr/>
        </p:nvPicPr>
        <p:blipFill>
          <a:blip r:embed="rId3"/>
          <a:stretch>
            <a:fillRect/>
          </a:stretch>
        </p:blipFill>
        <p:spPr>
          <a:xfrm>
            <a:off x="974287" y="1170738"/>
            <a:ext cx="10885203" cy="5065721"/>
          </a:xfrm>
          <a:prstGeom prst="rect">
            <a:avLst/>
          </a:prstGeom>
        </p:spPr>
      </p:pic>
    </p:spTree>
    <p:extLst>
      <p:ext uri="{BB962C8B-B14F-4D97-AF65-F5344CB8AC3E}">
        <p14:creationId xmlns:p14="http://schemas.microsoft.com/office/powerpoint/2010/main" val="307774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Additional Clinical Research</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5742" y="1698198"/>
            <a:ext cx="10882744" cy="4941818"/>
          </a:xfrm>
        </p:spPr>
        <p:txBody>
          <a:bodyPr/>
          <a:lstStyle/>
          <a:p>
            <a:pPr>
              <a:spcBef>
                <a:spcPts val="0"/>
              </a:spcBef>
            </a:pPr>
            <a:r>
              <a:rPr lang="en-US" sz="2000" b="1" dirty="0"/>
              <a:t>Open Label Extensions (OLE): </a:t>
            </a:r>
            <a:r>
              <a:rPr lang="en-US" sz="2000" dirty="0"/>
              <a:t>follow-on studies to clinical trials with study intervention available for a specific time to participants in the efficacy trial who know they are receiving the active intervention with potential benefit</a:t>
            </a:r>
          </a:p>
          <a:p>
            <a:pPr lvl="1"/>
            <a:r>
              <a:rPr lang="en-US" sz="2000" dirty="0"/>
              <a:t>OLEs provide additional data on safety and acceptability and may include sub-studies to examine product preferences and decision-making, factors that support adherence, etc.</a:t>
            </a:r>
          </a:p>
          <a:p>
            <a:pPr>
              <a:spcBef>
                <a:spcPts val="0"/>
              </a:spcBef>
            </a:pPr>
            <a:r>
              <a:rPr lang="en-US" sz="2000" b="1" dirty="0"/>
              <a:t>Safety studies </a:t>
            </a:r>
            <a:r>
              <a:rPr lang="en-US" sz="2000" dirty="0"/>
              <a:t>may be conducted in </a:t>
            </a:r>
            <a:r>
              <a:rPr lang="en-US" sz="2000" b="1" dirty="0"/>
              <a:t>different populations that are not included in the clinical trials </a:t>
            </a:r>
            <a:r>
              <a:rPr lang="en-US" sz="2000" dirty="0"/>
              <a:t>or prior safety studies</a:t>
            </a:r>
          </a:p>
          <a:p>
            <a:pPr lvl="1"/>
            <a:r>
              <a:rPr lang="en-US" sz="2000" dirty="0"/>
              <a:t>For example, clinical trials may limit participation by age, and safety studies may be needed to include young people in the product’s label</a:t>
            </a:r>
          </a:p>
          <a:p>
            <a:pPr lvl="1"/>
            <a:r>
              <a:rPr lang="en-US" sz="2000" dirty="0"/>
              <a:t>Safety studies may be needed in any group that would use the product that were not included in initial trials: cisgender women, cisgender men, transgender men and women, pregnant and breastfeeding people, and others</a:t>
            </a:r>
          </a:p>
          <a:p>
            <a:pPr lvl="1"/>
            <a:r>
              <a:rPr lang="en-US" sz="2000" dirty="0"/>
              <a:t>Advocacy increasingly aims to ensure that initial trials include wider range of potential users</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dirty="0"/>
              <a:t>Clinical trials do not answer all key questions about safety, efficacy and use</a:t>
            </a:r>
          </a:p>
        </p:txBody>
      </p:sp>
    </p:spTree>
    <p:extLst>
      <p:ext uri="{BB962C8B-B14F-4D97-AF65-F5344CB8AC3E}">
        <p14:creationId xmlns:p14="http://schemas.microsoft.com/office/powerpoint/2010/main" val="569145922"/>
      </p:ext>
    </p:extLst>
  </p:cSld>
  <p:clrMapOvr>
    <a:masterClrMapping/>
  </p:clrMapOvr>
</p:sld>
</file>

<file path=ppt/theme/theme1.xml><?xml version="1.0" encoding="utf-8"?>
<a:theme xmlns:a="http://schemas.openxmlformats.org/drawingml/2006/main" name="Office Theme">
  <a:themeElements>
    <a:clrScheme name="Custom 23">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70476</TotalTime>
  <Words>3673</Words>
  <Application>Microsoft Macintosh PowerPoint</Application>
  <PresentationFormat>Widescreen</PresentationFormat>
  <Paragraphs>242</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Narrow</vt:lpstr>
      <vt:lpstr>Calibri</vt:lpstr>
      <vt:lpstr>Courier New</vt:lpstr>
      <vt:lpstr>STIXGeneral-Regular</vt:lpstr>
      <vt:lpstr>Wingdings</vt:lpstr>
      <vt:lpstr>Office Theme</vt:lpstr>
      <vt:lpstr>Product Introduction for Advocates</vt:lpstr>
      <vt:lpstr>Product R&amp;D and Delivery</vt:lpstr>
      <vt:lpstr>The Oral PrEP Experience</vt:lpstr>
      <vt:lpstr>A New Approach to Accelerating Time to Impact</vt:lpstr>
      <vt:lpstr>Product Introduction: Overview </vt:lpstr>
      <vt:lpstr>Product Introduction: Overview </vt:lpstr>
      <vt:lpstr>Elements of Product Introduction</vt:lpstr>
      <vt:lpstr>Moving a Product to the “Real World”</vt:lpstr>
      <vt:lpstr>Additional Clinical Research</vt:lpstr>
      <vt:lpstr>Additional Clinical Research</vt:lpstr>
      <vt:lpstr>Implementation Research and Demonstration Projects</vt:lpstr>
      <vt:lpstr>Regulatory approval</vt:lpstr>
      <vt:lpstr>Regulatory approval</vt:lpstr>
      <vt:lpstr>Guidelines </vt:lpstr>
      <vt:lpstr>Manufacturing </vt:lpstr>
      <vt:lpstr>Policies and Budgeting</vt:lpstr>
      <vt:lpstr>Policies and Budgeting</vt:lpstr>
      <vt:lpstr>Cost and Financing </vt:lpstr>
      <vt:lpstr>Cost and Financing </vt:lpstr>
      <vt:lpstr>Supply chain and distribution </vt:lpstr>
      <vt:lpstr>Demand Generation </vt:lpstr>
      <vt:lpstr>Service Delivery Platforms</vt:lpstr>
      <vt:lpstr>Service Delivery Platforms</vt:lpstr>
      <vt:lpstr>Monitoring and Evaluation</vt:lpstr>
      <vt:lpstr>Stakeholder and Community Engagement </vt:lpstr>
      <vt:lpstr>Resources and for more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Weir</dc:creator>
  <cp:lastModifiedBy>Navita Jain</cp:lastModifiedBy>
  <cp:revision>1417</cp:revision>
  <cp:lastPrinted>2022-02-25T16:41:06Z</cp:lastPrinted>
  <dcterms:created xsi:type="dcterms:W3CDTF">2020-10-01T10:59:57Z</dcterms:created>
  <dcterms:modified xsi:type="dcterms:W3CDTF">2022-04-20T02:46:40Z</dcterms:modified>
</cp:coreProperties>
</file>