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1"/>
  </p:notesMasterIdLst>
  <p:sldIdLst>
    <p:sldId id="307" r:id="rId5"/>
    <p:sldId id="285" r:id="rId6"/>
    <p:sldId id="301" r:id="rId7"/>
    <p:sldId id="2145706851" r:id="rId8"/>
    <p:sldId id="2145706863" r:id="rId9"/>
    <p:sldId id="2145706852" r:id="rId10"/>
    <p:sldId id="2145706866" r:id="rId11"/>
    <p:sldId id="2145706867" r:id="rId12"/>
    <p:sldId id="2145706868" r:id="rId13"/>
    <p:sldId id="2145706870" r:id="rId14"/>
    <p:sldId id="2145706871" r:id="rId15"/>
    <p:sldId id="2145706861" r:id="rId16"/>
    <p:sldId id="2145706862" r:id="rId17"/>
    <p:sldId id="2145706864" r:id="rId18"/>
    <p:sldId id="2145706858" r:id="rId19"/>
    <p:sldId id="305" r:id="rId20"/>
    <p:sldId id="2145706853" r:id="rId21"/>
    <p:sldId id="303" r:id="rId22"/>
    <p:sldId id="2145706854" r:id="rId23"/>
    <p:sldId id="2145706860" r:id="rId24"/>
    <p:sldId id="2145706869" r:id="rId25"/>
    <p:sldId id="2145706859" r:id="rId26"/>
    <p:sldId id="306" r:id="rId27"/>
    <p:sldId id="283" r:id="rId28"/>
    <p:sldId id="284" r:id="rId29"/>
    <p:sldId id="214570686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cey Hannah" initials="SH" lastIdx="24" clrIdx="0">
    <p:extLst>
      <p:ext uri="{19B8F6BF-5375-455C-9EA6-DF929625EA0E}">
        <p15:presenceInfo xmlns:p15="http://schemas.microsoft.com/office/powerpoint/2012/main" userId="S::stacey@avac.org::3c8d1f92-55f7-42f7-a5a2-aab92ddd433b" providerId="AD"/>
      </p:ext>
    </p:extLst>
  </p:cmAuthor>
  <p:cmAuthor id="2" name="Mitchell Warren" initials="MW" lastIdx="17" clrIdx="1">
    <p:extLst>
      <p:ext uri="{19B8F6BF-5375-455C-9EA6-DF929625EA0E}">
        <p15:presenceInfo xmlns:p15="http://schemas.microsoft.com/office/powerpoint/2012/main" userId="S::mitchell@avac.org::bd5eb9e6-8dcc-4940-8bc5-fc8334560eff" providerId="AD"/>
      </p:ext>
    </p:extLst>
  </p:cmAuthor>
  <p:cmAuthor id="3" name="Roberta Sutton" initials="" lastIdx="4" clrIdx="2">
    <p:extLst>
      <p:ext uri="{19B8F6BF-5375-455C-9EA6-DF929625EA0E}">
        <p15:presenceInfo xmlns:p15="http://schemas.microsoft.com/office/powerpoint/2012/main" userId="S::Roberta@avac.org::58e35833-fc1c-4c6d-806e-e934c341ffe0" providerId="AD"/>
      </p:ext>
    </p:extLst>
  </p:cmAuthor>
  <p:cmAuthor id="4" name="Cindra Feuer" initials="CF" lastIdx="4" clrIdx="3">
    <p:extLst>
      <p:ext uri="{19B8F6BF-5375-455C-9EA6-DF929625EA0E}">
        <p15:presenceInfo xmlns:p15="http://schemas.microsoft.com/office/powerpoint/2012/main" userId="S::cindra@avac.org::0e5de210-d29b-4424-af13-fa778754742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826612-9499-AF45-88EC-EA2D34AD8549}" v="209" dt="2025-08-13T19:14:12.348"/>
    <p1510:client id="{1E123833-E678-3936-F2E3-DE99296CAE64}" v="533" dt="2025-08-13T19:08:52.763"/>
    <p1510:client id="{22A7AECC-D24F-E967-FBE0-401F00695384}" v="1" dt="2025-08-13T19:01:27.404"/>
    <p1510:client id="{46F79808-3C4D-7EDE-515A-BCE5A8F51F69}" v="562" dt="2025-08-14T18:49:34.0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94FE851-E4C6-ED45-B6CF-78B28C71B915}"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E0ABB5-8431-7149-91E2-B32C0B3C6157}" type="slidenum">
              <a:rPr lang="en-US" smtClean="0"/>
              <a:t>‹#›</a:t>
            </a:fld>
            <a:endParaRPr lang="en-US"/>
          </a:p>
        </p:txBody>
      </p:sp>
    </p:spTree>
    <p:extLst>
      <p:ext uri="{BB962C8B-B14F-4D97-AF65-F5344CB8AC3E}">
        <p14:creationId xmlns:p14="http://schemas.microsoft.com/office/powerpoint/2010/main" val="105926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CE0ABB5-8431-7149-91E2-B32C0B3C6157}" type="slidenum">
              <a:rPr lang="en-US" smtClean="0"/>
              <a:t>3</a:t>
            </a:fld>
            <a:endParaRPr lang="en-US"/>
          </a:p>
        </p:txBody>
      </p:sp>
    </p:spTree>
    <p:extLst>
      <p:ext uri="{BB962C8B-B14F-4D97-AF65-F5344CB8AC3E}">
        <p14:creationId xmlns:p14="http://schemas.microsoft.com/office/powerpoint/2010/main" val="5530762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B9ED9B-8211-AFCB-1EFC-9D620B0943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B43878-63BB-06AB-007C-F75E01680F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6A9E46-1352-111F-14FA-8BFCA16D0A2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8D8EFE4-066E-A1C0-D7CF-D54CFFAD7DE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92675-457D-4718-A6E4-4B67E4E1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93035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9FE72-4233-433D-66D7-97B7FD4307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A6FC2-A872-32B8-9C1E-AAC4AF10A1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4F7F8D-D22D-7E88-3C77-B08EA49EC11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1FC96B5-E768-306C-94E8-A727711CE4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A92675-457D-4718-A6E4-4B67E4E1E30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7405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Following up on my last couple of messages regarding funding for ACTG, HPTN, HVTN, and IMPAACT. I can confirm that the networks started receiving their notices of funding awards last night / this morning (somewhere ~ April 20). They haven’t all come in yet across the three different funding channels (operations center, data center, and lab center), but they’re expected to all be received very soon. The awards that have been received are partial (about 70% of the expected amount), pending review for things the administration frowns upon…</a:t>
            </a:r>
          </a:p>
          <a:p>
            <a:r>
              <a:rPr lang="en-US"/>
              <a:t> </a:t>
            </a:r>
            <a:endParaRPr lang="en-US">
              <a:ea typeface="Calibri"/>
              <a:cs typeface="Calibri"/>
            </a:endParaRPr>
          </a:p>
          <a:p>
            <a:r>
              <a:rPr lang="en-US"/>
              <a:t>“….The awards also came with very clear restrictions on using the funds for work in South Africa; funds can only be used to finish ongoing work, and no new participants can be enrolled and new no studies started in RSA. The other restrictions are around things like gender and vaccine hesitancy. The notices make it very clear that the funding can be revoked at any time if these restrictions aren’t followed. Network leaders are now tasked with making decisions on how to apply the funds they’ve received and will be deliberating over the next couple of weeks.”</a:t>
            </a:r>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CCE0ABB5-8431-7149-91E2-B32C0B3C6157}" type="slidenum">
              <a:rPr lang="en-US" smtClean="0"/>
              <a:t>19</a:t>
            </a:fld>
            <a:endParaRPr lang="en-US"/>
          </a:p>
        </p:txBody>
      </p:sp>
    </p:spTree>
    <p:extLst>
      <p:ext uri="{BB962C8B-B14F-4D97-AF65-F5344CB8AC3E}">
        <p14:creationId xmlns:p14="http://schemas.microsoft.com/office/powerpoint/2010/main" val="2652279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D69AD0-9D4E-F591-2C00-8D45B624C3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98994-8F22-DE9F-064A-3939D6B0F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F2BDD6-775C-D3E4-282E-B47C4EBA582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F9FC0A-5556-F295-ED14-2B9D8E247BF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0051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3D95E4-6BA7-DDCF-B089-E0D05AEEE7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90FFC-135A-6029-4326-D0B7823425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7644B95-02A5-9DC0-9C5D-3A8DEE827D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48D975D-D5DD-6F37-A8E9-86082ED178A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570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3E0A2-D423-7E73-021C-72C35E5E65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7EB7AA-5E96-6139-D45C-37DEAE76361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1AF27-1847-9C80-A5A5-FE52D09325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0BA0B3-FF47-F67A-5ADC-228427C6A7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34915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A0C23D-7D93-F5E6-C1AA-3FAD8BCA88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CF26F1-E624-24C8-37C1-BD4D384FAE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B5C84B6-DD5A-EFA9-924F-CD133BDFD86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743ADCE-9B2E-CF8D-66F1-5F4B5805FD8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615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3FFD4-0714-7C04-3ADE-8A96D65A11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01949A-7CFB-B899-4181-8587F6B40CE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2A625F-E724-B7F3-C76D-67B8634A8A0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E94AD6A-45CE-E6E8-E4CC-F8B4682E253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273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4AFDF-AF24-59CA-03E5-BCD4D01305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D09AE2-4FA0-E1C0-7837-EE49BECD78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240FEA0-5656-F195-F276-58C4D83A49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7EFD822-C919-424A-96CD-29550E061A1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30598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772FE-E093-BFB5-7223-9C6A978D2D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C0B284-AE1E-CABF-233B-E353C8AF2D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8392D-AE3E-FFD5-8A0E-68EA948E235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22960B-86A2-E961-471F-BC4CDE6A3A8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7691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64E47-DA5E-2375-5E1A-8D8047B14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FB74D1-92B4-BBDB-F66D-8678C9705B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B7007F-DDAF-195F-23E6-9AAB32BE15A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2F10941-3E58-E37B-F4A8-958E7FAAB07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0071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38CC7-F02A-CAC5-DC07-33D00D68E0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38A2A3-91F1-3888-C0F3-3A475D7CF4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84B882-E124-7B24-73CA-7742B3D72E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AF6CB48-B952-193F-8E2A-D68080BFEEF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978463-BB9F-4D04-97EC-C3B2C95CE29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78386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l">
              <a:lnSpc>
                <a:spcPct val="100000"/>
              </a:lnSpc>
              <a:spcAft>
                <a:spcPts val="600"/>
              </a:spcAft>
              <a:defRPr sz="5400" b="1" i="0" baseline="0"/>
            </a:lvl1pPr>
          </a:lstStyle>
          <a:p>
            <a:r>
              <a:rPr lang="en-US"/>
              <a:t>AVAC Template</a:t>
            </a:r>
          </a:p>
        </p:txBody>
      </p:sp>
      <p:sp>
        <p:nvSpPr>
          <p:cNvPr id="3" name="Subtitle 2">
            <a:extLst>
              <a:ext uri="{FF2B5EF4-FFF2-40B4-BE49-F238E27FC236}">
                <a16:creationId xmlns:a16="http://schemas.microsoft.com/office/drawing/2014/main" id="{8A5C0CCE-7552-A341-BCD0-8A3B493EA9B5}"/>
              </a:ext>
            </a:extLst>
          </p:cNvPr>
          <p:cNvSpPr>
            <a:spLocks noGrp="1"/>
          </p:cNvSpPr>
          <p:nvPr>
            <p:ph type="subTitle" idx="1" hasCustomPrompt="1"/>
          </p:nvPr>
        </p:nvSpPr>
        <p:spPr>
          <a:xfrm>
            <a:off x="1524000" y="3602038"/>
            <a:ext cx="9144000" cy="1655762"/>
          </a:xfrm>
          <a:prstGeom prst="rect">
            <a:avLst/>
          </a:prstGeom>
        </p:spPr>
        <p:txBody>
          <a:bodyPr/>
          <a:lstStyle>
            <a:lvl1pPr marL="0" indent="0" algn="l">
              <a:buNone/>
              <a:defRPr sz="3200" baseline="0">
                <a:solidFill>
                  <a:srgbClr val="FF840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Duis </a:t>
            </a:r>
            <a:r>
              <a:rPr lang="en-US" err="1"/>
              <a:t>aute</a:t>
            </a:r>
            <a:r>
              <a:rPr lang="en-US"/>
              <a:t> </a:t>
            </a:r>
            <a:r>
              <a:rPr lang="en-US" err="1"/>
              <a:t>irure</a:t>
            </a:r>
            <a:r>
              <a:rPr lang="en-US"/>
              <a:t> dolor in </a:t>
            </a:r>
            <a:r>
              <a:rPr lang="en-US" err="1"/>
              <a:t>reprehenderit</a:t>
            </a:r>
            <a:r>
              <a:rPr lang="en-US"/>
              <a:t> </a:t>
            </a:r>
            <a:br>
              <a:rPr lang="en-US"/>
            </a:br>
            <a:r>
              <a:rPr lang="en-US"/>
              <a:t>in </a:t>
            </a:r>
            <a:r>
              <a:rPr lang="en-US" err="1"/>
              <a:t>voluptate</a:t>
            </a:r>
            <a:endParaRPr lang="en-US"/>
          </a:p>
        </p:txBody>
      </p:sp>
      <p:sp>
        <p:nvSpPr>
          <p:cNvPr id="22" name="Text Placeholder 21">
            <a:extLst>
              <a:ext uri="{FF2B5EF4-FFF2-40B4-BE49-F238E27FC236}">
                <a16:creationId xmlns:a16="http://schemas.microsoft.com/office/drawing/2014/main" id="{F7154F93-3658-EC4E-B6B0-6982B218CD58}"/>
              </a:ext>
            </a:extLst>
          </p:cNvPr>
          <p:cNvSpPr>
            <a:spLocks noGrp="1"/>
          </p:cNvSpPr>
          <p:nvPr>
            <p:ph type="body" sz="quarter" idx="12" hasCustomPrompt="1"/>
          </p:nvPr>
        </p:nvSpPr>
        <p:spPr>
          <a:xfrm>
            <a:off x="1524000" y="5447506"/>
            <a:ext cx="3338513" cy="576262"/>
          </a:xfrm>
          <a:prstGeom prst="rect">
            <a:avLst/>
          </a:prstGeom>
        </p:spPr>
        <p:txBody>
          <a:bodyPr/>
          <a:lstStyle>
            <a:lvl1pPr>
              <a:buFontTx/>
              <a:buNone/>
              <a:defRPr sz="1800" b="1" i="0" baseline="0">
                <a:solidFill>
                  <a:schemeClr val="accent5"/>
                </a:solidFill>
              </a:defRPr>
            </a:lvl1pPr>
          </a:lstStyle>
          <a:p>
            <a:pPr lvl="0"/>
            <a:r>
              <a:rPr lang="en-US"/>
              <a:t>Author/Date</a:t>
            </a:r>
          </a:p>
        </p:txBody>
      </p:sp>
      <p:pic>
        <p:nvPicPr>
          <p:cNvPr id="5" name="Picture 4">
            <a:extLst>
              <a:ext uri="{FF2B5EF4-FFF2-40B4-BE49-F238E27FC236}">
                <a16:creationId xmlns:a16="http://schemas.microsoft.com/office/drawing/2014/main" id="{32066CD2-5539-4F50-B396-2EFBC83EECEB}"/>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38224273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29827"/>
          </a:xfrm>
          <a:prstGeom prst="rect">
            <a:avLst/>
          </a:prstGeom>
        </p:spPr>
        <p:txBody>
          <a:bodyPr/>
          <a:lstStyle/>
          <a:p>
            <a:r>
              <a:rPr lang="en-US"/>
              <a:t>Click to edit headline</a:t>
            </a:r>
          </a:p>
        </p:txBody>
      </p:sp>
      <p:sp>
        <p:nvSpPr>
          <p:cNvPr id="3" name="Content Placeholder 2">
            <a:extLst>
              <a:ext uri="{FF2B5EF4-FFF2-40B4-BE49-F238E27FC236}">
                <a16:creationId xmlns:a16="http://schemas.microsoft.com/office/drawing/2014/main" id="{58BB7360-C084-D846-AED8-C06AFEFD52DC}"/>
              </a:ext>
            </a:extLst>
          </p:cNvPr>
          <p:cNvSpPr>
            <a:spLocks noGrp="1"/>
          </p:cNvSpPr>
          <p:nvPr>
            <p:ph idx="1"/>
          </p:nvPr>
        </p:nvSpPr>
        <p:spPr>
          <a:xfrm>
            <a:off x="838199" y="1683327"/>
            <a:ext cx="10882745" cy="4493636"/>
          </a:xfrm>
          <a:prstGeom prst="rect">
            <a:avLst/>
          </a:prstGeom>
        </p:spPr>
        <p:txBody>
          <a:bodyPr/>
          <a:lstStyle>
            <a:lvl1pPr>
              <a:buSzPct val="80000"/>
              <a:buFont typeface="Wingdings" pitchFamily="2" charset="2"/>
              <a:buChar char="§"/>
              <a:defRPr sz="2500" baseline="0"/>
            </a:lvl1pPr>
            <a:lvl2pPr marL="800100" indent="-342900">
              <a:buSzPct val="60000"/>
              <a:buFont typeface="Arial" panose="020B0604020202020204" pitchFamily="34" charset="0"/>
              <a:buChar char="—"/>
              <a:defRPr sz="2500" baseline="0"/>
            </a:lvl2pPr>
            <a:lvl3pPr>
              <a:buSzPct val="60000"/>
              <a:buFont typeface="Arial" panose="020B0604020202020204" pitchFamily="34" charset="0"/>
              <a:buChar char="•"/>
              <a:defRPr sz="2500" baseline="0"/>
            </a:lvl3pPr>
            <a:lvl4pPr>
              <a:buSzPct val="60000"/>
              <a:buFont typeface="Wingdings" pitchFamily="2" charset="2"/>
              <a:buChar char="§"/>
              <a:defRPr sz="2800" baseline="0"/>
            </a:lvl4pPr>
            <a:lvl5pPr>
              <a:buSzPct val="60000"/>
              <a:buFont typeface="Wingdings" pitchFamily="2" charset="2"/>
              <a:buChar char="§"/>
              <a:defRPr sz="2800" baseline="0"/>
            </a:lvl5pPr>
          </a:lstStyle>
          <a:p>
            <a:pPr lvl="0"/>
            <a:r>
              <a:rPr lang="en-US"/>
              <a:t>Click to edit Master text styles</a:t>
            </a:r>
          </a:p>
          <a:p>
            <a:pPr lvl="1"/>
            <a:r>
              <a:rPr lang="en-US"/>
              <a:t>Second level</a:t>
            </a:r>
          </a:p>
          <a:p>
            <a:pPr lvl="2"/>
            <a:r>
              <a:rPr lang="en-US"/>
              <a:t>Third level</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094954"/>
            <a:ext cx="10882744" cy="547098"/>
          </a:xfrm>
          <a:prstGeom prst="rect">
            <a:avLst/>
          </a:prstGeom>
        </p:spPr>
        <p:txBody>
          <a:bodyPr/>
          <a:lstStyle>
            <a:lvl1pPr>
              <a:buFontTx/>
              <a:buNone/>
              <a:defRPr sz="2500" baseline="0">
                <a:solidFill>
                  <a:schemeClr val="accent2"/>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Tree>
    <p:extLst>
      <p:ext uri="{BB962C8B-B14F-4D97-AF65-F5344CB8AC3E}">
        <p14:creationId xmlns:p14="http://schemas.microsoft.com/office/powerpoint/2010/main" val="26307723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lvl1pPr>
          </a:lstStyle>
          <a:p>
            <a:r>
              <a:rPr lang="en-US"/>
              <a:t>Transition Red.</a:t>
            </a:r>
          </a:p>
        </p:txBody>
      </p:sp>
      <p:pic>
        <p:nvPicPr>
          <p:cNvPr id="3" name="Picture 2">
            <a:extLst>
              <a:ext uri="{FF2B5EF4-FFF2-40B4-BE49-F238E27FC236}">
                <a16:creationId xmlns:a16="http://schemas.microsoft.com/office/drawing/2014/main" id="{52FD5428-236C-3843-FA55-2B7E32DF35AF}"/>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97234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5742" y="365126"/>
            <a:ext cx="10885202" cy="750077"/>
          </a:xfrm>
          <a:prstGeom prst="rect">
            <a:avLst/>
          </a:prstGeom>
        </p:spPr>
        <p:txBody>
          <a:bodyPr/>
          <a:lstStyle>
            <a:lvl1pPr>
              <a:defRPr sz="3600" baseline="0"/>
            </a:lvl1pPr>
          </a:lstStyle>
          <a:p>
            <a:r>
              <a:rPr lang="en-US"/>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3438" y="1690688"/>
            <a:ext cx="10887075" cy="2506662"/>
          </a:xfrm>
        </p:spPr>
        <p:txBody>
          <a:bodyPr/>
          <a:lstStyle>
            <a:lvl1pPr>
              <a:spcBef>
                <a:spcPts val="0"/>
              </a:spcBef>
              <a:defRPr/>
            </a:lvl1pPr>
            <a:lvl2pPr marL="742950" indent="-285750">
              <a:spcBef>
                <a:spcPts val="0"/>
              </a:spcBef>
              <a:buFont typeface="Arial" panose="020B0604020202020204" pitchFamily="34" charset="0"/>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5972360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365126"/>
            <a:ext cx="10882744" cy="750077"/>
          </a:xfrm>
          <a:prstGeom prst="rect">
            <a:avLst/>
          </a:prstGeom>
        </p:spPr>
        <p:txBody>
          <a:bodyPr/>
          <a:lstStyle>
            <a:lvl1pPr>
              <a:defRPr sz="3600" baseline="0"/>
            </a:lvl1pPr>
          </a:lstStyle>
          <a:p>
            <a:r>
              <a:rPr lang="en-US"/>
              <a:t>Click to edit headline</a:t>
            </a:r>
          </a:p>
        </p:txBody>
      </p:sp>
      <p:sp>
        <p:nvSpPr>
          <p:cNvPr id="6" name="Text Placeholder 5">
            <a:extLst>
              <a:ext uri="{FF2B5EF4-FFF2-40B4-BE49-F238E27FC236}">
                <a16:creationId xmlns:a16="http://schemas.microsoft.com/office/drawing/2014/main" id="{9BCC0C8D-95BF-DA46-8962-2211D94EA8F2}"/>
              </a:ext>
            </a:extLst>
          </p:cNvPr>
          <p:cNvSpPr>
            <a:spLocks noGrp="1"/>
          </p:cNvSpPr>
          <p:nvPr>
            <p:ph type="body" sz="quarter" idx="10" hasCustomPrompt="1"/>
          </p:nvPr>
        </p:nvSpPr>
        <p:spPr>
          <a:xfrm>
            <a:off x="838200" y="1143443"/>
            <a:ext cx="10882744" cy="547098"/>
          </a:xfrm>
          <a:prstGeom prst="rect">
            <a:avLst/>
          </a:prstGeom>
        </p:spPr>
        <p:txBody>
          <a:bodyPr/>
          <a:lstStyle>
            <a:lvl1pPr marL="0">
              <a:spcBef>
                <a:spcPts val="0"/>
              </a:spcBef>
              <a:buFontTx/>
              <a:buNone/>
              <a:defRPr sz="2400" baseline="0">
                <a:solidFill>
                  <a:schemeClr val="accent2"/>
                </a:solidFill>
              </a:defRPr>
            </a:lvl1pPr>
          </a:lstStyle>
          <a:p>
            <a:pPr lvl="0"/>
            <a:r>
              <a:rPr lang="en-US"/>
              <a:t>Subhead yellow</a:t>
            </a:r>
          </a:p>
        </p:txBody>
      </p:sp>
      <p:pic>
        <p:nvPicPr>
          <p:cNvPr id="10" name="Picture 9">
            <a:extLst>
              <a:ext uri="{FF2B5EF4-FFF2-40B4-BE49-F238E27FC236}">
                <a16:creationId xmlns:a16="http://schemas.microsoft.com/office/drawing/2014/main" id="{889DFA2F-AB90-384E-A747-0BF903882E59}"/>
              </a:ext>
            </a:extLst>
          </p:cNvPr>
          <p:cNvPicPr>
            <a:picLocks noChangeAspect="1"/>
          </p:cNvPicPr>
          <p:nvPr userDrawn="1"/>
        </p:nvPicPr>
        <p:blipFill>
          <a:blip r:embed="rId2"/>
          <a:stretch>
            <a:fillRect/>
          </a:stretch>
        </p:blipFill>
        <p:spPr>
          <a:xfrm>
            <a:off x="832665" y="1049586"/>
            <a:ext cx="11066836" cy="77323"/>
          </a:xfrm>
          <a:prstGeom prst="rect">
            <a:avLst/>
          </a:prstGeom>
        </p:spPr>
      </p:pic>
      <p:sp>
        <p:nvSpPr>
          <p:cNvPr id="8" name="Text Placeholder 7">
            <a:extLst>
              <a:ext uri="{FF2B5EF4-FFF2-40B4-BE49-F238E27FC236}">
                <a16:creationId xmlns:a16="http://schemas.microsoft.com/office/drawing/2014/main" id="{0F80D226-CB07-C345-971D-753C3597FE4D}"/>
              </a:ext>
            </a:extLst>
          </p:cNvPr>
          <p:cNvSpPr>
            <a:spLocks noGrp="1"/>
          </p:cNvSpPr>
          <p:nvPr>
            <p:ph type="body" sz="quarter" idx="11" hasCustomPrompt="1"/>
          </p:nvPr>
        </p:nvSpPr>
        <p:spPr>
          <a:xfrm>
            <a:off x="832665" y="1690688"/>
            <a:ext cx="10887848" cy="4117726"/>
          </a:xfrm>
        </p:spPr>
        <p:txBody>
          <a:bodyPr/>
          <a:lstStyle>
            <a:lvl1pPr marL="0" indent="0">
              <a:spcBef>
                <a:spcPts val="0"/>
              </a:spcBef>
              <a:buFont typeface="Arial" panose="020B0604020202020204" pitchFamily="34" charset="0"/>
              <a:buNone/>
              <a:defRPr/>
            </a:lvl1pPr>
            <a:lvl2pPr marL="457200" indent="0">
              <a:buFontTx/>
              <a:buNone/>
              <a:defRPr/>
            </a:lvl2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a:t>
            </a:r>
            <a:r>
              <a:rPr lang="en-US" err="1"/>
              <a:t>labore</a:t>
            </a:r>
            <a:r>
              <a:rPr lang="en-US"/>
              <a:t> et dolore magna </a:t>
            </a:r>
            <a:r>
              <a:rPr lang="en-US" err="1"/>
              <a:t>aliqua</a:t>
            </a:r>
            <a:r>
              <a:rPr lang="en-US"/>
              <a:t>. Ut </a:t>
            </a:r>
            <a:r>
              <a:rPr lang="en-US" err="1"/>
              <a:t>enim</a:t>
            </a:r>
            <a:r>
              <a:rPr lang="en-US"/>
              <a:t> ad minim </a:t>
            </a:r>
            <a:r>
              <a:rPr lang="en-US" err="1"/>
              <a:t>veniam</a:t>
            </a:r>
            <a:r>
              <a:rPr lang="en-US"/>
              <a:t>, </a:t>
            </a:r>
            <a:r>
              <a:rPr lang="en-US" err="1"/>
              <a:t>quis</a:t>
            </a:r>
            <a:r>
              <a:rPr lang="en-US"/>
              <a:t> </a:t>
            </a:r>
            <a:r>
              <a:rPr lang="en-US" err="1"/>
              <a:t>nostrud</a:t>
            </a:r>
            <a:r>
              <a:rPr lang="en-US"/>
              <a:t> exercitation </a:t>
            </a:r>
            <a:r>
              <a:rPr lang="en-US" err="1"/>
              <a:t>ullamco</a:t>
            </a:r>
            <a:r>
              <a:rPr lang="en-US"/>
              <a:t> </a:t>
            </a:r>
            <a:r>
              <a:rPr lang="en-US" err="1"/>
              <a:t>laboris</a:t>
            </a:r>
            <a:r>
              <a:rPr lang="en-US"/>
              <a:t> nisi </a:t>
            </a:r>
            <a:r>
              <a:rPr lang="en-US" err="1"/>
              <a:t>ut</a:t>
            </a:r>
            <a:r>
              <a:rPr lang="en-US"/>
              <a:t> </a:t>
            </a:r>
            <a:r>
              <a:rPr lang="en-US" err="1"/>
              <a:t>aliquip</a:t>
            </a:r>
            <a:r>
              <a:rPr lang="en-US"/>
              <a:t> ex </a:t>
            </a:r>
            <a:r>
              <a:rPr lang="en-US" err="1"/>
              <a:t>ea</a:t>
            </a:r>
            <a:r>
              <a:rPr lang="en-US"/>
              <a:t> </a:t>
            </a:r>
            <a:r>
              <a:rPr lang="en-US" err="1"/>
              <a:t>commodo</a:t>
            </a:r>
            <a:r>
              <a:rPr lang="en-US"/>
              <a:t> </a:t>
            </a:r>
            <a:r>
              <a:rPr lang="en-US" err="1"/>
              <a:t>consequat</a:t>
            </a:r>
            <a:r>
              <a:rPr lang="en-US"/>
              <a:t>. Duis </a:t>
            </a:r>
            <a:r>
              <a:rPr lang="en-US" err="1"/>
              <a:t>aute</a:t>
            </a:r>
            <a:r>
              <a:rPr lang="en-US"/>
              <a:t> </a:t>
            </a:r>
            <a:r>
              <a:rPr lang="en-US" err="1"/>
              <a:t>irure</a:t>
            </a:r>
            <a:r>
              <a:rPr lang="en-US"/>
              <a:t> dolor in </a:t>
            </a:r>
            <a:r>
              <a:rPr lang="en-US" err="1"/>
              <a:t>reprehenderit</a:t>
            </a:r>
            <a:r>
              <a:rPr lang="en-US"/>
              <a:t> in </a:t>
            </a:r>
            <a:r>
              <a:rPr lang="en-US" err="1"/>
              <a:t>voluptate</a:t>
            </a:r>
            <a:r>
              <a:rPr lang="en-US"/>
              <a:t> </a:t>
            </a:r>
            <a:r>
              <a:rPr lang="en-US" err="1"/>
              <a:t>velit</a:t>
            </a:r>
            <a:r>
              <a:rPr lang="en-US"/>
              <a:t> </a:t>
            </a:r>
            <a:r>
              <a:rPr lang="en-US" err="1"/>
              <a:t>esse</a:t>
            </a:r>
            <a:r>
              <a:rPr lang="en-US"/>
              <a:t> </a:t>
            </a:r>
            <a:r>
              <a:rPr lang="en-US" err="1"/>
              <a:t>cillum</a:t>
            </a:r>
            <a:r>
              <a:rPr lang="en-US"/>
              <a:t> dolore </a:t>
            </a:r>
            <a:r>
              <a:rPr lang="en-US" err="1"/>
              <a:t>eu</a:t>
            </a:r>
            <a:r>
              <a:rPr lang="en-US"/>
              <a:t> </a:t>
            </a:r>
            <a:r>
              <a:rPr lang="en-US" err="1"/>
              <a:t>fugiat</a:t>
            </a:r>
            <a:r>
              <a:rPr lang="en-US"/>
              <a:t> </a:t>
            </a:r>
            <a:r>
              <a:rPr lang="en-US" err="1"/>
              <a:t>nulla</a:t>
            </a:r>
            <a:r>
              <a:rPr lang="en-US"/>
              <a:t> </a:t>
            </a:r>
            <a:r>
              <a:rPr lang="en-US" err="1"/>
              <a:t>pariatur</a:t>
            </a:r>
            <a:r>
              <a:rPr lang="en-US"/>
              <a:t>. </a:t>
            </a:r>
            <a:r>
              <a:rPr lang="en-US" err="1"/>
              <a:t>Excepteur</a:t>
            </a:r>
            <a:r>
              <a:rPr lang="en-US"/>
              <a:t> </a:t>
            </a:r>
            <a:r>
              <a:rPr lang="en-US" err="1"/>
              <a:t>sint</a:t>
            </a:r>
            <a:r>
              <a:rPr lang="en-US"/>
              <a:t> </a:t>
            </a:r>
            <a:r>
              <a:rPr lang="en-US" err="1"/>
              <a:t>occaecat</a:t>
            </a:r>
            <a:r>
              <a:rPr lang="en-US"/>
              <a:t> </a:t>
            </a:r>
            <a:r>
              <a:rPr lang="en-US" err="1"/>
              <a:t>cupidatat</a:t>
            </a:r>
            <a:r>
              <a:rPr lang="en-US"/>
              <a:t> non </a:t>
            </a:r>
            <a:r>
              <a:rPr lang="en-US" err="1"/>
              <a:t>proident</a:t>
            </a:r>
            <a:r>
              <a:rPr lang="en-US"/>
              <a:t>, sunt in culpa qui </a:t>
            </a:r>
            <a:r>
              <a:rPr lang="en-US" err="1"/>
              <a:t>officia</a:t>
            </a:r>
            <a:r>
              <a:rPr lang="en-US"/>
              <a:t> </a:t>
            </a:r>
            <a:r>
              <a:rPr lang="en-US" err="1"/>
              <a:t>deserunt</a:t>
            </a:r>
            <a:r>
              <a:rPr lang="en-US"/>
              <a:t> </a:t>
            </a:r>
            <a:r>
              <a:rPr lang="en-US" err="1"/>
              <a:t>mollit</a:t>
            </a:r>
            <a:r>
              <a:rPr lang="en-US"/>
              <a:t> </a:t>
            </a:r>
            <a:r>
              <a:rPr lang="en-US" err="1"/>
              <a:t>anim</a:t>
            </a:r>
            <a:r>
              <a:rPr lang="en-US"/>
              <a:t> id </a:t>
            </a:r>
            <a:r>
              <a:rPr lang="en-US" err="1"/>
              <a:t>est</a:t>
            </a:r>
            <a:r>
              <a:rPr lang="en-US"/>
              <a:t> </a:t>
            </a:r>
            <a:r>
              <a:rPr lang="en-US" err="1"/>
              <a:t>laborum</a:t>
            </a:r>
            <a:r>
              <a:rPr lang="en-US"/>
              <a:t>.</a:t>
            </a:r>
          </a:p>
          <a:p>
            <a:pPr lvl="0"/>
            <a:r>
              <a:rPr lang="en-US"/>
              <a:t>At </a:t>
            </a:r>
            <a:r>
              <a:rPr lang="en-US" err="1"/>
              <a:t>vero</a:t>
            </a:r>
            <a:r>
              <a:rPr lang="en-US"/>
              <a:t> </a:t>
            </a:r>
            <a:r>
              <a:rPr lang="en-US" err="1"/>
              <a:t>eos</a:t>
            </a:r>
            <a:r>
              <a:rPr lang="en-US"/>
              <a:t> et </a:t>
            </a:r>
            <a:r>
              <a:rPr lang="en-US" err="1"/>
              <a:t>accusamus</a:t>
            </a:r>
            <a:r>
              <a:rPr lang="en-US"/>
              <a:t> et </a:t>
            </a:r>
            <a:r>
              <a:rPr lang="en-US" err="1"/>
              <a:t>iusto</a:t>
            </a:r>
            <a:r>
              <a:rPr lang="en-US"/>
              <a:t> </a:t>
            </a:r>
            <a:r>
              <a:rPr lang="en-US" err="1"/>
              <a:t>odio</a:t>
            </a:r>
            <a:r>
              <a:rPr lang="en-US"/>
              <a:t> </a:t>
            </a:r>
            <a:r>
              <a:rPr lang="en-US" err="1"/>
              <a:t>dignissimos</a:t>
            </a:r>
            <a:r>
              <a:rPr lang="en-US"/>
              <a:t> </a:t>
            </a:r>
            <a:r>
              <a:rPr lang="en-US" err="1"/>
              <a:t>ducimus</a:t>
            </a:r>
            <a:r>
              <a:rPr lang="en-US"/>
              <a:t> qui </a:t>
            </a:r>
            <a:r>
              <a:rPr lang="en-US" err="1"/>
              <a:t>blanditiis</a:t>
            </a:r>
            <a:r>
              <a:rPr lang="en-US"/>
              <a:t> </a:t>
            </a:r>
            <a:r>
              <a:rPr lang="en-US" err="1"/>
              <a:t>praesentium</a:t>
            </a:r>
            <a:r>
              <a:rPr lang="en-US"/>
              <a:t> </a:t>
            </a:r>
            <a:r>
              <a:rPr lang="en-US" err="1"/>
              <a:t>voluptatum</a:t>
            </a:r>
            <a:r>
              <a:rPr lang="en-US"/>
              <a:t> </a:t>
            </a:r>
            <a:r>
              <a:rPr lang="en-US" err="1"/>
              <a:t>deleniti</a:t>
            </a:r>
            <a:r>
              <a:rPr lang="en-US"/>
              <a:t> </a:t>
            </a:r>
            <a:r>
              <a:rPr lang="en-US" err="1"/>
              <a:t>atque</a:t>
            </a:r>
            <a:r>
              <a:rPr lang="en-US"/>
              <a:t> </a:t>
            </a:r>
            <a:r>
              <a:rPr lang="en-US" err="1"/>
              <a:t>corrupti</a:t>
            </a:r>
            <a:r>
              <a:rPr lang="en-US"/>
              <a:t> quos </a:t>
            </a:r>
            <a:r>
              <a:rPr lang="en-US" err="1"/>
              <a:t>dolores</a:t>
            </a:r>
            <a:r>
              <a:rPr lang="en-US"/>
              <a:t> et </a:t>
            </a:r>
            <a:r>
              <a:rPr lang="en-US" err="1"/>
              <a:t>quas</a:t>
            </a:r>
            <a:r>
              <a:rPr lang="en-US"/>
              <a:t> </a:t>
            </a:r>
            <a:r>
              <a:rPr lang="en-US" err="1"/>
              <a:t>molestias</a:t>
            </a:r>
            <a:r>
              <a:rPr lang="en-US"/>
              <a:t> </a:t>
            </a:r>
            <a:r>
              <a:rPr lang="en-US" err="1"/>
              <a:t>excepturi</a:t>
            </a:r>
            <a:r>
              <a:rPr lang="en-US"/>
              <a:t> </a:t>
            </a:r>
            <a:r>
              <a:rPr lang="en-US" err="1"/>
              <a:t>sint</a:t>
            </a:r>
            <a:r>
              <a:rPr lang="en-US"/>
              <a:t> </a:t>
            </a:r>
            <a:r>
              <a:rPr lang="en-US" err="1"/>
              <a:t>occaecati</a:t>
            </a:r>
            <a:r>
              <a:rPr lang="en-US"/>
              <a:t> </a:t>
            </a:r>
            <a:r>
              <a:rPr lang="en-US" err="1"/>
              <a:t>cupiditate</a:t>
            </a:r>
            <a:r>
              <a:rPr lang="en-US"/>
              <a:t> non provident, </a:t>
            </a:r>
            <a:r>
              <a:rPr lang="en-US" err="1"/>
              <a:t>similique</a:t>
            </a:r>
            <a:r>
              <a:rPr lang="en-US"/>
              <a:t> sunt in culpa qui </a:t>
            </a:r>
            <a:r>
              <a:rPr lang="en-US" err="1"/>
              <a:t>officia</a:t>
            </a:r>
            <a:r>
              <a:rPr lang="en-US"/>
              <a:t> </a:t>
            </a:r>
            <a:r>
              <a:rPr lang="en-US" err="1"/>
              <a:t>deserunt</a:t>
            </a:r>
            <a:r>
              <a:rPr lang="en-US"/>
              <a:t> </a:t>
            </a:r>
            <a:r>
              <a:rPr lang="en-US" err="1"/>
              <a:t>mollitia</a:t>
            </a:r>
            <a:r>
              <a:rPr lang="en-US"/>
              <a:t> animi, id </a:t>
            </a:r>
            <a:r>
              <a:rPr lang="en-US" err="1"/>
              <a:t>est</a:t>
            </a:r>
            <a:r>
              <a:rPr lang="en-US"/>
              <a:t> </a:t>
            </a:r>
            <a:r>
              <a:rPr lang="en-US" err="1"/>
              <a:t>laborum</a:t>
            </a:r>
            <a:r>
              <a:rPr lang="en-US"/>
              <a:t> et </a:t>
            </a:r>
            <a:r>
              <a:rPr lang="en-US" err="1"/>
              <a:t>dolorum</a:t>
            </a:r>
            <a:r>
              <a:rPr lang="en-US"/>
              <a:t> </a:t>
            </a:r>
            <a:r>
              <a:rPr lang="en-US" err="1"/>
              <a:t>fuga</a:t>
            </a:r>
            <a:r>
              <a:rPr lang="en-US"/>
              <a:t>.</a:t>
            </a:r>
          </a:p>
        </p:txBody>
      </p:sp>
    </p:spTree>
    <p:extLst>
      <p:ext uri="{BB962C8B-B14F-4D97-AF65-F5344CB8AC3E}">
        <p14:creationId xmlns:p14="http://schemas.microsoft.com/office/powerpoint/2010/main" val="3619632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122363"/>
            <a:ext cx="9144000" cy="2387600"/>
          </a:xfrm>
          <a:prstGeom prst="rect">
            <a:avLst/>
          </a:prstGeom>
        </p:spPr>
        <p:txBody>
          <a:bodyPr anchor="b">
            <a:normAutofit/>
          </a:bodyPr>
          <a:lstStyle>
            <a:lvl1pPr algn="ctr">
              <a:lnSpc>
                <a:spcPct val="100000"/>
              </a:lnSpc>
              <a:spcAft>
                <a:spcPts val="600"/>
              </a:spcAft>
              <a:defRPr sz="5400" b="0" i="0" baseline="0">
                <a:solidFill>
                  <a:srgbClr val="FF8400"/>
                </a:solidFill>
              </a:defRPr>
            </a:lvl1pPr>
          </a:lstStyle>
          <a:p>
            <a:r>
              <a:rPr lang="en-US"/>
              <a:t>Transition Yellow.</a:t>
            </a:r>
          </a:p>
        </p:txBody>
      </p:sp>
      <p:pic>
        <p:nvPicPr>
          <p:cNvPr id="3" name="Picture 2">
            <a:extLst>
              <a:ext uri="{FF2B5EF4-FFF2-40B4-BE49-F238E27FC236}">
                <a16:creationId xmlns:a16="http://schemas.microsoft.com/office/drawing/2014/main" id="{A1612B24-4DF6-54A6-F0C1-52006D48CA4C}"/>
              </a:ext>
            </a:extLst>
          </p:cNvPr>
          <p:cNvPicPr>
            <a:picLocks noChangeAspect="1"/>
          </p:cNvPicPr>
          <p:nvPr userDrawn="1"/>
        </p:nvPicPr>
        <p:blipFill>
          <a:blip r:embed="rId2"/>
          <a:stretch>
            <a:fillRect/>
          </a:stretch>
        </p:blipFill>
        <p:spPr>
          <a:xfrm>
            <a:off x="1524000" y="3517348"/>
            <a:ext cx="9326880" cy="65164"/>
          </a:xfrm>
          <a:prstGeom prst="rect">
            <a:avLst/>
          </a:prstGeom>
        </p:spPr>
      </p:pic>
    </p:spTree>
    <p:extLst>
      <p:ext uri="{BB962C8B-B14F-4D97-AF65-F5344CB8AC3E}">
        <p14:creationId xmlns:p14="http://schemas.microsoft.com/office/powerpoint/2010/main" val="26500895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9F34F-0478-A14C-A3AA-2FF9FF365A49}"/>
              </a:ext>
            </a:extLst>
          </p:cNvPr>
          <p:cNvSpPr>
            <a:spLocks noGrp="1"/>
          </p:cNvSpPr>
          <p:nvPr>
            <p:ph type="ctrTitle" hasCustomPrompt="1"/>
          </p:nvPr>
        </p:nvSpPr>
        <p:spPr>
          <a:xfrm>
            <a:off x="1524000" y="1538867"/>
            <a:ext cx="9144000" cy="2816335"/>
          </a:xfrm>
          <a:prstGeom prst="rect">
            <a:avLst/>
          </a:prstGeom>
        </p:spPr>
        <p:txBody>
          <a:bodyPr anchor="t" anchorCtr="0">
            <a:normAutofit/>
          </a:bodyPr>
          <a:lstStyle>
            <a:lvl1pPr marL="137160" indent="-457200" algn="l">
              <a:lnSpc>
                <a:spcPct val="100000"/>
              </a:lnSpc>
              <a:spcAft>
                <a:spcPts val="600"/>
              </a:spcAft>
              <a:defRPr sz="2500" b="0" i="0" baseline="0">
                <a:solidFill>
                  <a:schemeClr val="bg2">
                    <a:lumMod val="25000"/>
                  </a:schemeClr>
                </a:solidFill>
              </a:defRPr>
            </a:lvl1pPr>
          </a:lstStyle>
          <a:p>
            <a:r>
              <a:rPr lang="en-US"/>
              <a:t>“Quote ed </a:t>
            </a:r>
            <a:r>
              <a:rPr lang="en-US" err="1"/>
              <a:t>ut</a:t>
            </a:r>
            <a:r>
              <a:rPr lang="en-US"/>
              <a:t> </a:t>
            </a:r>
            <a:r>
              <a:rPr lang="en-US" err="1"/>
              <a:t>perspiciatis</a:t>
            </a:r>
            <a:r>
              <a:rPr lang="en-US"/>
              <a:t> </a:t>
            </a:r>
            <a:r>
              <a:rPr lang="en-US" err="1"/>
              <a:t>unde</a:t>
            </a:r>
            <a:r>
              <a:rPr lang="en-US"/>
              <a:t> </a:t>
            </a:r>
            <a:r>
              <a:rPr lang="en-US" err="1"/>
              <a:t>omnis</a:t>
            </a:r>
            <a:r>
              <a:rPr lang="en-US"/>
              <a:t> </a:t>
            </a:r>
            <a:r>
              <a:rPr lang="en-US" err="1"/>
              <a:t>iste</a:t>
            </a:r>
            <a:r>
              <a:rPr lang="en-US"/>
              <a:t> </a:t>
            </a:r>
            <a:r>
              <a:rPr lang="en-US" err="1"/>
              <a:t>natus</a:t>
            </a:r>
            <a:r>
              <a:rPr lang="en-US"/>
              <a:t> error sit </a:t>
            </a:r>
            <a:r>
              <a:rPr lang="en-US" err="1"/>
              <a:t>voluptatem</a:t>
            </a:r>
            <a:r>
              <a:rPr lang="en-US"/>
              <a:t> </a:t>
            </a:r>
            <a:r>
              <a:rPr lang="en-US" err="1"/>
              <a:t>accusantium</a:t>
            </a:r>
            <a:r>
              <a:rPr lang="en-US"/>
              <a:t> </a:t>
            </a:r>
            <a:r>
              <a:rPr lang="en-US" err="1"/>
              <a:t>doloremque</a:t>
            </a:r>
            <a:r>
              <a:rPr lang="en-US"/>
              <a:t> </a:t>
            </a:r>
            <a:r>
              <a:rPr lang="en-US" err="1"/>
              <a:t>laudantium</a:t>
            </a:r>
            <a:r>
              <a:rPr lang="en-US"/>
              <a:t>, </a:t>
            </a:r>
            <a:r>
              <a:rPr lang="en-US" err="1"/>
              <a:t>totam</a:t>
            </a:r>
            <a:r>
              <a:rPr lang="en-US"/>
              <a:t> rem </a:t>
            </a:r>
            <a:r>
              <a:rPr lang="en-US" err="1"/>
              <a:t>aperiam</a:t>
            </a:r>
            <a:r>
              <a:rPr lang="en-US"/>
              <a:t>, </a:t>
            </a:r>
            <a:r>
              <a:rPr lang="en-US" err="1"/>
              <a:t>eaque</a:t>
            </a:r>
            <a:r>
              <a:rPr lang="en-US"/>
              <a:t> </a:t>
            </a:r>
            <a:r>
              <a:rPr lang="en-US" err="1"/>
              <a:t>ipsa</a:t>
            </a:r>
            <a:r>
              <a:rPr lang="en-US"/>
              <a:t> </a:t>
            </a:r>
            <a:r>
              <a:rPr lang="en-US" err="1"/>
              <a:t>quae</a:t>
            </a:r>
            <a:r>
              <a:rPr lang="en-US"/>
              <a:t> ab </a:t>
            </a:r>
            <a:r>
              <a:rPr lang="en-US" err="1"/>
              <a:t>illo</a:t>
            </a:r>
            <a:r>
              <a:rPr lang="en-US"/>
              <a:t> </a:t>
            </a:r>
            <a:r>
              <a:rPr lang="en-US" err="1"/>
              <a:t>inventore</a:t>
            </a:r>
            <a:r>
              <a:rPr lang="en-US"/>
              <a:t> </a:t>
            </a:r>
            <a:r>
              <a:rPr lang="en-US" err="1"/>
              <a:t>veritatis</a:t>
            </a:r>
            <a:r>
              <a:rPr lang="en-US"/>
              <a:t> et quasi </a:t>
            </a:r>
            <a:r>
              <a:rPr lang="en-US" err="1"/>
              <a:t>architecto</a:t>
            </a:r>
            <a:r>
              <a:rPr lang="en-US"/>
              <a:t> </a:t>
            </a:r>
            <a:r>
              <a:rPr lang="en-US" err="1"/>
              <a:t>beatae</a:t>
            </a:r>
            <a:r>
              <a:rPr lang="en-US"/>
              <a:t> vitae dicta sunt </a:t>
            </a:r>
            <a:r>
              <a:rPr lang="en-US" err="1"/>
              <a:t>explicabo</a:t>
            </a:r>
            <a:r>
              <a:rPr lang="en-US"/>
              <a:t>. Nemo </a:t>
            </a:r>
            <a:r>
              <a:rPr lang="en-US" err="1"/>
              <a:t>enim</a:t>
            </a:r>
            <a:r>
              <a:rPr lang="en-US"/>
              <a:t> </a:t>
            </a:r>
            <a:r>
              <a:rPr lang="en-US" err="1"/>
              <a:t>ipsam</a:t>
            </a:r>
            <a:r>
              <a:rPr lang="en-US"/>
              <a:t> </a:t>
            </a:r>
            <a:r>
              <a:rPr lang="en-US" err="1"/>
              <a:t>voluptatem</a:t>
            </a:r>
            <a:r>
              <a:rPr lang="en-US"/>
              <a:t> </a:t>
            </a:r>
            <a:r>
              <a:rPr lang="en-US" err="1"/>
              <a:t>quia</a:t>
            </a:r>
            <a:r>
              <a:rPr lang="en-US"/>
              <a:t> </a:t>
            </a:r>
            <a:r>
              <a:rPr lang="en-US" err="1"/>
              <a:t>voluptas</a:t>
            </a:r>
            <a:r>
              <a:rPr lang="en-US"/>
              <a:t> sit </a:t>
            </a:r>
            <a:r>
              <a:rPr lang="en-US" err="1"/>
              <a:t>aspernatur</a:t>
            </a:r>
            <a:r>
              <a:rPr lang="en-US"/>
              <a:t> </a:t>
            </a:r>
            <a:r>
              <a:rPr lang="en-US" err="1"/>
              <a:t>aut</a:t>
            </a:r>
            <a:r>
              <a:rPr lang="en-US"/>
              <a:t> </a:t>
            </a:r>
            <a:r>
              <a:rPr lang="en-US" err="1"/>
              <a:t>odit</a:t>
            </a:r>
            <a:r>
              <a:rPr lang="en-US"/>
              <a:t> </a:t>
            </a:r>
            <a:r>
              <a:rPr lang="en-US" err="1"/>
              <a:t>aut</a:t>
            </a:r>
            <a:r>
              <a:rPr lang="en-US"/>
              <a:t> fugit, sed </a:t>
            </a:r>
            <a:r>
              <a:rPr lang="en-US" err="1"/>
              <a:t>quia</a:t>
            </a:r>
            <a:r>
              <a:rPr lang="en-US"/>
              <a:t> </a:t>
            </a:r>
            <a:r>
              <a:rPr lang="en-US" err="1"/>
              <a:t>consequuntur</a:t>
            </a:r>
            <a:r>
              <a:rPr lang="en-US"/>
              <a:t> </a:t>
            </a:r>
            <a:r>
              <a:rPr lang="en-US" err="1"/>
              <a:t>magni</a:t>
            </a:r>
            <a:r>
              <a:rPr lang="en-US"/>
              <a:t> </a:t>
            </a:r>
            <a:r>
              <a:rPr lang="en-US" err="1"/>
              <a:t>dolores</a:t>
            </a:r>
            <a:r>
              <a:rPr lang="en-US"/>
              <a:t> </a:t>
            </a:r>
            <a:r>
              <a:rPr lang="en-US" err="1"/>
              <a:t>eos</a:t>
            </a:r>
            <a:r>
              <a:rPr lang="en-US"/>
              <a:t> qui </a:t>
            </a:r>
            <a:r>
              <a:rPr lang="en-US" err="1"/>
              <a:t>ratione</a:t>
            </a:r>
            <a:r>
              <a:rPr lang="en-US"/>
              <a:t> </a:t>
            </a:r>
            <a:r>
              <a:rPr lang="en-US" err="1"/>
              <a:t>voluptatem</a:t>
            </a:r>
            <a:r>
              <a:rPr lang="en-US"/>
              <a:t> </a:t>
            </a:r>
            <a:r>
              <a:rPr lang="en-US" err="1"/>
              <a:t>sequi</a:t>
            </a:r>
            <a:r>
              <a:rPr lang="en-US"/>
              <a:t> </a:t>
            </a:r>
            <a:r>
              <a:rPr lang="en-US" err="1"/>
              <a:t>nesciunt</a:t>
            </a:r>
            <a:r>
              <a:rPr lang="en-US"/>
              <a:t>.” </a:t>
            </a:r>
          </a:p>
        </p:txBody>
      </p:sp>
      <p:sp>
        <p:nvSpPr>
          <p:cNvPr id="5" name="Text Placeholder 4">
            <a:extLst>
              <a:ext uri="{FF2B5EF4-FFF2-40B4-BE49-F238E27FC236}">
                <a16:creationId xmlns:a16="http://schemas.microsoft.com/office/drawing/2014/main" id="{A0E32B49-4274-D64C-854E-20B50BAD0A35}"/>
              </a:ext>
            </a:extLst>
          </p:cNvPr>
          <p:cNvSpPr>
            <a:spLocks noGrp="1"/>
          </p:cNvSpPr>
          <p:nvPr>
            <p:ph type="body" sz="quarter" idx="10" hasCustomPrompt="1"/>
          </p:nvPr>
        </p:nvSpPr>
        <p:spPr>
          <a:xfrm>
            <a:off x="1682750" y="4808104"/>
            <a:ext cx="2979738" cy="712788"/>
          </a:xfrm>
          <a:prstGeom prst="rect">
            <a:avLst/>
          </a:prstGeom>
        </p:spPr>
        <p:txBody>
          <a:bodyPr/>
          <a:lstStyle>
            <a:lvl1pPr>
              <a:buFontTx/>
              <a:buNone/>
              <a:defRPr sz="1600" b="0" i="1" baseline="0">
                <a:solidFill>
                  <a:schemeClr val="tx1"/>
                </a:solidFill>
              </a:defRPr>
            </a:lvl1pPr>
          </a:lstStyle>
          <a:p>
            <a:pPr lvl="0"/>
            <a:r>
              <a:rPr lang="en-US" err="1"/>
              <a:t>Lorum</a:t>
            </a:r>
            <a:r>
              <a:rPr lang="en-US"/>
              <a:t> Ipsum dolor </a:t>
            </a:r>
            <a:r>
              <a:rPr lang="en-US" err="1"/>
              <a:t>todo</a:t>
            </a:r>
            <a:endParaRPr lang="en-US"/>
          </a:p>
        </p:txBody>
      </p:sp>
      <p:pic>
        <p:nvPicPr>
          <p:cNvPr id="3" name="Picture 2">
            <a:extLst>
              <a:ext uri="{FF2B5EF4-FFF2-40B4-BE49-F238E27FC236}">
                <a16:creationId xmlns:a16="http://schemas.microsoft.com/office/drawing/2014/main" id="{7CE88C94-4944-1A7C-1CAD-ADAE72013359}"/>
              </a:ext>
            </a:extLst>
          </p:cNvPr>
          <p:cNvPicPr>
            <a:picLocks noChangeAspect="1"/>
          </p:cNvPicPr>
          <p:nvPr userDrawn="1"/>
        </p:nvPicPr>
        <p:blipFill>
          <a:blip r:embed="rId2"/>
          <a:stretch>
            <a:fillRect/>
          </a:stretch>
        </p:blipFill>
        <p:spPr>
          <a:xfrm flipV="1">
            <a:off x="1524000" y="4427084"/>
            <a:ext cx="9279835" cy="64836"/>
          </a:xfrm>
          <a:prstGeom prst="rect">
            <a:avLst/>
          </a:prstGeom>
        </p:spPr>
      </p:pic>
    </p:spTree>
    <p:extLst>
      <p:ext uri="{BB962C8B-B14F-4D97-AF65-F5344CB8AC3E}">
        <p14:creationId xmlns:p14="http://schemas.microsoft.com/office/powerpoint/2010/main" val="242346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FFD41-30EB-1D41-AD2F-532F491D6C6A}"/>
              </a:ext>
            </a:extLst>
          </p:cNvPr>
          <p:cNvSpPr>
            <a:spLocks noGrp="1"/>
          </p:cNvSpPr>
          <p:nvPr>
            <p:ph type="title" hasCustomPrompt="1"/>
          </p:nvPr>
        </p:nvSpPr>
        <p:spPr>
          <a:xfrm>
            <a:off x="838200" y="2036267"/>
            <a:ext cx="4794197" cy="1319707"/>
          </a:xfrm>
          <a:prstGeom prst="rect">
            <a:avLst/>
          </a:prstGeom>
        </p:spPr>
        <p:txBody>
          <a:bodyPr/>
          <a:lstStyle>
            <a:lvl1pPr>
              <a:lnSpc>
                <a:spcPct val="100000"/>
              </a:lnSpc>
              <a:spcAft>
                <a:spcPts val="600"/>
              </a:spcAft>
              <a:defRPr baseline="0">
                <a:solidFill>
                  <a:srgbClr val="FF8400"/>
                </a:solidFill>
              </a:defRPr>
            </a:lvl1pPr>
          </a:lstStyle>
          <a:p>
            <a:r>
              <a:rPr lang="en-US"/>
              <a:t>Click to edit yellow room for graphic</a:t>
            </a:r>
          </a:p>
        </p:txBody>
      </p:sp>
      <p:sp>
        <p:nvSpPr>
          <p:cNvPr id="4" name="Text Placeholder 3">
            <a:extLst>
              <a:ext uri="{FF2B5EF4-FFF2-40B4-BE49-F238E27FC236}">
                <a16:creationId xmlns:a16="http://schemas.microsoft.com/office/drawing/2014/main" id="{AC34168F-DEC5-9343-89DF-5B95C25A1D6C}"/>
              </a:ext>
            </a:extLst>
          </p:cNvPr>
          <p:cNvSpPr>
            <a:spLocks noGrp="1"/>
          </p:cNvSpPr>
          <p:nvPr>
            <p:ph type="body" sz="quarter" idx="10" hasCustomPrompt="1"/>
          </p:nvPr>
        </p:nvSpPr>
        <p:spPr>
          <a:xfrm>
            <a:off x="838199" y="3355975"/>
            <a:ext cx="8294649" cy="825190"/>
          </a:xfrm>
          <a:ln>
            <a:noFill/>
          </a:ln>
        </p:spPr>
        <p:txBody>
          <a:bodyPr/>
          <a:lstStyle>
            <a:lvl1pPr marL="0" indent="0">
              <a:spcBef>
                <a:spcPts val="0"/>
              </a:spcBef>
              <a:buFontTx/>
              <a:buNone/>
              <a:defRPr>
                <a:ln>
                  <a:noFill/>
                </a:ln>
                <a:solidFill>
                  <a:schemeClr val="tx1"/>
                </a:solidFill>
              </a:defRPr>
            </a:lvl1pPr>
          </a:lstStyle>
          <a:p>
            <a:pPr lvl="0"/>
            <a:r>
              <a:rPr lang="en-US"/>
              <a:t>Click to edit subhead</a:t>
            </a:r>
          </a:p>
        </p:txBody>
      </p:sp>
      <p:pic>
        <p:nvPicPr>
          <p:cNvPr id="3" name="Picture 2">
            <a:extLst>
              <a:ext uri="{FF2B5EF4-FFF2-40B4-BE49-F238E27FC236}">
                <a16:creationId xmlns:a16="http://schemas.microsoft.com/office/drawing/2014/main" id="{2864F4ED-08BA-08F0-7EED-66882D2C0996}"/>
              </a:ext>
            </a:extLst>
          </p:cNvPr>
          <p:cNvPicPr>
            <a:picLocks noChangeAspect="1"/>
          </p:cNvPicPr>
          <p:nvPr userDrawn="1"/>
        </p:nvPicPr>
        <p:blipFill>
          <a:blip r:embed="rId2"/>
          <a:stretch>
            <a:fillRect/>
          </a:stretch>
        </p:blipFill>
        <p:spPr>
          <a:xfrm>
            <a:off x="838199" y="3317355"/>
            <a:ext cx="10515601" cy="73469"/>
          </a:xfrm>
          <a:prstGeom prst="rect">
            <a:avLst/>
          </a:prstGeom>
        </p:spPr>
      </p:pic>
    </p:spTree>
    <p:extLst>
      <p:ext uri="{BB962C8B-B14F-4D97-AF65-F5344CB8AC3E}">
        <p14:creationId xmlns:p14="http://schemas.microsoft.com/office/powerpoint/2010/main" val="2178793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71972" y="256104"/>
            <a:ext cx="10881360" cy="749808"/>
          </a:xfrm>
          <a:prstGeom prst="rect">
            <a:avLst/>
          </a:prstGeom>
        </p:spPr>
        <p:txBody>
          <a:bodyPr anchor="b"/>
          <a:lstStyle>
            <a:lvl1pPr>
              <a:defRPr sz="3500" baseline="0"/>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581132" y="114904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88538" y="1149045"/>
            <a:ext cx="4351644"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C8A8B4E6-3A6C-D98B-D7C1-F1FBE8FD049D}"/>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3732111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6AA23-A7FF-3C4E-89CC-1D3C3AFD913B}"/>
              </a:ext>
            </a:extLst>
          </p:cNvPr>
          <p:cNvSpPr>
            <a:spLocks noGrp="1"/>
          </p:cNvSpPr>
          <p:nvPr>
            <p:ph type="title"/>
          </p:nvPr>
        </p:nvSpPr>
        <p:spPr>
          <a:xfrm>
            <a:off x="845573" y="286678"/>
            <a:ext cx="10854814" cy="749808"/>
          </a:xfrm>
          <a:prstGeom prst="rect">
            <a:avLst/>
          </a:prstGeom>
        </p:spPr>
        <p:txBody>
          <a:bodyPr anchor="b"/>
          <a:lstStyle>
            <a:lvl1pPr>
              <a:defRPr sz="3500" baseline="0">
                <a:solidFill>
                  <a:srgbClr val="FF8400"/>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85744C01-E4E3-3A4C-B1B1-0E86F6CB415B}"/>
              </a:ext>
            </a:extLst>
          </p:cNvPr>
          <p:cNvSpPr>
            <a:spLocks noGrp="1"/>
          </p:cNvSpPr>
          <p:nvPr>
            <p:ph type="pic" idx="1"/>
          </p:nvPr>
        </p:nvSpPr>
        <p:spPr>
          <a:xfrm>
            <a:off x="5698926" y="1149710"/>
            <a:ext cx="6001461"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5BED899-DE78-2F46-ADF9-57AF2E48F8D7}"/>
              </a:ext>
            </a:extLst>
          </p:cNvPr>
          <p:cNvSpPr>
            <a:spLocks noGrp="1"/>
          </p:cNvSpPr>
          <p:nvPr>
            <p:ph type="body" sz="half" idx="2"/>
          </p:nvPr>
        </p:nvSpPr>
        <p:spPr>
          <a:xfrm>
            <a:off x="845573" y="1149709"/>
            <a:ext cx="4525937" cy="4873625"/>
          </a:xfrm>
          <a:prstGeom prst="rect">
            <a:avLst/>
          </a:prstGeom>
        </p:spPr>
        <p:txBody>
          <a:bodyPr/>
          <a:lstStyle>
            <a:lvl1pPr marL="0" indent="0">
              <a:spcBef>
                <a:spcPts val="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5" name="Picture 4">
            <a:extLst>
              <a:ext uri="{FF2B5EF4-FFF2-40B4-BE49-F238E27FC236}">
                <a16:creationId xmlns:a16="http://schemas.microsoft.com/office/drawing/2014/main" id="{5067FACE-865C-0183-0A17-A0A2C7C3B151}"/>
              </a:ext>
            </a:extLst>
          </p:cNvPr>
          <p:cNvPicPr>
            <a:picLocks noChangeAspect="1"/>
          </p:cNvPicPr>
          <p:nvPr userDrawn="1"/>
        </p:nvPicPr>
        <p:blipFill>
          <a:blip r:embed="rId2"/>
          <a:stretch>
            <a:fillRect/>
          </a:stretch>
        </p:blipFill>
        <p:spPr>
          <a:xfrm>
            <a:off x="871971" y="1012314"/>
            <a:ext cx="11054985" cy="77238"/>
          </a:xfrm>
          <a:prstGeom prst="rect">
            <a:avLst/>
          </a:prstGeom>
        </p:spPr>
      </p:pic>
    </p:spTree>
    <p:extLst>
      <p:ext uri="{BB962C8B-B14F-4D97-AF65-F5344CB8AC3E}">
        <p14:creationId xmlns:p14="http://schemas.microsoft.com/office/powerpoint/2010/main" val="2126189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F9F0FA-9C4A-5D42-9FB1-60858472F374}"/>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Lorum ipsum dolor sit </a:t>
            </a:r>
            <a:r>
              <a:rPr lang="en-US" err="1"/>
              <a:t>amet</a:t>
            </a:r>
            <a:r>
              <a:rPr lang="en-US"/>
              <a:t> </a:t>
            </a:r>
            <a:r>
              <a:rPr lang="en-US" err="1"/>
              <a:t>consectur</a:t>
            </a:r>
            <a:r>
              <a:rPr lang="en-US"/>
              <a:t> </a:t>
            </a:r>
            <a:r>
              <a:rPr lang="en-US" err="1"/>
              <a:t>adipiscing</a:t>
            </a:r>
            <a:r>
              <a:rPr lang="en-US"/>
              <a:t> </a:t>
            </a:r>
            <a:r>
              <a:rPr lang="en-US" err="1"/>
              <a:t>elit</a:t>
            </a:r>
            <a:r>
              <a:rPr lang="en-US"/>
              <a:t> sed do </a:t>
            </a:r>
            <a:r>
              <a:rPr lang="en-US" err="1"/>
              <a:t>eismod</a:t>
            </a:r>
            <a:r>
              <a:rPr lang="en-US"/>
              <a:t> </a:t>
            </a:r>
            <a:r>
              <a:rPr lang="en-US" err="1"/>
              <a:t>temor</a:t>
            </a:r>
            <a:r>
              <a:rPr lang="en-US"/>
              <a:t> incident un </a:t>
            </a:r>
            <a:r>
              <a:rPr lang="en-US" err="1"/>
              <a:t>labore</a:t>
            </a:r>
            <a:r>
              <a:rPr lang="en-US"/>
              <a:t> et dolor magna</a:t>
            </a:r>
          </a:p>
          <a:p>
            <a:pPr lvl="1"/>
            <a:endParaRPr lang="en-US" sz="2800"/>
          </a:p>
          <a:p>
            <a:pPr lvl="1"/>
            <a:endParaRPr lang="en-US" sz="2800"/>
          </a:p>
        </p:txBody>
      </p:sp>
      <p:sp>
        <p:nvSpPr>
          <p:cNvPr id="4" name="Title Placeholder 3">
            <a:extLst>
              <a:ext uri="{FF2B5EF4-FFF2-40B4-BE49-F238E27FC236}">
                <a16:creationId xmlns:a16="http://schemas.microsoft.com/office/drawing/2014/main" id="{BCA7C99F-E2F2-164F-8FB9-9512A15A19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pic>
        <p:nvPicPr>
          <p:cNvPr id="5" name="Picture 4" descr="A red sign with white text&#10;&#10;Description automatically generated">
            <a:extLst>
              <a:ext uri="{FF2B5EF4-FFF2-40B4-BE49-F238E27FC236}">
                <a16:creationId xmlns:a16="http://schemas.microsoft.com/office/drawing/2014/main" id="{0755BEAD-20CB-4CE7-94D9-6D6A3615BC1F}"/>
              </a:ext>
            </a:extLst>
          </p:cNvPr>
          <p:cNvPicPr>
            <a:picLocks noChangeAspect="1"/>
          </p:cNvPicPr>
          <p:nvPr userDrawn="1"/>
        </p:nvPicPr>
        <p:blipFill>
          <a:blip r:embed="rId12"/>
          <a:stretch>
            <a:fillRect/>
          </a:stretch>
        </p:blipFill>
        <p:spPr>
          <a:xfrm>
            <a:off x="10853532" y="6228634"/>
            <a:ext cx="1231648" cy="528481"/>
          </a:xfrm>
          <a:prstGeom prst="rect">
            <a:avLst/>
          </a:prstGeom>
        </p:spPr>
      </p:pic>
    </p:spTree>
    <p:extLst>
      <p:ext uri="{BB962C8B-B14F-4D97-AF65-F5344CB8AC3E}">
        <p14:creationId xmlns:p14="http://schemas.microsoft.com/office/powerpoint/2010/main" val="9958651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7" r:id="rId4"/>
    <p:sldLayoutId id="2147483662" r:id="rId5"/>
    <p:sldLayoutId id="2147483664" r:id="rId6"/>
    <p:sldLayoutId id="2147483665" r:id="rId7"/>
    <p:sldLayoutId id="2147483657" r:id="rId8"/>
    <p:sldLayoutId id="2147483666" r:id="rId9"/>
    <p:sldLayoutId id="2147483668" r:id="rId10"/>
  </p:sldLayoutIdLst>
  <p:txStyles>
    <p:titleStyle>
      <a:lvl1pPr algn="l" defTabSz="914400" rtl="0" eaLnBrk="1" latinLnBrk="0" hangingPunct="1">
        <a:lnSpc>
          <a:spcPct val="100000"/>
        </a:lnSpc>
        <a:spcBef>
          <a:spcPct val="0"/>
        </a:spcBef>
        <a:spcAft>
          <a:spcPts val="600"/>
        </a:spcAft>
        <a:buNone/>
        <a:defRPr sz="3500" b="1" i="0" kern="1200" baseline="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600"/>
        </a:spcAft>
        <a:buFont typeface="Wingdings" pitchFamily="2" charset="2"/>
        <a:buChar char="§"/>
        <a:defRPr sz="2400" kern="1200" baseline="0">
          <a:solidFill>
            <a:schemeClr val="bg2">
              <a:lumMod val="25000"/>
            </a:schemeClr>
          </a:solidFill>
          <a:latin typeface="+mn-lt"/>
          <a:ea typeface="+mn-ea"/>
          <a:cs typeface="+mn-cs"/>
        </a:defRPr>
      </a:lvl1pPr>
      <a:lvl2pPr marL="742950" indent="-285750" algn="l" defTabSz="457200" rtl="0" eaLnBrk="1" fontAlgn="base" latinLnBrk="0" hangingPunct="1">
        <a:lnSpc>
          <a:spcPct val="100000"/>
        </a:lnSpc>
        <a:spcBef>
          <a:spcPts val="0"/>
        </a:spcBef>
        <a:spcAft>
          <a:spcPts val="600"/>
        </a:spcAft>
        <a:buClrTx/>
        <a:buSzPct val="100000"/>
        <a:buFont typeface="Arial" panose="020B0604020202020204" pitchFamily="34" charset="0"/>
        <a:buChar char="–"/>
        <a:defRPr sz="2400" kern="1200" baseline="0">
          <a:solidFill>
            <a:schemeClr val="bg2">
              <a:lumMod val="25000"/>
            </a:schemeClr>
          </a:solidFill>
          <a:latin typeface="+mn-lt"/>
          <a:ea typeface="+mn-ea"/>
          <a:cs typeface="+mn-cs"/>
        </a:defRPr>
      </a:lvl2pPr>
      <a:lvl3pPr marL="1143000" indent="-228600" algn="l" defTabSz="914400" rtl="0" eaLnBrk="1" latinLnBrk="0" hangingPunct="1">
        <a:lnSpc>
          <a:spcPct val="100000"/>
        </a:lnSpc>
        <a:spcBef>
          <a:spcPts val="500"/>
        </a:spcBef>
        <a:spcAft>
          <a:spcPts val="600"/>
        </a:spcAft>
        <a:buFont typeface="Wingdings" pitchFamily="2" charset="2"/>
        <a:buChar char="§"/>
        <a:defRPr sz="2800" kern="1200" baseline="0">
          <a:solidFill>
            <a:schemeClr val="bg2">
              <a:lumMod val="25000"/>
            </a:schemeClr>
          </a:solidFill>
          <a:latin typeface="+mn-lt"/>
          <a:ea typeface="+mn-ea"/>
          <a:cs typeface="+mn-cs"/>
        </a:defRPr>
      </a:lvl3pPr>
      <a:lvl4pPr marL="16002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4pPr>
      <a:lvl5pPr marL="2057400" indent="-228600" algn="l" defTabSz="914400" rtl="0" eaLnBrk="1" latinLnBrk="0" hangingPunct="1">
        <a:lnSpc>
          <a:spcPct val="100000"/>
        </a:lnSpc>
        <a:spcBef>
          <a:spcPts val="500"/>
        </a:spcBef>
        <a:spcAft>
          <a:spcPts val="600"/>
        </a:spcAft>
        <a:buFont typeface="Wingdings" pitchFamily="2" charset="2"/>
        <a:buChar char="§"/>
        <a:defRPr sz="1800" kern="1200" baseline="0">
          <a:solidFill>
            <a:schemeClr val="bg2">
              <a:lumMod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hyperlink" Target="https://avac.org/peoples-research-agenda/" TargetMode="External"/><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8" Type="http://schemas.openxmlformats.org/officeDocument/2006/relationships/hyperlink" Target="https://www.science.org/content/article/nih-halts-more-collaborations-south-africa-hiv-aids-trials?utm_source=AVAC+Email+Updates&amp;utm_campaign=8d6a6de0a7-GLOBAL_HEALTH_WATCH_APR18_2025_COPY_01&amp;utm_medium=email&amp;utm_term=0_-4cb1c165c5-130140601" TargetMode="External"/><Relationship Id="rId3" Type="http://schemas.openxmlformats.org/officeDocument/2006/relationships/hyperlink" Target="https://avac.org/choice-agenda-webinar-recordings/" TargetMode="External"/><Relationship Id="rId7" Type="http://schemas.openxmlformats.org/officeDocument/2006/relationships/hyperlink" Target="https://avac.org/research-matters/?utm_source=AVAC+Email+Updates&amp;utm_campaign=816e46f396-EMAIL_CAMPAIGN_2025_04_14_02_09_COPY_01&amp;utm_medium=email&amp;utm_term=0_-4122ee7818-130132565" TargetMode="External"/><Relationship Id="rId2" Type="http://schemas.openxmlformats.org/officeDocument/2006/relationships/hyperlink" Target="https://avac.org/peoples-research-agenda/" TargetMode="External"/><Relationship Id="rId1" Type="http://schemas.openxmlformats.org/officeDocument/2006/relationships/slideLayout" Target="../slideLayouts/slideLayout3.xml"/><Relationship Id="rId6" Type="http://schemas.openxmlformats.org/officeDocument/2006/relationships/hyperlink" Target="https://www.aamc.org/media/83356/download?utm_source=substack&amp;utm_medium=email" TargetMode="External"/><Relationship Id="rId11" Type="http://schemas.openxmlformats.org/officeDocument/2006/relationships/hyperlink" Target="https://avac.org/global-health-watch/" TargetMode="External"/><Relationship Id="rId5" Type="http://schemas.openxmlformats.org/officeDocument/2006/relationships/hyperlink" Target="https://oneill.law.georgetown.edu/wp-%20%20content/uploads/2025/04/ONL_QT_HIV_Research_America_P2_A.pdf" TargetMode="External"/><Relationship Id="rId10" Type="http://schemas.openxmlformats.org/officeDocument/2006/relationships/hyperlink" Target="https://www.thenation.com/article/politics/nih-cuts-destruction/" TargetMode="External"/><Relationship Id="rId4" Type="http://schemas.openxmlformats.org/officeDocument/2006/relationships/hyperlink" Target="https://www.amfar.org/wp-content/uploads/2025/03/amfAR-NIH-infographic-0325.pdf" TargetMode="External"/><Relationship Id="rId9" Type="http://schemas.openxmlformats.org/officeDocument/2006/relationships/hyperlink" Target="https://nam11.safelinks.protection.outlook.com/?url=https%3A%2F%2Favac.us7.list-manage.com%2Ftrack%2Fclick%3Fu%3D57d869773227fef9486fa97dd%26id%3De5ef3fbd7c%26e%3D0ddea7854d&amp;data=05%7C02%7Cstacey%40avac.org%7C60c5c379b68c49ee257f08dd83b60ee3%7Caf644d6caebe44d2a4767397efba1a3f%7C0%7C0%7C638811540160658356%7CUnknown%7CTWFpbGZsb3d8eyJFbXB0eU1hcGkiOnRydWUsIlYiOiIwLjAuMDAwMCIsIlAiOiJXaW4zMiIsIkFOIjoiTWFpbCIsIldUIjoyfQ%3D%3D%7C0%7C%7C%7C&amp;sdata=znsdbTbhKzWItY23mcOBqCARi9Xx62hEYMtls9j7C4E%3D&amp;reserved=0"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IV%20Prevention%20R&amp;D%20at%20Risk" TargetMode="External"/><Relationship Id="rId2" Type="http://schemas.openxmlformats.org/officeDocument/2006/relationships/hyperlink" Target="https://www.prepwatch.org/pepfar-stop-work/" TargetMode="Externa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hyperlink" Target="https://data.prepwatch.org/" TargetMode="External"/><Relationship Id="rId4" Type="http://schemas.openxmlformats.org/officeDocument/2006/relationships/hyperlink" Target="https://www.prepwatch.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838A4-C1AC-8E4D-B4B0-A9C694280F6B}"/>
              </a:ext>
            </a:extLst>
          </p:cNvPr>
          <p:cNvSpPr>
            <a:spLocks noGrp="1"/>
          </p:cNvSpPr>
          <p:nvPr>
            <p:ph type="ctrTitle"/>
          </p:nvPr>
        </p:nvSpPr>
        <p:spPr>
          <a:xfrm>
            <a:off x="1524001" y="1128519"/>
            <a:ext cx="9242612" cy="2414494"/>
          </a:xfrm>
        </p:spPr>
        <p:txBody>
          <a:bodyPr>
            <a:normAutofit/>
          </a:bodyPr>
          <a:lstStyle/>
          <a:p>
            <a:r>
              <a:rPr lang="en-US" sz="4800">
                <a:cs typeface="Arial"/>
              </a:rPr>
              <a:t>HIV Research &amp; Development at Risk</a:t>
            </a:r>
          </a:p>
        </p:txBody>
      </p:sp>
      <p:sp>
        <p:nvSpPr>
          <p:cNvPr id="3" name="Subtitle 2">
            <a:extLst>
              <a:ext uri="{FF2B5EF4-FFF2-40B4-BE49-F238E27FC236}">
                <a16:creationId xmlns:a16="http://schemas.microsoft.com/office/drawing/2014/main" id="{643F7EC9-90FD-F246-A349-67D342F87C2A}"/>
              </a:ext>
            </a:extLst>
          </p:cNvPr>
          <p:cNvSpPr>
            <a:spLocks noGrp="1"/>
          </p:cNvSpPr>
          <p:nvPr>
            <p:ph type="subTitle" idx="1"/>
          </p:nvPr>
        </p:nvSpPr>
        <p:spPr>
          <a:xfrm>
            <a:off x="1524000" y="3557970"/>
            <a:ext cx="9144000" cy="1655762"/>
          </a:xfrm>
        </p:spPr>
        <p:txBody>
          <a:bodyPr vert="horz" lIns="91440" tIns="45720" rIns="91440" bIns="45720" rtlCol="0" anchor="t">
            <a:noAutofit/>
          </a:bodyPr>
          <a:lstStyle/>
          <a:p>
            <a:r>
              <a:rPr lang="en-US" sz="3600">
                <a:cs typeface="Arial"/>
              </a:rPr>
              <a:t>Tracking the Impact of US Funding Cuts</a:t>
            </a:r>
            <a:endParaRPr lang="en-US" sz="3600"/>
          </a:p>
        </p:txBody>
      </p:sp>
      <p:sp>
        <p:nvSpPr>
          <p:cNvPr id="4" name="Text Placeholder 3">
            <a:extLst>
              <a:ext uri="{FF2B5EF4-FFF2-40B4-BE49-F238E27FC236}">
                <a16:creationId xmlns:a16="http://schemas.microsoft.com/office/drawing/2014/main" id="{689671EF-D6A4-BFAA-CED5-1E29C9039497}"/>
              </a:ext>
            </a:extLst>
          </p:cNvPr>
          <p:cNvSpPr>
            <a:spLocks noGrp="1"/>
          </p:cNvSpPr>
          <p:nvPr>
            <p:ph type="body" sz="quarter" idx="12"/>
          </p:nvPr>
        </p:nvSpPr>
        <p:spPr>
          <a:xfrm>
            <a:off x="1523999" y="5277080"/>
            <a:ext cx="9068657" cy="1199920"/>
          </a:xfrm>
        </p:spPr>
        <p:txBody>
          <a:bodyPr/>
          <a:lstStyle/>
          <a:p>
            <a:pPr>
              <a:lnSpc>
                <a:spcPct val="100000"/>
              </a:lnSpc>
              <a:spcBef>
                <a:spcPts val="0"/>
              </a:spcBef>
              <a:spcAft>
                <a:spcPts val="600"/>
              </a:spcAft>
            </a:pPr>
            <a:r>
              <a:rPr lang="en-US" sz="3200" b="0" i="1"/>
              <a:t>Published 18 May 2025</a:t>
            </a:r>
          </a:p>
          <a:p>
            <a:pPr>
              <a:lnSpc>
                <a:spcPct val="100000"/>
              </a:lnSpc>
              <a:spcBef>
                <a:spcPts val="0"/>
              </a:spcBef>
              <a:spcAft>
                <a:spcPts val="600"/>
              </a:spcAft>
            </a:pPr>
            <a:r>
              <a:rPr lang="en-US" sz="3200" b="0" i="1"/>
              <a:t>Updated 13 August 2025</a:t>
            </a:r>
            <a:endParaRPr lang="en-US" sz="3600" b="0" i="1"/>
          </a:p>
        </p:txBody>
      </p:sp>
    </p:spTree>
    <p:extLst>
      <p:ext uri="{BB962C8B-B14F-4D97-AF65-F5344CB8AC3E}">
        <p14:creationId xmlns:p14="http://schemas.microsoft.com/office/powerpoint/2010/main" val="1704165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6A3AC-EAC9-E519-7151-BE0B161A453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DAAD0D5-01CD-ABBC-1264-F3E3B2307A1A}"/>
              </a:ext>
            </a:extLst>
          </p:cNvPr>
          <p:cNvSpPr>
            <a:spLocks noGrp="1"/>
          </p:cNvSpPr>
          <p:nvPr>
            <p:ph type="title"/>
          </p:nvPr>
        </p:nvSpPr>
        <p:spPr>
          <a:xfrm>
            <a:off x="838200" y="407624"/>
            <a:ext cx="10882744" cy="687329"/>
          </a:xfrm>
        </p:spPr>
        <p:txBody>
          <a:bodyPr/>
          <a:lstStyle/>
          <a:p>
            <a:r>
              <a:rPr lang="en-US" sz="3600"/>
              <a:t>Upending Long-Standing Peer Review Processes</a:t>
            </a:r>
            <a:endParaRPr lang="en-US"/>
          </a:p>
        </p:txBody>
      </p:sp>
      <p:sp>
        <p:nvSpPr>
          <p:cNvPr id="8" name="Text Placeholder 7">
            <a:extLst>
              <a:ext uri="{FF2B5EF4-FFF2-40B4-BE49-F238E27FC236}">
                <a16:creationId xmlns:a16="http://schemas.microsoft.com/office/drawing/2014/main" id="{77D5E174-20A3-79FE-4031-91FA8A41372E}"/>
              </a:ext>
            </a:extLst>
          </p:cNvPr>
          <p:cNvSpPr>
            <a:spLocks noGrp="1"/>
          </p:cNvSpPr>
          <p:nvPr>
            <p:ph type="body" sz="quarter" idx="10"/>
          </p:nvPr>
        </p:nvSpPr>
        <p:spPr>
          <a:xfrm>
            <a:off x="838200" y="1094954"/>
            <a:ext cx="10882744" cy="875360"/>
          </a:xfrm>
        </p:spPr>
        <p:txBody>
          <a:bodyPr vert="horz" lIns="91440" tIns="45720" rIns="91440" bIns="45720" rtlCol="0" anchor="t">
            <a:noAutofit/>
          </a:bodyPr>
          <a:lstStyle/>
          <a:p>
            <a:pPr marL="9525" indent="-9525"/>
            <a:r>
              <a:rPr lang="en-US">
                <a:cs typeface="Arial"/>
              </a:rPr>
              <a:t>Breaking News – Aug 7: Executive order centralizes power &amp; upends process that US has used for decades to review &amp; award research grants</a:t>
            </a:r>
            <a:endParaRPr lang="en-US"/>
          </a:p>
        </p:txBody>
      </p:sp>
      <p:pic>
        <p:nvPicPr>
          <p:cNvPr id="5" name="Picture 4" descr="A black text on a white background&#10;&#10;AI-generated content may be incorrect.">
            <a:extLst>
              <a:ext uri="{FF2B5EF4-FFF2-40B4-BE49-F238E27FC236}">
                <a16:creationId xmlns:a16="http://schemas.microsoft.com/office/drawing/2014/main" id="{97F83520-84EC-B737-4513-6BA96929106A}"/>
              </a:ext>
            </a:extLst>
          </p:cNvPr>
          <p:cNvPicPr>
            <a:picLocks noChangeAspect="1"/>
          </p:cNvPicPr>
          <p:nvPr/>
        </p:nvPicPr>
        <p:blipFill>
          <a:blip r:embed="rId3"/>
          <a:stretch>
            <a:fillRect/>
          </a:stretch>
        </p:blipFill>
        <p:spPr>
          <a:xfrm>
            <a:off x="1719943" y="2242405"/>
            <a:ext cx="9514114" cy="2972366"/>
          </a:xfrm>
          <a:prstGeom prst="rect">
            <a:avLst/>
          </a:prstGeom>
        </p:spPr>
      </p:pic>
    </p:spTree>
    <p:extLst>
      <p:ext uri="{BB962C8B-B14F-4D97-AF65-F5344CB8AC3E}">
        <p14:creationId xmlns:p14="http://schemas.microsoft.com/office/powerpoint/2010/main" val="2307113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657BD-98CD-B09A-EDCD-418F3564CDF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F398F2-866C-EE8B-BB23-36E1886FE2C1}"/>
              </a:ext>
            </a:extLst>
          </p:cNvPr>
          <p:cNvSpPr>
            <a:spLocks noGrp="1"/>
          </p:cNvSpPr>
          <p:nvPr>
            <p:ph type="title"/>
          </p:nvPr>
        </p:nvSpPr>
        <p:spPr>
          <a:xfrm>
            <a:off x="838200" y="407624"/>
            <a:ext cx="10882744" cy="687329"/>
          </a:xfrm>
        </p:spPr>
        <p:txBody>
          <a:bodyPr/>
          <a:lstStyle/>
          <a:p>
            <a:r>
              <a:rPr lang="en-US" sz="3600"/>
              <a:t>Countries in Response – South Africa</a:t>
            </a:r>
            <a:endParaRPr lang="en-US"/>
          </a:p>
        </p:txBody>
      </p:sp>
      <p:sp>
        <p:nvSpPr>
          <p:cNvPr id="8" name="Text Placeholder 7">
            <a:extLst>
              <a:ext uri="{FF2B5EF4-FFF2-40B4-BE49-F238E27FC236}">
                <a16:creationId xmlns:a16="http://schemas.microsoft.com/office/drawing/2014/main" id="{10EA2333-355F-3E83-560D-400C2310F848}"/>
              </a:ext>
            </a:extLst>
          </p:cNvPr>
          <p:cNvSpPr>
            <a:spLocks noGrp="1"/>
          </p:cNvSpPr>
          <p:nvPr>
            <p:ph type="body" sz="quarter" idx="10"/>
          </p:nvPr>
        </p:nvSpPr>
        <p:spPr>
          <a:xfrm>
            <a:off x="768131" y="1094954"/>
            <a:ext cx="10882744" cy="875360"/>
          </a:xfrm>
        </p:spPr>
        <p:txBody>
          <a:bodyPr vert="horz" lIns="91440" tIns="45720" rIns="91440" bIns="45720" rtlCol="0" anchor="t">
            <a:noAutofit/>
          </a:bodyPr>
          <a:lstStyle/>
          <a:p>
            <a:pPr marL="9525" indent="-9525"/>
            <a:r>
              <a:rPr lang="en-US">
                <a:cs typeface="Arial"/>
              </a:rPr>
              <a:t>Aug 14: South Africa National Treasury commits emergency funds due to US cuts in programming and research</a:t>
            </a:r>
            <a:endParaRPr lang="en-US"/>
          </a:p>
        </p:txBody>
      </p:sp>
      <p:pic>
        <p:nvPicPr>
          <p:cNvPr id="3" name="Picture 2" descr="A person in a suit and tie speaking into a microphone&#10;&#10;AI-generated content may be incorrect.">
            <a:extLst>
              <a:ext uri="{FF2B5EF4-FFF2-40B4-BE49-F238E27FC236}">
                <a16:creationId xmlns:a16="http://schemas.microsoft.com/office/drawing/2014/main" id="{0E570B39-DAC2-6AB0-C67B-9DC7E0967A3F}"/>
              </a:ext>
            </a:extLst>
          </p:cNvPr>
          <p:cNvPicPr>
            <a:picLocks noChangeAspect="1"/>
          </p:cNvPicPr>
          <p:nvPr/>
        </p:nvPicPr>
        <p:blipFill>
          <a:blip r:embed="rId3"/>
          <a:stretch>
            <a:fillRect/>
          </a:stretch>
        </p:blipFill>
        <p:spPr>
          <a:xfrm>
            <a:off x="6512418" y="1738203"/>
            <a:ext cx="5096751" cy="4476422"/>
          </a:xfrm>
          <a:prstGeom prst="rect">
            <a:avLst/>
          </a:prstGeom>
        </p:spPr>
      </p:pic>
      <p:sp>
        <p:nvSpPr>
          <p:cNvPr id="6" name="Content Placeholder 2">
            <a:extLst>
              <a:ext uri="{FF2B5EF4-FFF2-40B4-BE49-F238E27FC236}">
                <a16:creationId xmlns:a16="http://schemas.microsoft.com/office/drawing/2014/main" id="{8B27C141-DDAD-1397-32FE-54CD0FC76ACC}"/>
              </a:ext>
            </a:extLst>
          </p:cNvPr>
          <p:cNvSpPr>
            <a:spLocks noGrp="1"/>
          </p:cNvSpPr>
          <p:nvPr>
            <p:ph idx="1"/>
          </p:nvPr>
        </p:nvSpPr>
        <p:spPr>
          <a:xfrm>
            <a:off x="591041" y="1972463"/>
            <a:ext cx="5913423" cy="976635"/>
          </a:xfrm>
        </p:spPr>
        <p:txBody>
          <a:bodyPr vert="horz" lIns="91440" tIns="45720" rIns="91440" bIns="45720" rtlCol="0" anchor="t">
            <a:noAutofit/>
          </a:bodyPr>
          <a:lstStyle/>
          <a:p>
            <a:pPr>
              <a:buClr>
                <a:srgbClr val="A6A6A6"/>
              </a:buClr>
              <a:defRPr/>
            </a:pPr>
            <a:r>
              <a:rPr lang="en-US" sz="2400">
                <a:cs typeface="Arial" panose="020B0604020202020204"/>
              </a:rPr>
              <a:t>SA Treasury released R753 million for gaps in health system (~$43M USD)</a:t>
            </a:r>
          </a:p>
          <a:p>
            <a:pPr>
              <a:buClr>
                <a:srgbClr val="A6A6A6"/>
              </a:buClr>
              <a:defRPr/>
            </a:pPr>
            <a:r>
              <a:rPr lang="en-US" sz="2400">
                <a:solidFill>
                  <a:srgbClr val="3B3838"/>
                </a:solidFill>
                <a:cs typeface="Arial"/>
              </a:rPr>
              <a:t>R590M for provincial health departments' public health responses to TB, HIV, etc.</a:t>
            </a:r>
          </a:p>
          <a:p>
            <a:pPr>
              <a:buClr>
                <a:srgbClr val="A6A6A6"/>
              </a:buClr>
              <a:defRPr/>
            </a:pPr>
            <a:r>
              <a:rPr lang="en-US" sz="2400">
                <a:cs typeface="Arial"/>
              </a:rPr>
              <a:t>R132M allocated to research, primarily HIV, TB; possibly followed by R268M in next 2 years</a:t>
            </a:r>
          </a:p>
          <a:p>
            <a:pPr>
              <a:buClr>
                <a:srgbClr val="A6A6A6"/>
              </a:buClr>
              <a:defRPr/>
            </a:pPr>
            <a:r>
              <a:rPr lang="en-US" sz="2400">
                <a:solidFill>
                  <a:srgbClr val="3B3838"/>
                </a:solidFill>
                <a:cs typeface="Arial"/>
              </a:rPr>
              <a:t>Cost share by R100M each from Gates Foundation, </a:t>
            </a:r>
            <a:r>
              <a:rPr lang="en-US" sz="2400" err="1">
                <a:solidFill>
                  <a:srgbClr val="3B3838"/>
                </a:solidFill>
                <a:cs typeface="Arial"/>
              </a:rPr>
              <a:t>Wellcome</a:t>
            </a:r>
            <a:r>
              <a:rPr lang="en-US" sz="2400">
                <a:solidFill>
                  <a:srgbClr val="3B3838"/>
                </a:solidFill>
                <a:cs typeface="Arial"/>
              </a:rPr>
              <a:t> Trust</a:t>
            </a:r>
          </a:p>
          <a:p>
            <a:pPr>
              <a:buClr>
                <a:srgbClr val="A6A6A6"/>
              </a:buClr>
              <a:defRPr/>
            </a:pPr>
            <a:r>
              <a:rPr lang="en-US" sz="2400">
                <a:solidFill>
                  <a:srgbClr val="3B3838"/>
                </a:solidFill>
                <a:cs typeface="Arial"/>
              </a:rPr>
              <a:t>Awarded to SAMRC, to be subgranted</a:t>
            </a:r>
          </a:p>
          <a:p>
            <a:pPr>
              <a:buClr>
                <a:srgbClr val="A6A6A6"/>
              </a:buClr>
              <a:defRPr/>
            </a:pPr>
            <a:r>
              <a:rPr lang="en-US" sz="2400">
                <a:solidFill>
                  <a:srgbClr val="3B3838"/>
                </a:solidFill>
                <a:cs typeface="Arial"/>
              </a:rPr>
              <a:t>Bridge funding; won't fill full gap from US</a:t>
            </a:r>
          </a:p>
          <a:p>
            <a:pPr>
              <a:buClr>
                <a:srgbClr val="A6A6A6"/>
              </a:buClr>
              <a:defRPr/>
            </a:pPr>
            <a:endParaRPr lang="en-US">
              <a:solidFill>
                <a:srgbClr val="3B3838"/>
              </a:solidFill>
              <a:cs typeface="Arial" panose="020B0604020202020204"/>
            </a:endParaRPr>
          </a:p>
          <a:p>
            <a:pPr>
              <a:buClr>
                <a:srgbClr val="A6A6A6"/>
              </a:buClr>
              <a:defRPr/>
            </a:pPr>
            <a:endParaRPr lang="en-US" sz="2800">
              <a:solidFill>
                <a:srgbClr val="000000"/>
              </a:solidFill>
              <a:cs typeface="Arial" panose="020B0604020202020204"/>
            </a:endParaRPr>
          </a:p>
          <a:p>
            <a:pPr>
              <a:buClr>
                <a:srgbClr val="A6A6A6"/>
              </a:buClr>
              <a:defRPr/>
            </a:pPr>
            <a:endParaRPr lang="en-US" sz="3200">
              <a:cs typeface="Arial" panose="020B0604020202020204"/>
            </a:endParaRPr>
          </a:p>
        </p:txBody>
      </p:sp>
    </p:spTree>
    <p:extLst>
      <p:ext uri="{BB962C8B-B14F-4D97-AF65-F5344CB8AC3E}">
        <p14:creationId xmlns:p14="http://schemas.microsoft.com/office/powerpoint/2010/main" val="3165157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BEB9E-BC55-5A9C-086F-9B55791A43E1}"/>
              </a:ext>
            </a:extLst>
          </p:cNvPr>
          <p:cNvSpPr>
            <a:spLocks noGrp="1"/>
          </p:cNvSpPr>
          <p:nvPr>
            <p:ph type="title"/>
          </p:nvPr>
        </p:nvSpPr>
        <p:spPr/>
        <p:txBody>
          <a:bodyPr>
            <a:normAutofit/>
          </a:bodyPr>
          <a:lstStyle/>
          <a:p>
            <a:r>
              <a:rPr lang="en-US" sz="3600">
                <a:cs typeface="Arial"/>
              </a:rPr>
              <a:t>HIV Prevention: People’s Research Agenda</a:t>
            </a:r>
            <a:endParaRPr lang="en-US" sz="3600"/>
          </a:p>
        </p:txBody>
      </p:sp>
      <p:sp>
        <p:nvSpPr>
          <p:cNvPr id="3" name="Content Placeholder 2">
            <a:extLst>
              <a:ext uri="{FF2B5EF4-FFF2-40B4-BE49-F238E27FC236}">
                <a16:creationId xmlns:a16="http://schemas.microsoft.com/office/drawing/2014/main" id="{4A068E78-7843-72D3-C86E-4968E13E7987}"/>
              </a:ext>
            </a:extLst>
          </p:cNvPr>
          <p:cNvSpPr>
            <a:spLocks noGrp="1"/>
          </p:cNvSpPr>
          <p:nvPr>
            <p:ph idx="1"/>
          </p:nvPr>
        </p:nvSpPr>
        <p:spPr>
          <a:xfrm>
            <a:off x="865894" y="3541804"/>
            <a:ext cx="10890290" cy="2763164"/>
          </a:xfrm>
        </p:spPr>
        <p:txBody>
          <a:bodyPr vert="horz" lIns="91440" tIns="45720" rIns="91440" bIns="45720" rtlCol="0" anchor="t">
            <a:noAutofit/>
          </a:bodyPr>
          <a:lstStyle/>
          <a:p>
            <a:r>
              <a:rPr lang="en-US" sz="2000">
                <a:ea typeface="+mn-lt"/>
                <a:cs typeface="+mn-lt"/>
              </a:rPr>
              <a:t>Provides a clear, concise and collaboratively developed set of priorities for how prevention research should be conducted and what products should be developed</a:t>
            </a:r>
          </a:p>
          <a:p>
            <a:r>
              <a:rPr lang="en-US" sz="2000">
                <a:ea typeface="+mn-lt"/>
                <a:cs typeface="+mn-lt"/>
              </a:rPr>
              <a:t>A living document and tool for communities to amplify priorities in real time, to hold those with most decision-making power accountable</a:t>
            </a:r>
          </a:p>
          <a:p>
            <a:r>
              <a:rPr lang="en-US" sz="2000">
                <a:ea typeface="+mn-lt"/>
                <a:cs typeface="+mn-lt"/>
              </a:rPr>
              <a:t>Reference for funders, product developers and policy leaders to use as crucial decisions are made about what to invest in, where and why</a:t>
            </a:r>
            <a:endParaRPr lang="en-US"/>
          </a:p>
          <a:p>
            <a:r>
              <a:rPr lang="en-US" sz="2000" b="1">
                <a:ea typeface="+mn-lt"/>
                <a:cs typeface="+mn-lt"/>
              </a:rPr>
              <a:t>USG cuts bring</a:t>
            </a:r>
            <a:r>
              <a:rPr lang="en-US" sz="2000">
                <a:ea typeface="+mn-lt"/>
                <a:cs typeface="+mn-lt"/>
              </a:rPr>
              <a:t> </a:t>
            </a:r>
            <a:r>
              <a:rPr lang="en-US" sz="2000" b="1" i="1">
                <a:ea typeface="+mn-lt"/>
                <a:cs typeface="+mn-lt"/>
              </a:rPr>
              <a:t>People's Research Agenda in Crisis</a:t>
            </a:r>
            <a:r>
              <a:rPr lang="en-US" sz="2000" b="1">
                <a:ea typeface="+mn-lt"/>
                <a:cs typeface="+mn-lt"/>
              </a:rPr>
              <a:t> – outlined priorities are all under threat; potential for irrevocable damage to critical aspects of research, choice, access</a:t>
            </a:r>
          </a:p>
          <a:p>
            <a:endParaRPr lang="en-US" sz="2000">
              <a:ea typeface="+mn-lt"/>
              <a:cs typeface="+mn-lt"/>
            </a:endParaRPr>
          </a:p>
        </p:txBody>
      </p:sp>
      <p:sp>
        <p:nvSpPr>
          <p:cNvPr id="4" name="Text Placeholder 3">
            <a:extLst>
              <a:ext uri="{FF2B5EF4-FFF2-40B4-BE49-F238E27FC236}">
                <a16:creationId xmlns:a16="http://schemas.microsoft.com/office/drawing/2014/main" id="{A46EC376-FBC2-C28D-C9F7-110E57A86006}"/>
              </a:ext>
            </a:extLst>
          </p:cNvPr>
          <p:cNvSpPr>
            <a:spLocks noGrp="1"/>
          </p:cNvSpPr>
          <p:nvPr>
            <p:ph type="body" sz="quarter" idx="10"/>
          </p:nvPr>
        </p:nvSpPr>
        <p:spPr>
          <a:xfrm>
            <a:off x="838200" y="1094954"/>
            <a:ext cx="11149208" cy="547098"/>
          </a:xfrm>
        </p:spPr>
        <p:txBody>
          <a:bodyPr vert="horz" lIns="91440" tIns="45720" rIns="91440" bIns="45720" rtlCol="0" anchor="t">
            <a:noAutofit/>
          </a:bodyPr>
          <a:lstStyle/>
          <a:p>
            <a:r>
              <a:rPr lang="en-US" sz="2600">
                <a:cs typeface="Arial"/>
              </a:rPr>
              <a:t>Launched in 2024 to amplify advocates' priorities for prevention research</a:t>
            </a:r>
          </a:p>
        </p:txBody>
      </p:sp>
      <p:pic>
        <p:nvPicPr>
          <p:cNvPr id="6" name="Picture 5" descr="A close-up of a logo&#10;&#10;AI-generated content may be incorrect.">
            <a:extLst>
              <a:ext uri="{FF2B5EF4-FFF2-40B4-BE49-F238E27FC236}">
                <a16:creationId xmlns:a16="http://schemas.microsoft.com/office/drawing/2014/main" id="{5D5EF05D-5FDC-430A-197E-219BFAEC92EA}"/>
              </a:ext>
            </a:extLst>
          </p:cNvPr>
          <p:cNvPicPr>
            <a:picLocks noChangeAspect="1"/>
          </p:cNvPicPr>
          <p:nvPr/>
        </p:nvPicPr>
        <p:blipFill>
          <a:blip r:embed="rId2"/>
          <a:stretch>
            <a:fillRect/>
          </a:stretch>
        </p:blipFill>
        <p:spPr>
          <a:xfrm>
            <a:off x="1947862" y="1627168"/>
            <a:ext cx="8296275" cy="1981200"/>
          </a:xfrm>
          <a:prstGeom prst="rect">
            <a:avLst/>
          </a:prstGeom>
        </p:spPr>
      </p:pic>
      <p:sp>
        <p:nvSpPr>
          <p:cNvPr id="5" name="TextBox 4">
            <a:extLst>
              <a:ext uri="{FF2B5EF4-FFF2-40B4-BE49-F238E27FC236}">
                <a16:creationId xmlns:a16="http://schemas.microsoft.com/office/drawing/2014/main" id="{DBBDF815-D94A-F85F-80AA-ECF97F08C5D3}"/>
              </a:ext>
            </a:extLst>
          </p:cNvPr>
          <p:cNvSpPr txBox="1"/>
          <p:nvPr/>
        </p:nvSpPr>
        <p:spPr>
          <a:xfrm>
            <a:off x="3908122" y="6342923"/>
            <a:ext cx="5705448"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hlinkClick r:id="rId3"/>
              </a:rPr>
              <a:t>https://avac.org/peoples-research-agenda/</a:t>
            </a:r>
            <a:r>
              <a:rPr kumimoji="0" lang="en-US" sz="20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9344413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76CCB-1911-D7C4-D9AE-A1DFFCA2E518}"/>
              </a:ext>
            </a:extLst>
          </p:cNvPr>
          <p:cNvSpPr>
            <a:spLocks noGrp="1"/>
          </p:cNvSpPr>
          <p:nvPr>
            <p:ph type="title"/>
          </p:nvPr>
        </p:nvSpPr>
        <p:spPr/>
        <p:txBody>
          <a:bodyPr>
            <a:normAutofit/>
          </a:bodyPr>
          <a:lstStyle/>
          <a:p>
            <a:r>
              <a:rPr lang="en-US" sz="3600">
                <a:cs typeface="Arial"/>
              </a:rPr>
              <a:t>PRA: Key Messages at 2024 Launch</a:t>
            </a:r>
            <a:endParaRPr lang="en-US" sz="3600"/>
          </a:p>
        </p:txBody>
      </p:sp>
      <p:sp>
        <p:nvSpPr>
          <p:cNvPr id="3" name="Content Placeholder 2">
            <a:extLst>
              <a:ext uri="{FF2B5EF4-FFF2-40B4-BE49-F238E27FC236}">
                <a16:creationId xmlns:a16="http://schemas.microsoft.com/office/drawing/2014/main" id="{06595910-391A-2D82-63A0-DAE471DCBD6E}"/>
              </a:ext>
            </a:extLst>
          </p:cNvPr>
          <p:cNvSpPr>
            <a:spLocks noGrp="1"/>
          </p:cNvSpPr>
          <p:nvPr>
            <p:ph idx="1"/>
          </p:nvPr>
        </p:nvSpPr>
        <p:spPr>
          <a:xfrm>
            <a:off x="838200" y="1091656"/>
            <a:ext cx="10712415" cy="4511566"/>
          </a:xfrm>
        </p:spPr>
        <p:txBody>
          <a:bodyPr vert="horz" lIns="91440" tIns="45720" rIns="91440" bIns="45720" rtlCol="0" anchor="t">
            <a:noAutofit/>
          </a:bodyPr>
          <a:lstStyle/>
          <a:p>
            <a:pPr>
              <a:spcAft>
                <a:spcPts val="400"/>
              </a:spcAft>
            </a:pPr>
            <a:r>
              <a:rPr lang="en-US" sz="2200">
                <a:cs typeface="Arial"/>
              </a:rPr>
              <a:t>Any product approaching efficacy trials cannot move forward without a clear access plan in place; trials must be conducted in parallel with considerations for access, pricing, and manufacturing</a:t>
            </a:r>
            <a:endParaRPr lang="en-US"/>
          </a:p>
          <a:p>
            <a:pPr>
              <a:spcAft>
                <a:spcPts val="400"/>
              </a:spcAft>
            </a:pPr>
            <a:r>
              <a:rPr lang="en-US" sz="2200">
                <a:cs typeface="Arial"/>
              </a:rPr>
              <a:t>New products should balance filling a gap in the toolbox with additions to existing products that make them more accessible and streamline uptake (e.g., both longer and shorter intervals of dosing; MPTs; novel formulations, mechanisms of action and/or delivery systems)</a:t>
            </a:r>
          </a:p>
          <a:p>
            <a:pPr>
              <a:spcAft>
                <a:spcPts val="400"/>
              </a:spcAft>
            </a:pPr>
            <a:r>
              <a:rPr lang="en-US" sz="2200">
                <a:cs typeface="Arial"/>
              </a:rPr>
              <a:t>Product development should move forward with greater focus and investment in social and behavioral science and being mindful of structural barriers such as stigma and discrimination</a:t>
            </a:r>
          </a:p>
          <a:p>
            <a:pPr>
              <a:spcAft>
                <a:spcPts val="400"/>
              </a:spcAft>
            </a:pPr>
            <a:r>
              <a:rPr lang="en-US" sz="2200">
                <a:cs typeface="Arial"/>
              </a:rPr>
              <a:t>Field needs realistic Target Product Profiles (TPPs) for all product categories </a:t>
            </a:r>
          </a:p>
          <a:p>
            <a:pPr>
              <a:spcAft>
                <a:spcPts val="400"/>
              </a:spcAft>
            </a:pPr>
            <a:r>
              <a:rPr lang="en-US" sz="2200">
                <a:cs typeface="Arial"/>
              </a:rPr>
              <a:t>There is excitement among advocates about the promise of MPTs, but regulatory pathway brings significant complexity</a:t>
            </a:r>
          </a:p>
          <a:p>
            <a:pPr>
              <a:spcAft>
                <a:spcPts val="400"/>
              </a:spcAft>
            </a:pPr>
            <a:r>
              <a:rPr lang="en-US" sz="2200">
                <a:cs typeface="Arial"/>
              </a:rPr>
              <a:t>Significant time and energy across stakeholders should rightfully continue to be placed into making newly efficacious products accessible </a:t>
            </a:r>
          </a:p>
        </p:txBody>
      </p:sp>
    </p:spTree>
    <p:extLst>
      <p:ext uri="{BB962C8B-B14F-4D97-AF65-F5344CB8AC3E}">
        <p14:creationId xmlns:p14="http://schemas.microsoft.com/office/powerpoint/2010/main" val="3825879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CFCBC-FD3A-3D17-C921-A65A3DC00F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4BCF699-E80B-7451-4652-4A5A1DE4B06B}"/>
              </a:ext>
            </a:extLst>
          </p:cNvPr>
          <p:cNvSpPr>
            <a:spLocks noGrp="1"/>
          </p:cNvSpPr>
          <p:nvPr>
            <p:ph type="title"/>
          </p:nvPr>
        </p:nvSpPr>
        <p:spPr>
          <a:xfrm>
            <a:off x="835742" y="331674"/>
            <a:ext cx="10885202" cy="739884"/>
          </a:xfrm>
        </p:spPr>
        <p:txBody>
          <a:bodyPr anchor="ctr"/>
          <a:lstStyle/>
          <a:p>
            <a:r>
              <a:rPr lang="en-US"/>
              <a:t>Overview of Biomedical </a:t>
            </a:r>
            <a:r>
              <a:rPr lang="en-US" err="1"/>
              <a:t>Px</a:t>
            </a:r>
            <a:r>
              <a:rPr lang="en-US"/>
              <a:t> Pipeline (circa 2025)</a:t>
            </a:r>
          </a:p>
        </p:txBody>
      </p:sp>
      <p:pic>
        <p:nvPicPr>
          <p:cNvPr id="4" name="Picture 3" descr="A diagram of a chart&#10;&#10;AI-generated content may be incorrect.">
            <a:extLst>
              <a:ext uri="{FF2B5EF4-FFF2-40B4-BE49-F238E27FC236}">
                <a16:creationId xmlns:a16="http://schemas.microsoft.com/office/drawing/2014/main" id="{3FF0877C-89A4-F9B6-59E4-26302BB4A435}"/>
              </a:ext>
            </a:extLst>
          </p:cNvPr>
          <p:cNvPicPr>
            <a:picLocks noChangeAspect="1"/>
          </p:cNvPicPr>
          <p:nvPr/>
        </p:nvPicPr>
        <p:blipFill>
          <a:blip r:embed="rId3"/>
          <a:stretch>
            <a:fillRect/>
          </a:stretch>
        </p:blipFill>
        <p:spPr>
          <a:xfrm>
            <a:off x="835742" y="1193156"/>
            <a:ext cx="11026406" cy="5018427"/>
          </a:xfrm>
          <a:prstGeom prst="rect">
            <a:avLst/>
          </a:prstGeom>
        </p:spPr>
      </p:pic>
      <p:cxnSp>
        <p:nvCxnSpPr>
          <p:cNvPr id="9" name="Straight Arrow Connector 8">
            <a:extLst>
              <a:ext uri="{FF2B5EF4-FFF2-40B4-BE49-F238E27FC236}">
                <a16:creationId xmlns:a16="http://schemas.microsoft.com/office/drawing/2014/main" id="{7AF52D08-9326-D843-8201-56A3B586B6C5}"/>
              </a:ext>
            </a:extLst>
          </p:cNvPr>
          <p:cNvCxnSpPr>
            <a:cxnSpLocks/>
          </p:cNvCxnSpPr>
          <p:nvPr/>
        </p:nvCxnSpPr>
        <p:spPr>
          <a:xfrm>
            <a:off x="3807338" y="4480612"/>
            <a:ext cx="40767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5631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A20C53-294F-82FD-8903-BAA81B2C24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794A081-B022-AA29-1A45-546260B98BB3}"/>
              </a:ext>
            </a:extLst>
          </p:cNvPr>
          <p:cNvSpPr>
            <a:spLocks noGrp="1"/>
          </p:cNvSpPr>
          <p:nvPr>
            <p:ph type="title"/>
          </p:nvPr>
        </p:nvSpPr>
        <p:spPr>
          <a:xfrm>
            <a:off x="835742" y="331674"/>
            <a:ext cx="10885202" cy="739884"/>
          </a:xfrm>
        </p:spPr>
        <p:txBody>
          <a:bodyPr anchor="ctr">
            <a:normAutofit/>
          </a:bodyPr>
          <a:lstStyle/>
          <a:p>
            <a:r>
              <a:rPr lang="en-US"/>
              <a:t>PRA in Crisis: Impact of USAID &amp; NIH Cuts</a:t>
            </a:r>
          </a:p>
        </p:txBody>
      </p:sp>
      <p:pic>
        <p:nvPicPr>
          <p:cNvPr id="9" name="Picture 8">
            <a:extLst>
              <a:ext uri="{FF2B5EF4-FFF2-40B4-BE49-F238E27FC236}">
                <a16:creationId xmlns:a16="http://schemas.microsoft.com/office/drawing/2014/main" id="{CC3515E1-E643-551A-FBC3-04D53CEADE55}"/>
              </a:ext>
            </a:extLst>
          </p:cNvPr>
          <p:cNvPicPr>
            <a:picLocks noChangeAspect="1"/>
          </p:cNvPicPr>
          <p:nvPr/>
        </p:nvPicPr>
        <p:blipFill>
          <a:blip r:embed="rId3"/>
          <a:stretch>
            <a:fillRect/>
          </a:stretch>
        </p:blipFill>
        <p:spPr>
          <a:xfrm>
            <a:off x="549991" y="1216072"/>
            <a:ext cx="11378633" cy="4975177"/>
          </a:xfrm>
          <a:prstGeom prst="rect">
            <a:avLst/>
          </a:prstGeom>
        </p:spPr>
      </p:pic>
    </p:spTree>
    <p:extLst>
      <p:ext uri="{BB962C8B-B14F-4D97-AF65-F5344CB8AC3E}">
        <p14:creationId xmlns:p14="http://schemas.microsoft.com/office/powerpoint/2010/main" val="197561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AC987-73BB-E24C-C1F8-8B9485BE748E}"/>
              </a:ext>
            </a:extLst>
          </p:cNvPr>
          <p:cNvSpPr>
            <a:spLocks noGrp="1"/>
          </p:cNvSpPr>
          <p:nvPr>
            <p:ph type="title"/>
          </p:nvPr>
        </p:nvSpPr>
        <p:spPr/>
        <p:txBody>
          <a:bodyPr/>
          <a:lstStyle/>
          <a:p>
            <a:r>
              <a:rPr lang="en-US"/>
              <a:t>NIH: Major Retrenchment</a:t>
            </a:r>
          </a:p>
        </p:txBody>
      </p:sp>
      <p:sp>
        <p:nvSpPr>
          <p:cNvPr id="3" name="Text Placeholder 2">
            <a:extLst>
              <a:ext uri="{FF2B5EF4-FFF2-40B4-BE49-F238E27FC236}">
                <a16:creationId xmlns:a16="http://schemas.microsoft.com/office/drawing/2014/main" id="{1E997F32-64FC-E233-3F85-710C9CF90745}"/>
              </a:ext>
            </a:extLst>
          </p:cNvPr>
          <p:cNvSpPr>
            <a:spLocks noGrp="1"/>
          </p:cNvSpPr>
          <p:nvPr>
            <p:ph type="body" sz="quarter" idx="10"/>
          </p:nvPr>
        </p:nvSpPr>
        <p:spPr/>
        <p:txBody>
          <a:bodyPr/>
          <a:lstStyle/>
          <a:p>
            <a:r>
              <a:rPr lang="en-US"/>
              <a:t>Top-line cuts</a:t>
            </a:r>
          </a:p>
          <a:p>
            <a:endParaRPr lang="en-US"/>
          </a:p>
        </p:txBody>
      </p:sp>
      <p:sp>
        <p:nvSpPr>
          <p:cNvPr id="4" name="Text Placeholder 3">
            <a:extLst>
              <a:ext uri="{FF2B5EF4-FFF2-40B4-BE49-F238E27FC236}">
                <a16:creationId xmlns:a16="http://schemas.microsoft.com/office/drawing/2014/main" id="{36346022-18D0-14DB-C65B-567197964FF3}"/>
              </a:ext>
            </a:extLst>
          </p:cNvPr>
          <p:cNvSpPr>
            <a:spLocks noGrp="1"/>
          </p:cNvSpPr>
          <p:nvPr>
            <p:ph type="body" sz="quarter" idx="11"/>
          </p:nvPr>
        </p:nvSpPr>
        <p:spPr>
          <a:xfrm>
            <a:off x="833438" y="1615532"/>
            <a:ext cx="10887075" cy="4802186"/>
          </a:xfrm>
        </p:spPr>
        <p:txBody>
          <a:bodyPr/>
          <a:lstStyle/>
          <a:p>
            <a:r>
              <a:rPr lang="en-US"/>
              <a:t>Thousands of NIH grants terminated as of May 2025</a:t>
            </a:r>
          </a:p>
          <a:p>
            <a:pPr lvl="1"/>
            <a:r>
              <a:rPr lang="en-US"/>
              <a:t>191 HIV-related grants terminated, worth over ~$200M</a:t>
            </a:r>
          </a:p>
          <a:p>
            <a:pPr lvl="1"/>
            <a:r>
              <a:rPr lang="en-US"/>
              <a:t>Primary topics for NIH grant termination: DEI, "gender ideology", sexual minorities, vaccine hesitancy, mRNA vaccines, and South Africa</a:t>
            </a:r>
          </a:p>
          <a:p>
            <a:r>
              <a:rPr lang="en-US" kern="0">
                <a:solidFill>
                  <a:srgbClr val="111111"/>
                </a:solidFill>
                <a:ea typeface="Times New Roman" panose="02020603050405020304" pitchFamily="18" charset="0"/>
                <a:cs typeface="Times New Roman"/>
              </a:rPr>
              <a:t>No inclusion of subawards to ANY international partners </a:t>
            </a:r>
            <a:r>
              <a:rPr lang="en-US">
                <a:solidFill>
                  <a:srgbClr val="000000"/>
                </a:solidFill>
                <a:effectLst/>
                <a:latin typeface="Arial" panose="020B0604020202020204" pitchFamily="34" charset="0"/>
              </a:rPr>
              <a:t>and awards to be handled directly by NIH – new polic</a:t>
            </a:r>
            <a:r>
              <a:rPr lang="en-US">
                <a:solidFill>
                  <a:srgbClr val="000000"/>
                </a:solidFill>
                <a:latin typeface="Arial" panose="020B0604020202020204" pitchFamily="34" charset="0"/>
              </a:rPr>
              <a:t>y coming Sept 30</a:t>
            </a:r>
            <a:endParaRPr lang="en-US">
              <a:solidFill>
                <a:srgbClr val="000000"/>
              </a:solidFill>
              <a:effectLst/>
              <a:latin typeface="Arial" panose="020B0604020202020204" pitchFamily="34" charset="0"/>
            </a:endParaRPr>
          </a:p>
          <a:p>
            <a:r>
              <a:rPr lang="en-US" kern="0">
                <a:solidFill>
                  <a:srgbClr val="111111"/>
                </a:solidFill>
                <a:effectLst/>
                <a:ea typeface="Times New Roman" panose="02020603050405020304" pitchFamily="18" charset="0"/>
                <a:cs typeface="Times New Roman"/>
              </a:rPr>
              <a:t>NIH’s workforce to be cut by 1,200-1,300 staffers</a:t>
            </a:r>
            <a:r>
              <a:rPr lang="en-US">
                <a:effectLst/>
              </a:rPr>
              <a:t> </a:t>
            </a:r>
          </a:p>
          <a:p>
            <a:pPr lvl="1"/>
            <a:r>
              <a:rPr lang="en-US"/>
              <a:t>Including leaders of NIAID, NIAID’s Division of Microbiology and Infectious Diseases, Fogarty International Center, chief bioethicist</a:t>
            </a:r>
          </a:p>
          <a:p>
            <a:pPr>
              <a:buFont typeface="Wingdings" panose="020B0604020202020204" pitchFamily="34" charset="0"/>
              <a:buChar char="§"/>
            </a:pPr>
            <a:r>
              <a:rPr lang="en-US">
                <a:solidFill>
                  <a:srgbClr val="212529"/>
                </a:solidFill>
                <a:ea typeface="+mn-lt"/>
                <a:cs typeface="+mn-lt"/>
              </a:rPr>
              <a:t>President’s “skinny” budget for fiscal year 2026 would codify another 40% reduction, or $18B in funding, plus $3.6B for CDC and $5.2B for NSF</a:t>
            </a:r>
          </a:p>
          <a:p>
            <a:pPr>
              <a:buFont typeface="Wingdings" panose="020B0604020202020204" pitchFamily="34" charset="0"/>
              <a:buChar char="§"/>
            </a:pPr>
            <a:endParaRPr lang="en-US">
              <a:ea typeface="+mn-lt"/>
              <a:cs typeface="+mn-lt"/>
            </a:endParaRPr>
          </a:p>
          <a:p>
            <a:pPr marL="0" indent="0">
              <a:buNone/>
            </a:pPr>
            <a:endParaRPr lang="en-US"/>
          </a:p>
          <a:p>
            <a:endParaRPr lang="en-US"/>
          </a:p>
        </p:txBody>
      </p:sp>
    </p:spTree>
    <p:extLst>
      <p:ext uri="{BB962C8B-B14F-4D97-AF65-F5344CB8AC3E}">
        <p14:creationId xmlns:p14="http://schemas.microsoft.com/office/powerpoint/2010/main" val="137328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5AC66-1191-30C6-4D53-5B4C2B9D11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E50292-D5DE-3488-AB3B-33AC91F56713}"/>
              </a:ext>
            </a:extLst>
          </p:cNvPr>
          <p:cNvSpPr>
            <a:spLocks noGrp="1"/>
          </p:cNvSpPr>
          <p:nvPr>
            <p:ph type="title"/>
          </p:nvPr>
        </p:nvSpPr>
        <p:spPr/>
        <p:txBody>
          <a:bodyPr/>
          <a:lstStyle/>
          <a:p>
            <a:r>
              <a:rPr lang="en-US"/>
              <a:t>The Cost of Cutting HIV Research</a:t>
            </a:r>
          </a:p>
        </p:txBody>
      </p:sp>
      <p:sp>
        <p:nvSpPr>
          <p:cNvPr id="3" name="Text Placeholder 2">
            <a:extLst>
              <a:ext uri="{FF2B5EF4-FFF2-40B4-BE49-F238E27FC236}">
                <a16:creationId xmlns:a16="http://schemas.microsoft.com/office/drawing/2014/main" id="{264E3572-0D53-83B8-5CE2-C918DD01E9E8}"/>
              </a:ext>
            </a:extLst>
          </p:cNvPr>
          <p:cNvSpPr>
            <a:spLocks noGrp="1"/>
          </p:cNvSpPr>
          <p:nvPr>
            <p:ph type="body" sz="quarter" idx="10"/>
          </p:nvPr>
        </p:nvSpPr>
        <p:spPr>
          <a:xfrm>
            <a:off x="838200" y="1143442"/>
            <a:ext cx="10882744" cy="882581"/>
          </a:xfrm>
        </p:spPr>
        <p:txBody>
          <a:bodyPr/>
          <a:lstStyle/>
          <a:p>
            <a:r>
              <a:rPr lang="en-US"/>
              <a:t>NIH terminated 191 HIV-specific grants in 2025, slashing over $200 million from key HIV prevention research grants</a:t>
            </a:r>
            <a:r>
              <a:rPr lang="en-US" baseline="30000"/>
              <a:t>1</a:t>
            </a:r>
          </a:p>
          <a:p>
            <a:endParaRPr lang="en-US"/>
          </a:p>
        </p:txBody>
      </p:sp>
      <p:pic>
        <p:nvPicPr>
          <p:cNvPr id="8" name="Picture 7" descr="A diagram of a variety of information&#10;&#10;AI-generated content may be incorrect.">
            <a:extLst>
              <a:ext uri="{FF2B5EF4-FFF2-40B4-BE49-F238E27FC236}">
                <a16:creationId xmlns:a16="http://schemas.microsoft.com/office/drawing/2014/main" id="{6212500F-7671-6EFD-FE37-00BCAAC06C0B}"/>
              </a:ext>
            </a:extLst>
          </p:cNvPr>
          <p:cNvPicPr>
            <a:picLocks noChangeAspect="1"/>
          </p:cNvPicPr>
          <p:nvPr/>
        </p:nvPicPr>
        <p:blipFill>
          <a:blip r:embed="rId2"/>
          <a:stretch>
            <a:fillRect/>
          </a:stretch>
        </p:blipFill>
        <p:spPr>
          <a:xfrm>
            <a:off x="835742" y="2054262"/>
            <a:ext cx="11179863" cy="3012142"/>
          </a:xfrm>
          <a:prstGeom prst="rect">
            <a:avLst/>
          </a:prstGeom>
        </p:spPr>
      </p:pic>
      <p:sp>
        <p:nvSpPr>
          <p:cNvPr id="9" name="TextBox 8">
            <a:extLst>
              <a:ext uri="{FF2B5EF4-FFF2-40B4-BE49-F238E27FC236}">
                <a16:creationId xmlns:a16="http://schemas.microsoft.com/office/drawing/2014/main" id="{ADD32FCD-C5B6-54B7-FE9B-AE0022BF2E9C}"/>
              </a:ext>
            </a:extLst>
          </p:cNvPr>
          <p:cNvSpPr txBox="1"/>
          <p:nvPr/>
        </p:nvSpPr>
        <p:spPr>
          <a:xfrm>
            <a:off x="835742" y="5066404"/>
            <a:ext cx="11076510" cy="307777"/>
          </a:xfrm>
          <a:prstGeom prst="rect">
            <a:avLst/>
          </a:prstGeom>
          <a:noFill/>
        </p:spPr>
        <p:txBody>
          <a:bodyPr wrap="square" rtlCol="0">
            <a:spAutoFit/>
          </a:bodyPr>
          <a:lstStyle/>
          <a:p>
            <a:r>
              <a:rPr lang="en-US" sz="1400" i="1" baseline="30000">
                <a:solidFill>
                  <a:schemeClr val="bg2">
                    <a:lumMod val="10000"/>
                  </a:schemeClr>
                </a:solidFill>
              </a:rPr>
              <a:t>1</a:t>
            </a:r>
            <a:r>
              <a:rPr lang="en-US" sz="1400" i="1">
                <a:solidFill>
                  <a:schemeClr val="bg2">
                    <a:lumMod val="10000"/>
                  </a:schemeClr>
                </a:solidFill>
              </a:rPr>
              <a:t>Grants may cover more than one research area, so total across categories shown here exceeds $200 million in total funding lost</a:t>
            </a:r>
          </a:p>
        </p:txBody>
      </p:sp>
    </p:spTree>
    <p:extLst>
      <p:ext uri="{BB962C8B-B14F-4D97-AF65-F5344CB8AC3E}">
        <p14:creationId xmlns:p14="http://schemas.microsoft.com/office/powerpoint/2010/main" val="34190745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NIH: Cuts to Clinical Trials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553716"/>
            <a:ext cx="4077221" cy="4062488"/>
          </a:xfrm>
        </p:spPr>
        <p:txBody>
          <a:bodyPr vert="horz" lIns="91440" tIns="45720" rIns="91440" bIns="45720" rtlCol="0" anchor="t">
            <a:noAutofit/>
          </a:bodyPr>
          <a:lstStyle/>
          <a:p>
            <a:r>
              <a:rPr lang="en-US">
                <a:cs typeface="Arial"/>
              </a:rPr>
              <a:t>Total NIH termination of grants—unprecedented in history of agency</a:t>
            </a:r>
          </a:p>
          <a:p>
            <a:pPr lvl="1"/>
            <a:r>
              <a:rPr lang="en-US">
                <a:cs typeface="Arial"/>
              </a:rPr>
              <a:t>$19B lost funding = 777 terminated grants</a:t>
            </a:r>
          </a:p>
          <a:p>
            <a:pPr lvl="1"/>
            <a:r>
              <a:rPr lang="en-US">
                <a:cs typeface="Arial"/>
              </a:rPr>
              <a:t>$643M = 113 active clinical trials terminated</a:t>
            </a:r>
          </a:p>
          <a:p>
            <a:pPr lvl="1"/>
            <a:r>
              <a:rPr lang="en-US">
                <a:cs typeface="Arial"/>
              </a:rPr>
              <a:t>56% ($~360M) of terminated </a:t>
            </a:r>
            <a:r>
              <a:rPr lang="en-US" b="1">
                <a:cs typeface="Arial"/>
              </a:rPr>
              <a:t>clinical trials </a:t>
            </a:r>
            <a:r>
              <a:rPr lang="en-US">
                <a:cs typeface="Arial"/>
              </a:rPr>
              <a:t>related to HIV</a:t>
            </a:r>
          </a:p>
        </p:txBody>
      </p:sp>
      <p:pic>
        <p:nvPicPr>
          <p:cNvPr id="4" name="Picture 3" descr="A graph of a number of grants&#10;&#10;AI-generated content may be incorrect.">
            <a:extLst>
              <a:ext uri="{FF2B5EF4-FFF2-40B4-BE49-F238E27FC236}">
                <a16:creationId xmlns:a16="http://schemas.microsoft.com/office/drawing/2014/main" id="{194D360F-969E-0132-12E6-BAFE2BF788C5}"/>
              </a:ext>
            </a:extLst>
          </p:cNvPr>
          <p:cNvPicPr>
            <a:picLocks noChangeAspect="1"/>
          </p:cNvPicPr>
          <p:nvPr/>
        </p:nvPicPr>
        <p:blipFill>
          <a:blip r:embed="rId2"/>
          <a:stretch>
            <a:fillRect/>
          </a:stretch>
        </p:blipFill>
        <p:spPr>
          <a:xfrm>
            <a:off x="5283187" y="1394847"/>
            <a:ext cx="6443016" cy="4675323"/>
          </a:xfrm>
          <a:prstGeom prst="rect">
            <a:avLst/>
          </a:prstGeom>
          <a:ln>
            <a:noFill/>
          </a:ln>
        </p:spPr>
      </p:pic>
    </p:spTree>
    <p:extLst>
      <p:ext uri="{BB962C8B-B14F-4D97-AF65-F5344CB8AC3E}">
        <p14:creationId xmlns:p14="http://schemas.microsoft.com/office/powerpoint/2010/main" val="1511096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B3A618-3B28-D930-421C-385D4F493F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EC38480-F986-0FA2-0A45-E520F2D7B758}"/>
              </a:ext>
            </a:extLst>
          </p:cNvPr>
          <p:cNvSpPr>
            <a:spLocks noGrp="1"/>
          </p:cNvSpPr>
          <p:nvPr>
            <p:ph type="title"/>
          </p:nvPr>
        </p:nvSpPr>
        <p:spPr/>
        <p:txBody>
          <a:bodyPr/>
          <a:lstStyle/>
          <a:p>
            <a:r>
              <a:rPr lang="en-US"/>
              <a:t>HIV/AIDS Clinical Trials Networks</a:t>
            </a:r>
          </a:p>
        </p:txBody>
      </p:sp>
      <p:sp>
        <p:nvSpPr>
          <p:cNvPr id="3" name="Content Placeholder 2">
            <a:extLst>
              <a:ext uri="{FF2B5EF4-FFF2-40B4-BE49-F238E27FC236}">
                <a16:creationId xmlns:a16="http://schemas.microsoft.com/office/drawing/2014/main" id="{DB6B1324-FB18-0C32-0D97-EAA3AE91F283}"/>
              </a:ext>
            </a:extLst>
          </p:cNvPr>
          <p:cNvSpPr>
            <a:spLocks noGrp="1"/>
          </p:cNvSpPr>
          <p:nvPr>
            <p:ph idx="4294967295"/>
          </p:nvPr>
        </p:nvSpPr>
        <p:spPr>
          <a:xfrm>
            <a:off x="838201" y="1692089"/>
            <a:ext cx="10882744" cy="4877962"/>
          </a:xfrm>
        </p:spPr>
        <p:txBody>
          <a:bodyPr vert="horz" lIns="91440" tIns="45720" rIns="91440" bIns="45720" rtlCol="0" anchor="t">
            <a:noAutofit/>
          </a:bodyPr>
          <a:lstStyle/>
          <a:p>
            <a:pPr>
              <a:buFont typeface="Wingdings" panose="020B0604020202020204" pitchFamily="34" charset="0"/>
              <a:buChar char="§"/>
            </a:pPr>
            <a:r>
              <a:rPr lang="en-US" sz="2800" kern="0">
                <a:solidFill>
                  <a:srgbClr val="001214"/>
                </a:solidFill>
                <a:ea typeface="Times New Roman" panose="02020603050405020304" pitchFamily="18" charset="0"/>
                <a:cs typeface="Arial"/>
              </a:rPr>
              <a:t>30% of funding withheld from semi-annual Notice of Awards for NIAID’s DAIDS-funded trial networks (HPTN, HVTN, ACTG, IMPAACT)</a:t>
            </a:r>
          </a:p>
          <a:p>
            <a:pPr lvl="1"/>
            <a:r>
              <a:rPr lang="en-US" sz="2800" kern="0">
                <a:solidFill>
                  <a:srgbClr val="001214"/>
                </a:solidFill>
                <a:cs typeface="Arial"/>
              </a:rPr>
              <a:t>~$300M per year to networks = ~ $90M cut for just six months</a:t>
            </a:r>
          </a:p>
          <a:p>
            <a:pPr lvl="1"/>
            <a:r>
              <a:rPr lang="en-US" sz="2800" kern="0">
                <a:solidFill>
                  <a:srgbClr val="001214"/>
                </a:solidFill>
                <a:ea typeface="Times New Roman" panose="02020603050405020304" pitchFamily="18" charset="0"/>
                <a:cs typeface="Arial"/>
              </a:rPr>
              <a:t>Restricts funding for international research activities</a:t>
            </a:r>
            <a:endParaRPr lang="en-US">
              <a:cs typeface="Arial" panose="020B0604020202020204"/>
            </a:endParaRPr>
          </a:p>
          <a:p>
            <a:pPr>
              <a:buFont typeface="Wingdings,Sans-Serif" panose="020B0604020202020204" pitchFamily="34" charset="0"/>
              <a:buChar char="§"/>
            </a:pPr>
            <a:r>
              <a:rPr lang="en-US" sz="2800" kern="0">
                <a:solidFill>
                  <a:srgbClr val="001214"/>
                </a:solidFill>
                <a:cs typeface="Arial"/>
              </a:rPr>
              <a:t>NICHD-funded Adolescent Medicine Trials Network for HIV/AIDS Interventions (ATN) was halted in March</a:t>
            </a:r>
            <a:endParaRPr lang="en-US" sz="2800" kern="0">
              <a:solidFill>
                <a:srgbClr val="DF0020"/>
              </a:solidFill>
              <a:cs typeface="Arial"/>
            </a:endParaRPr>
          </a:p>
          <a:p>
            <a:pPr lvl="1"/>
            <a:r>
              <a:rPr lang="en-US" sz="2800" kern="0">
                <a:solidFill>
                  <a:srgbClr val="001214"/>
                </a:solidFill>
                <a:cs typeface="Arial"/>
              </a:rPr>
              <a:t>$18M cut with immediate effect</a:t>
            </a:r>
          </a:p>
          <a:p>
            <a:pPr lvl="1"/>
            <a:r>
              <a:rPr lang="en-US" sz="2800" kern="0">
                <a:solidFill>
                  <a:srgbClr val="001214"/>
                </a:solidFill>
                <a:cs typeface="Arial"/>
              </a:rPr>
              <a:t>ATN led pioneering work on HIV prevention and treatment interventions for adolescents and young adults </a:t>
            </a:r>
          </a:p>
          <a:p>
            <a:pPr marL="0" indent="0">
              <a:buNone/>
            </a:pPr>
            <a:endParaRPr lang="en-US" sz="2800" kern="0">
              <a:solidFill>
                <a:srgbClr val="001214"/>
              </a:solidFill>
              <a:cs typeface="Arial"/>
            </a:endParaRPr>
          </a:p>
          <a:p>
            <a:pPr marL="457200" lvl="1" indent="0">
              <a:buNone/>
            </a:pPr>
            <a:endParaRPr lang="en-US" sz="2800" kern="0">
              <a:solidFill>
                <a:srgbClr val="001214"/>
              </a:solidFill>
              <a:cs typeface="Arial"/>
            </a:endParaRPr>
          </a:p>
          <a:p>
            <a:pPr marL="0" indent="0">
              <a:buNone/>
            </a:pPr>
            <a:endParaRPr lang="en-US" sz="2800" kern="0">
              <a:solidFill>
                <a:srgbClr val="001214"/>
              </a:solidFill>
              <a:cs typeface="Arial"/>
            </a:endParaRPr>
          </a:p>
          <a:p>
            <a:pPr>
              <a:buFont typeface="Wingdings" panose="020B0604020202020204" pitchFamily="34" charset="0"/>
              <a:buChar char="§"/>
            </a:pPr>
            <a:endParaRPr lang="en-US" sz="2800" kern="0">
              <a:solidFill>
                <a:srgbClr val="363636"/>
              </a:solidFill>
              <a:cs typeface="Times New Roman"/>
            </a:endParaRPr>
          </a:p>
          <a:p>
            <a:pPr>
              <a:buFont typeface="Wingdings" panose="020B0604020202020204" pitchFamily="34" charset="0"/>
              <a:buChar char="§"/>
            </a:pPr>
            <a:endParaRPr lang="en-US" sz="2000">
              <a:solidFill>
                <a:srgbClr val="001214"/>
              </a:solidFill>
              <a:cs typeface="Arial"/>
            </a:endParaRPr>
          </a:p>
          <a:p>
            <a:pPr marL="0" indent="0">
              <a:buNone/>
            </a:pPr>
            <a:endParaRPr lang="en-US">
              <a:solidFill>
                <a:srgbClr val="3B3838"/>
              </a:solidFill>
              <a:cs typeface="Arial"/>
            </a:endParaRPr>
          </a:p>
          <a:p>
            <a:pPr lvl="1"/>
            <a:endParaRPr lang="en-US">
              <a:cs typeface="Arial"/>
            </a:endParaRPr>
          </a:p>
        </p:txBody>
      </p:sp>
      <p:sp>
        <p:nvSpPr>
          <p:cNvPr id="4" name="Text Placeholder 3">
            <a:extLst>
              <a:ext uri="{FF2B5EF4-FFF2-40B4-BE49-F238E27FC236}">
                <a16:creationId xmlns:a16="http://schemas.microsoft.com/office/drawing/2014/main" id="{C63E9125-5AED-7CA7-5884-98E7E527726E}"/>
              </a:ext>
            </a:extLst>
          </p:cNvPr>
          <p:cNvSpPr>
            <a:spLocks noGrp="1"/>
          </p:cNvSpPr>
          <p:nvPr>
            <p:ph type="body" sz="quarter" idx="10"/>
          </p:nvPr>
        </p:nvSpPr>
        <p:spPr>
          <a:xfrm>
            <a:off x="838200" y="1093339"/>
            <a:ext cx="10882744" cy="547098"/>
          </a:xfrm>
        </p:spPr>
        <p:txBody>
          <a:bodyPr vert="horz" lIns="91440" tIns="45720" rIns="91440" bIns="45720" rtlCol="0" anchor="t">
            <a:noAutofit/>
          </a:bodyPr>
          <a:lstStyle/>
          <a:p>
            <a:r>
              <a:rPr lang="en-US"/>
              <a:t>Details on major clinical trials networks</a:t>
            </a:r>
          </a:p>
        </p:txBody>
      </p:sp>
    </p:spTree>
    <p:extLst>
      <p:ext uri="{BB962C8B-B14F-4D97-AF65-F5344CB8AC3E}">
        <p14:creationId xmlns:p14="http://schemas.microsoft.com/office/powerpoint/2010/main" val="2651106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Introduction</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43803" y="2135295"/>
            <a:ext cx="11121803" cy="4478963"/>
          </a:xfrm>
        </p:spPr>
        <p:txBody>
          <a:bodyPr vert="horz" lIns="91440" tIns="45720" rIns="91440" bIns="45720" rtlCol="0" anchor="t">
            <a:noAutofit/>
          </a:bodyPr>
          <a:lstStyle/>
          <a:p>
            <a:r>
              <a:rPr lang="en-US" sz="2200">
                <a:latin typeface="+mj-lt"/>
              </a:rPr>
              <a:t>This document analyzes the impact of US Government funding cuts, terminated projects, and other policy changes on HIV research since January 2025</a:t>
            </a:r>
          </a:p>
          <a:p>
            <a:r>
              <a:rPr lang="en-US" sz="2200">
                <a:solidFill>
                  <a:srgbClr val="333333"/>
                </a:solidFill>
                <a:latin typeface="+mj-lt"/>
              </a:rPr>
              <a:t>Since January 2025, USAID</a:t>
            </a:r>
            <a:r>
              <a:rPr lang="en-US" sz="2200" b="0" i="0">
                <a:solidFill>
                  <a:srgbClr val="333333"/>
                </a:solidFill>
                <a:effectLst/>
                <a:latin typeface="+mj-lt"/>
              </a:rPr>
              <a:t> funding </a:t>
            </a:r>
            <a:r>
              <a:rPr lang="en-US" sz="2200">
                <a:solidFill>
                  <a:srgbClr val="333333"/>
                </a:solidFill>
                <a:latin typeface="+mj-lt"/>
              </a:rPr>
              <a:t>has been abruptly</a:t>
            </a:r>
            <a:r>
              <a:rPr lang="en-US" sz="2200" b="0" i="0">
                <a:solidFill>
                  <a:srgbClr val="333333"/>
                </a:solidFill>
                <a:effectLst/>
                <a:latin typeface="+mj-lt"/>
              </a:rPr>
              <a:t> halted</a:t>
            </a:r>
            <a:r>
              <a:rPr lang="en-US" sz="2200">
                <a:solidFill>
                  <a:srgbClr val="333333"/>
                </a:solidFill>
                <a:latin typeface="+mj-lt"/>
              </a:rPr>
              <a:t> across the agency;</a:t>
            </a:r>
            <a:r>
              <a:rPr lang="en-US" sz="2200" b="0" i="0">
                <a:solidFill>
                  <a:srgbClr val="333333"/>
                </a:solidFill>
                <a:effectLst/>
                <a:latin typeface="+mj-lt"/>
              </a:rPr>
              <a:t> </a:t>
            </a:r>
            <a:r>
              <a:rPr lang="en-US" sz="2200">
                <a:solidFill>
                  <a:srgbClr val="333333"/>
                </a:solidFill>
                <a:latin typeface="+mj-lt"/>
              </a:rPr>
              <a:t>for HIV research, putting the future</a:t>
            </a:r>
            <a:r>
              <a:rPr lang="en-US" sz="2200" b="0" i="0">
                <a:solidFill>
                  <a:srgbClr val="333333"/>
                </a:solidFill>
                <a:effectLst/>
                <a:latin typeface="+mj-lt"/>
              </a:rPr>
              <a:t> of vaccines, </a:t>
            </a:r>
            <a:r>
              <a:rPr lang="en-US" sz="2200" b="0" i="0" err="1">
                <a:solidFill>
                  <a:srgbClr val="333333"/>
                </a:solidFill>
                <a:effectLst/>
                <a:latin typeface="+mj-lt"/>
              </a:rPr>
              <a:t>bNAbs</a:t>
            </a:r>
            <a:r>
              <a:rPr lang="en-US" sz="2200" b="0" i="0">
                <a:solidFill>
                  <a:srgbClr val="333333"/>
                </a:solidFill>
                <a:effectLst/>
                <a:latin typeface="+mj-lt"/>
              </a:rPr>
              <a:t>, and new PrEP modalities </a:t>
            </a:r>
            <a:r>
              <a:rPr lang="en-US" sz="2200">
                <a:solidFill>
                  <a:srgbClr val="333333"/>
                </a:solidFill>
                <a:latin typeface="+mj-lt"/>
              </a:rPr>
              <a:t>at risk</a:t>
            </a:r>
            <a:endParaRPr lang="en-US" sz="2200" b="0" i="0">
              <a:solidFill>
                <a:srgbClr val="333333"/>
              </a:solidFill>
              <a:effectLst/>
              <a:latin typeface="+mj-lt"/>
              <a:cs typeface="Arial"/>
            </a:endParaRPr>
          </a:p>
          <a:p>
            <a:r>
              <a:rPr lang="en-US" sz="2200">
                <a:solidFill>
                  <a:srgbClr val="333333"/>
                </a:solidFill>
                <a:latin typeface="+mj-lt"/>
              </a:rPr>
              <a:t>NIH research </a:t>
            </a:r>
            <a:r>
              <a:rPr lang="en-US" sz="2200">
                <a:solidFill>
                  <a:srgbClr val="2D2A2A"/>
                </a:solidFill>
                <a:effectLst/>
                <a:latin typeface="+mj-lt"/>
              </a:rPr>
              <a:t>cuts </a:t>
            </a:r>
            <a:r>
              <a:rPr lang="en-US" sz="2200">
                <a:solidFill>
                  <a:srgbClr val="2D2A2A"/>
                </a:solidFill>
                <a:latin typeface="+mj-lt"/>
              </a:rPr>
              <a:t>have focused (initially)</a:t>
            </a:r>
            <a:r>
              <a:rPr lang="en-US" sz="2200">
                <a:solidFill>
                  <a:srgbClr val="161516"/>
                </a:solidFill>
                <a:latin typeface="+mj-lt"/>
              </a:rPr>
              <a:t> on</a:t>
            </a:r>
            <a:r>
              <a:rPr lang="en-US" sz="2200">
                <a:solidFill>
                  <a:srgbClr val="161516"/>
                </a:solidFill>
                <a:effectLst/>
                <a:latin typeface="+mj-lt"/>
              </a:rPr>
              <a:t> diversity, equity, inclusion (DEI), gender ideology, vaccine hesitancy and climate with an increased emphasis on </a:t>
            </a:r>
            <a:r>
              <a:rPr lang="en-US" sz="2200">
                <a:solidFill>
                  <a:srgbClr val="2D2A2A"/>
                </a:solidFill>
                <a:latin typeface="+mj-lt"/>
              </a:rPr>
              <a:t>“</a:t>
            </a:r>
            <a:r>
              <a:rPr lang="en-US" sz="2200">
                <a:solidFill>
                  <a:srgbClr val="2D2A2A"/>
                </a:solidFill>
                <a:effectLst/>
                <a:latin typeface="+mj-lt"/>
              </a:rPr>
              <a:t>America First” priorities</a:t>
            </a:r>
            <a:r>
              <a:rPr lang="en-US" sz="2200">
                <a:solidFill>
                  <a:srgbClr val="2D2A2A"/>
                </a:solidFill>
                <a:latin typeface="+mj-lt"/>
              </a:rPr>
              <a:t> and the pausing of international research, impacting funding for HIV-focused projects</a:t>
            </a:r>
            <a:endParaRPr lang="en-US" sz="2200">
              <a:solidFill>
                <a:srgbClr val="2D2A2A"/>
              </a:solidFill>
              <a:effectLst/>
              <a:latin typeface="+mj-lt"/>
              <a:cs typeface="Arial"/>
            </a:endParaRPr>
          </a:p>
          <a:p>
            <a:r>
              <a:rPr lang="en-US" sz="2200">
                <a:solidFill>
                  <a:srgbClr val="2D2A2A"/>
                </a:solidFill>
                <a:latin typeface="+mj-lt"/>
              </a:rPr>
              <a:t>The President’s proposed US Fiscal Year 2026 budget to begin Oct 1 includes even more sweeping rollbacks to R&amp;D – and not clear how Congress will respond</a:t>
            </a:r>
            <a:endParaRPr lang="en-US" sz="2200">
              <a:solidFill>
                <a:srgbClr val="2D2A2A"/>
              </a:solidFill>
              <a:latin typeface="+mj-lt"/>
              <a:cs typeface="Arial"/>
            </a:endParaRPr>
          </a:p>
          <a:p>
            <a:r>
              <a:rPr lang="en-US" sz="2200">
                <a:latin typeface="+mj-lt"/>
              </a:rPr>
              <a:t>This report will be updated to track ongoing cuts and shifts to this work, and to highlight their implications on the HIV response</a:t>
            </a:r>
            <a:endParaRPr lang="en-US" sz="2200">
              <a:latin typeface="+mj-lt"/>
              <a:cs typeface="Arial"/>
            </a:endParaRPr>
          </a:p>
          <a:p>
            <a:pPr marL="0" indent="0">
              <a:buNone/>
            </a:pPr>
            <a:endParaRPr lang="en-US"/>
          </a:p>
          <a:p>
            <a:pPr marL="0" indent="0">
              <a:lnSpc>
                <a:spcPct val="100000"/>
              </a:lnSpc>
              <a:spcBef>
                <a:spcPts val="0"/>
              </a:spcBef>
              <a:buNone/>
            </a:pPr>
            <a:endParaRPr lang="en-US"/>
          </a:p>
          <a:p>
            <a:pPr marL="457200" lvl="1" indent="0">
              <a:buNone/>
            </a:pPr>
            <a:endParaRPr lang="en-US"/>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8200" y="1105865"/>
            <a:ext cx="10882744" cy="547098"/>
          </a:xfrm>
        </p:spPr>
        <p:txBody>
          <a:bodyPr vert="horz" lIns="91440" tIns="45720" rIns="91440" bIns="45720" rtlCol="0" anchor="t">
            <a:noAutofit/>
          </a:bodyPr>
          <a:lstStyle/>
          <a:p>
            <a:r>
              <a:rPr lang="en-US" sz="3200"/>
              <a:t>Tracking the impact of US Government cuts on HIV R&amp;D, with a focus on biomedical prevention</a:t>
            </a:r>
          </a:p>
        </p:txBody>
      </p:sp>
    </p:spTree>
    <p:extLst>
      <p:ext uri="{BB962C8B-B14F-4D97-AF65-F5344CB8AC3E}">
        <p14:creationId xmlns:p14="http://schemas.microsoft.com/office/powerpoint/2010/main" val="28446281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a:xfrm>
            <a:off x="835742" y="340074"/>
            <a:ext cx="10885202" cy="750077"/>
          </a:xfrm>
        </p:spPr>
        <p:txBody>
          <a:bodyPr>
            <a:normAutofit/>
          </a:bodyPr>
          <a:lstStyle/>
          <a:p>
            <a:r>
              <a:rPr lang="en-US"/>
              <a:t>USAID HIV Research Project Terminations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636565"/>
            <a:ext cx="11136681" cy="5165068"/>
          </a:xfrm>
        </p:spPr>
        <p:txBody>
          <a:bodyPr vert="horz" lIns="91440" tIns="45720" rIns="91440" bIns="45720" rtlCol="0" anchor="t">
            <a:noAutofit/>
          </a:bodyPr>
          <a:lstStyle/>
          <a:p>
            <a:r>
              <a:rPr lang="en-US">
                <a:solidFill>
                  <a:srgbClr val="333333"/>
                </a:solidFill>
              </a:rPr>
              <a:t>Since January 2025, withdrawal</a:t>
            </a:r>
            <a:r>
              <a:rPr lang="en-US" b="0" i="0">
                <a:solidFill>
                  <a:srgbClr val="333333"/>
                </a:solidFill>
                <a:effectLst/>
              </a:rPr>
              <a:t> of USAID funding has halted </a:t>
            </a:r>
            <a:r>
              <a:rPr lang="en-US">
                <a:solidFill>
                  <a:srgbClr val="333333"/>
                </a:solidFill>
              </a:rPr>
              <a:t>HIV clinical</a:t>
            </a:r>
            <a:r>
              <a:rPr lang="en-US" b="0" i="0">
                <a:solidFill>
                  <a:srgbClr val="333333"/>
                </a:solidFill>
                <a:effectLst/>
              </a:rPr>
              <a:t> trials</a:t>
            </a:r>
            <a:r>
              <a:rPr lang="en-US">
                <a:solidFill>
                  <a:srgbClr val="333333"/>
                </a:solidFill>
              </a:rPr>
              <a:t>, implementation science </a:t>
            </a:r>
            <a:r>
              <a:rPr lang="en-US" b="0" i="0">
                <a:solidFill>
                  <a:srgbClr val="333333"/>
                </a:solidFill>
                <a:effectLst/>
              </a:rPr>
              <a:t>and the rollout of new </a:t>
            </a:r>
            <a:r>
              <a:rPr lang="en-US">
                <a:solidFill>
                  <a:srgbClr val="333333"/>
                </a:solidFill>
              </a:rPr>
              <a:t>prevention options</a:t>
            </a:r>
            <a:endParaRPr lang="en-US" b="0" i="0">
              <a:solidFill>
                <a:srgbClr val="333333"/>
              </a:solidFill>
              <a:effectLst/>
            </a:endParaRPr>
          </a:p>
          <a:p>
            <a:pPr>
              <a:lnSpc>
                <a:spcPct val="100000"/>
              </a:lnSpc>
              <a:spcBef>
                <a:spcPts val="0"/>
              </a:spcBef>
            </a:pPr>
            <a:r>
              <a:rPr lang="en-US" b="0" i="0">
                <a:solidFill>
                  <a:srgbClr val="333333"/>
                </a:solidFill>
                <a:effectLst/>
              </a:rPr>
              <a:t>Public records of projects receiving funding </a:t>
            </a:r>
            <a:r>
              <a:rPr lang="en-US" b="0" i="0">
                <a:solidFill>
                  <a:schemeClr val="bg2">
                    <a:lumMod val="10000"/>
                  </a:schemeClr>
                </a:solidFill>
                <a:effectLst/>
              </a:rPr>
              <a:t>from </a:t>
            </a:r>
            <a:r>
              <a:rPr lang="en-US" b="0" i="0" u="none" strike="noStrike">
                <a:solidFill>
                  <a:schemeClr val="bg2">
                    <a:lumMod val="10000"/>
                  </a:schemeClr>
                </a:solidFill>
                <a:effectLst/>
              </a:rPr>
              <a:t>USAID </a:t>
            </a:r>
            <a:r>
              <a:rPr lang="en-US" b="0" i="0">
                <a:solidFill>
                  <a:schemeClr val="bg2">
                    <a:lumMod val="10000"/>
                  </a:schemeClr>
                </a:solidFill>
                <a:effectLst/>
              </a:rPr>
              <a:t>have b</a:t>
            </a:r>
            <a:r>
              <a:rPr lang="en-US" b="0" i="0">
                <a:solidFill>
                  <a:srgbClr val="333333"/>
                </a:solidFill>
                <a:effectLst/>
              </a:rPr>
              <a:t>een erased</a:t>
            </a:r>
            <a:endParaRPr lang="en-US" b="0" i="0">
              <a:solidFill>
                <a:srgbClr val="333333"/>
              </a:solidFill>
              <a:effectLst/>
              <a:cs typeface="Arial"/>
            </a:endParaRPr>
          </a:p>
          <a:p>
            <a:pPr>
              <a:lnSpc>
                <a:spcPct val="100000"/>
              </a:lnSpc>
              <a:spcBef>
                <a:spcPts val="0"/>
              </a:spcBef>
            </a:pPr>
            <a:r>
              <a:rPr lang="en-US">
                <a:solidFill>
                  <a:srgbClr val="333333"/>
                </a:solidFill>
              </a:rPr>
              <a:t>Terminations (details on next slide):</a:t>
            </a:r>
            <a:endParaRPr lang="en-US">
              <a:solidFill>
                <a:srgbClr val="333333"/>
              </a:solidFill>
              <a:cs typeface="Arial"/>
            </a:endParaRPr>
          </a:p>
          <a:p>
            <a:pPr lvl="1"/>
            <a:r>
              <a:rPr lang="en-US">
                <a:solidFill>
                  <a:srgbClr val="333333"/>
                </a:solidFill>
              </a:rPr>
              <a:t>Promising preclinical HIV vaccine research, including mRNA-based candidates (ADVANCE project, </a:t>
            </a:r>
            <a:r>
              <a:rPr lang="en-US"/>
              <a:t>~</a:t>
            </a:r>
            <a:r>
              <a:rPr lang="en-US">
                <a:solidFill>
                  <a:srgbClr val="333333"/>
                </a:solidFill>
              </a:rPr>
              <a:t>$32M/yr)</a:t>
            </a:r>
          </a:p>
          <a:p>
            <a:pPr lvl="1"/>
            <a:r>
              <a:rPr lang="en-US">
                <a:solidFill>
                  <a:srgbClr val="333333"/>
                </a:solidFill>
              </a:rPr>
              <a:t>Early-stage, African-led HIV vaccine R&amp;D (BRILLIANT consortium, </a:t>
            </a:r>
            <a:r>
              <a:rPr lang="en-US"/>
              <a:t>~</a:t>
            </a:r>
            <a:r>
              <a:rPr lang="en-US">
                <a:solidFill>
                  <a:srgbClr val="333333"/>
                </a:solidFill>
              </a:rPr>
              <a:t>$9M/yr)</a:t>
            </a:r>
            <a:endParaRPr lang="en-US">
              <a:solidFill>
                <a:srgbClr val="333333"/>
              </a:solidFill>
              <a:cs typeface="Arial"/>
            </a:endParaRPr>
          </a:p>
          <a:p>
            <a:pPr lvl="1"/>
            <a:r>
              <a:rPr lang="en-US">
                <a:solidFill>
                  <a:srgbClr val="333333"/>
                </a:solidFill>
                <a:cs typeface="Arial"/>
              </a:rPr>
              <a:t>Next-generation, user-centered PrEP (MATRIX consortium, </a:t>
            </a:r>
            <a:r>
              <a:rPr lang="en-US"/>
              <a:t>~</a:t>
            </a:r>
            <a:r>
              <a:rPr lang="en-US">
                <a:solidFill>
                  <a:srgbClr val="333333"/>
                </a:solidFill>
                <a:cs typeface="Arial"/>
              </a:rPr>
              <a:t>$25M/yr) </a:t>
            </a:r>
            <a:endParaRPr lang="en-US">
              <a:solidFill>
                <a:srgbClr val="333333"/>
              </a:solidFill>
            </a:endParaRPr>
          </a:p>
          <a:p>
            <a:pPr lvl="1"/>
            <a:r>
              <a:rPr lang="en-US">
                <a:solidFill>
                  <a:srgbClr val="333333"/>
                </a:solidFill>
              </a:rPr>
              <a:t>Implementation science on delivering multiple PrEP options (MOSAIC project, </a:t>
            </a:r>
            <a:r>
              <a:rPr lang="en-US"/>
              <a:t>~</a:t>
            </a:r>
            <a:r>
              <a:rPr lang="en-US">
                <a:solidFill>
                  <a:srgbClr val="333333"/>
                </a:solidFill>
              </a:rPr>
              <a:t>$17M/yr)</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a:xfrm>
            <a:off x="838200" y="1093339"/>
            <a:ext cx="10882744" cy="547098"/>
          </a:xfrm>
        </p:spPr>
        <p:txBody>
          <a:bodyPr/>
          <a:lstStyle/>
          <a:p>
            <a:r>
              <a:rPr lang="en-US" sz="2800"/>
              <a:t>Tracking the impact of stop-work orders on HIV prevention R&amp;D</a:t>
            </a:r>
          </a:p>
        </p:txBody>
      </p:sp>
    </p:spTree>
    <p:extLst>
      <p:ext uri="{BB962C8B-B14F-4D97-AF65-F5344CB8AC3E}">
        <p14:creationId xmlns:p14="http://schemas.microsoft.com/office/powerpoint/2010/main" val="38102334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63DD0-66F5-F83C-9C52-ACC0BEA38AF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E36E92-C697-E6D5-3765-5518ADC976E7}"/>
              </a:ext>
            </a:extLst>
          </p:cNvPr>
          <p:cNvSpPr>
            <a:spLocks noGrp="1"/>
          </p:cNvSpPr>
          <p:nvPr>
            <p:ph type="title"/>
          </p:nvPr>
        </p:nvSpPr>
        <p:spPr>
          <a:xfrm>
            <a:off x="838200" y="407624"/>
            <a:ext cx="10882744" cy="687329"/>
          </a:xfrm>
        </p:spPr>
        <p:txBody>
          <a:bodyPr>
            <a:normAutofit/>
          </a:bodyPr>
          <a:lstStyle/>
          <a:p>
            <a:r>
              <a:rPr lang="en-US" sz="3600"/>
              <a:t>Shifting Research Away from Basic Science</a:t>
            </a:r>
            <a:endParaRPr lang="en-US"/>
          </a:p>
        </p:txBody>
      </p:sp>
      <p:sp>
        <p:nvSpPr>
          <p:cNvPr id="16" name="Text Placeholder 3">
            <a:extLst>
              <a:ext uri="{FF2B5EF4-FFF2-40B4-BE49-F238E27FC236}">
                <a16:creationId xmlns:a16="http://schemas.microsoft.com/office/drawing/2014/main" id="{42499F7F-7B89-A998-6BA5-EBD4A45943E4}"/>
              </a:ext>
            </a:extLst>
          </p:cNvPr>
          <p:cNvSpPr>
            <a:spLocks noGrp="1"/>
          </p:cNvSpPr>
          <p:nvPr>
            <p:ph type="body" sz="quarter" idx="10"/>
          </p:nvPr>
        </p:nvSpPr>
        <p:spPr>
          <a:xfrm>
            <a:off x="837398" y="1100197"/>
            <a:ext cx="11072380" cy="495781"/>
          </a:xfrm>
        </p:spPr>
        <p:txBody>
          <a:bodyPr/>
          <a:lstStyle/>
          <a:p>
            <a:pPr marL="9525" indent="0"/>
            <a:r>
              <a:rPr lang="en-US" sz="3200"/>
              <a:t>Breaking News: Aug 11, 2025 </a:t>
            </a:r>
          </a:p>
        </p:txBody>
      </p:sp>
      <p:pic>
        <p:nvPicPr>
          <p:cNvPr id="5" name="Picture 4" descr="A black background with white text&#10;&#10;AI-generated content may be incorrect.">
            <a:extLst>
              <a:ext uri="{FF2B5EF4-FFF2-40B4-BE49-F238E27FC236}">
                <a16:creationId xmlns:a16="http://schemas.microsoft.com/office/drawing/2014/main" id="{6A59FFD7-D1C3-C405-7BFA-D67BDE12F30F}"/>
              </a:ext>
            </a:extLst>
          </p:cNvPr>
          <p:cNvPicPr>
            <a:picLocks noChangeAspect="1"/>
          </p:cNvPicPr>
          <p:nvPr/>
        </p:nvPicPr>
        <p:blipFill>
          <a:blip r:embed="rId3"/>
          <a:stretch>
            <a:fillRect/>
          </a:stretch>
        </p:blipFill>
        <p:spPr>
          <a:xfrm>
            <a:off x="892092" y="1772259"/>
            <a:ext cx="10505786" cy="2886826"/>
          </a:xfrm>
          <a:prstGeom prst="rect">
            <a:avLst/>
          </a:prstGeom>
        </p:spPr>
      </p:pic>
    </p:spTree>
    <p:extLst>
      <p:ext uri="{BB962C8B-B14F-4D97-AF65-F5344CB8AC3E}">
        <p14:creationId xmlns:p14="http://schemas.microsoft.com/office/powerpoint/2010/main" val="36030184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74FD1E0-DC1B-76A3-B6B5-A22961C820A6}"/>
              </a:ext>
            </a:extLst>
          </p:cNvPr>
          <p:cNvSpPr txBox="1"/>
          <p:nvPr/>
        </p:nvSpPr>
        <p:spPr>
          <a:xfrm>
            <a:off x="827314" y="489857"/>
            <a:ext cx="11005457" cy="584775"/>
          </a:xfrm>
          <a:prstGeom prst="rect">
            <a:avLst/>
          </a:prstGeom>
          <a:noFill/>
        </p:spPr>
        <p:txBody>
          <a:bodyPr wrap="square" lIns="91440" tIns="45720" rIns="91440" bIns="45720" rtlCol="0" anchor="t">
            <a:spAutoFit/>
          </a:bodyPr>
          <a:lstStyle/>
          <a:p>
            <a:r>
              <a:rPr lang="en-US" sz="3200" b="1"/>
              <a:t>USAID HIV Research Project Terminations: Details</a:t>
            </a:r>
            <a:endParaRPr lang="en-US"/>
          </a:p>
        </p:txBody>
      </p:sp>
      <p:pic>
        <p:nvPicPr>
          <p:cNvPr id="2" name="Picture 1">
            <a:extLst>
              <a:ext uri="{FF2B5EF4-FFF2-40B4-BE49-F238E27FC236}">
                <a16:creationId xmlns:a16="http://schemas.microsoft.com/office/drawing/2014/main" id="{C2893E80-3562-B46A-3B12-D1A5238BD1FE}"/>
              </a:ext>
            </a:extLst>
          </p:cNvPr>
          <p:cNvPicPr>
            <a:picLocks noChangeAspect="1"/>
          </p:cNvPicPr>
          <p:nvPr/>
        </p:nvPicPr>
        <p:blipFill>
          <a:blip r:embed="rId2"/>
          <a:srcRect t="6197" b="10764"/>
          <a:stretch/>
        </p:blipFill>
        <p:spPr>
          <a:xfrm>
            <a:off x="1575611" y="1111296"/>
            <a:ext cx="8169638" cy="5710039"/>
          </a:xfrm>
          <a:prstGeom prst="rect">
            <a:avLst/>
          </a:prstGeom>
        </p:spPr>
      </p:pic>
    </p:spTree>
    <p:extLst>
      <p:ext uri="{BB962C8B-B14F-4D97-AF65-F5344CB8AC3E}">
        <p14:creationId xmlns:p14="http://schemas.microsoft.com/office/powerpoint/2010/main" val="2446157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Potential Fallout from Cuts to HIV Prevention</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680681"/>
            <a:ext cx="11353799" cy="4478963"/>
          </a:xfrm>
        </p:spPr>
        <p:txBody>
          <a:bodyPr/>
          <a:lstStyle/>
          <a:p>
            <a:pPr>
              <a:lnSpc>
                <a:spcPct val="100000"/>
              </a:lnSpc>
              <a:spcBef>
                <a:spcPts val="0"/>
              </a:spcBef>
            </a:pPr>
            <a:r>
              <a:rPr lang="en-US">
                <a:ea typeface="Times New Roman" panose="02020603050405020304" pitchFamily="18" charset="0"/>
              </a:rPr>
              <a:t>USG funding is the scaffold on which pharma, philanthropies and other governments invest in transformative HIV &amp; TB science</a:t>
            </a:r>
          </a:p>
          <a:p>
            <a:pPr>
              <a:lnSpc>
                <a:spcPct val="100000"/>
              </a:lnSpc>
              <a:spcBef>
                <a:spcPts val="0"/>
              </a:spcBef>
            </a:pPr>
            <a:r>
              <a:rPr lang="en-US">
                <a:ea typeface="Times New Roman" panose="02020603050405020304" pitchFamily="18" charset="0"/>
              </a:rPr>
              <a:t>Trials sponsored by other research funders build on top of core and other funding provided to clinical trials units and research sites through NIH awards</a:t>
            </a:r>
          </a:p>
          <a:p>
            <a:pPr>
              <a:lnSpc>
                <a:spcPct val="100000"/>
              </a:lnSpc>
              <a:spcBef>
                <a:spcPts val="0"/>
              </a:spcBef>
            </a:pPr>
            <a:r>
              <a:rPr lang="en-US">
                <a:ea typeface="Times New Roman" panose="02020603050405020304" pitchFamily="18" charset="0"/>
              </a:rPr>
              <a:t>USG cuts risk infrastructure, staff/talent, training the next generation of scientists, community engagement, data sharing, biorepositories, etc.</a:t>
            </a:r>
          </a:p>
          <a:p>
            <a:pPr>
              <a:lnSpc>
                <a:spcPct val="100000"/>
              </a:lnSpc>
              <a:spcBef>
                <a:spcPts val="0"/>
              </a:spcBef>
            </a:pPr>
            <a:r>
              <a:rPr lang="en-US">
                <a:ea typeface="Times New Roman" panose="02020603050405020304" pitchFamily="18" charset="0"/>
              </a:rPr>
              <a:t>If South African and other international study sites and participants are excluded from enrollment, follow-up, study completion, and data collection and analysis, ongoing and planned trials are likely underpowered to produce meaningful results, wasting years of work and tens or hundreds millions of dollars </a:t>
            </a:r>
          </a:p>
          <a:p>
            <a:pPr>
              <a:lnSpc>
                <a:spcPct val="100000"/>
              </a:lnSpc>
              <a:spcBef>
                <a:spcPts val="0"/>
              </a:spcBef>
            </a:pPr>
            <a:r>
              <a:rPr lang="en-US">
                <a:ea typeface="Times New Roman" panose="02020603050405020304" pitchFamily="18" charset="0"/>
              </a:rPr>
              <a:t>Trials no longer able to enroll internationally will face delays and increased costs as they seek new sites and study participants elsewhere</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a:t>Impacts on trials sponsored by non-USG funders</a:t>
            </a:r>
          </a:p>
        </p:txBody>
      </p:sp>
      <p:sp>
        <p:nvSpPr>
          <p:cNvPr id="5" name="TextBox 4">
            <a:extLst>
              <a:ext uri="{FF2B5EF4-FFF2-40B4-BE49-F238E27FC236}">
                <a16:creationId xmlns:a16="http://schemas.microsoft.com/office/drawing/2014/main" id="{5DD2902A-1C78-F8BB-EB1D-7DB0648D08D7}"/>
              </a:ext>
            </a:extLst>
          </p:cNvPr>
          <p:cNvSpPr txBox="1"/>
          <p:nvPr/>
        </p:nvSpPr>
        <p:spPr>
          <a:xfrm>
            <a:off x="243135" y="6488668"/>
            <a:ext cx="6035208" cy="369332"/>
          </a:xfrm>
          <a:prstGeom prst="rect">
            <a:avLst/>
          </a:prstGeom>
          <a:noFill/>
        </p:spPr>
        <p:txBody>
          <a:bodyPr wrap="square" rtlCol="0">
            <a:spAutoFit/>
          </a:bodyPr>
          <a:lstStyle/>
          <a:p>
            <a:r>
              <a:rPr lang="en-US" i="1">
                <a:solidFill>
                  <a:schemeClr val="bg2">
                    <a:lumMod val="10000"/>
                  </a:schemeClr>
                </a:solidFill>
              </a:rPr>
              <a:t>Treatment Action Group</a:t>
            </a:r>
          </a:p>
        </p:txBody>
      </p:sp>
    </p:spTree>
    <p:extLst>
      <p:ext uri="{BB962C8B-B14F-4D97-AF65-F5344CB8AC3E}">
        <p14:creationId xmlns:p14="http://schemas.microsoft.com/office/powerpoint/2010/main" val="35713610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Now what?</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1" y="1662337"/>
            <a:ext cx="10882744" cy="4478963"/>
          </a:xfrm>
        </p:spPr>
        <p:txBody>
          <a:bodyPr vert="horz" lIns="91440" tIns="45720" rIns="91440" bIns="45720" rtlCol="0" anchor="t">
            <a:noAutofit/>
          </a:bodyPr>
          <a:lstStyle/>
          <a:p>
            <a:pPr>
              <a:lnSpc>
                <a:spcPct val="100000"/>
              </a:lnSpc>
              <a:spcBef>
                <a:spcPts val="0"/>
              </a:spcBef>
            </a:pPr>
            <a:r>
              <a:rPr lang="en-US"/>
              <a:t>Lawsuits against NIH &amp; USAID</a:t>
            </a:r>
          </a:p>
          <a:p>
            <a:r>
              <a:rPr lang="en-US">
                <a:effectLst/>
                <a:ea typeface="Times New Roman" panose="02020603050405020304" pitchFamily="18" charset="0"/>
              </a:rPr>
              <a:t>Advocacy directed at US Congress</a:t>
            </a:r>
          </a:p>
          <a:p>
            <a:pPr lvl="1"/>
            <a:r>
              <a:rPr lang="en-US">
                <a:ea typeface="Times New Roman" panose="02020603050405020304" pitchFamily="18" charset="0"/>
              </a:rPr>
              <a:t>M</a:t>
            </a:r>
            <a:r>
              <a:rPr lang="en-US">
                <a:effectLst/>
                <a:ea typeface="Times New Roman" panose="02020603050405020304" pitchFamily="18" charset="0"/>
              </a:rPr>
              <a:t>onitor, advocate, and activate national and local political action around Fiscal Year 2026 US Budget</a:t>
            </a:r>
            <a:endParaRPr lang="en-US">
              <a:ea typeface="Times New Roman" panose="02020603050405020304" pitchFamily="18" charset="0"/>
              <a:cs typeface="Arial"/>
            </a:endParaRPr>
          </a:p>
          <a:p>
            <a:pPr marL="0"/>
            <a:r>
              <a:rPr lang="en-US">
                <a:ea typeface="Times New Roman" panose="02020603050405020304" pitchFamily="18" charset="0"/>
                <a:cs typeface="Arial"/>
              </a:rPr>
              <a:t>Monitor DAIDS network funding and renewal after 2026</a:t>
            </a:r>
            <a:endParaRPr lang="en-US">
              <a:solidFill>
                <a:srgbClr val="DF0020"/>
              </a:solidFill>
              <a:ea typeface="Times New Roman" panose="02020603050405020304" pitchFamily="18" charset="0"/>
              <a:cs typeface="Arial"/>
            </a:endParaRPr>
          </a:p>
          <a:p>
            <a:pPr marL="0"/>
            <a:r>
              <a:rPr lang="en-US">
                <a:ea typeface="Times New Roman" panose="02020603050405020304" pitchFamily="18" charset="0"/>
                <a:cs typeface="Arial"/>
              </a:rPr>
              <a:t>Advocacy with national governments</a:t>
            </a:r>
            <a:endParaRPr lang="en-US">
              <a:solidFill>
                <a:srgbClr val="DF0020"/>
              </a:solidFill>
              <a:ea typeface="Times New Roman" panose="02020603050405020304" pitchFamily="18" charset="0"/>
              <a:cs typeface="Arial"/>
            </a:endParaRPr>
          </a:p>
          <a:p>
            <a:pPr lvl="1"/>
            <a:r>
              <a:rPr lang="en-US"/>
              <a:t>Potential domestic resources to maintain scientific infrastructure</a:t>
            </a:r>
          </a:p>
          <a:p>
            <a:pPr lvl="1"/>
            <a:r>
              <a:rPr lang="en-US"/>
              <a:t>Ensure ethical follow-up with clinical trial participants</a:t>
            </a:r>
          </a:p>
          <a:p>
            <a:pPr lvl="1"/>
            <a:r>
              <a:rPr lang="en-US"/>
              <a:t>Adapt </a:t>
            </a:r>
            <a:r>
              <a:rPr lang="en-US" i="1"/>
              <a:t>People’s Research Agenda </a:t>
            </a:r>
            <a:r>
              <a:rPr lang="en-US"/>
              <a:t>to develop national priorities and accountability mechanisms </a:t>
            </a:r>
          </a:p>
        </p:txBody>
      </p:sp>
      <p:sp>
        <p:nvSpPr>
          <p:cNvPr id="4" name="Text Placeholder 3">
            <a:extLst>
              <a:ext uri="{FF2B5EF4-FFF2-40B4-BE49-F238E27FC236}">
                <a16:creationId xmlns:a16="http://schemas.microsoft.com/office/drawing/2014/main" id="{9DD7AC01-DE7C-064A-86C1-7096B4BB98BE}"/>
              </a:ext>
            </a:extLst>
          </p:cNvPr>
          <p:cNvSpPr>
            <a:spLocks noGrp="1"/>
          </p:cNvSpPr>
          <p:nvPr>
            <p:ph type="body" sz="quarter" idx="10"/>
          </p:nvPr>
        </p:nvSpPr>
        <p:spPr/>
        <p:txBody>
          <a:bodyPr/>
          <a:lstStyle/>
          <a:p>
            <a:r>
              <a:rPr lang="en-US" sz="2800"/>
              <a:t>Action to prevent further harm and continue funding for HIV R&amp;D</a:t>
            </a:r>
          </a:p>
        </p:txBody>
      </p:sp>
    </p:spTree>
    <p:extLst>
      <p:ext uri="{BB962C8B-B14F-4D97-AF65-F5344CB8AC3E}">
        <p14:creationId xmlns:p14="http://schemas.microsoft.com/office/powerpoint/2010/main" val="33370496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7B9B7-F4A6-7344-8659-FDE84F9EDCCC}"/>
              </a:ext>
            </a:extLst>
          </p:cNvPr>
          <p:cNvSpPr>
            <a:spLocks noGrp="1"/>
          </p:cNvSpPr>
          <p:nvPr>
            <p:ph type="title"/>
          </p:nvPr>
        </p:nvSpPr>
        <p:spPr/>
        <p:txBody>
          <a:bodyPr/>
          <a:lstStyle/>
          <a:p>
            <a:r>
              <a:rPr lang="en-US"/>
              <a:t>Further resources</a:t>
            </a:r>
          </a:p>
        </p:txBody>
      </p:sp>
      <p:sp>
        <p:nvSpPr>
          <p:cNvPr id="3" name="Content Placeholder 2">
            <a:extLst>
              <a:ext uri="{FF2B5EF4-FFF2-40B4-BE49-F238E27FC236}">
                <a16:creationId xmlns:a16="http://schemas.microsoft.com/office/drawing/2014/main" id="{7217CF32-AD0C-BD4D-A8A5-236273A3A069}"/>
              </a:ext>
            </a:extLst>
          </p:cNvPr>
          <p:cNvSpPr>
            <a:spLocks noGrp="1"/>
          </p:cNvSpPr>
          <p:nvPr>
            <p:ph idx="4294967295"/>
          </p:nvPr>
        </p:nvSpPr>
        <p:spPr>
          <a:xfrm>
            <a:off x="838200" y="1243295"/>
            <a:ext cx="10882744" cy="4478963"/>
          </a:xfrm>
        </p:spPr>
        <p:txBody>
          <a:bodyPr vert="horz" lIns="91440" tIns="45720" rIns="91440" bIns="45720" rtlCol="0" anchor="t">
            <a:noAutofit/>
          </a:bodyPr>
          <a:lstStyle/>
          <a:p>
            <a:r>
              <a:rPr lang="en-US" i="1">
                <a:cs typeface="Arial"/>
                <a:hlinkClick r:id="rId2"/>
              </a:rPr>
              <a:t>People’s Research Agenda</a:t>
            </a:r>
            <a:r>
              <a:rPr lang="en-US" i="1">
                <a:cs typeface="Arial"/>
              </a:rPr>
              <a:t>, </a:t>
            </a:r>
            <a:r>
              <a:rPr lang="en-US">
                <a:cs typeface="Arial"/>
              </a:rPr>
              <a:t>AVAC</a:t>
            </a:r>
          </a:p>
          <a:p>
            <a:r>
              <a:rPr lang="en-US" i="1">
                <a:cs typeface="Arial"/>
                <a:hlinkClick r:id="rId3"/>
              </a:rPr>
              <a:t>Science in the Crosshairs: Research Advocacy in a Time of Crisis</a:t>
            </a:r>
            <a:r>
              <a:rPr lang="en-US">
                <a:cs typeface="Arial"/>
              </a:rPr>
              <a:t>, The Choice Agenda webinar recording, slides and resources</a:t>
            </a:r>
          </a:p>
          <a:p>
            <a:r>
              <a:rPr lang="en-US" i="1">
                <a:hlinkClick r:id="rId4"/>
              </a:rPr>
              <a:t>The Best Investment You Didn’t Know You Made: How NIH Funding Fuels Innovation and Economic Growth</a:t>
            </a:r>
            <a:r>
              <a:rPr lang="en-US" i="1"/>
              <a:t>, </a:t>
            </a:r>
            <a:r>
              <a:rPr lang="en-US"/>
              <a:t>amfAR</a:t>
            </a:r>
          </a:p>
          <a:p>
            <a:r>
              <a:rPr lang="en-US" i="1">
                <a:hlinkClick r:id="rId5"/>
              </a:rPr>
              <a:t>Quick Take: HIV Research Matters for America</a:t>
            </a:r>
            <a:r>
              <a:rPr lang="en-US"/>
              <a:t>, amfAR &amp; O’Neill Institute</a:t>
            </a:r>
          </a:p>
          <a:p>
            <a:r>
              <a:rPr lang="en-US" i="1">
                <a:hlinkClick r:id="rId6"/>
              </a:rPr>
              <a:t>Impact of NIH Grant Terminations</a:t>
            </a:r>
            <a:r>
              <a:rPr lang="en-US" i="1"/>
              <a:t>, </a:t>
            </a:r>
            <a:r>
              <a:rPr lang="en-US"/>
              <a:t>Association of American Medical Colleges</a:t>
            </a:r>
          </a:p>
          <a:p>
            <a:r>
              <a:rPr lang="en-US" i="1">
                <a:hlinkClick r:id="rId7"/>
              </a:rPr>
              <a:t>Research Matters Advocacy Toolkit</a:t>
            </a:r>
            <a:r>
              <a:rPr lang="en-US"/>
              <a:t>, AVAC, TAG, HIVMA</a:t>
            </a:r>
          </a:p>
          <a:p>
            <a:r>
              <a:rPr lang="en-US" i="1">
                <a:hlinkClick r:id="rId8"/>
              </a:rPr>
              <a:t>NIH halts more collaborations with South Africa on HIV/AIDS trials</a:t>
            </a:r>
            <a:r>
              <a:rPr lang="en-US" i="1"/>
              <a:t>, Science </a:t>
            </a:r>
          </a:p>
          <a:p>
            <a:r>
              <a:rPr lang="en-US" i="1">
                <a:hlinkClick r:id="rId9"/>
              </a:rPr>
              <a:t>We do the sums: The NIH funds $350-million (R6.65-billion) of research in SA</a:t>
            </a:r>
            <a:r>
              <a:rPr lang="en-US" i="1"/>
              <a:t>, Bhekisisa  </a:t>
            </a:r>
          </a:p>
          <a:p>
            <a:r>
              <a:rPr lang="en-US" i="1">
                <a:solidFill>
                  <a:srgbClr val="44201F"/>
                </a:solidFill>
                <a:ea typeface="+mn-lt"/>
                <a:cs typeface="+mn-lt"/>
                <a:hlinkClick r:id="rId10"/>
              </a:rPr>
              <a:t>Inside the Bloodbath at the NIH</a:t>
            </a:r>
            <a:r>
              <a:rPr lang="en-US">
                <a:solidFill>
                  <a:srgbClr val="44201F"/>
                </a:solidFill>
                <a:ea typeface="+mn-lt"/>
                <a:cs typeface="+mn-lt"/>
              </a:rPr>
              <a:t>, The Nation</a:t>
            </a:r>
          </a:p>
          <a:p>
            <a:r>
              <a:rPr lang="en-US">
                <a:solidFill>
                  <a:srgbClr val="44201F"/>
                </a:solidFill>
                <a:ea typeface="+mn-lt"/>
                <a:cs typeface="+mn-lt"/>
              </a:rPr>
              <a:t>Weekly </a:t>
            </a:r>
            <a:r>
              <a:rPr lang="en-US" i="1">
                <a:solidFill>
                  <a:srgbClr val="44201F"/>
                </a:solidFill>
                <a:ea typeface="+mn-lt"/>
                <a:cs typeface="+mn-lt"/>
                <a:hlinkClick r:id="rId11"/>
              </a:rPr>
              <a:t>Global Health Watch</a:t>
            </a:r>
            <a:r>
              <a:rPr lang="en-US">
                <a:solidFill>
                  <a:srgbClr val="44201F"/>
                </a:solidFill>
                <a:ea typeface="+mn-lt"/>
                <a:cs typeface="+mn-lt"/>
              </a:rPr>
              <a:t>, AVAC</a:t>
            </a:r>
          </a:p>
        </p:txBody>
      </p:sp>
    </p:spTree>
    <p:extLst>
      <p:ext uri="{BB962C8B-B14F-4D97-AF65-F5344CB8AC3E}">
        <p14:creationId xmlns:p14="http://schemas.microsoft.com/office/powerpoint/2010/main" val="255817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8BAFB-9B9B-2EBC-3D94-5B3168F70B16}"/>
              </a:ext>
            </a:extLst>
          </p:cNvPr>
          <p:cNvSpPr>
            <a:spLocks noGrp="1"/>
          </p:cNvSpPr>
          <p:nvPr>
            <p:ph type="title"/>
          </p:nvPr>
        </p:nvSpPr>
        <p:spPr/>
        <p:txBody>
          <a:bodyPr/>
          <a:lstStyle/>
          <a:p>
            <a:r>
              <a:rPr lang="en-US"/>
              <a:t>Further Resources</a:t>
            </a:r>
            <a:endParaRPr lang="en-GB"/>
          </a:p>
        </p:txBody>
      </p:sp>
      <p:sp>
        <p:nvSpPr>
          <p:cNvPr id="4" name="Text Placeholder 3">
            <a:extLst>
              <a:ext uri="{FF2B5EF4-FFF2-40B4-BE49-F238E27FC236}">
                <a16:creationId xmlns:a16="http://schemas.microsoft.com/office/drawing/2014/main" id="{0DF71D02-FD5A-BFF5-7B6C-85A9250FB0DE}"/>
              </a:ext>
            </a:extLst>
          </p:cNvPr>
          <p:cNvSpPr>
            <a:spLocks noGrp="1"/>
          </p:cNvSpPr>
          <p:nvPr>
            <p:ph type="body" sz="quarter" idx="11"/>
          </p:nvPr>
        </p:nvSpPr>
        <p:spPr>
          <a:xfrm>
            <a:off x="670105" y="1305501"/>
            <a:ext cx="6090913" cy="4880248"/>
          </a:xfrm>
        </p:spPr>
        <p:txBody>
          <a:bodyPr/>
          <a:lstStyle/>
          <a:p>
            <a:pPr marL="342900" indent="-342900">
              <a:lnSpc>
                <a:spcPct val="100000"/>
              </a:lnSpc>
              <a:buFont typeface="Arial" panose="020B0604020202020204" pitchFamily="34" charset="0"/>
              <a:buChar char="•"/>
            </a:pPr>
            <a:r>
              <a:rPr lang="en-US" b="1">
                <a:hlinkClick r:id="rId2"/>
              </a:rPr>
              <a:t>PEPFAR Stop Work Order Tracker</a:t>
            </a:r>
            <a:r>
              <a:rPr lang="en-US" b="1"/>
              <a:t> </a:t>
            </a:r>
            <a:r>
              <a:rPr lang="en-US"/>
              <a:t>– a live version of this slide deck </a:t>
            </a:r>
          </a:p>
          <a:p>
            <a:pPr marL="342900" indent="-342900">
              <a:lnSpc>
                <a:spcPct val="100000"/>
              </a:lnSpc>
              <a:buFont typeface="Arial" panose="020B0604020202020204" pitchFamily="34" charset="0"/>
              <a:buChar char="•"/>
            </a:pPr>
            <a:r>
              <a:rPr lang="en-US" b="1">
                <a:hlinkClick r:id="rId3"/>
              </a:rPr>
              <a:t>HIV Prevention R&amp;D at Risk</a:t>
            </a:r>
            <a:r>
              <a:rPr lang="en-US" b="1"/>
              <a:t> </a:t>
            </a:r>
            <a:r>
              <a:rPr lang="en-US"/>
              <a:t>– highlighting the impact of US cuts on the pipeline of HIV prevention R&amp;D</a:t>
            </a:r>
            <a:endParaRPr lang="en-US" b="1"/>
          </a:p>
          <a:p>
            <a:pPr marL="342900" indent="-342900">
              <a:lnSpc>
                <a:spcPct val="100000"/>
              </a:lnSpc>
              <a:buFont typeface="Arial" panose="020B0604020202020204" pitchFamily="34" charset="0"/>
              <a:buChar char="•"/>
            </a:pPr>
            <a:r>
              <a:rPr lang="en-US" b="1">
                <a:hlinkClick r:id="rId4"/>
              </a:rPr>
              <a:t>PrEPWatch.org</a:t>
            </a:r>
            <a:r>
              <a:rPr lang="en-US" b="1"/>
              <a:t> </a:t>
            </a:r>
            <a:r>
              <a:rPr lang="en-US"/>
              <a:t>– data, information, and PrEP resources</a:t>
            </a:r>
          </a:p>
          <a:p>
            <a:pPr marL="342900" indent="-342900">
              <a:lnSpc>
                <a:spcPct val="100000"/>
              </a:lnSpc>
              <a:buFont typeface="Arial" panose="020B0604020202020204" pitchFamily="34" charset="0"/>
              <a:buChar char="•"/>
            </a:pPr>
            <a:r>
              <a:rPr lang="en-US" b="1">
                <a:hlinkClick r:id="rId5"/>
              </a:rPr>
              <a:t>Global PrEP Tracker</a:t>
            </a:r>
            <a:r>
              <a:rPr lang="en-US" b="1"/>
              <a:t> </a:t>
            </a:r>
            <a:r>
              <a:rPr lang="en-US"/>
              <a:t>– tracking PrEP initiations by country over time</a:t>
            </a:r>
          </a:p>
        </p:txBody>
      </p:sp>
      <p:pic>
        <p:nvPicPr>
          <p:cNvPr id="6" name="Picture 5">
            <a:extLst>
              <a:ext uri="{FF2B5EF4-FFF2-40B4-BE49-F238E27FC236}">
                <a16:creationId xmlns:a16="http://schemas.microsoft.com/office/drawing/2014/main" id="{09BB80E7-7F21-C4E4-A0F4-42DDEEEA63BD}"/>
              </a:ext>
            </a:extLst>
          </p:cNvPr>
          <p:cNvPicPr>
            <a:picLocks noChangeAspect="1"/>
          </p:cNvPicPr>
          <p:nvPr/>
        </p:nvPicPr>
        <p:blipFill>
          <a:blip r:embed="rId6"/>
          <a:srcRect l="1580" r="833" b="9338"/>
          <a:stretch/>
        </p:blipFill>
        <p:spPr>
          <a:xfrm>
            <a:off x="6910902" y="1305501"/>
            <a:ext cx="5040976" cy="4689950"/>
          </a:xfrm>
          <a:prstGeom prst="rect">
            <a:avLst/>
          </a:prstGeom>
        </p:spPr>
      </p:pic>
    </p:spTree>
    <p:extLst>
      <p:ext uri="{BB962C8B-B14F-4D97-AF65-F5344CB8AC3E}">
        <p14:creationId xmlns:p14="http://schemas.microsoft.com/office/powerpoint/2010/main" val="35776464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A8BE-28BB-DB2F-FF39-D191B8BF9357}"/>
              </a:ext>
            </a:extLst>
          </p:cNvPr>
          <p:cNvSpPr>
            <a:spLocks noGrp="1"/>
          </p:cNvSpPr>
          <p:nvPr>
            <p:ph type="title"/>
          </p:nvPr>
        </p:nvSpPr>
        <p:spPr/>
        <p:txBody>
          <a:bodyPr>
            <a:normAutofit/>
          </a:bodyPr>
          <a:lstStyle/>
          <a:p>
            <a:r>
              <a:rPr lang="en-US"/>
              <a:t>Tracking US funding Cuts for HIV R&amp;D</a:t>
            </a:r>
          </a:p>
        </p:txBody>
      </p:sp>
      <p:sp>
        <p:nvSpPr>
          <p:cNvPr id="4" name="Text Placeholder 3">
            <a:extLst>
              <a:ext uri="{FF2B5EF4-FFF2-40B4-BE49-F238E27FC236}">
                <a16:creationId xmlns:a16="http://schemas.microsoft.com/office/drawing/2014/main" id="{42CB826B-1D9C-EB3C-C0C4-2A56E23EF7D1}"/>
              </a:ext>
            </a:extLst>
          </p:cNvPr>
          <p:cNvSpPr>
            <a:spLocks noGrp="1"/>
          </p:cNvSpPr>
          <p:nvPr>
            <p:ph type="body" sz="quarter" idx="11"/>
          </p:nvPr>
        </p:nvSpPr>
        <p:spPr>
          <a:xfrm>
            <a:off x="833438" y="1690688"/>
            <a:ext cx="10887075" cy="4938712"/>
          </a:xfrm>
        </p:spPr>
        <p:txBody>
          <a:bodyPr vert="horz" lIns="91440" tIns="45720" rIns="91440" bIns="45720" rtlCol="0" anchor="t">
            <a:noAutofit/>
          </a:bodyPr>
          <a:lstStyle/>
          <a:p>
            <a:r>
              <a:rPr lang="en-US" sz="3200"/>
              <a:t>NIH: Major retrenchment</a:t>
            </a:r>
            <a:endParaRPr lang="en-US" sz="3200">
              <a:cs typeface="Arial"/>
            </a:endParaRPr>
          </a:p>
          <a:p>
            <a:r>
              <a:rPr lang="en-US" sz="3200"/>
              <a:t>DAIDS Networks: In flux</a:t>
            </a:r>
            <a:endParaRPr lang="en-US" sz="3200">
              <a:cs typeface="Arial"/>
            </a:endParaRPr>
          </a:p>
          <a:p>
            <a:r>
              <a:rPr lang="en-US" sz="3200"/>
              <a:t>HIV Prevention Pipeline: People's Research Agenda in Crisis</a:t>
            </a:r>
            <a:endParaRPr lang="en-US" sz="3200">
              <a:cs typeface="Arial"/>
            </a:endParaRPr>
          </a:p>
          <a:p>
            <a:r>
              <a:rPr lang="en-US" sz="3200"/>
              <a:t>USAID: Dismantled</a:t>
            </a:r>
            <a:endParaRPr lang="en-US" sz="3200">
              <a:cs typeface="Arial"/>
            </a:endParaRPr>
          </a:p>
          <a:p>
            <a:r>
              <a:rPr lang="en-US" sz="3200"/>
              <a:t>Potential fallout</a:t>
            </a:r>
            <a:endParaRPr lang="en-US" sz="3200">
              <a:cs typeface="Arial"/>
            </a:endParaRPr>
          </a:p>
          <a:p>
            <a:r>
              <a:rPr lang="en-US" sz="3200"/>
              <a:t>Now what?	</a:t>
            </a:r>
            <a:endParaRPr lang="en-US" sz="3200">
              <a:cs typeface="Arial"/>
            </a:endParaRPr>
          </a:p>
          <a:p>
            <a:r>
              <a:rPr lang="en-US" sz="3200"/>
              <a:t>Resources</a:t>
            </a:r>
            <a:endParaRPr lang="en-US" sz="3200">
              <a:cs typeface="Arial"/>
            </a:endParaRPr>
          </a:p>
          <a:p>
            <a:endParaRPr lang="en-US"/>
          </a:p>
          <a:p>
            <a:endParaRPr lang="en-US"/>
          </a:p>
        </p:txBody>
      </p:sp>
      <p:sp>
        <p:nvSpPr>
          <p:cNvPr id="3" name="Text Placeholder 2">
            <a:extLst>
              <a:ext uri="{FF2B5EF4-FFF2-40B4-BE49-F238E27FC236}">
                <a16:creationId xmlns:a16="http://schemas.microsoft.com/office/drawing/2014/main" id="{F7D70586-2D43-B779-58D8-971B54A62BF5}"/>
              </a:ext>
            </a:extLst>
          </p:cNvPr>
          <p:cNvSpPr>
            <a:spLocks noGrp="1"/>
          </p:cNvSpPr>
          <p:nvPr>
            <p:ph type="body" sz="quarter" idx="10"/>
          </p:nvPr>
        </p:nvSpPr>
        <p:spPr>
          <a:xfrm>
            <a:off x="838200" y="1105865"/>
            <a:ext cx="10882744" cy="547098"/>
          </a:xfrm>
        </p:spPr>
        <p:txBody>
          <a:bodyPr vert="horz" lIns="91440" tIns="45720" rIns="91440" bIns="45720" rtlCol="0" anchor="t">
            <a:noAutofit/>
          </a:bodyPr>
          <a:lstStyle/>
          <a:p>
            <a:r>
              <a:rPr lang="en-US" sz="3200"/>
              <a:t>Report outline</a:t>
            </a:r>
            <a:endParaRPr lang="en-US" sz="3200">
              <a:cs typeface="Arial"/>
            </a:endParaRPr>
          </a:p>
        </p:txBody>
      </p:sp>
    </p:spTree>
    <p:extLst>
      <p:ext uri="{BB962C8B-B14F-4D97-AF65-F5344CB8AC3E}">
        <p14:creationId xmlns:p14="http://schemas.microsoft.com/office/powerpoint/2010/main" val="3808579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C694C-0E70-D1FF-AC2E-76F5CE7CAB85}"/>
            </a:ext>
          </a:extLst>
        </p:cNvPr>
        <p:cNvGrpSpPr/>
        <p:nvPr/>
      </p:nvGrpSpPr>
      <p:grpSpPr>
        <a:xfrm>
          <a:off x="0" y="0"/>
          <a:ext cx="0" cy="0"/>
          <a:chOff x="0" y="0"/>
          <a:chExt cx="0" cy="0"/>
        </a:xfrm>
      </p:grpSpPr>
      <p:pic>
        <p:nvPicPr>
          <p:cNvPr id="19" name="Picture 18" descr="A blue background with white text&#10;&#10;AI-generated content may be incorrect.">
            <a:extLst>
              <a:ext uri="{FF2B5EF4-FFF2-40B4-BE49-F238E27FC236}">
                <a16:creationId xmlns:a16="http://schemas.microsoft.com/office/drawing/2014/main" id="{680C418C-8379-B462-FD4C-81EA984D3232}"/>
              </a:ext>
            </a:extLst>
          </p:cNvPr>
          <p:cNvPicPr>
            <a:picLocks noChangeAspect="1"/>
          </p:cNvPicPr>
          <p:nvPr/>
        </p:nvPicPr>
        <p:blipFill>
          <a:blip r:embed="rId3"/>
          <a:stretch>
            <a:fillRect/>
          </a:stretch>
        </p:blipFill>
        <p:spPr>
          <a:xfrm>
            <a:off x="100208" y="1660021"/>
            <a:ext cx="5773067" cy="2468414"/>
          </a:xfrm>
          <a:prstGeom prst="rect">
            <a:avLst/>
          </a:prstGeom>
          <a:ln>
            <a:noFill/>
          </a:ln>
          <a:effectLst>
            <a:outerShdw blurRad="190500" algn="tl" rotWithShape="0">
              <a:srgbClr val="000000">
                <a:alpha val="70000"/>
              </a:srgbClr>
            </a:outerShdw>
          </a:effectLst>
        </p:spPr>
      </p:pic>
      <p:sp>
        <p:nvSpPr>
          <p:cNvPr id="2" name="Title 1">
            <a:extLst>
              <a:ext uri="{FF2B5EF4-FFF2-40B4-BE49-F238E27FC236}">
                <a16:creationId xmlns:a16="http://schemas.microsoft.com/office/drawing/2014/main" id="{6833990C-51A1-6FBF-060B-10CFED89C632}"/>
              </a:ext>
            </a:extLst>
          </p:cNvPr>
          <p:cNvSpPr>
            <a:spLocks noGrp="1"/>
          </p:cNvSpPr>
          <p:nvPr>
            <p:ph type="title"/>
          </p:nvPr>
        </p:nvSpPr>
        <p:spPr>
          <a:xfrm>
            <a:off x="838200" y="407624"/>
            <a:ext cx="10882744" cy="687329"/>
          </a:xfrm>
        </p:spPr>
        <p:txBody>
          <a:bodyPr/>
          <a:lstStyle/>
          <a:p>
            <a:r>
              <a:rPr lang="en-US" sz="3600"/>
              <a:t>Research Under Assault</a:t>
            </a:r>
          </a:p>
        </p:txBody>
      </p:sp>
      <p:pic>
        <p:nvPicPr>
          <p:cNvPr id="15" name="Picture 14" descr="A black and white sign with white text&#10;&#10;AI-generated content may be incorrect.">
            <a:extLst>
              <a:ext uri="{FF2B5EF4-FFF2-40B4-BE49-F238E27FC236}">
                <a16:creationId xmlns:a16="http://schemas.microsoft.com/office/drawing/2014/main" id="{01E2269F-4BC6-1C3C-BCFE-6C7D1FAF11ED}"/>
              </a:ext>
            </a:extLst>
          </p:cNvPr>
          <p:cNvPicPr>
            <a:picLocks noChangeAspect="1"/>
          </p:cNvPicPr>
          <p:nvPr/>
        </p:nvPicPr>
        <p:blipFill>
          <a:blip r:embed="rId4"/>
          <a:stretch>
            <a:fillRect/>
          </a:stretch>
        </p:blipFill>
        <p:spPr>
          <a:xfrm>
            <a:off x="661012" y="4956626"/>
            <a:ext cx="7772400" cy="1440180"/>
          </a:xfrm>
          <a:prstGeom prst="rect">
            <a:avLst/>
          </a:prstGeom>
          <a:ln>
            <a:noFill/>
          </a:ln>
          <a:effectLst>
            <a:outerShdw blurRad="190500" algn="tl" rotWithShape="0">
              <a:srgbClr val="000000">
                <a:alpha val="70000"/>
              </a:srgbClr>
            </a:outerShdw>
          </a:effectLst>
        </p:spPr>
      </p:pic>
      <p:pic>
        <p:nvPicPr>
          <p:cNvPr id="17" name="Picture 16" descr="A close up of a sign&#10;&#10;AI-generated content may be incorrect.">
            <a:extLst>
              <a:ext uri="{FF2B5EF4-FFF2-40B4-BE49-F238E27FC236}">
                <a16:creationId xmlns:a16="http://schemas.microsoft.com/office/drawing/2014/main" id="{50E3D2ED-A0B6-3280-0CE3-2479DC825030}"/>
              </a:ext>
            </a:extLst>
          </p:cNvPr>
          <p:cNvPicPr>
            <a:picLocks noChangeAspect="1"/>
          </p:cNvPicPr>
          <p:nvPr/>
        </p:nvPicPr>
        <p:blipFill>
          <a:blip r:embed="rId5"/>
          <a:stretch>
            <a:fillRect/>
          </a:stretch>
        </p:blipFill>
        <p:spPr>
          <a:xfrm>
            <a:off x="3948544" y="3719667"/>
            <a:ext cx="7772400" cy="1121468"/>
          </a:xfrm>
          <a:prstGeom prst="rect">
            <a:avLst/>
          </a:prstGeom>
          <a:ln>
            <a:noFill/>
          </a:ln>
          <a:effectLst>
            <a:outerShdw blurRad="190500" algn="tl" rotWithShape="0">
              <a:srgbClr val="000000">
                <a:alpha val="70000"/>
              </a:srgbClr>
            </a:outerShdw>
          </a:effectLst>
        </p:spPr>
      </p:pic>
      <p:pic>
        <p:nvPicPr>
          <p:cNvPr id="23" name="Picture 22" descr="A close-up of a newspaper&#10;&#10;AI-generated content may be incorrect.">
            <a:extLst>
              <a:ext uri="{FF2B5EF4-FFF2-40B4-BE49-F238E27FC236}">
                <a16:creationId xmlns:a16="http://schemas.microsoft.com/office/drawing/2014/main" id="{53F1ADAA-A41A-D00A-AFA3-2E355E05CD88}"/>
              </a:ext>
            </a:extLst>
          </p:cNvPr>
          <p:cNvPicPr>
            <a:picLocks noChangeAspect="1"/>
          </p:cNvPicPr>
          <p:nvPr/>
        </p:nvPicPr>
        <p:blipFill>
          <a:blip r:embed="rId6"/>
          <a:stretch>
            <a:fillRect/>
          </a:stretch>
        </p:blipFill>
        <p:spPr>
          <a:xfrm>
            <a:off x="5687869" y="1196842"/>
            <a:ext cx="6205955" cy="205495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672498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239A7-C22C-9F87-B73F-D0DDA0F531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B906D7-C7F0-63B4-5DEE-AC989F6E9A54}"/>
              </a:ext>
            </a:extLst>
          </p:cNvPr>
          <p:cNvSpPr>
            <a:spLocks noGrp="1"/>
          </p:cNvSpPr>
          <p:nvPr>
            <p:ph type="title"/>
          </p:nvPr>
        </p:nvSpPr>
        <p:spPr>
          <a:xfrm>
            <a:off x="838200" y="407624"/>
            <a:ext cx="10882744" cy="687329"/>
          </a:xfrm>
        </p:spPr>
        <p:txBody>
          <a:bodyPr/>
          <a:lstStyle/>
          <a:p>
            <a:r>
              <a:rPr lang="en-US" sz="3600"/>
              <a:t>HIV Vaccine Research Decimated</a:t>
            </a:r>
          </a:p>
        </p:txBody>
      </p:sp>
      <p:pic>
        <p:nvPicPr>
          <p:cNvPr id="10" name="Picture 9" descr="A close-up of a sign&#10;&#10;AI-generated content may be incorrect.">
            <a:extLst>
              <a:ext uri="{FF2B5EF4-FFF2-40B4-BE49-F238E27FC236}">
                <a16:creationId xmlns:a16="http://schemas.microsoft.com/office/drawing/2014/main" id="{91FC02C6-6792-AEEF-4CB7-07F7ED8F3FCB}"/>
              </a:ext>
            </a:extLst>
          </p:cNvPr>
          <p:cNvPicPr>
            <a:picLocks noChangeAspect="1"/>
          </p:cNvPicPr>
          <p:nvPr/>
        </p:nvPicPr>
        <p:blipFill>
          <a:blip r:embed="rId3"/>
          <a:srcRect l="-518" r="-3614" b="7729"/>
          <a:stretch>
            <a:fillRect/>
          </a:stretch>
        </p:blipFill>
        <p:spPr>
          <a:xfrm>
            <a:off x="841118" y="1605805"/>
            <a:ext cx="6585506" cy="1823565"/>
          </a:xfrm>
          <a:prstGeom prst="rect">
            <a:avLst/>
          </a:prstGeom>
          <a:ln>
            <a:noFill/>
          </a:ln>
        </p:spPr>
      </p:pic>
      <p:sp>
        <p:nvSpPr>
          <p:cNvPr id="16" name="Text Placeholder 3">
            <a:extLst>
              <a:ext uri="{FF2B5EF4-FFF2-40B4-BE49-F238E27FC236}">
                <a16:creationId xmlns:a16="http://schemas.microsoft.com/office/drawing/2014/main" id="{452ECF13-119C-EA47-0F2D-64E80526CBE6}"/>
              </a:ext>
            </a:extLst>
          </p:cNvPr>
          <p:cNvSpPr>
            <a:spLocks noGrp="1"/>
          </p:cNvSpPr>
          <p:nvPr>
            <p:ph type="body" sz="quarter" idx="10"/>
          </p:nvPr>
        </p:nvSpPr>
        <p:spPr>
          <a:xfrm>
            <a:off x="837398" y="1100197"/>
            <a:ext cx="11072380" cy="495781"/>
          </a:xfrm>
        </p:spPr>
        <p:txBody>
          <a:bodyPr/>
          <a:lstStyle/>
          <a:p>
            <a:pPr marL="9525" indent="0"/>
            <a:r>
              <a:rPr lang="en-US" sz="3200"/>
              <a:t>Breaking News: May 30, 2025 </a:t>
            </a:r>
          </a:p>
        </p:txBody>
      </p:sp>
      <p:pic>
        <p:nvPicPr>
          <p:cNvPr id="8" name="Picture 7" descr="A close-up of a text&#10;&#10;AI-generated content may be incorrect.">
            <a:extLst>
              <a:ext uri="{FF2B5EF4-FFF2-40B4-BE49-F238E27FC236}">
                <a16:creationId xmlns:a16="http://schemas.microsoft.com/office/drawing/2014/main" id="{9D637E45-32E3-637D-BE92-9800786AB96F}"/>
              </a:ext>
            </a:extLst>
          </p:cNvPr>
          <p:cNvPicPr>
            <a:picLocks noChangeAspect="1"/>
          </p:cNvPicPr>
          <p:nvPr/>
        </p:nvPicPr>
        <p:blipFill>
          <a:blip r:embed="rId4"/>
          <a:srcRect l="161" r="-2861" b="7544"/>
          <a:stretch>
            <a:fillRect/>
          </a:stretch>
        </p:blipFill>
        <p:spPr>
          <a:xfrm>
            <a:off x="874652" y="4137848"/>
            <a:ext cx="7524503" cy="1548653"/>
          </a:xfrm>
          <a:prstGeom prst="rect">
            <a:avLst/>
          </a:prstGeom>
          <a:ln>
            <a:noFill/>
          </a:ln>
        </p:spPr>
      </p:pic>
      <p:pic>
        <p:nvPicPr>
          <p:cNvPr id="4" name="Picture 3" descr="A black background with white text&#10;&#10;AI-generated content may be incorrect.">
            <a:extLst>
              <a:ext uri="{FF2B5EF4-FFF2-40B4-BE49-F238E27FC236}">
                <a16:creationId xmlns:a16="http://schemas.microsoft.com/office/drawing/2014/main" id="{61A305AF-18F2-2F61-7D8E-E68FB273E387}"/>
              </a:ext>
            </a:extLst>
          </p:cNvPr>
          <p:cNvPicPr>
            <a:picLocks noChangeAspect="1"/>
          </p:cNvPicPr>
          <p:nvPr/>
        </p:nvPicPr>
        <p:blipFill>
          <a:blip r:embed="rId5"/>
          <a:stretch>
            <a:fillRect/>
          </a:stretch>
        </p:blipFill>
        <p:spPr>
          <a:xfrm>
            <a:off x="3126552" y="5686501"/>
            <a:ext cx="7621232" cy="1142271"/>
          </a:xfrm>
          <a:prstGeom prst="rect">
            <a:avLst/>
          </a:prstGeom>
        </p:spPr>
      </p:pic>
      <p:pic>
        <p:nvPicPr>
          <p:cNvPr id="6" name="Picture 5" descr="A black and white sign with white text&#10;&#10;AI-generated content may be incorrect.">
            <a:extLst>
              <a:ext uri="{FF2B5EF4-FFF2-40B4-BE49-F238E27FC236}">
                <a16:creationId xmlns:a16="http://schemas.microsoft.com/office/drawing/2014/main" id="{4289E587-E4DE-8AB8-9DC8-240EC535E81F}"/>
              </a:ext>
            </a:extLst>
          </p:cNvPr>
          <p:cNvPicPr>
            <a:picLocks noChangeAspect="1"/>
          </p:cNvPicPr>
          <p:nvPr/>
        </p:nvPicPr>
        <p:blipFill>
          <a:blip r:embed="rId6"/>
          <a:stretch>
            <a:fillRect/>
          </a:stretch>
        </p:blipFill>
        <p:spPr>
          <a:xfrm>
            <a:off x="4483117" y="3159890"/>
            <a:ext cx="7621232" cy="1452705"/>
          </a:xfrm>
          <a:prstGeom prst="rect">
            <a:avLst/>
          </a:prstGeom>
        </p:spPr>
      </p:pic>
    </p:spTree>
    <p:extLst>
      <p:ext uri="{BB962C8B-B14F-4D97-AF65-F5344CB8AC3E}">
        <p14:creationId xmlns:p14="http://schemas.microsoft.com/office/powerpoint/2010/main" val="40352148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A636F1-9D87-F78A-8981-0F5C2A34DAA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2AAD2E0-D3ED-2F61-2D46-55A4556066B9}"/>
              </a:ext>
            </a:extLst>
          </p:cNvPr>
          <p:cNvSpPr>
            <a:spLocks noGrp="1"/>
          </p:cNvSpPr>
          <p:nvPr>
            <p:ph type="title"/>
          </p:nvPr>
        </p:nvSpPr>
        <p:spPr>
          <a:xfrm>
            <a:off x="838200" y="407624"/>
            <a:ext cx="10882744" cy="687329"/>
          </a:xfrm>
        </p:spPr>
        <p:txBody>
          <a:bodyPr/>
          <a:lstStyle/>
          <a:p>
            <a:r>
              <a:rPr lang="en-US" sz="3600"/>
              <a:t>Research Under Assault</a:t>
            </a:r>
          </a:p>
        </p:txBody>
      </p:sp>
      <p:sp>
        <p:nvSpPr>
          <p:cNvPr id="3" name="Content Placeholder 2">
            <a:extLst>
              <a:ext uri="{FF2B5EF4-FFF2-40B4-BE49-F238E27FC236}">
                <a16:creationId xmlns:a16="http://schemas.microsoft.com/office/drawing/2014/main" id="{C4958634-F320-A300-90D7-78A9C79AB922}"/>
              </a:ext>
            </a:extLst>
          </p:cNvPr>
          <p:cNvSpPr>
            <a:spLocks noGrp="1"/>
          </p:cNvSpPr>
          <p:nvPr>
            <p:ph idx="1"/>
          </p:nvPr>
        </p:nvSpPr>
        <p:spPr>
          <a:xfrm>
            <a:off x="838200" y="1777975"/>
            <a:ext cx="11011422" cy="4911895"/>
          </a:xfrm>
        </p:spPr>
        <p:txBody>
          <a:bodyPr vert="horz" lIns="91440" tIns="45720" rIns="91440" bIns="45720" rtlCol="0" anchor="t">
            <a:noAutofit/>
          </a:bodyPr>
          <a:lstStyle/>
          <a:p>
            <a:pPr>
              <a:buClr>
                <a:srgbClr val="A6A6A6"/>
              </a:buClr>
              <a:defRPr/>
            </a:pPr>
            <a:r>
              <a:rPr lang="en-US" sz="3200"/>
              <a:t>"Pause"/ban on international research</a:t>
            </a:r>
          </a:p>
          <a:p>
            <a:pPr>
              <a:lnSpc>
                <a:spcPct val="100000"/>
              </a:lnSpc>
              <a:spcBef>
                <a:spcPts val="0"/>
              </a:spcBef>
              <a:spcAft>
                <a:spcPts val="600"/>
              </a:spcAft>
              <a:buClr>
                <a:srgbClr val="A6A6A6"/>
              </a:buClr>
              <a:defRPr/>
            </a:pPr>
            <a:r>
              <a:rPr lang="en-US" sz="3200"/>
              <a:t>LGBTQ study terminations</a:t>
            </a:r>
            <a:endParaRPr lang="en-US" sz="3200">
              <a:cs typeface="Arial"/>
            </a:endParaRPr>
          </a:p>
          <a:p>
            <a:pPr>
              <a:buClr>
                <a:srgbClr val="A6A6A6"/>
              </a:buClr>
              <a:defRPr/>
            </a:pPr>
            <a:r>
              <a:rPr lang="en-US" sz="3200"/>
              <a:t>Cap on indirect rates in grants to US academic institutions, which support core building, lab &amp; training infrastructure</a:t>
            </a:r>
            <a:endParaRPr lang="en-US" sz="3200">
              <a:cs typeface="Arial"/>
            </a:endParaRPr>
          </a:p>
          <a:p>
            <a:pPr>
              <a:lnSpc>
                <a:spcPct val="100000"/>
              </a:lnSpc>
              <a:spcBef>
                <a:spcPts val="0"/>
              </a:spcBef>
              <a:spcAft>
                <a:spcPts val="600"/>
              </a:spcAft>
              <a:buClr>
                <a:srgbClr val="A6A6A6"/>
              </a:buClr>
              <a:defRPr/>
            </a:pPr>
            <a:r>
              <a:rPr lang="en-US" sz="3200"/>
              <a:t>Changes in scientific review processes</a:t>
            </a:r>
            <a:endParaRPr lang="en-US" sz="3200">
              <a:cs typeface="Arial"/>
            </a:endParaRPr>
          </a:p>
          <a:p>
            <a:pPr>
              <a:lnSpc>
                <a:spcPct val="100000"/>
              </a:lnSpc>
              <a:spcBef>
                <a:spcPts val="0"/>
              </a:spcBef>
              <a:spcAft>
                <a:spcPts val="600"/>
              </a:spcAft>
              <a:buClr>
                <a:srgbClr val="A6A6A6"/>
              </a:buClr>
              <a:defRPr/>
            </a:pPr>
            <a:r>
              <a:rPr lang="en-US" sz="3200"/>
              <a:t>Major staff reductions – and forced reassignments</a:t>
            </a:r>
          </a:p>
          <a:p>
            <a:pPr>
              <a:buClr>
                <a:srgbClr val="A6A6A6"/>
              </a:buClr>
              <a:defRPr/>
            </a:pPr>
            <a:r>
              <a:rPr lang="en-US" sz="3200"/>
              <a:t>May 30, 2025: NIH cuts Consortia for HIV/AIDS Vaccine Development (CHAVD) – main drivers of upstream HIV vaccine design</a:t>
            </a:r>
            <a:endParaRPr lang="en-US" sz="3200">
              <a:cs typeface="Arial"/>
            </a:endParaRPr>
          </a:p>
          <a:p>
            <a:pPr lvl="0">
              <a:lnSpc>
                <a:spcPct val="100000"/>
              </a:lnSpc>
              <a:spcBef>
                <a:spcPts val="0"/>
              </a:spcBef>
              <a:spcAft>
                <a:spcPts val="600"/>
              </a:spcAft>
              <a:buClr>
                <a:srgbClr val="A6A6A6"/>
              </a:buClr>
              <a:defRPr/>
            </a:pPr>
            <a:endParaRPr lang="en-US" sz="3200">
              <a:solidFill>
                <a:srgbClr val="000000"/>
              </a:solidFill>
            </a:endParaRPr>
          </a:p>
          <a:p>
            <a:pPr lvl="0">
              <a:lnSpc>
                <a:spcPct val="100000"/>
              </a:lnSpc>
              <a:spcBef>
                <a:spcPts val="0"/>
              </a:spcBef>
              <a:spcAft>
                <a:spcPts val="600"/>
              </a:spcAft>
              <a:buClr>
                <a:srgbClr val="A6A6A6"/>
              </a:buClr>
              <a:defRPr/>
            </a:pPr>
            <a:endParaRPr lang="en-US" sz="3200"/>
          </a:p>
        </p:txBody>
      </p:sp>
      <p:sp>
        <p:nvSpPr>
          <p:cNvPr id="5" name="Text Placeholder 3">
            <a:extLst>
              <a:ext uri="{FF2B5EF4-FFF2-40B4-BE49-F238E27FC236}">
                <a16:creationId xmlns:a16="http://schemas.microsoft.com/office/drawing/2014/main" id="{19085D9C-2AFB-B41A-BC06-6E1EA3CCADFF}"/>
              </a:ext>
            </a:extLst>
          </p:cNvPr>
          <p:cNvSpPr>
            <a:spLocks noGrp="1"/>
          </p:cNvSpPr>
          <p:nvPr>
            <p:ph type="body" sz="quarter" idx="10"/>
          </p:nvPr>
        </p:nvSpPr>
        <p:spPr>
          <a:xfrm>
            <a:off x="838200" y="1143443"/>
            <a:ext cx="10882744" cy="547098"/>
          </a:xfrm>
        </p:spPr>
        <p:txBody>
          <a:bodyPr vert="horz" lIns="91440" tIns="45720" rIns="91440" bIns="45720" rtlCol="0" anchor="t">
            <a:noAutofit/>
          </a:bodyPr>
          <a:lstStyle/>
          <a:p>
            <a:r>
              <a:rPr lang="en-US" sz="3200">
                <a:cs typeface="Arial"/>
              </a:rPr>
              <a:t>High-level snapshot of cuts to HIV-related research </a:t>
            </a:r>
          </a:p>
        </p:txBody>
      </p:sp>
    </p:spTree>
    <p:extLst>
      <p:ext uri="{BB962C8B-B14F-4D97-AF65-F5344CB8AC3E}">
        <p14:creationId xmlns:p14="http://schemas.microsoft.com/office/powerpoint/2010/main" val="1972324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BDDA47-C41A-BFD4-46A5-13298AD4BC35}"/>
            </a:ext>
          </a:extLst>
        </p:cNvPr>
        <p:cNvGrpSpPr/>
        <p:nvPr/>
      </p:nvGrpSpPr>
      <p:grpSpPr>
        <a:xfrm>
          <a:off x="0" y="0"/>
          <a:ext cx="0" cy="0"/>
          <a:chOff x="0" y="0"/>
          <a:chExt cx="0" cy="0"/>
        </a:xfrm>
      </p:grpSpPr>
      <p:pic>
        <p:nvPicPr>
          <p:cNvPr id="5" name="Picture 4" descr="A close-up of a white background&#10;&#10;AI-generated content may be incorrect.">
            <a:extLst>
              <a:ext uri="{FF2B5EF4-FFF2-40B4-BE49-F238E27FC236}">
                <a16:creationId xmlns:a16="http://schemas.microsoft.com/office/drawing/2014/main" id="{71F7C30F-03BB-ED60-AA3E-AFE6289CD209}"/>
              </a:ext>
            </a:extLst>
          </p:cNvPr>
          <p:cNvPicPr>
            <a:picLocks noChangeAspect="1"/>
          </p:cNvPicPr>
          <p:nvPr/>
        </p:nvPicPr>
        <p:blipFill>
          <a:blip r:embed="rId3"/>
          <a:stretch>
            <a:fillRect/>
          </a:stretch>
        </p:blipFill>
        <p:spPr>
          <a:xfrm>
            <a:off x="0" y="3106913"/>
            <a:ext cx="7016482" cy="2765453"/>
          </a:xfrm>
          <a:prstGeom prst="rect">
            <a:avLst/>
          </a:prstGeom>
        </p:spPr>
      </p:pic>
      <p:sp>
        <p:nvSpPr>
          <p:cNvPr id="2" name="Title 1">
            <a:extLst>
              <a:ext uri="{FF2B5EF4-FFF2-40B4-BE49-F238E27FC236}">
                <a16:creationId xmlns:a16="http://schemas.microsoft.com/office/drawing/2014/main" id="{14C01A39-A5EA-DD7B-B87E-2C4726B7E2E2}"/>
              </a:ext>
            </a:extLst>
          </p:cNvPr>
          <p:cNvSpPr>
            <a:spLocks noGrp="1"/>
          </p:cNvSpPr>
          <p:nvPr>
            <p:ph type="title"/>
          </p:nvPr>
        </p:nvSpPr>
        <p:spPr>
          <a:xfrm>
            <a:off x="838200" y="407624"/>
            <a:ext cx="10882744" cy="687329"/>
          </a:xfrm>
        </p:spPr>
        <p:txBody>
          <a:bodyPr/>
          <a:lstStyle/>
          <a:p>
            <a:r>
              <a:rPr lang="en-US" sz="3600"/>
              <a:t>Glimmer of Hope: </a:t>
            </a:r>
          </a:p>
        </p:txBody>
      </p:sp>
      <p:sp>
        <p:nvSpPr>
          <p:cNvPr id="16" name="Text Placeholder 3">
            <a:extLst>
              <a:ext uri="{FF2B5EF4-FFF2-40B4-BE49-F238E27FC236}">
                <a16:creationId xmlns:a16="http://schemas.microsoft.com/office/drawing/2014/main" id="{9CA13EFB-D3E2-3ACF-D8FD-3A0712186345}"/>
              </a:ext>
            </a:extLst>
          </p:cNvPr>
          <p:cNvSpPr>
            <a:spLocks noGrp="1"/>
          </p:cNvSpPr>
          <p:nvPr>
            <p:ph type="body" sz="quarter" idx="10"/>
          </p:nvPr>
        </p:nvSpPr>
        <p:spPr>
          <a:xfrm>
            <a:off x="837398" y="1100197"/>
            <a:ext cx="11072380" cy="495781"/>
          </a:xfrm>
        </p:spPr>
        <p:txBody>
          <a:bodyPr/>
          <a:lstStyle/>
          <a:p>
            <a:pPr marL="9525" indent="0"/>
            <a:r>
              <a:rPr lang="en-US" sz="3200"/>
              <a:t>Breaking News: June 15, 2025: Federal judge rules hundreds of NIH grant terminations illegal</a:t>
            </a:r>
          </a:p>
          <a:p>
            <a:pPr marL="9525" indent="0"/>
            <a:endParaRPr lang="en-US" sz="3200"/>
          </a:p>
        </p:txBody>
      </p:sp>
      <p:pic>
        <p:nvPicPr>
          <p:cNvPr id="12" name="Picture 11" descr="A close up of a word&#10;&#10;AI-generated content may be incorrect.">
            <a:extLst>
              <a:ext uri="{FF2B5EF4-FFF2-40B4-BE49-F238E27FC236}">
                <a16:creationId xmlns:a16="http://schemas.microsoft.com/office/drawing/2014/main" id="{CEE0E0BC-2703-18F3-22A6-A5922A4929DF}"/>
              </a:ext>
            </a:extLst>
          </p:cNvPr>
          <p:cNvPicPr>
            <a:picLocks noChangeAspect="1"/>
          </p:cNvPicPr>
          <p:nvPr/>
        </p:nvPicPr>
        <p:blipFill>
          <a:blip r:embed="rId4"/>
          <a:stretch>
            <a:fillRect/>
          </a:stretch>
        </p:blipFill>
        <p:spPr>
          <a:xfrm>
            <a:off x="4560147" y="2127521"/>
            <a:ext cx="7160797" cy="1064351"/>
          </a:xfrm>
          <a:prstGeom prst="rect">
            <a:avLst/>
          </a:prstGeom>
        </p:spPr>
      </p:pic>
      <p:pic>
        <p:nvPicPr>
          <p:cNvPr id="7" name="Picture 6" descr="A close up of black text&#10;&#10;AI-generated content may be incorrect.">
            <a:extLst>
              <a:ext uri="{FF2B5EF4-FFF2-40B4-BE49-F238E27FC236}">
                <a16:creationId xmlns:a16="http://schemas.microsoft.com/office/drawing/2014/main" id="{6BEF579E-86D4-B121-4304-080FA2565FED}"/>
              </a:ext>
            </a:extLst>
          </p:cNvPr>
          <p:cNvPicPr>
            <a:picLocks noChangeAspect="1"/>
          </p:cNvPicPr>
          <p:nvPr/>
        </p:nvPicPr>
        <p:blipFill>
          <a:blip r:embed="rId5"/>
          <a:stretch>
            <a:fillRect/>
          </a:stretch>
        </p:blipFill>
        <p:spPr>
          <a:xfrm>
            <a:off x="4704736" y="5567067"/>
            <a:ext cx="6102591" cy="1290933"/>
          </a:xfrm>
          <a:prstGeom prst="rect">
            <a:avLst/>
          </a:prstGeom>
          <a:ln>
            <a:solidFill>
              <a:schemeClr val="tx2"/>
            </a:solidFill>
          </a:ln>
        </p:spPr>
      </p:pic>
    </p:spTree>
    <p:extLst>
      <p:ext uri="{BB962C8B-B14F-4D97-AF65-F5344CB8AC3E}">
        <p14:creationId xmlns:p14="http://schemas.microsoft.com/office/powerpoint/2010/main" val="539537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446E17-1018-4F86-5FA2-DC4C9C830A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4243F92-E848-9D86-80FC-AD4E621DD981}"/>
              </a:ext>
            </a:extLst>
          </p:cNvPr>
          <p:cNvSpPr>
            <a:spLocks noGrp="1"/>
          </p:cNvSpPr>
          <p:nvPr>
            <p:ph type="title"/>
          </p:nvPr>
        </p:nvSpPr>
        <p:spPr>
          <a:xfrm>
            <a:off x="838200" y="407624"/>
            <a:ext cx="10882744" cy="687329"/>
          </a:xfrm>
        </p:spPr>
        <p:txBody>
          <a:bodyPr/>
          <a:lstStyle/>
          <a:p>
            <a:r>
              <a:rPr lang="en-US" sz="3600"/>
              <a:t>Further Attack on Vaccine Science</a:t>
            </a:r>
            <a:endParaRPr lang="en-US"/>
          </a:p>
        </p:txBody>
      </p:sp>
      <p:sp>
        <p:nvSpPr>
          <p:cNvPr id="6" name="Content Placeholder 2">
            <a:extLst>
              <a:ext uri="{FF2B5EF4-FFF2-40B4-BE49-F238E27FC236}">
                <a16:creationId xmlns:a16="http://schemas.microsoft.com/office/drawing/2014/main" id="{8C10866B-5E2A-E9A4-201A-97FFB5B8B2B4}"/>
              </a:ext>
            </a:extLst>
          </p:cNvPr>
          <p:cNvSpPr>
            <a:spLocks noGrp="1"/>
          </p:cNvSpPr>
          <p:nvPr>
            <p:ph idx="1"/>
          </p:nvPr>
        </p:nvSpPr>
        <p:spPr>
          <a:xfrm>
            <a:off x="608557" y="1517015"/>
            <a:ext cx="6763011" cy="976635"/>
          </a:xfrm>
        </p:spPr>
        <p:txBody>
          <a:bodyPr vert="horz" lIns="91440" tIns="45720" rIns="91440" bIns="45720" rtlCol="0" anchor="t">
            <a:noAutofit/>
          </a:bodyPr>
          <a:lstStyle/>
          <a:p>
            <a:pPr>
              <a:buClr>
                <a:srgbClr val="A6A6A6"/>
              </a:buClr>
              <a:defRPr/>
            </a:pPr>
            <a:r>
              <a:rPr lang="en-US" sz="2400">
                <a:cs typeface="Arial"/>
              </a:rPr>
              <a:t>August 5, 2025: US Health and Human Services Dept, RFK Jr., announce defunding of mRNA vaccine development under Biomedical Advanced Research and Development Authority (BARDA)</a:t>
            </a:r>
          </a:p>
          <a:p>
            <a:pPr lvl="1">
              <a:buClr>
                <a:srgbClr val="A6A6A6"/>
              </a:buClr>
              <a:buFont typeface="Courier New" pitchFamily="2" charset="2"/>
              <a:buChar char="o"/>
              <a:defRPr/>
            </a:pPr>
            <a:r>
              <a:rPr lang="en-US" sz="2400">
                <a:cs typeface="Arial"/>
              </a:rPr>
              <a:t>"Reviewed the data" / "listened to experts"</a:t>
            </a:r>
          </a:p>
          <a:p>
            <a:pPr lvl="1">
              <a:buClr>
                <a:srgbClr val="A6A6A6"/>
              </a:buClr>
              <a:buFont typeface="Courier New" pitchFamily="2" charset="2"/>
              <a:buChar char="o"/>
              <a:defRPr/>
            </a:pPr>
            <a:r>
              <a:rPr lang="en-US" sz="2400">
                <a:cs typeface="Arial"/>
              </a:rPr>
              <a:t>Claim vaccines in development fail to effectively protect against COVID, flu</a:t>
            </a:r>
          </a:p>
          <a:p>
            <a:pPr>
              <a:buClr>
                <a:srgbClr val="A6A6A6"/>
              </a:buClr>
              <a:defRPr/>
            </a:pPr>
            <a:r>
              <a:rPr lang="en-US" sz="2400">
                <a:cs typeface="Arial"/>
              </a:rPr>
              <a:t>August 12, 2025: </a:t>
            </a:r>
            <a:r>
              <a:rPr lang="en-US" sz="2400" err="1">
                <a:cs typeface="Arial"/>
              </a:rPr>
              <a:t>OpEd</a:t>
            </a:r>
            <a:r>
              <a:rPr lang="en-US" sz="2400">
                <a:cs typeface="Arial"/>
              </a:rPr>
              <a:t> in Washington Post by NIH Director Jay </a:t>
            </a:r>
            <a:r>
              <a:rPr lang="en-US" sz="2400" err="1">
                <a:cs typeface="Arial"/>
              </a:rPr>
              <a:t>Battacharya</a:t>
            </a:r>
            <a:r>
              <a:rPr lang="en-US" sz="2400">
                <a:cs typeface="Arial"/>
              </a:rPr>
              <a:t> reinforces disinformation and public                       mistrust of mRNA                                      vaccines</a:t>
            </a:r>
            <a:r>
              <a:rPr lang="en-US" sz="2400">
                <a:solidFill>
                  <a:srgbClr val="000000"/>
                </a:solidFill>
                <a:latin typeface="Times"/>
                <a:cs typeface="Times"/>
              </a:rPr>
              <a:t> </a:t>
            </a:r>
            <a:endParaRPr lang="en-US" sz="2400">
              <a:cs typeface="Arial" panose="020B0604020202020204"/>
            </a:endParaRPr>
          </a:p>
          <a:p>
            <a:pPr lvl="0">
              <a:lnSpc>
                <a:spcPct val="100000"/>
              </a:lnSpc>
              <a:spcBef>
                <a:spcPts val="0"/>
              </a:spcBef>
              <a:spcAft>
                <a:spcPts val="600"/>
              </a:spcAft>
              <a:buClr>
                <a:srgbClr val="A6A6A6"/>
              </a:buClr>
              <a:defRPr/>
            </a:pPr>
            <a:endParaRPr lang="en-US" sz="2800">
              <a:solidFill>
                <a:srgbClr val="000000"/>
              </a:solidFill>
              <a:cs typeface="Arial"/>
            </a:endParaRPr>
          </a:p>
          <a:p>
            <a:pPr lvl="0">
              <a:lnSpc>
                <a:spcPct val="100000"/>
              </a:lnSpc>
              <a:spcBef>
                <a:spcPts val="0"/>
              </a:spcBef>
              <a:spcAft>
                <a:spcPts val="600"/>
              </a:spcAft>
              <a:buClr>
                <a:srgbClr val="A6A6A6"/>
              </a:buClr>
              <a:defRPr/>
            </a:pPr>
            <a:endParaRPr lang="en-US" sz="3200"/>
          </a:p>
        </p:txBody>
      </p:sp>
      <p:sp>
        <p:nvSpPr>
          <p:cNvPr id="8" name="Text Placeholder 7">
            <a:extLst>
              <a:ext uri="{FF2B5EF4-FFF2-40B4-BE49-F238E27FC236}">
                <a16:creationId xmlns:a16="http://schemas.microsoft.com/office/drawing/2014/main" id="{00666A35-FCEC-EA8B-0E98-4F654DE5CFFC}"/>
              </a:ext>
            </a:extLst>
          </p:cNvPr>
          <p:cNvSpPr>
            <a:spLocks noGrp="1"/>
          </p:cNvSpPr>
          <p:nvPr>
            <p:ph type="body" sz="quarter" idx="10"/>
          </p:nvPr>
        </p:nvSpPr>
        <p:spPr>
          <a:xfrm>
            <a:off x="796447" y="1094954"/>
            <a:ext cx="10882744" cy="547098"/>
          </a:xfrm>
        </p:spPr>
        <p:txBody>
          <a:bodyPr vert="horz" lIns="91440" tIns="45720" rIns="91440" bIns="45720" rtlCol="0" anchor="t">
            <a:noAutofit/>
          </a:bodyPr>
          <a:lstStyle/>
          <a:p>
            <a:r>
              <a:rPr lang="en-US">
                <a:cs typeface="Arial"/>
              </a:rPr>
              <a:t>Defunding and compromising mRNA science</a:t>
            </a:r>
            <a:endParaRPr lang="en-US"/>
          </a:p>
        </p:txBody>
      </p:sp>
      <p:pic>
        <p:nvPicPr>
          <p:cNvPr id="9" name="Picture 8" descr="A close up of a text&#10;&#10;AI-generated content may be incorrect.">
            <a:extLst>
              <a:ext uri="{FF2B5EF4-FFF2-40B4-BE49-F238E27FC236}">
                <a16:creationId xmlns:a16="http://schemas.microsoft.com/office/drawing/2014/main" id="{97261049-CB76-484A-D2FB-3A7928B7E48C}"/>
              </a:ext>
            </a:extLst>
          </p:cNvPr>
          <p:cNvPicPr>
            <a:picLocks noChangeAspect="1"/>
          </p:cNvPicPr>
          <p:nvPr/>
        </p:nvPicPr>
        <p:blipFill>
          <a:blip r:embed="rId3"/>
          <a:stretch>
            <a:fillRect/>
          </a:stretch>
        </p:blipFill>
        <p:spPr>
          <a:xfrm>
            <a:off x="7595470" y="4328395"/>
            <a:ext cx="4495800" cy="1123950"/>
          </a:xfrm>
          <a:prstGeom prst="rect">
            <a:avLst/>
          </a:prstGeom>
        </p:spPr>
      </p:pic>
      <p:pic>
        <p:nvPicPr>
          <p:cNvPr id="11" name="Picture 10" descr="A newspaper with black text&#10;&#10;AI-generated content may be incorrect.">
            <a:extLst>
              <a:ext uri="{FF2B5EF4-FFF2-40B4-BE49-F238E27FC236}">
                <a16:creationId xmlns:a16="http://schemas.microsoft.com/office/drawing/2014/main" id="{58E657C3-BAF9-67F2-F62C-60CE07E41FDA}"/>
              </a:ext>
            </a:extLst>
          </p:cNvPr>
          <p:cNvPicPr>
            <a:picLocks noChangeAspect="1"/>
          </p:cNvPicPr>
          <p:nvPr/>
        </p:nvPicPr>
        <p:blipFill>
          <a:blip r:embed="rId4"/>
          <a:srcRect l="2008" t="27144" r="402" b="932"/>
          <a:stretch>
            <a:fillRect/>
          </a:stretch>
        </p:blipFill>
        <p:spPr>
          <a:xfrm>
            <a:off x="7378678" y="1651966"/>
            <a:ext cx="4720733" cy="1773804"/>
          </a:xfrm>
          <a:prstGeom prst="rect">
            <a:avLst/>
          </a:prstGeom>
        </p:spPr>
      </p:pic>
      <p:pic>
        <p:nvPicPr>
          <p:cNvPr id="13" name="Picture 12" descr="A white text on a white background&#10;&#10;AI-generated content may be incorrect.">
            <a:extLst>
              <a:ext uri="{FF2B5EF4-FFF2-40B4-BE49-F238E27FC236}">
                <a16:creationId xmlns:a16="http://schemas.microsoft.com/office/drawing/2014/main" id="{68404DEF-A349-016E-6399-88BF1F909AD4}"/>
              </a:ext>
            </a:extLst>
          </p:cNvPr>
          <p:cNvPicPr>
            <a:picLocks noChangeAspect="1"/>
          </p:cNvPicPr>
          <p:nvPr/>
        </p:nvPicPr>
        <p:blipFill>
          <a:blip r:embed="rId5">
            <a:alphaModFix amt="95000"/>
          </a:blip>
          <a:srcRect l="2403" t="8155" r="1109" b="75536"/>
          <a:stretch>
            <a:fillRect/>
          </a:stretch>
        </p:blipFill>
        <p:spPr>
          <a:xfrm>
            <a:off x="4578068" y="5566252"/>
            <a:ext cx="7511723" cy="546115"/>
          </a:xfrm>
          <a:prstGeom prst="rect">
            <a:avLst/>
          </a:prstGeom>
        </p:spPr>
      </p:pic>
      <p:pic>
        <p:nvPicPr>
          <p:cNvPr id="14" name="Picture 13" descr="A white text on a white background&#10;&#10;AI-generated content may be incorrect.">
            <a:extLst>
              <a:ext uri="{FF2B5EF4-FFF2-40B4-BE49-F238E27FC236}">
                <a16:creationId xmlns:a16="http://schemas.microsoft.com/office/drawing/2014/main" id="{77EB5AE7-AE18-66C9-9E0C-CE54D2296EF9}"/>
              </a:ext>
            </a:extLst>
          </p:cNvPr>
          <p:cNvPicPr>
            <a:picLocks noChangeAspect="1"/>
          </p:cNvPicPr>
          <p:nvPr/>
        </p:nvPicPr>
        <p:blipFill>
          <a:blip r:embed="rId5">
            <a:alphaModFix amt="95000"/>
          </a:blip>
          <a:srcRect l="2403" t="22880" r="79560" b="64378"/>
          <a:stretch>
            <a:fillRect/>
          </a:stretch>
        </p:blipFill>
        <p:spPr>
          <a:xfrm>
            <a:off x="4578264" y="6075123"/>
            <a:ext cx="1404180" cy="426666"/>
          </a:xfrm>
          <a:prstGeom prst="rect">
            <a:avLst/>
          </a:prstGeom>
        </p:spPr>
      </p:pic>
    </p:spTree>
    <p:extLst>
      <p:ext uri="{BB962C8B-B14F-4D97-AF65-F5344CB8AC3E}">
        <p14:creationId xmlns:p14="http://schemas.microsoft.com/office/powerpoint/2010/main" val="2116203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C256E6-FFBC-B521-7377-5E6D2E33F61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C21A83-BDBB-EFC8-A16E-BD16C99B52F1}"/>
              </a:ext>
            </a:extLst>
          </p:cNvPr>
          <p:cNvSpPr>
            <a:spLocks noGrp="1"/>
          </p:cNvSpPr>
          <p:nvPr>
            <p:ph type="title"/>
          </p:nvPr>
        </p:nvSpPr>
        <p:spPr>
          <a:xfrm>
            <a:off x="838200" y="407624"/>
            <a:ext cx="10882744" cy="687329"/>
          </a:xfrm>
        </p:spPr>
        <p:txBody>
          <a:bodyPr/>
          <a:lstStyle/>
          <a:p>
            <a:r>
              <a:rPr lang="en-US" sz="3600"/>
              <a:t>Further Attack on Vaccine Science</a:t>
            </a:r>
            <a:endParaRPr lang="en-US"/>
          </a:p>
        </p:txBody>
      </p:sp>
      <p:pic>
        <p:nvPicPr>
          <p:cNvPr id="4" name="Picture 3" descr="A white text on a white background&#10;&#10;AI-generated content may be incorrect.">
            <a:extLst>
              <a:ext uri="{FF2B5EF4-FFF2-40B4-BE49-F238E27FC236}">
                <a16:creationId xmlns:a16="http://schemas.microsoft.com/office/drawing/2014/main" id="{50124B60-663E-06F6-8566-98E10510C4BC}"/>
              </a:ext>
            </a:extLst>
          </p:cNvPr>
          <p:cNvPicPr>
            <a:picLocks noChangeAspect="1"/>
          </p:cNvPicPr>
          <p:nvPr/>
        </p:nvPicPr>
        <p:blipFill>
          <a:blip r:embed="rId3"/>
          <a:srcRect l="-565" t="9112" r="107" b="-701"/>
          <a:stretch>
            <a:fillRect/>
          </a:stretch>
        </p:blipFill>
        <p:spPr>
          <a:xfrm>
            <a:off x="838200" y="1589892"/>
            <a:ext cx="9802859" cy="4095425"/>
          </a:xfrm>
          <a:prstGeom prst="rect">
            <a:avLst/>
          </a:prstGeom>
        </p:spPr>
      </p:pic>
      <p:sp>
        <p:nvSpPr>
          <p:cNvPr id="8" name="Text Placeholder 7">
            <a:extLst>
              <a:ext uri="{FF2B5EF4-FFF2-40B4-BE49-F238E27FC236}">
                <a16:creationId xmlns:a16="http://schemas.microsoft.com/office/drawing/2014/main" id="{A2B0822F-78FA-DB73-3A4D-8B88F2C42E69}"/>
              </a:ext>
            </a:extLst>
          </p:cNvPr>
          <p:cNvSpPr>
            <a:spLocks noGrp="1"/>
          </p:cNvSpPr>
          <p:nvPr>
            <p:ph type="body" sz="quarter" idx="10"/>
          </p:nvPr>
        </p:nvSpPr>
        <p:spPr/>
        <p:txBody>
          <a:bodyPr vert="horz" lIns="91440" tIns="45720" rIns="91440" bIns="45720" rtlCol="0" anchor="t">
            <a:noAutofit/>
          </a:bodyPr>
          <a:lstStyle/>
          <a:p>
            <a:r>
              <a:rPr lang="en-US">
                <a:cs typeface="Arial"/>
              </a:rPr>
              <a:t>Additional text from HHS statement on mRNA vaccines</a:t>
            </a:r>
            <a:endParaRPr lang="en-US"/>
          </a:p>
        </p:txBody>
      </p:sp>
    </p:spTree>
    <p:extLst>
      <p:ext uri="{BB962C8B-B14F-4D97-AF65-F5344CB8AC3E}">
        <p14:creationId xmlns:p14="http://schemas.microsoft.com/office/powerpoint/2010/main" val="2605140031"/>
      </p:ext>
    </p:extLst>
  </p:cSld>
  <p:clrMapOvr>
    <a:masterClrMapping/>
  </p:clrMapOvr>
</p:sld>
</file>

<file path=ppt/theme/theme1.xml><?xml version="1.0" encoding="utf-8"?>
<a:theme xmlns:a="http://schemas.openxmlformats.org/drawingml/2006/main" name="Office Theme">
  <a:themeElements>
    <a:clrScheme name="Custom 23">
      <a:dk1>
        <a:srgbClr val="DF002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2B1BB021060A4BAEAA52F044F97DB1" ma:contentTypeVersion="15" ma:contentTypeDescription="Create a new document." ma:contentTypeScope="" ma:versionID="1677b2b979afb5b3fe9f0a11a6e83456">
  <xsd:schema xmlns:xsd="http://www.w3.org/2001/XMLSchema" xmlns:xs="http://www.w3.org/2001/XMLSchema" xmlns:p="http://schemas.microsoft.com/office/2006/metadata/properties" xmlns:ns2="dd36ea22-84d6-4b34-a82a-0f9290e0132d" xmlns:ns3="e7380bfb-b88b-4adf-b0a9-cdd60b0a06ec" targetNamespace="http://schemas.microsoft.com/office/2006/metadata/properties" ma:root="true" ma:fieldsID="3200019a7c1f6a6055561356aac9ce76" ns2:_="" ns3:_="">
    <xsd:import namespace="dd36ea22-84d6-4b34-a82a-0f9290e0132d"/>
    <xsd:import namespace="e7380bfb-b88b-4adf-b0a9-cdd60b0a06e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36ea22-84d6-4b34-a82a-0f9290e01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48a61325-a799-49ec-90cd-bdb119cc2d2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7380bfb-b88b-4adf-b0a9-cdd60b0a06ec"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aefadc0c-2ebc-48d6-bebb-da448f2f0e17}" ma:internalName="TaxCatchAll" ma:showField="CatchAllData" ma:web="e7380bfb-b88b-4adf-b0a9-cdd60b0a06ec">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d36ea22-84d6-4b34-a82a-0f9290e0132d">
      <Terms xmlns="http://schemas.microsoft.com/office/infopath/2007/PartnerControls"/>
    </lcf76f155ced4ddcb4097134ff3c332f>
    <TaxCatchAll xmlns="e7380bfb-b88b-4adf-b0a9-cdd60b0a06ec" xsi:nil="true"/>
    <SharedWithUsers xmlns="e7380bfb-b88b-4adf-b0a9-cdd60b0a06ec">
      <UserInfo>
        <DisplayName>Navita Jain</DisplayName>
        <AccountId>51</AccountId>
        <AccountType/>
      </UserInfo>
      <UserInfo>
        <DisplayName>Justine MacWilliam</DisplayName>
        <AccountId>56</AccountId>
        <AccountType/>
      </UserInfo>
      <UserInfo>
        <DisplayName>Cindra Feuer</DisplayName>
        <AccountId>47</AccountId>
        <AccountType/>
      </UserInfo>
      <UserInfo>
        <DisplayName>Jason Rosenberg</DisplayName>
        <AccountId>11</AccountId>
        <AccountType/>
      </UserInfo>
      <UserInfo>
        <DisplayName>Erin Kiernon</DisplayName>
        <AccountId>53</AccountId>
        <AccountType/>
      </UserInfo>
      <UserInfo>
        <DisplayName>Deirdre Grant</DisplayName>
        <AccountId>39</AccountId>
        <AccountType/>
      </UserInfo>
      <UserInfo>
        <DisplayName>Janki Tailor</DisplayName>
        <AccountId>41</AccountId>
        <AccountType/>
      </UserInfo>
      <UserInfo>
        <DisplayName>John Meade</DisplayName>
        <AccountId>58</AccountId>
        <AccountType/>
      </UserInfo>
      <UserInfo>
        <DisplayName>Wawira Nyagah</DisplayName>
        <AccountId>42</AccountId>
        <AccountType/>
      </UserInfo>
      <UserInfo>
        <DisplayName>Nandi Sikwana</DisplayName>
        <AccountId>68</AccountId>
        <AccountType/>
      </UserInfo>
      <UserInfo>
        <DisplayName>Randy Goetz</DisplayName>
        <AccountId>49</AccountId>
        <AccountType/>
      </UserInfo>
      <UserInfo>
        <DisplayName>Rachel Saunders</DisplayName>
        <AccountId>67</AccountId>
        <AccountType/>
      </UserInfo>
      <UserInfo>
        <DisplayName>Roberta Sutton</DisplayName>
        <AccountId>70</AccountId>
        <AccountType/>
      </UserInfo>
      <UserInfo>
        <DisplayName>Isha Tendolkar</DisplayName>
        <AccountId>71</AccountId>
        <AccountType/>
      </UserInfo>
      <UserInfo>
        <DisplayName>Kenyon Farrow</DisplayName>
        <AccountId>102</AccountId>
        <AccountType/>
      </UserInfo>
      <UserInfo>
        <DisplayName>Suraj Madoori</DisplayName>
        <AccountId>57</AccountId>
        <AccountType/>
      </UserInfo>
      <UserInfo>
        <DisplayName>Manju Chatani</DisplayName>
        <AccountId>46</AccountId>
        <AccountType/>
      </UserInfo>
      <UserInfo>
        <DisplayName>Saira George Carballo</DisplayName>
        <AccountId>85</AccountId>
        <AccountType/>
      </UserInfo>
      <UserInfo>
        <DisplayName>Abigail Smith</DisplayName>
        <AccountId>69</AccountId>
        <AccountType/>
      </UserInfo>
      <UserInfo>
        <DisplayName>Kate Segal</DisplayName>
        <AccountId>43</AccountId>
        <AccountType/>
      </UserInfo>
      <UserInfo>
        <DisplayName>Grace Kumwenda</DisplayName>
        <AccountId>54</AccountId>
        <AccountType/>
      </UserInfo>
      <UserInfo>
        <DisplayName>Bridget JJuuko</DisplayName>
        <AccountId>81</AccountId>
        <AccountType/>
      </UserInfo>
      <UserInfo>
        <DisplayName>Jeanne Baron</DisplayName>
        <AccountId>10</AccountId>
        <AccountType/>
      </UserInfo>
      <UserInfo>
        <DisplayName>Hannah Nelson</DisplayName>
        <AccountId>61</AccountId>
        <AccountType/>
      </UserInfo>
      <UserInfo>
        <DisplayName>Daisy Ouya</DisplayName>
        <AccountId>64</AccountId>
        <AccountType/>
      </UserInfo>
      <UserInfo>
        <DisplayName>Grace Tetteh</DisplayName>
        <AccountId>72</AccountId>
        <AccountType/>
      </UserInfo>
      <UserInfo>
        <DisplayName>Alison Footman</DisplayName>
        <AccountId>34</AccountId>
        <AccountType/>
      </UserInfo>
      <UserInfo>
        <DisplayName>Samantha Rick</DisplayName>
        <AccountId>65</AccountId>
        <AccountType/>
      </UserInfo>
      <UserInfo>
        <DisplayName>Alexa Alexander</DisplayName>
        <AccountId>44</AccountId>
        <AccountType/>
      </UserInfo>
      <UserInfo>
        <DisplayName>Jennifer Brunet</DisplayName>
        <AccountId>12</AccountId>
        <AccountType/>
      </UserInfo>
      <UserInfo>
        <DisplayName>Annette Gaudino</DisplayName>
        <AccountId>48</AccountId>
        <AccountType/>
      </UserInfo>
      <UserInfo>
        <DisplayName>Estelle Ngaba</DisplayName>
        <AccountId>62</AccountId>
        <AccountType/>
      </UserInfo>
      <UserInfo>
        <DisplayName>Stacey Hannah</DisplayName>
        <AccountId>50</AccountId>
        <AccountType/>
      </UserInfo>
      <UserInfo>
        <DisplayName>Alysha White</DisplayName>
        <AccountId>73</AccountId>
        <AccountType/>
      </UserInfo>
      <UserInfo>
        <DisplayName>Levi Butcher</DisplayName>
        <AccountId>6</AccountId>
        <AccountType/>
      </UserInfo>
      <UserInfo>
        <DisplayName>Kalob Gossett</DisplayName>
        <AccountId>86</AccountId>
        <AccountType/>
      </UserInfo>
      <UserInfo>
        <DisplayName>Breanne Lievense</DisplayName>
        <AccountId>55</AccountId>
        <AccountType/>
      </UserInfo>
      <UserInfo>
        <DisplayName>Catherine Verde Hashim</DisplayName>
        <AccountId>38</AccountId>
        <AccountType/>
      </UserInfo>
      <UserInfo>
        <DisplayName>Arlene Osborne-Francois</DisplayName>
        <AccountId>63</AccountId>
        <AccountType/>
      </UserInfo>
      <UserInfo>
        <DisplayName>Shiva Mozaffarian</DisplayName>
        <AccountId>59</AccountId>
        <AccountType/>
      </UserInfo>
      <UserInfo>
        <DisplayName>Richard Muko</DisplayName>
        <AccountId>60</AccountId>
        <AccountType/>
      </UserInfo>
      <UserInfo>
        <DisplayName>Micky Hingorani</DisplayName>
        <AccountId>13</AccountId>
        <AccountType/>
      </UserInfo>
      <UserInfo>
        <DisplayName>Angelo Katumba</DisplayName>
        <AccountId>52</AccountId>
        <AccountType/>
      </UserInfo>
      <UserInfo>
        <DisplayName>Maureen Luba</DisplayName>
        <AccountId>129</AccountId>
        <AccountType/>
      </UserInfo>
      <UserInfo>
        <DisplayName>Mitchell Warren</DisplayName>
        <AccountId>40</AccountId>
        <AccountType/>
      </UserInfo>
      <UserInfo>
        <DisplayName>Wanda Buckner</DisplayName>
        <AccountId>45</AccountId>
        <AccountType/>
      </UserInfo>
      <UserInfo>
        <DisplayName>Jessica Salzwedel</DisplayName>
        <AccountId>66</AccountId>
        <AccountType/>
      </UserInfo>
    </SharedWithUsers>
  </documentManagement>
</p:properties>
</file>

<file path=customXml/itemProps1.xml><?xml version="1.0" encoding="utf-8"?>
<ds:datastoreItem xmlns:ds="http://schemas.openxmlformats.org/officeDocument/2006/customXml" ds:itemID="{EC0FE5EC-ADC2-449E-A609-46574E25D871}">
  <ds:schemaRefs>
    <ds:schemaRef ds:uri="dd36ea22-84d6-4b34-a82a-0f9290e0132d"/>
    <ds:schemaRef ds:uri="e7380bfb-b88b-4adf-b0a9-cdd60b0a06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0E87A8-44B7-4A83-BD93-F35FAF141C17}">
  <ds:schemaRefs>
    <ds:schemaRef ds:uri="http://schemas.microsoft.com/sharepoint/v3/contenttype/forms"/>
  </ds:schemaRefs>
</ds:datastoreItem>
</file>

<file path=customXml/itemProps3.xml><?xml version="1.0" encoding="utf-8"?>
<ds:datastoreItem xmlns:ds="http://schemas.openxmlformats.org/officeDocument/2006/customXml" ds:itemID="{76379A11-7818-453A-894C-7320E5D4E16C}">
  <ds:schemaRefs>
    <ds:schemaRef ds:uri="dd36ea22-84d6-4b34-a82a-0f9290e0132d"/>
    <ds:schemaRef ds:uri="e7380bfb-b88b-4adf-b0a9-cdd60b0a06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26</Slides>
  <Notes>13</Notes>
  <HiddenSlides>0</HiddenSlide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HIV Research &amp; Development at Risk</vt:lpstr>
      <vt:lpstr>Introduction</vt:lpstr>
      <vt:lpstr>Tracking US funding Cuts for HIV R&amp;D</vt:lpstr>
      <vt:lpstr>Research Under Assault</vt:lpstr>
      <vt:lpstr>HIV Vaccine Research Decimated</vt:lpstr>
      <vt:lpstr>Research Under Assault</vt:lpstr>
      <vt:lpstr>Glimmer of Hope: </vt:lpstr>
      <vt:lpstr>Further Attack on Vaccine Science</vt:lpstr>
      <vt:lpstr>Further Attack on Vaccine Science</vt:lpstr>
      <vt:lpstr>Upending Long-Standing Peer Review Processes</vt:lpstr>
      <vt:lpstr>Countries in Response – South Africa</vt:lpstr>
      <vt:lpstr>HIV Prevention: People’s Research Agenda</vt:lpstr>
      <vt:lpstr>PRA: Key Messages at 2024 Launch</vt:lpstr>
      <vt:lpstr>Overview of Biomedical Px Pipeline (circa 2025)</vt:lpstr>
      <vt:lpstr>PRA in Crisis: Impact of USAID &amp; NIH Cuts</vt:lpstr>
      <vt:lpstr>NIH: Major Retrenchment</vt:lpstr>
      <vt:lpstr>The Cost of Cutting HIV Research</vt:lpstr>
      <vt:lpstr>NIH: Cuts to Clinical Trials</vt:lpstr>
      <vt:lpstr>HIV/AIDS Clinical Trials Networks</vt:lpstr>
      <vt:lpstr>USAID HIV Research Project Terminations</vt:lpstr>
      <vt:lpstr>Shifting Research Away from Basic Science</vt:lpstr>
      <vt:lpstr>PowerPoint Presentation</vt:lpstr>
      <vt:lpstr>Potential Fallout from Cuts to HIV Prevention</vt:lpstr>
      <vt:lpstr>Now what?</vt:lpstr>
      <vt:lpstr>Further resources</vt:lpstr>
      <vt:lpstr>Further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Weir</dc:creator>
  <cp:revision>4</cp:revision>
  <dcterms:created xsi:type="dcterms:W3CDTF">2020-10-01T10:59:57Z</dcterms:created>
  <dcterms:modified xsi:type="dcterms:W3CDTF">2025-08-14T19:04:24Z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0x010100612B1BB021060A4BAEAA52F044F97DB1</vt:lpwstr>
  </property>
  <property fmtid="{D5CDD505-2E9C-101B-9397-08002B2CF9AE}" pid="3" name="MediaServiceImageTags">
    <vt:lpwstr/>
  </property>
</Properties>
</file>