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14570690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64AED-498D-474F-9F83-75E170C0B3C1}" v="3" dt="2025-12-03T21:33:31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</a:t>
            </a:r>
            <a:br>
              <a:rPr lang="en-US"/>
            </a:br>
            <a:r>
              <a:rPr lang="en-US"/>
              <a:t>in </a:t>
            </a:r>
            <a:r>
              <a:rPr lang="en-US" err="1"/>
              <a:t>voluptate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1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F75F0A-C328-7044-AB5B-24D34DB8E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6400800"/>
            <a:ext cx="12179300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91709-BD3F-AC4A-A2AF-A0E29016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404"/>
            <a:ext cx="2743200" cy="365125"/>
          </a:xfrm>
          <a:prstGeom prst="rect">
            <a:avLst/>
          </a:prstGeom>
        </p:spPr>
        <p:txBody>
          <a:bodyPr/>
          <a:lstStyle/>
          <a:p>
            <a:fld id="{B6B81DC3-F56D-C947-8CA8-3D7CB70D6DF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ED1A376-8D4C-5543-8659-ED79E68B5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54125"/>
            <a:ext cx="10515599" cy="4572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AD46C47-22A9-ED4F-9833-C000026409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45477"/>
            <a:ext cx="10515599" cy="796925"/>
          </a:xfrm>
          <a:ln>
            <a:noFill/>
          </a:ln>
        </p:spPr>
        <p:txBody>
          <a:bodyPr>
            <a:normAutofit/>
          </a:bodyPr>
          <a:lstStyle>
            <a:lvl1pPr>
              <a:defRPr sz="3600" b="1">
                <a:solidFill>
                  <a:srgbClr val="169E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D0213AC-13A5-1045-B0A4-206F0DB531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922585"/>
            <a:ext cx="10515599" cy="3082803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4849A-2A1F-264A-9123-374FAE675076}"/>
              </a:ext>
            </a:extLst>
          </p:cNvPr>
          <p:cNvSpPr txBox="1"/>
          <p:nvPr userDrawn="1"/>
        </p:nvSpPr>
        <p:spPr>
          <a:xfrm>
            <a:off x="739878" y="6495702"/>
            <a:ext cx="5833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ON THE DPP</a:t>
            </a:r>
          </a:p>
        </p:txBody>
      </p:sp>
    </p:spTree>
    <p:extLst>
      <p:ext uri="{BB962C8B-B14F-4D97-AF65-F5344CB8AC3E}">
        <p14:creationId xmlns:p14="http://schemas.microsoft.com/office/powerpoint/2010/main" val="7102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298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360-C084-D846-AED8-C06AFEFD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3327"/>
            <a:ext cx="10882745" cy="4493636"/>
          </a:xfrm>
          <a:prstGeom prst="rect">
            <a:avLst/>
          </a:prstGeom>
        </p:spPr>
        <p:txBody>
          <a:bodyPr/>
          <a:lstStyle>
            <a:lvl1pPr>
              <a:buSzPct val="80000"/>
              <a:buFont typeface="Wingdings" pitchFamily="2" charset="2"/>
              <a:buChar char="§"/>
              <a:defRPr sz="2500" baseline="0"/>
            </a:lvl1pPr>
            <a:lvl2pPr marL="800100" indent="-342900">
              <a:buSzPct val="60000"/>
              <a:buFont typeface="Arial" panose="020B0604020202020204" pitchFamily="34" charset="0"/>
              <a:buChar char="—"/>
              <a:defRPr sz="2500" baseline="0"/>
            </a:lvl2pPr>
            <a:lvl3pPr>
              <a:buSzPct val="60000"/>
              <a:buFont typeface="Arial" panose="020B0604020202020204" pitchFamily="34" charset="0"/>
              <a:buChar char="•"/>
              <a:defRPr sz="2500" baseline="0"/>
            </a:lvl3pPr>
            <a:lvl4pPr>
              <a:buSzPct val="60000"/>
              <a:buFont typeface="Wingdings" pitchFamily="2" charset="2"/>
              <a:buChar char="§"/>
              <a:defRPr sz="2800" baseline="0"/>
            </a:lvl4pPr>
            <a:lvl5pPr>
              <a:buSzPct val="60000"/>
              <a:buFont typeface="Wingdings" pitchFamily="2" charset="2"/>
              <a:buChar char="§"/>
              <a:defRPr sz="28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94954"/>
            <a:ext cx="10882744" cy="54709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3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5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2084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accusamus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dignissimos</a:t>
            </a:r>
            <a:r>
              <a:rPr lang="en-US"/>
              <a:t> </a:t>
            </a:r>
            <a:r>
              <a:rPr lang="en-US" err="1"/>
              <a:t>ducimus</a:t>
            </a:r>
            <a:r>
              <a:rPr lang="en-US"/>
              <a:t> qui </a:t>
            </a:r>
            <a:r>
              <a:rPr lang="en-US" err="1"/>
              <a:t>blanditiis</a:t>
            </a:r>
            <a:r>
              <a:rPr lang="en-US"/>
              <a:t> </a:t>
            </a:r>
            <a:r>
              <a:rPr lang="en-US" err="1"/>
              <a:t>praesentium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atque</a:t>
            </a:r>
            <a:r>
              <a:rPr lang="en-US"/>
              <a:t> </a:t>
            </a:r>
            <a:r>
              <a:rPr lang="en-US" err="1"/>
              <a:t>corrupti</a:t>
            </a:r>
            <a:r>
              <a:rPr lang="en-US"/>
              <a:t> quos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molestias</a:t>
            </a:r>
            <a:r>
              <a:rPr lang="en-US"/>
              <a:t> </a:t>
            </a:r>
            <a:r>
              <a:rPr lang="en-US" err="1"/>
              <a:t>excepturi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occaecati</a:t>
            </a:r>
            <a:r>
              <a:rPr lang="en-US"/>
              <a:t> </a:t>
            </a:r>
            <a:r>
              <a:rPr lang="en-US" err="1"/>
              <a:t>cupiditate</a:t>
            </a:r>
            <a:r>
              <a:rPr lang="en-US"/>
              <a:t> non provident, </a:t>
            </a:r>
            <a:r>
              <a:rPr lang="en-US" err="1"/>
              <a:t>similique</a:t>
            </a:r>
            <a:r>
              <a:rPr lang="en-US"/>
              <a:t>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mollitia</a:t>
            </a:r>
            <a:r>
              <a:rPr lang="en-US"/>
              <a:t> animi,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 et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126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“Quote 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 </a:t>
            </a:r>
            <a:r>
              <a:rPr lang="en-US" err="1"/>
              <a:t>architecto</a:t>
            </a:r>
            <a:r>
              <a:rPr lang="en-US"/>
              <a:t> </a:t>
            </a:r>
            <a:r>
              <a:rPr lang="en-US" err="1"/>
              <a:t>beatae</a:t>
            </a:r>
            <a:r>
              <a:rPr lang="en-US"/>
              <a:t> vitae dicta sunt </a:t>
            </a:r>
            <a:r>
              <a:rPr lang="en-US" err="1"/>
              <a:t>explicabo</a:t>
            </a:r>
            <a:r>
              <a:rPr lang="en-US"/>
              <a:t>. Nemo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ipsam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voluptas</a:t>
            </a:r>
            <a:r>
              <a:rPr lang="en-US"/>
              <a:t> sit </a:t>
            </a:r>
            <a:r>
              <a:rPr lang="en-US" err="1"/>
              <a:t>aspernatur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fugit, sed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consequuntur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dolores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qui </a:t>
            </a:r>
            <a:r>
              <a:rPr lang="en-US" err="1"/>
              <a:t>ratione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sequi</a:t>
            </a:r>
            <a:r>
              <a:rPr lang="en-US"/>
              <a:t> </a:t>
            </a:r>
            <a:r>
              <a:rPr lang="en-US" err="1"/>
              <a:t>nesciunt</a:t>
            </a:r>
            <a:r>
              <a:rPr lang="en-US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Lorum</a:t>
            </a:r>
            <a:r>
              <a:rPr lang="en-US"/>
              <a:t> Ipsum dolor </a:t>
            </a:r>
            <a:r>
              <a:rPr lang="en-US" err="1"/>
              <a:t>todo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5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2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Lorum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</a:t>
            </a:r>
            <a:r>
              <a:rPr lang="en-US" err="1"/>
              <a:t>eismod</a:t>
            </a:r>
            <a:r>
              <a:rPr lang="en-US"/>
              <a:t> </a:t>
            </a:r>
            <a:r>
              <a:rPr lang="en-US" err="1"/>
              <a:t>temor</a:t>
            </a:r>
            <a:r>
              <a:rPr lang="en-US"/>
              <a:t> incident un </a:t>
            </a:r>
            <a:r>
              <a:rPr lang="en-US" err="1"/>
              <a:t>labore</a:t>
            </a:r>
            <a:r>
              <a:rPr lang="en-US"/>
              <a:t> et dolor magna</a:t>
            </a:r>
          </a:p>
          <a:p>
            <a:pPr lvl="1"/>
            <a:endParaRPr lang="en-US" sz="2800"/>
          </a:p>
          <a:p>
            <a:pPr lvl="1"/>
            <a:endParaRPr lang="en-US" sz="280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4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B3ECA-24CC-F162-25F1-56C65908C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72FF-C9BC-67B6-0146-26458FBA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4" y="332469"/>
            <a:ext cx="11560629" cy="750077"/>
          </a:xfrm>
        </p:spPr>
        <p:txBody>
          <a:bodyPr>
            <a:noAutofit/>
          </a:bodyPr>
          <a:lstStyle/>
          <a:p>
            <a:r>
              <a:rPr lang="en-US" sz="3200" dirty="0"/>
              <a:t>Learn Lessons, Accelerate Access, Reduce Time to Impact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8A8C584-00FD-7FB2-0124-AC34043C0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099375"/>
            <a:ext cx="10961914" cy="547098"/>
          </a:xfrm>
        </p:spPr>
        <p:txBody>
          <a:bodyPr/>
          <a:lstStyle/>
          <a:p>
            <a:r>
              <a:rPr lang="en-US" dirty="0"/>
              <a:t>In the first year since efficacy results were reported, LEN for PrEP has achieved critical milestones in record time compared to oral PrEP, DVR, and CAB; speed, scale and equity are still needed to deliver impact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FB1BA-E739-39CC-87F2-097DC9F316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53" b="7779"/>
          <a:stretch>
            <a:fillRect/>
          </a:stretch>
        </p:blipFill>
        <p:spPr>
          <a:xfrm>
            <a:off x="2330028" y="2196702"/>
            <a:ext cx="7531944" cy="46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920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26973a218cd64c3e43adb5f60833c301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d7eb286ab2c71e85d65723383ea13240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7d2ee8-cfed-489f-8fdb-1f0a01b7be07" xsi:nil="true"/>
    <lcf76f155ced4ddcb4097134ff3c332f xmlns="ecbb6b75-ed16-40cd-a9a8-77cf87046b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4A0810-33B8-418E-A769-8DFED02C992F}"/>
</file>

<file path=customXml/itemProps2.xml><?xml version="1.0" encoding="utf-8"?>
<ds:datastoreItem xmlns:ds="http://schemas.openxmlformats.org/officeDocument/2006/customXml" ds:itemID="{98DB6C42-3579-43EA-BBF7-72DF2793E262}"/>
</file>

<file path=customXml/itemProps3.xml><?xml version="1.0" encoding="utf-8"?>
<ds:datastoreItem xmlns:ds="http://schemas.openxmlformats.org/officeDocument/2006/customXml" ds:itemID="{0BCF0FEE-E3EE-461E-B504-1314A0FD97A2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51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1_Office Theme</vt:lpstr>
      <vt:lpstr>Learn Lessons, Accelerate Access, Reduce Time to 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Mitchell Warren</dc:creator>
  <cp:lastModifiedBy>Roberta Sutton</cp:lastModifiedBy>
  <cp:revision>3</cp:revision>
  <dcterms:created xsi:type="dcterms:W3CDTF">2025-11-11T17:28:03Z</dcterms:created>
  <dcterms:modified xsi:type="dcterms:W3CDTF">2025-12-03T21:34:05Z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</Properties>
</file>