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AC60D4-9F4C-0D43-9E76-4955AB7EC2D0}" v="2" dt="2025-11-11T19:54:27.7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85"/>
    <p:restoredTop sz="95646"/>
  </p:normalViewPr>
  <p:slideViewPr>
    <p:cSldViewPr snapToGrid="0" snapToObjects="1">
      <p:cViewPr varScale="1">
        <p:scale>
          <a:sx n="118" d="100"/>
          <a:sy n="118" d="100"/>
        </p:scale>
        <p:origin x="12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 dirty="0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voluptate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 dirty="0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42" y="365126"/>
            <a:ext cx="10885202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cupiditate</a:t>
            </a:r>
            <a:r>
              <a:rPr lang="en-US" dirty="0"/>
              <a:t> non provident, </a:t>
            </a:r>
            <a:r>
              <a:rPr lang="en-US" dirty="0" err="1"/>
              <a:t>similique</a:t>
            </a:r>
            <a:r>
              <a:rPr lang="en-US" dirty="0"/>
              <a:t>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mollitia</a:t>
            </a:r>
            <a:r>
              <a:rPr lang="en-US" dirty="0"/>
              <a:t> animi,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“Quote 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sunt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</a:t>
            </a:r>
            <a:r>
              <a:rPr lang="en-US" dirty="0" err="1"/>
              <a:t>todo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Lorum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sed do </a:t>
            </a:r>
            <a:r>
              <a:rPr lang="en-US" dirty="0" err="1"/>
              <a:t>eismod</a:t>
            </a:r>
            <a:r>
              <a:rPr lang="en-US" dirty="0"/>
              <a:t> </a:t>
            </a:r>
            <a:r>
              <a:rPr lang="en-US" dirty="0" err="1"/>
              <a:t>temor</a:t>
            </a:r>
            <a:r>
              <a:rPr lang="en-US" dirty="0"/>
              <a:t> incident un </a:t>
            </a:r>
            <a:r>
              <a:rPr lang="en-US" dirty="0" err="1"/>
              <a:t>labore</a:t>
            </a:r>
            <a:r>
              <a:rPr lang="en-US" dirty="0"/>
              <a:t> et dolor magna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0755BEAD-20CB-4CE7-94D9-6D6A3615BC1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53532" y="6228634"/>
            <a:ext cx="1231648" cy="52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8B714-A8BA-B5DE-6A3A-BC33F8B5376F}"/>
              </a:ext>
            </a:extLst>
          </p:cNvPr>
          <p:cNvSpPr txBox="1"/>
          <p:nvPr userDrawn="1"/>
        </p:nvSpPr>
        <p:spPr>
          <a:xfrm>
            <a:off x="10912953" y="5951635"/>
            <a:ext cx="1112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10000"/>
                  </a:schemeClr>
                </a:solidFill>
              </a:rPr>
              <a:t>January 2026</a:t>
            </a:r>
          </a:p>
        </p:txBody>
      </p:sp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C881-6C17-4A48-A652-7F7B4EED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Lenacapavir Regulatory Approval</a:t>
            </a:r>
            <a:endParaRPr lang="en-US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A9C628-B6F8-AF04-DB31-3B004C1FE8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8 regulatory approvals, 10 pending approvals as of January 2026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C81267-0C73-9F8C-893C-60505FB0AD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69" t="19899"/>
          <a:stretch>
            <a:fillRect/>
          </a:stretch>
        </p:blipFill>
        <p:spPr>
          <a:xfrm>
            <a:off x="950042" y="1673061"/>
            <a:ext cx="9103341" cy="513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1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. AVAC Infographic Presentation Template" id="{E82A67C8-C645-9340-9C24-B233202EDA4D}" vid="{A5E2EC13-AB3E-764B-9AEF-61E67F28A6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F5BB1116A90459E245489F20C500F" ma:contentTypeVersion="15" ma:contentTypeDescription="Create a new document." ma:contentTypeScope="" ma:versionID="6d48e97fd7f263ef858473bafa87d2a6">
  <xsd:schema xmlns:xsd="http://www.w3.org/2001/XMLSchema" xmlns:xs="http://www.w3.org/2001/XMLSchema" xmlns:p="http://schemas.microsoft.com/office/2006/metadata/properties" xmlns:ns2="ecbb6b75-ed16-40cd-a9a8-77cf87046b80" xmlns:ns3="537d2ee8-cfed-489f-8fdb-1f0a01b7be07" targetNamespace="http://schemas.microsoft.com/office/2006/metadata/properties" ma:root="true" ma:fieldsID="9ed26efd08350b58e3202ea7a7dd879d" ns2:_="" ns3:_="">
    <xsd:import namespace="ecbb6b75-ed16-40cd-a9a8-77cf87046b80"/>
    <xsd:import namespace="537d2ee8-cfed-489f-8fdb-1f0a01b7b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b6b75-ed16-40cd-a9a8-77cf87046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2ee8-cfed-489f-8fdb-1f0a01b7be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5c1ba9-5ec8-4f86-ac8f-7070fd28c86b}" ma:internalName="TaxCatchAll" ma:showField="CatchAllData" ma:web="537d2ee8-cfed-489f-8fdb-1f0a01b7b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bb6b75-ed16-40cd-a9a8-77cf87046b80">
      <Terms xmlns="http://schemas.microsoft.com/office/infopath/2007/PartnerControls"/>
    </lcf76f155ced4ddcb4097134ff3c332f>
    <TaxCatchAll xmlns="537d2ee8-cfed-489f-8fdb-1f0a01b7be07" xsi:nil="true"/>
    <SharedWithUsers xmlns="537d2ee8-cfed-489f-8fdb-1f0a01b7be07">
      <UserInfo>
        <DisplayName>Navita Jain</DisplayName>
        <AccountId>51</AccountId>
        <AccountType/>
      </UserInfo>
      <UserInfo>
        <DisplayName>Justine MacWilliam</DisplayName>
        <AccountId>56</AccountId>
        <AccountType/>
      </UserInfo>
      <UserInfo>
        <DisplayName>Cindra Feuer</DisplayName>
        <AccountId>47</AccountId>
        <AccountType/>
      </UserInfo>
      <UserInfo>
        <DisplayName>Jason Rosenberg</DisplayName>
        <AccountId>11</AccountId>
        <AccountType/>
      </UserInfo>
      <UserInfo>
        <DisplayName>Erin Kiernon</DisplayName>
        <AccountId>53</AccountId>
        <AccountType/>
      </UserInfo>
      <UserInfo>
        <DisplayName>Deirdre Grant</DisplayName>
        <AccountId>39</AccountId>
        <AccountType/>
      </UserInfo>
      <UserInfo>
        <DisplayName>Janki Tailor</DisplayName>
        <AccountId>41</AccountId>
        <AccountType/>
      </UserInfo>
      <UserInfo>
        <DisplayName>John Meade</DisplayName>
        <AccountId>58</AccountId>
        <AccountType/>
      </UserInfo>
      <UserInfo>
        <DisplayName>Wawira Nyagah</DisplayName>
        <AccountId>42</AccountId>
        <AccountType/>
      </UserInfo>
      <UserInfo>
        <DisplayName>Nandi Sikwana</DisplayName>
        <AccountId>68</AccountId>
        <AccountType/>
      </UserInfo>
      <UserInfo>
        <DisplayName>Randy Goetz</DisplayName>
        <AccountId>49</AccountId>
        <AccountType/>
      </UserInfo>
      <UserInfo>
        <DisplayName>Rachel Saunders</DisplayName>
        <AccountId>67</AccountId>
        <AccountType/>
      </UserInfo>
      <UserInfo>
        <DisplayName>Roberta Sutton</DisplayName>
        <AccountId>70</AccountId>
        <AccountType/>
      </UserInfo>
      <UserInfo>
        <DisplayName>Isha Tendolkar</DisplayName>
        <AccountId>71</AccountId>
        <AccountType/>
      </UserInfo>
      <UserInfo>
        <DisplayName>Kenyon Farrow</DisplayName>
        <AccountId>102</AccountId>
        <AccountType/>
      </UserInfo>
      <UserInfo>
        <DisplayName>Suraj Madoori</DisplayName>
        <AccountId>57</AccountId>
        <AccountType/>
      </UserInfo>
      <UserInfo>
        <DisplayName>Manju Chatani</DisplayName>
        <AccountId>46</AccountId>
        <AccountType/>
      </UserInfo>
      <UserInfo>
        <DisplayName>Saira George Carballo</DisplayName>
        <AccountId>85</AccountId>
        <AccountType/>
      </UserInfo>
      <UserInfo>
        <DisplayName>Abigail Smith</DisplayName>
        <AccountId>69</AccountId>
        <AccountType/>
      </UserInfo>
      <UserInfo>
        <DisplayName>Kate Segal</DisplayName>
        <AccountId>43</AccountId>
        <AccountType/>
      </UserInfo>
      <UserInfo>
        <DisplayName>Grace Kumwenda</DisplayName>
        <AccountId>54</AccountId>
        <AccountType/>
      </UserInfo>
      <UserInfo>
        <DisplayName>Bridget JJuuko</DisplayName>
        <AccountId>81</AccountId>
        <AccountType/>
      </UserInfo>
      <UserInfo>
        <DisplayName>Jeanne Baron</DisplayName>
        <AccountId>10</AccountId>
        <AccountType/>
      </UserInfo>
      <UserInfo>
        <DisplayName>Hannah Nelson</DisplayName>
        <AccountId>61</AccountId>
        <AccountType/>
      </UserInfo>
      <UserInfo>
        <DisplayName>Daisy Ouya</DisplayName>
        <AccountId>64</AccountId>
        <AccountType/>
      </UserInfo>
      <UserInfo>
        <DisplayName>Grace Tetteh</DisplayName>
        <AccountId>72</AccountId>
        <AccountType/>
      </UserInfo>
      <UserInfo>
        <DisplayName>Alison Footman</DisplayName>
        <AccountId>34</AccountId>
        <AccountType/>
      </UserInfo>
      <UserInfo>
        <DisplayName>Samantha Rick</DisplayName>
        <AccountId>65</AccountId>
        <AccountType/>
      </UserInfo>
      <UserInfo>
        <DisplayName>Alexa Alexander</DisplayName>
        <AccountId>44</AccountId>
        <AccountType/>
      </UserInfo>
      <UserInfo>
        <DisplayName>Jennifer Brunet</DisplayName>
        <AccountId>12</AccountId>
        <AccountType/>
      </UserInfo>
      <UserInfo>
        <DisplayName>Annette Gaudino</DisplayName>
        <AccountId>48</AccountId>
        <AccountType/>
      </UserInfo>
      <UserInfo>
        <DisplayName>Estelle Ngaba</DisplayName>
        <AccountId>62</AccountId>
        <AccountType/>
      </UserInfo>
      <UserInfo>
        <DisplayName>Stacey Hannah</DisplayName>
        <AccountId>50</AccountId>
        <AccountType/>
      </UserInfo>
      <UserInfo>
        <DisplayName>Alysha White</DisplayName>
        <AccountId>73</AccountId>
        <AccountType/>
      </UserInfo>
      <UserInfo>
        <DisplayName>Levi Butcher</DisplayName>
        <AccountId>6</AccountId>
        <AccountType/>
      </UserInfo>
      <UserInfo>
        <DisplayName>Kalob Gossett</DisplayName>
        <AccountId>86</AccountId>
        <AccountType/>
      </UserInfo>
      <UserInfo>
        <DisplayName>Breanne Lievense</DisplayName>
        <AccountId>55</AccountId>
        <AccountType/>
      </UserInfo>
      <UserInfo>
        <DisplayName>Catherine Verde Hashim</DisplayName>
        <AccountId>38</AccountId>
        <AccountType/>
      </UserInfo>
      <UserInfo>
        <DisplayName>Arlene Osborne-Francois</DisplayName>
        <AccountId>63</AccountId>
        <AccountType/>
      </UserInfo>
      <UserInfo>
        <DisplayName>Shiva Mozaffarian</DisplayName>
        <AccountId>59</AccountId>
        <AccountType/>
      </UserInfo>
      <UserInfo>
        <DisplayName>Richard Muko</DisplayName>
        <AccountId>60</AccountId>
        <AccountType/>
      </UserInfo>
      <UserInfo>
        <DisplayName>Micky Hingorani</DisplayName>
        <AccountId>13</AccountId>
        <AccountType/>
      </UserInfo>
      <UserInfo>
        <DisplayName>Angelo Katumba</DisplayName>
        <AccountId>52</AccountId>
        <AccountType/>
      </UserInfo>
      <UserInfo>
        <DisplayName>Maureen Luba</DisplayName>
        <AccountId>129</AccountId>
        <AccountType/>
      </UserInfo>
      <UserInfo>
        <DisplayName>Mitchell Warren</DisplayName>
        <AccountId>40</AccountId>
        <AccountType/>
      </UserInfo>
      <UserInfo>
        <DisplayName>Wanda Buckner</DisplayName>
        <AccountId>45</AccountId>
        <AccountType/>
      </UserInfo>
      <UserInfo>
        <DisplayName>Jessica Salzwedel</DisplayName>
        <AccountId>66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93CD16-5ABE-4A07-98C4-594C1C4EE0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bb6b75-ed16-40cd-a9a8-77cf87046b80"/>
    <ds:schemaRef ds:uri="537d2ee8-cfed-489f-8fdb-1f0a01b7b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379A11-7818-453A-894C-7320E5D4E16C}">
  <ds:schemaRefs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ecbb6b75-ed16-40cd-a9a8-77cf87046b80"/>
    <ds:schemaRef ds:uri="537d2ee8-cfed-489f-8fdb-1f0a01b7be07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40E87A8-44B7-4A83-BD93-F35FAF141C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14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Wingdings</vt:lpstr>
      <vt:lpstr>Office Theme</vt:lpstr>
      <vt:lpstr>Lenacapavir Regulatory Approval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Roberta Sutton</dc:creator>
  <cp:keywords/>
  <dc:description/>
  <cp:lastModifiedBy>Roberta Sutton</cp:lastModifiedBy>
  <cp:revision>11</cp:revision>
  <dcterms:created xsi:type="dcterms:W3CDTF">2025-09-30T18:43:54Z</dcterms:created>
  <dcterms:modified xsi:type="dcterms:W3CDTF">2026-01-05T16:06:01Z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0x010100705F5BB1116A90459E245489F20C500F</vt:lpwstr>
  </property>
  <property fmtid="{D5CDD505-2E9C-101B-9397-08002B2CF9AE}" pid="3" name="MediaServiceImageTags">
    <vt:lpwstr/>
  </property>
</Properties>
</file>