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78" r:id="rId5"/>
    <p:sldId id="2145707285" r:id="rId6"/>
    <p:sldId id="2145707287" r:id="rId7"/>
    <p:sldId id="2145706915" r:id="rId8"/>
    <p:sldId id="279" r:id="rId9"/>
    <p:sldId id="283" r:id="rId10"/>
    <p:sldId id="282" r:id="rId11"/>
    <p:sldId id="281" r:id="rId12"/>
    <p:sldId id="2145706916" r:id="rId13"/>
    <p:sldId id="284" r:id="rId14"/>
    <p:sldId id="2145706923" r:id="rId15"/>
    <p:sldId id="2145706909" r:id="rId16"/>
    <p:sldId id="2145707284" r:id="rId17"/>
    <p:sldId id="2145707286" r:id="rId18"/>
    <p:sldId id="2145707289" r:id="rId19"/>
    <p:sldId id="2145706927" r:id="rId20"/>
    <p:sldId id="2145707288" r:id="rId21"/>
    <p:sldId id="290" r:id="rId22"/>
    <p:sldId id="2145706924" r:id="rId23"/>
    <p:sldId id="291" r:id="rId24"/>
    <p:sldId id="2145706917" r:id="rId25"/>
    <p:sldId id="2145706910" r:id="rId26"/>
    <p:sldId id="2145706911" r:id="rId27"/>
    <p:sldId id="2145707290" r:id="rId28"/>
    <p:sldId id="2145706918" r:id="rId29"/>
    <p:sldId id="2145706912" r:id="rId30"/>
    <p:sldId id="2145706919" r:id="rId31"/>
    <p:sldId id="2145706913" r:id="rId32"/>
    <p:sldId id="2145706914" r:id="rId33"/>
    <p:sldId id="2145706920" r:id="rId34"/>
    <p:sldId id="2145706858" r:id="rId35"/>
    <p:sldId id="2145706853" r:id="rId36"/>
    <p:sldId id="303" r:id="rId37"/>
    <p:sldId id="2145706921" r:id="rId38"/>
    <p:sldId id="214570692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3B1B4-1394-5098-3DF9-6C8C36C57715}" name="Erin Kiernon" initials="EK" userId="S::erin@avac.org::7ce3b914-c54c-4aed-be62-f389e997b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75612-25F5-0E41-9D57-66C7EAC8DB1E}" v="87" dt="2026-02-04T22:45:20.192"/>
    <p1510:client id="{6705A18E-CFB1-BA1F-1141-1B64DCF4BA76}" v="113" dt="2026-02-05T21:37:14.377"/>
    <p1510:client id="{871486B3-B745-6848-B6C3-E96B287A7093}" v="759" dt="2026-02-05T04:01:4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1"/>
  </p:normalViewPr>
  <p:slideViewPr>
    <p:cSldViewPr snapToGrid="0">
      <p:cViewPr varScale="1">
        <p:scale>
          <a:sx n="116" d="100"/>
          <a:sy n="116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4790D-D75E-7349-B616-ED8BE8E12E62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CEAA-CBA9-4343-8EB8-389197A3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02C-CD8A-1F7C-39F1-3E9FE45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F21E-B201-8813-AA28-2D784AEFE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2627-3EEB-3477-8348-A6CC25942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1A3A9-79A5-B542-A2FC-F28ACA65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77137-FF23-724B-9363-8F5AC2390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CEAA-CBA9-4343-8EB8-389197A30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FE72-4233-433D-66D7-97B7FD4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A6FC2-A872-32B8-9C1E-AAC4AF10A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F7F8D-D22D-7E88-3C77-B08EA49E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96B5-E768-306C-94E8-A727711CE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92675-457D-4718-A6E4-4B67E4E1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5400" b="1" i="0" baseline="0"/>
            </a:lvl1pPr>
          </a:lstStyle>
          <a:p>
            <a:r>
              <a:rPr lang="en-US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</a:t>
            </a:r>
            <a:br>
              <a:rPr lang="en-US"/>
            </a:br>
            <a:r>
              <a:rPr lang="en-US"/>
              <a:t>in </a:t>
            </a:r>
            <a:r>
              <a:rPr lang="en-US" err="1"/>
              <a:t>voluptate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6CD2-5539-4F50-B396-2EFBC83E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/>
            </a:lvl1pPr>
          </a:lstStyle>
          <a:p>
            <a:r>
              <a:rPr lang="en-US"/>
              <a:t>Transition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5428-236C-3843-FA55-2B7E32DF3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72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665" y="1690688"/>
            <a:ext cx="10887848" cy="411772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accusamus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dignissimos</a:t>
            </a:r>
            <a:r>
              <a:rPr lang="en-US"/>
              <a:t> </a:t>
            </a:r>
            <a:r>
              <a:rPr lang="en-US" err="1"/>
              <a:t>ducimus</a:t>
            </a:r>
            <a:r>
              <a:rPr lang="en-US"/>
              <a:t> qui </a:t>
            </a:r>
            <a:r>
              <a:rPr lang="en-US" err="1"/>
              <a:t>blanditiis</a:t>
            </a:r>
            <a:r>
              <a:rPr lang="en-US"/>
              <a:t> </a:t>
            </a:r>
            <a:r>
              <a:rPr lang="en-US" err="1"/>
              <a:t>praesentium</a:t>
            </a:r>
            <a:r>
              <a:rPr lang="en-US"/>
              <a:t> </a:t>
            </a:r>
            <a:r>
              <a:rPr lang="en-US" err="1"/>
              <a:t>voluptatum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atque</a:t>
            </a:r>
            <a:r>
              <a:rPr lang="en-US"/>
              <a:t> </a:t>
            </a:r>
            <a:r>
              <a:rPr lang="en-US" err="1"/>
              <a:t>corrupti</a:t>
            </a:r>
            <a:r>
              <a:rPr lang="en-US"/>
              <a:t> quos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molestias</a:t>
            </a:r>
            <a:r>
              <a:rPr lang="en-US"/>
              <a:t> </a:t>
            </a:r>
            <a:r>
              <a:rPr lang="en-US" err="1"/>
              <a:t>excepturi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occaecati</a:t>
            </a:r>
            <a:r>
              <a:rPr lang="en-US"/>
              <a:t> </a:t>
            </a:r>
            <a:r>
              <a:rPr lang="en-US" err="1"/>
              <a:t>cupiditate</a:t>
            </a:r>
            <a:r>
              <a:rPr lang="en-US"/>
              <a:t> non provident, </a:t>
            </a:r>
            <a:r>
              <a:rPr lang="en-US" err="1"/>
              <a:t>similique</a:t>
            </a:r>
            <a:r>
              <a:rPr lang="en-US"/>
              <a:t>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mollitia</a:t>
            </a:r>
            <a:r>
              <a:rPr lang="en-US"/>
              <a:t> animi,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 et </a:t>
            </a:r>
            <a:r>
              <a:rPr lang="en-US" err="1"/>
              <a:t>dolorum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Transition Yellow.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12B24-4DF6-54A6-F0C1-52006D48C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38867"/>
            <a:ext cx="9144000" cy="28163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37160" indent="-457200" algn="l">
              <a:lnSpc>
                <a:spcPct val="100000"/>
              </a:lnSpc>
              <a:spcAft>
                <a:spcPts val="600"/>
              </a:spcAft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“Quote 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</a:t>
            </a:r>
            <a:r>
              <a:rPr lang="en-US" err="1"/>
              <a:t>beatae</a:t>
            </a:r>
            <a:r>
              <a:rPr lang="en-US"/>
              <a:t>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Lorum</a:t>
            </a:r>
            <a:r>
              <a:rPr lang="en-US"/>
              <a:t> Ipsum dolor </a:t>
            </a:r>
            <a:r>
              <a:rPr lang="en-US" err="1"/>
              <a:t>todo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8C94-4944-1A7C-1CAD-ADAE7201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524000" y="4427084"/>
            <a:ext cx="9279835" cy="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7"/>
            <a:ext cx="4794197" cy="1319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yellow room for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168F-DEC5-9343-89DF-5B95C25A1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355975"/>
            <a:ext cx="8294649" cy="825190"/>
          </a:xfr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F4ED-08BA-08F0-7EED-66882D2C0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317355"/>
            <a:ext cx="10515601" cy="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8B4E6-3A6C-D98B-D7C1-F1FBE8FD0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3" y="286678"/>
            <a:ext cx="10854814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926" y="1149710"/>
            <a:ext cx="600146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573" y="1149709"/>
            <a:ext cx="4525937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FACE-865C-0183-0A17-A0A2C7C3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F0FA-9C4A-5D42-9FB1-60858472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Lorum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eismod</a:t>
            </a:r>
            <a:r>
              <a:rPr lang="en-US"/>
              <a:t> </a:t>
            </a:r>
            <a:r>
              <a:rPr lang="en-US" err="1"/>
              <a:t>temor</a:t>
            </a:r>
            <a:r>
              <a:rPr lang="en-US"/>
              <a:t> incident un labore et dolor magna</a:t>
            </a:r>
          </a:p>
          <a:p>
            <a:pPr lvl="1"/>
            <a:endParaRPr lang="en-US" sz="2800"/>
          </a:p>
          <a:p>
            <a:pPr lvl="1"/>
            <a:endParaRPr lang="en-US" sz="2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CA7C99F-E2F2-164F-8FB9-9512A15A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755BEAD-20CB-4CE7-94D9-6D6A3615BC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532" y="6228634"/>
            <a:ext cx="1231648" cy="52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6E0C-0CFC-1C28-50C0-3E00EFE3DED8}"/>
              </a:ext>
            </a:extLst>
          </p:cNvPr>
          <p:cNvSpPr txBox="1"/>
          <p:nvPr userDrawn="1"/>
        </p:nvSpPr>
        <p:spPr>
          <a:xfrm>
            <a:off x="10737756" y="595163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</p:spTree>
    <p:extLst>
      <p:ext uri="{BB962C8B-B14F-4D97-AF65-F5344CB8AC3E}">
        <p14:creationId xmlns:p14="http://schemas.microsoft.com/office/powerpoint/2010/main" val="995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2" r:id="rId5"/>
    <p:sldLayoutId id="2147483664" r:id="rId6"/>
    <p:sldLayoutId id="2147483665" r:id="rId7"/>
    <p:sldLayoutId id="2147483657" r:id="rId8"/>
    <p:sldLayoutId id="214748366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–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aring-for-len/" TargetMode="External"/><Relationship Id="rId13" Type="http://schemas.openxmlformats.org/officeDocument/2006/relationships/hyperlink" Target="https://avac.org/resource/infographic/lenacapavir-supply/" TargetMode="External"/><Relationship Id="rId3" Type="http://schemas.openxmlformats.org/officeDocument/2006/relationships/hyperlink" Target="https://avac.org/resource/infographic/the-future-of-arv-based-prevention-and-more/" TargetMode="External"/><Relationship Id="rId7" Type="http://schemas.openxmlformats.org/officeDocument/2006/relationships/hyperlink" Target="https://avac.org/resource/infographic/speeding-up-access-to-prep/" TargetMode="External"/><Relationship Id="rId12" Type="http://schemas.openxmlformats.org/officeDocument/2006/relationships/hyperlink" Target="https://avac.org/resource/infographic/lenacapavir-implementation-studies/" TargetMode="External"/><Relationship Id="rId2" Type="http://schemas.openxmlformats.org/officeDocument/2006/relationships/hyperlink" Target="https://avac.org/resource/infographic/years-ahead-in-hiv-prevention-research-time-to-market/" TargetMode="External"/><Relationship Id="rId16" Type="http://schemas.openxmlformats.org/officeDocument/2006/relationships/hyperlink" Target="https://avac.org/resource/infographic/an-overview-of-lenacapavir-for-prep-trial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innovation-pile-up/" TargetMode="External"/><Relationship Id="rId11" Type="http://schemas.openxmlformats.org/officeDocument/2006/relationships/hyperlink" Target="https://avac.org/resource/infographic/lenacapavir-regulatory-approval/" TargetMode="External"/><Relationship Id="rId5" Type="http://schemas.openxmlformats.org/officeDocument/2006/relationships/hyperlink" Target="https://avac.org/resource/infographic/peoples-research-agenda-2025-update-summary-table/" TargetMode="External"/><Relationship Id="rId15" Type="http://schemas.openxmlformats.org/officeDocument/2006/relationships/hyperlink" Target="https://avac.org/resource/infographic/prep-price-comparison/" TargetMode="External"/><Relationship Id="rId10" Type="http://schemas.openxmlformats.org/officeDocument/2006/relationships/hyperlink" Target="https://avac.org/resource/infographic/where-we-are-now-len/" TargetMode="External"/><Relationship Id="rId4" Type="http://schemas.openxmlformats.org/officeDocument/2006/relationships/hyperlink" Target="https://avac.org/resource/infographic/hiv-prevention-pipeline-products-to-watch/" TargetMode="External"/><Relationship Id="rId9" Type="http://schemas.openxmlformats.org/officeDocument/2006/relationships/hyperlink" Target="https://avac.org/resource/infographic/trials-countries-mk8527/" TargetMode="External"/><Relationship Id="rId14" Type="http://schemas.openxmlformats.org/officeDocument/2006/relationships/hyperlink" Target="https://avac.org/resource/infographic/cabotegravir-implement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hiv-prevention-research-development-at-risk/" TargetMode="External"/><Relationship Id="rId3" Type="http://schemas.openxmlformats.org/officeDocument/2006/relationships/hyperlink" Target="https://avac.org/resource/infographic/spotlight-on-mpts-addressing-stis/" TargetMode="External"/><Relationship Id="rId7" Type="http://schemas.openxmlformats.org/officeDocument/2006/relationships/hyperlink" Target="https://avac.org/resource/infographic/broadly-neutralizing-antibody-combinations-2/" TargetMode="External"/><Relationship Id="rId2" Type="http://schemas.openxmlformats.org/officeDocument/2006/relationships/hyperlink" Target="https://avac.org/resource/infographic/at-a-glance-the-mpt-rd-pipelin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hiv-specific-neutralizing-antibodies-by-target-2/" TargetMode="External"/><Relationship Id="rId5" Type="http://schemas.openxmlformats.org/officeDocument/2006/relationships/hyperlink" Target="https://avac.org/resource/infographic/vaccine-clinical-trials-pipeline/" TargetMode="External"/><Relationship Id="rId10" Type="http://schemas.openxmlformats.org/officeDocument/2006/relationships/hyperlink" Target="https://avac.org/resource/infographic/impact-of-us-funding-cuts-key-populations/" TargetMode="External"/><Relationship Id="rId4" Type="http://schemas.openxmlformats.org/officeDocument/2006/relationships/hyperlink" Target="https://www.stiwatch.org/sti-vaccines" TargetMode="External"/><Relationship Id="rId9" Type="http://schemas.openxmlformats.org/officeDocument/2006/relationships/hyperlink" Target="https://avac.org/resource/infographic/prep-delivery-imperiled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AVAC Infographics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C3F6BD-3CB8-3CB8-80AF-0756F4C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CROI 2026</a:t>
            </a:r>
          </a:p>
        </p:txBody>
      </p:sp>
    </p:spTree>
    <p:extLst>
      <p:ext uri="{BB962C8B-B14F-4D97-AF65-F5344CB8AC3E}">
        <p14:creationId xmlns:p14="http://schemas.microsoft.com/office/powerpoint/2010/main" val="155371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Pile-Up in Next-Generation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chart with text and icons&#10;&#10;AI-generated content may be incorrect.">
            <a:extLst>
              <a:ext uri="{FF2B5EF4-FFF2-40B4-BE49-F238E27FC236}">
                <a16:creationId xmlns:a16="http://schemas.microsoft.com/office/drawing/2014/main" id="{D1C54C33-43B6-DEDA-BB5B-2265226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" b="7754"/>
          <a:stretch>
            <a:fillRect/>
          </a:stretch>
        </p:blipFill>
        <p:spPr>
          <a:xfrm>
            <a:off x="1690962" y="1115204"/>
            <a:ext cx="8810075" cy="5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99220"/>
            <a:ext cx="10885202" cy="681888"/>
          </a:xfrm>
        </p:spPr>
        <p:txBody>
          <a:bodyPr/>
          <a:lstStyle/>
          <a:p>
            <a:r>
              <a:rPr lang="en-US"/>
              <a:t>Speeding Up Access to PrEP</a:t>
            </a:r>
          </a:p>
        </p:txBody>
      </p:sp>
      <p:pic>
        <p:nvPicPr>
          <p:cNvPr id="5" name="Picture 4" descr="A chart of different colored arrows&#10;&#10;AI-generated content may be incorrect.">
            <a:extLst>
              <a:ext uri="{FF2B5EF4-FFF2-40B4-BE49-F238E27FC236}">
                <a16:creationId xmlns:a16="http://schemas.microsoft.com/office/drawing/2014/main" id="{07350A6D-2220-A348-D3C9-93F04F46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1" y="1104195"/>
            <a:ext cx="7206343" cy="57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3ECA-24CC-F162-25F1-56C65908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2FF-C9BC-67B6-0146-26458FBA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4" y="332469"/>
            <a:ext cx="11560629" cy="750077"/>
          </a:xfrm>
        </p:spPr>
        <p:txBody>
          <a:bodyPr>
            <a:noAutofit/>
          </a:bodyPr>
          <a:lstStyle/>
          <a:p>
            <a:r>
              <a:rPr lang="en-US" sz="3200"/>
              <a:t>Learn Lessons, Accelerate Access, Reduce Time to Impact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8A8C584-00FD-7FB2-0124-AC34043C0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9375"/>
            <a:ext cx="10961914" cy="547098"/>
          </a:xfrm>
        </p:spPr>
        <p:txBody>
          <a:bodyPr/>
          <a:lstStyle/>
          <a:p>
            <a:r>
              <a:rPr lang="en-US"/>
              <a:t>In the first year since efficacy results were reported, LEN for PrEP has achieved critical milestones in record time compared to oral PrEP, DVR, and CAB; speed, scale and equity are still needed to deliver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B1BA-E739-39CC-87F2-097DC9F3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53" b="7779"/>
          <a:stretch>
            <a:fillRect/>
          </a:stretch>
        </p:blipFill>
        <p:spPr>
          <a:xfrm>
            <a:off x="2330028" y="2196702"/>
            <a:ext cx="7531944" cy="4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A45-D3BE-389E-BD8B-319BE742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27ED-B335-E562-7FF5-F849FD8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45"/>
            <a:ext cx="10740242" cy="598824"/>
          </a:xfrm>
        </p:spPr>
        <p:txBody>
          <a:bodyPr>
            <a:normAutofit fontScale="90000"/>
          </a:bodyPr>
          <a:lstStyle/>
          <a:p>
            <a:r>
              <a:rPr lang="en-US" sz="3600" err="1"/>
              <a:t>EXPrESSIVE</a:t>
            </a:r>
            <a:r>
              <a:rPr lang="en-US" sz="3600"/>
              <a:t> Phase III Program Countries for MK-8527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1870C-0D38-60EE-3D29-975A58C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3169"/>
            <a:ext cx="10849525" cy="996521"/>
          </a:xfrm>
        </p:spPr>
        <p:txBody>
          <a:bodyPr/>
          <a:lstStyle/>
          <a:p>
            <a:pPr marL="14288" indent="-14288"/>
            <a:r>
              <a:rPr lang="en-US" sz="2400"/>
              <a:t>17 countries hosting sites for Phase III program of monthly PrEP pill, MK-8527; EXPrESSIVE-11 launched Aug 2025; EXPrESSIVE-10 launched Nov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E8921-428D-9762-F95F-24D62E2EA198}"/>
              </a:ext>
            </a:extLst>
          </p:cNvPr>
          <p:cNvGrpSpPr/>
          <p:nvPr/>
        </p:nvGrpSpPr>
        <p:grpSpPr>
          <a:xfrm>
            <a:off x="1744245" y="1986823"/>
            <a:ext cx="8703510" cy="4871178"/>
            <a:chOff x="1744245" y="1986823"/>
            <a:chExt cx="8703510" cy="4871178"/>
          </a:xfrm>
        </p:grpSpPr>
        <p:pic>
          <p:nvPicPr>
            <p:cNvPr id="5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1F720009-CFEE-94FC-28C4-66104D6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37" b="1681"/>
            <a:stretch>
              <a:fillRect/>
            </a:stretch>
          </p:blipFill>
          <p:spPr>
            <a:xfrm>
              <a:off x="1744245" y="1986823"/>
              <a:ext cx="8703510" cy="48711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3DA1C-D9A0-F2A2-4567-981095D22E07}"/>
                </a:ext>
              </a:extLst>
            </p:cNvPr>
            <p:cNvSpPr/>
            <p:nvPr/>
          </p:nvSpPr>
          <p:spPr>
            <a:xfrm>
              <a:off x="9331287" y="6169446"/>
              <a:ext cx="1024568" cy="60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2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We Are Now with LEN for PrEP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E2C2-D556-F894-A458-551825BB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29" b="9471"/>
          <a:stretch>
            <a:fillRect/>
          </a:stretch>
        </p:blipFill>
        <p:spPr>
          <a:xfrm>
            <a:off x="212727" y="1962365"/>
            <a:ext cx="11766545" cy="3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Lenacapavir Regulatory Approval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15 regulatory approvals, 8 pending approvals as of January 2026</a:t>
            </a:r>
          </a:p>
        </p:txBody>
      </p:sp>
      <p:pic>
        <p:nvPicPr>
          <p:cNvPr id="6" name="Picture 5" descr="A map of the world with different colored maps&#10;&#10;AI-generated content may be incorrect.">
            <a:extLst>
              <a:ext uri="{FF2B5EF4-FFF2-40B4-BE49-F238E27FC236}">
                <a16:creationId xmlns:a16="http://schemas.microsoft.com/office/drawing/2014/main" id="{142E5DF3-12ED-0F2E-9D07-01B39B8A6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70"/>
          <a:stretch>
            <a:fillRect/>
          </a:stretch>
        </p:blipFill>
        <p:spPr>
          <a:xfrm>
            <a:off x="1635991" y="1690541"/>
            <a:ext cx="8920018" cy="50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Lenacapavir</a:t>
            </a:r>
            <a:r>
              <a:rPr lang="en-US"/>
              <a:t> Implementation Studies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AA643-1173-C018-9C46-025981CD1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10 implementation studies ongoing in 4 countries, as of February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8F6E4-5FBB-753B-0B0D-E7599FF4BE6D}"/>
              </a:ext>
            </a:extLst>
          </p:cNvPr>
          <p:cNvSpPr/>
          <p:nvPr/>
        </p:nvSpPr>
        <p:spPr>
          <a:xfrm>
            <a:off x="9369287" y="6308035"/>
            <a:ext cx="1063174" cy="5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C7C51-3489-EB34-73B1-BB08491E22D7}"/>
              </a:ext>
            </a:extLst>
          </p:cNvPr>
          <p:cNvGrpSpPr/>
          <p:nvPr/>
        </p:nvGrpSpPr>
        <p:grpSpPr>
          <a:xfrm>
            <a:off x="1752219" y="1689351"/>
            <a:ext cx="8680242" cy="5168649"/>
            <a:chOff x="1752219" y="1689351"/>
            <a:chExt cx="8680242" cy="5168649"/>
          </a:xfrm>
        </p:grpSpPr>
        <p:pic>
          <p:nvPicPr>
            <p:cNvPr id="12" name="Picture 11" descr="A map of countries/regions with different colored continents&#10;&#10;AI-generated content may be incorrect.">
              <a:extLst>
                <a:ext uri="{FF2B5EF4-FFF2-40B4-BE49-F238E27FC236}">
                  <a16:creationId xmlns:a16="http://schemas.microsoft.com/office/drawing/2014/main" id="{0AFC00BD-8450-D2EA-77AC-F62631BD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483"/>
            <a:stretch>
              <a:fillRect/>
            </a:stretch>
          </p:blipFill>
          <p:spPr>
            <a:xfrm>
              <a:off x="1752219" y="1689351"/>
              <a:ext cx="8680242" cy="51686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7664B8-D312-CBDE-9900-6EB76C5E2DD5}"/>
                </a:ext>
              </a:extLst>
            </p:cNvPr>
            <p:cNvSpPr/>
            <p:nvPr/>
          </p:nvSpPr>
          <p:spPr>
            <a:xfrm>
              <a:off x="9369287" y="6308035"/>
              <a:ext cx="1063174" cy="54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9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Source of LEN for PrEP Supply to Early Adopter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CE6C-3841-1405-A8B3-7C670380E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PEPFAR and Global Fund are supporting 22 countries with early LEN access; </a:t>
            </a:r>
            <a:r>
              <a:rPr lang="en-US" err="1"/>
              <a:t>Unitaid</a:t>
            </a:r>
            <a:r>
              <a:rPr lang="en-US"/>
              <a:t>, Gates and Gilead are supporting 4 implementation science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96287-2410-2EDD-A96B-0099C18A820C}"/>
              </a:ext>
            </a:extLst>
          </p:cNvPr>
          <p:cNvGrpSpPr/>
          <p:nvPr/>
        </p:nvGrpSpPr>
        <p:grpSpPr>
          <a:xfrm>
            <a:off x="942917" y="2020628"/>
            <a:ext cx="9801283" cy="4754245"/>
            <a:chOff x="953308" y="2103755"/>
            <a:chExt cx="9880700" cy="4662531"/>
          </a:xfrm>
        </p:grpSpPr>
        <p:pic>
          <p:nvPicPr>
            <p:cNvPr id="5" name="Picture 4" descr="A map of the world with different colored countries/regions&#10;&#10;AI-generated content may be incorrect.">
              <a:extLst>
                <a:ext uri="{FF2B5EF4-FFF2-40B4-BE49-F238E27FC236}">
                  <a16:creationId xmlns:a16="http://schemas.microsoft.com/office/drawing/2014/main" id="{0B0AE616-37A3-A343-F64C-CEC07A2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086" b="5733"/>
            <a:stretch>
              <a:fillRect/>
            </a:stretch>
          </p:blipFill>
          <p:spPr>
            <a:xfrm>
              <a:off x="953308" y="2103755"/>
              <a:ext cx="9880700" cy="464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C90EB-AFCA-53D8-784D-7F39FFFCFF7F}"/>
                </a:ext>
              </a:extLst>
            </p:cNvPr>
            <p:cNvSpPr/>
            <p:nvPr/>
          </p:nvSpPr>
          <p:spPr>
            <a:xfrm>
              <a:off x="9629914" y="6521715"/>
              <a:ext cx="979714" cy="24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392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Cabotegravir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530F-5A6A-4F9B-B88A-C1549B5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1198663"/>
            <a:ext cx="9986910" cy="484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PrEP Prices for LMICs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Price comparison per person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E73AE-E383-CF41-AC89-E9D614F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4"/>
          <a:stretch>
            <a:fillRect/>
          </a:stretch>
        </p:blipFill>
        <p:spPr>
          <a:xfrm>
            <a:off x="1556721" y="1594789"/>
            <a:ext cx="9078557" cy="52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F75B-2EFF-8D14-2E67-CD2CAD36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E5BC3-72EB-62D5-6E28-EF935A0E5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/>
          <a:lstStyle/>
          <a:p>
            <a:r>
              <a:rPr lang="en-US" sz="1600"/>
              <a:t>HIV Prevention Pipeline</a:t>
            </a:r>
          </a:p>
          <a:p>
            <a:pPr lvl="1"/>
            <a:r>
              <a:rPr lang="en-US" sz="1600">
                <a:hlinkClick r:id="rId2"/>
              </a:rPr>
              <a:t>Years Ahead in HIV Prevention Research: Time to Market</a:t>
            </a:r>
            <a:endParaRPr lang="en-US" sz="1600"/>
          </a:p>
          <a:p>
            <a:pPr lvl="1"/>
            <a:r>
              <a:rPr lang="en-US" sz="1600">
                <a:hlinkClick r:id="rId3"/>
              </a:rPr>
              <a:t>ARV-Based and MPT R&amp;D Pipeline</a:t>
            </a:r>
            <a:endParaRPr lang="en-US" sz="1600"/>
          </a:p>
          <a:p>
            <a:pPr lvl="1"/>
            <a:r>
              <a:rPr lang="en-US" sz="1600">
                <a:hlinkClick r:id="rId4"/>
              </a:rPr>
              <a:t>HIV Prevention Pipeline: Products to Watch</a:t>
            </a:r>
            <a:endParaRPr lang="en-US" sz="1600"/>
          </a:p>
          <a:p>
            <a:pPr lvl="1"/>
            <a:r>
              <a:rPr lang="en-US" sz="1600">
                <a:hlinkClick r:id="rId5"/>
              </a:rPr>
              <a:t>People’s Research Agenda Summary Table</a:t>
            </a:r>
            <a:endParaRPr lang="en-US" sz="1600"/>
          </a:p>
          <a:p>
            <a:r>
              <a:rPr lang="en-US" sz="1600"/>
              <a:t>PrEP</a:t>
            </a:r>
          </a:p>
          <a:p>
            <a:pPr lvl="1"/>
            <a:r>
              <a:rPr lang="en-US" sz="1600">
                <a:hlinkClick r:id="rId6"/>
              </a:rPr>
              <a:t>Innovation Pile-Up in Next-Generation PrEP</a:t>
            </a:r>
            <a:endParaRPr lang="en-US" sz="1600"/>
          </a:p>
          <a:p>
            <a:pPr lvl="1"/>
            <a:r>
              <a:rPr lang="en-US" sz="1600">
                <a:hlinkClick r:id="rId7"/>
              </a:rPr>
              <a:t>Speeding Up Access to PrEP</a:t>
            </a:r>
            <a:endParaRPr lang="en-US" sz="1600"/>
          </a:p>
          <a:p>
            <a:pPr lvl="1"/>
            <a:r>
              <a:rPr lang="en-US" sz="1600">
                <a:hlinkClick r:id="rId8"/>
              </a:rPr>
              <a:t>Learn Lessons, Accelerate Access, Reduce Time to Impact</a:t>
            </a:r>
            <a:endParaRPr lang="en-US" sz="1600"/>
          </a:p>
          <a:p>
            <a:pPr lvl="1"/>
            <a:r>
              <a:rPr lang="en-US" sz="1600" err="1">
                <a:hlinkClick r:id="rId9"/>
              </a:rPr>
              <a:t>EXPrESSIVE</a:t>
            </a:r>
            <a:r>
              <a:rPr lang="en-US" sz="1600">
                <a:hlinkClick r:id="rId9"/>
              </a:rPr>
              <a:t> Phase III Program Countries of MK-8527</a:t>
            </a:r>
            <a:endParaRPr lang="en-US" sz="1600"/>
          </a:p>
          <a:p>
            <a:pPr lvl="1"/>
            <a:r>
              <a:rPr lang="en-US" sz="1600">
                <a:hlinkClick r:id="rId10"/>
              </a:rPr>
              <a:t>Where We Are Now with LEN for PrEP</a:t>
            </a:r>
            <a:endParaRPr lang="en-US" sz="1600"/>
          </a:p>
          <a:p>
            <a:pPr lvl="1"/>
            <a:r>
              <a:rPr lang="en-US" sz="1600" err="1">
                <a:hlinkClick r:id="rId11"/>
              </a:rPr>
              <a:t>Lenacapavir</a:t>
            </a:r>
            <a:r>
              <a:rPr lang="en-US" sz="1600">
                <a:hlinkClick r:id="rId11"/>
              </a:rPr>
              <a:t> Regulatory Approval</a:t>
            </a:r>
            <a:endParaRPr lang="en-US" sz="1600"/>
          </a:p>
          <a:p>
            <a:pPr lvl="1"/>
            <a:r>
              <a:rPr lang="en-US" sz="1600">
                <a:hlinkClick r:id="rId12"/>
              </a:rPr>
              <a:t>Lenacapavir Implementation Studies</a:t>
            </a:r>
            <a:endParaRPr lang="en-US" sz="1600"/>
          </a:p>
          <a:p>
            <a:pPr lvl="1"/>
            <a:r>
              <a:rPr lang="en-US" sz="1600">
                <a:hlinkClick r:id="rId13"/>
              </a:rPr>
              <a:t>Source of LEN for PrEP Supply to Early Adopter Countries</a:t>
            </a:r>
            <a:endParaRPr lang="en-US" sz="1600"/>
          </a:p>
          <a:p>
            <a:pPr lvl="1"/>
            <a:r>
              <a:rPr lang="en-US" sz="1600">
                <a:hlinkClick r:id="rId14"/>
              </a:rPr>
              <a:t>Cabotegravir Implementation</a:t>
            </a:r>
            <a:endParaRPr lang="en-US" sz="1600"/>
          </a:p>
          <a:p>
            <a:pPr lvl="1"/>
            <a:r>
              <a:rPr lang="en-US" sz="1600">
                <a:hlinkClick r:id="rId15"/>
              </a:rPr>
              <a:t>PrEP Prices for LMICs</a:t>
            </a:r>
            <a:endParaRPr lang="en-US" sz="1600"/>
          </a:p>
          <a:p>
            <a:pPr lvl="1"/>
            <a:r>
              <a:rPr lang="en-US" sz="1600">
                <a:hlinkClick r:id="rId16"/>
              </a:rPr>
              <a:t>Overview of </a:t>
            </a:r>
            <a:r>
              <a:rPr lang="en-US" sz="1600" err="1">
                <a:hlinkClick r:id="rId16"/>
              </a:rPr>
              <a:t>Lenacapavir</a:t>
            </a:r>
            <a:r>
              <a:rPr lang="en-US" sz="1600">
                <a:hlinkClick r:id="rId16"/>
              </a:rPr>
              <a:t> Trials</a:t>
            </a:r>
            <a:endParaRPr lang="en-US" sz="16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Lenacapavir</a:t>
            </a:r>
            <a:r>
              <a:rPr lang="en-US"/>
              <a:t> Trials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7996C1-9CE1-EF47-CFB2-A22E1882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2" t="19690" r="-74" b="8304"/>
          <a:stretch>
            <a:fillRect/>
          </a:stretch>
        </p:blipFill>
        <p:spPr>
          <a:xfrm>
            <a:off x="290603" y="1205913"/>
            <a:ext cx="10523702" cy="5286960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F70FFD4-5B01-C03D-DECC-9EFACC1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22" t="25" r="22907" b="80856"/>
          <a:stretch>
            <a:fillRect/>
          </a:stretch>
        </p:blipFill>
        <p:spPr>
          <a:xfrm>
            <a:off x="9910138" y="1786008"/>
            <a:ext cx="2253344" cy="118320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F4FECA-4029-F477-8A89-91BACF38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04" t="25" r="813" b="80123"/>
          <a:stretch>
            <a:fillRect/>
          </a:stretch>
        </p:blipFill>
        <p:spPr>
          <a:xfrm>
            <a:off x="8946753" y="-11764"/>
            <a:ext cx="1926771" cy="12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11F5-9DA9-F850-4300-46B1D8DED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Multipurpose Prevention Technologies (MPTs) &amp; STIs</a:t>
            </a:r>
          </a:p>
        </p:txBody>
      </p:sp>
    </p:spTree>
    <p:extLst>
      <p:ext uri="{BB962C8B-B14F-4D97-AF65-F5344CB8AC3E}">
        <p14:creationId xmlns:p14="http://schemas.microsoft.com/office/powerpoint/2010/main" val="57381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Multipurpose Prevention Technology (MPT) R&amp;D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18CFE-CA57-0997-2890-A14D2021F530}"/>
              </a:ext>
            </a:extLst>
          </p:cNvPr>
          <p:cNvGrpSpPr/>
          <p:nvPr/>
        </p:nvGrpSpPr>
        <p:grpSpPr>
          <a:xfrm>
            <a:off x="2339916" y="1217711"/>
            <a:ext cx="8067805" cy="5561017"/>
            <a:chOff x="2339916" y="1217711"/>
            <a:chExt cx="8067805" cy="5561017"/>
          </a:xfrm>
        </p:grpSpPr>
        <p:pic>
          <p:nvPicPr>
            <p:cNvPr id="14" name="Picture 13" descr="A chart with colorful dots and numbers&#10;&#10;AI-generated content may be incorrect.">
              <a:extLst>
                <a:ext uri="{FF2B5EF4-FFF2-40B4-BE49-F238E27FC236}">
                  <a16:creationId xmlns:a16="http://schemas.microsoft.com/office/drawing/2014/main" id="{A0470F74-6C1A-0161-E750-66E1717C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88"/>
            <a:stretch>
              <a:fillRect/>
            </a:stretch>
          </p:blipFill>
          <p:spPr>
            <a:xfrm>
              <a:off x="2339916" y="1217711"/>
              <a:ext cx="7876854" cy="556101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84DD9-01E2-0FF9-ADCE-89D94397C42B}"/>
                </a:ext>
              </a:extLst>
            </p:cNvPr>
            <p:cNvSpPr/>
            <p:nvPr/>
          </p:nvSpPr>
          <p:spPr>
            <a:xfrm>
              <a:off x="9257016" y="6246688"/>
              <a:ext cx="1150705" cy="53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921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6A46-BF0F-8C3A-81B2-4DA5B4B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MPTs Addressing STIs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10778-5035-7A0B-4D1B-CC5DE5C82B2D}"/>
              </a:ext>
            </a:extLst>
          </p:cNvPr>
          <p:cNvGrpSpPr/>
          <p:nvPr/>
        </p:nvGrpSpPr>
        <p:grpSpPr>
          <a:xfrm>
            <a:off x="2056610" y="1115203"/>
            <a:ext cx="8078780" cy="5742797"/>
            <a:chOff x="1846421" y="1002722"/>
            <a:chExt cx="8066506" cy="5855766"/>
          </a:xfrm>
        </p:grpSpPr>
        <p:pic>
          <p:nvPicPr>
            <p:cNvPr id="6" name="Picture 5" descr="A screen shot of a medical form&#10;&#10;AI-generated content may be incorrect.">
              <a:extLst>
                <a:ext uri="{FF2B5EF4-FFF2-40B4-BE49-F238E27FC236}">
                  <a16:creationId xmlns:a16="http://schemas.microsoft.com/office/drawing/2014/main" id="{66EAB998-4F46-AB48-2E48-B61DB881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814"/>
            <a:stretch>
              <a:fillRect/>
            </a:stretch>
          </p:blipFill>
          <p:spPr>
            <a:xfrm>
              <a:off x="1846421" y="1002722"/>
              <a:ext cx="8066506" cy="58557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92760-6008-DC33-B370-1899DB71EF85}"/>
                </a:ext>
              </a:extLst>
            </p:cNvPr>
            <p:cNvSpPr/>
            <p:nvPr/>
          </p:nvSpPr>
          <p:spPr>
            <a:xfrm>
              <a:off x="8967354" y="6244936"/>
              <a:ext cx="945573" cy="61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70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7F28-7F14-B016-D845-563FF9DF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F73-EC32-D166-4536-B188120F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Current Status of Vaccine Development</a:t>
            </a:r>
          </a:p>
        </p:txBody>
      </p:sp>
      <p:pic>
        <p:nvPicPr>
          <p:cNvPr id="3" name="Picture 2" descr="A diagram of a vaccine development&#10;&#10;AI-generated content may be incorrect.">
            <a:extLst>
              <a:ext uri="{FF2B5EF4-FFF2-40B4-BE49-F238E27FC236}">
                <a16:creationId xmlns:a16="http://schemas.microsoft.com/office/drawing/2014/main" id="{EA2E1141-A814-C1B9-4CB8-4492FCD9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83" r="-78" b="20366"/>
          <a:stretch>
            <a:fillRect/>
          </a:stretch>
        </p:blipFill>
        <p:spPr>
          <a:xfrm>
            <a:off x="239306" y="1931863"/>
            <a:ext cx="11722813" cy="300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52FA-E7EA-03C1-2F48-F5BBB2810119}"/>
              </a:ext>
            </a:extLst>
          </p:cNvPr>
          <p:cNvSpPr txBox="1"/>
          <p:nvPr/>
        </p:nvSpPr>
        <p:spPr>
          <a:xfrm>
            <a:off x="4464942" y="5806314"/>
            <a:ext cx="3274711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/>
              </a:rPr>
              <a:t>For more, visit STIWATCH.org</a:t>
            </a:r>
          </a:p>
        </p:txBody>
      </p:sp>
    </p:spTree>
    <p:extLst>
      <p:ext uri="{BB962C8B-B14F-4D97-AF65-F5344CB8AC3E}">
        <p14:creationId xmlns:p14="http://schemas.microsoft.com/office/powerpoint/2010/main" val="617898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B7B-5983-531C-1546-13C54CC0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Preventive Vaccines</a:t>
            </a:r>
          </a:p>
        </p:txBody>
      </p:sp>
    </p:spTree>
    <p:extLst>
      <p:ext uri="{BB962C8B-B14F-4D97-AF65-F5344CB8AC3E}">
        <p14:creationId xmlns:p14="http://schemas.microsoft.com/office/powerpoint/2010/main" val="199153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HIV Vaccine Clinical Trials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0" name="Picture 29" descr="A table of blood samples&#10;&#10;AI-generated content may be incorrect.">
            <a:extLst>
              <a:ext uri="{FF2B5EF4-FFF2-40B4-BE49-F238E27FC236}">
                <a16:creationId xmlns:a16="http://schemas.microsoft.com/office/drawing/2014/main" id="{30CCC225-C373-0094-AC54-2C44C26D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7" b="13518"/>
          <a:stretch>
            <a:fillRect/>
          </a:stretch>
        </p:blipFill>
        <p:spPr>
          <a:xfrm>
            <a:off x="1019858" y="1115203"/>
            <a:ext cx="10152283" cy="48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4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FD19-0EFF-B8D9-C486-516BB97AA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bNAbs</a:t>
            </a:r>
          </a:p>
        </p:txBody>
      </p:sp>
    </p:spTree>
    <p:extLst>
      <p:ext uri="{BB962C8B-B14F-4D97-AF65-F5344CB8AC3E}">
        <p14:creationId xmlns:p14="http://schemas.microsoft.com/office/powerpoint/2010/main" val="50481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Broadly Neutralizing Antibodies and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diagram of a virus&#10;&#10;AI-generated content may be incorrect.">
            <a:extLst>
              <a:ext uri="{FF2B5EF4-FFF2-40B4-BE49-F238E27FC236}">
                <a16:creationId xmlns:a16="http://schemas.microsoft.com/office/drawing/2014/main" id="{BD204C6B-3929-957F-ABE2-5C74EC8D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0" b="8993"/>
          <a:stretch>
            <a:fillRect/>
          </a:stretch>
        </p:blipFill>
        <p:spPr>
          <a:xfrm>
            <a:off x="721038" y="1240831"/>
            <a:ext cx="10749924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Broadly Neutralizing Antibody (</a:t>
            </a:r>
            <a:r>
              <a:rPr lang="en-US" err="1"/>
              <a:t>bNAb</a:t>
            </a:r>
            <a:r>
              <a:rPr lang="en-US"/>
              <a:t>) Combinations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5FCCB52C-8773-CA99-A717-9DFBE08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3" b="8200"/>
          <a:stretch>
            <a:fillRect/>
          </a:stretch>
        </p:blipFill>
        <p:spPr>
          <a:xfrm>
            <a:off x="1459473" y="1115203"/>
            <a:ext cx="9273054" cy="57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4C2B-81B4-5004-A15F-CCAAA589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8D3D-D8F4-BB52-E5B4-94C2AEA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7BBC-32AB-7FD7-ECD9-D88110359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MPTs &amp; STIs</a:t>
            </a:r>
          </a:p>
          <a:p>
            <a:pPr lvl="1"/>
            <a:r>
              <a:rPr lang="en-US" sz="1800" dirty="0">
                <a:hlinkClick r:id="rId2"/>
              </a:rPr>
              <a:t>MPT R&amp;D Pipeline</a:t>
            </a:r>
            <a:endParaRPr lang="en-US" sz="1800" dirty="0"/>
          </a:p>
          <a:p>
            <a:pPr lvl="1"/>
            <a:r>
              <a:rPr lang="en-US" sz="1800" dirty="0">
                <a:hlinkClick r:id="rId3"/>
              </a:rPr>
              <a:t>Spotlight on MPTs Addressing STIs</a:t>
            </a:r>
            <a:endParaRPr lang="en-US" sz="1800">
              <a:cs typeface="Arial" panose="020B0604020202020204"/>
            </a:endParaRPr>
          </a:p>
          <a:p>
            <a:pPr lvl="1"/>
            <a:r>
              <a:rPr lang="en-US" sz="1800" dirty="0">
                <a:hlinkClick r:id="rId4"/>
              </a:rPr>
              <a:t>Current Status of Vaccine Development</a:t>
            </a:r>
            <a:endParaRPr lang="en-US" sz="1800" dirty="0">
              <a:cs typeface="Arial"/>
            </a:endParaRPr>
          </a:p>
          <a:p>
            <a:r>
              <a:rPr lang="en-US" sz="1800" dirty="0"/>
              <a:t>Preventive Vaccines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>
                <a:hlinkClick r:id="rId5"/>
              </a:rPr>
              <a:t>HIV Vaccine Clinical Trials Pipeline</a:t>
            </a:r>
            <a:endParaRPr lang="en-US" sz="1800" dirty="0"/>
          </a:p>
          <a:p>
            <a:r>
              <a:rPr lang="en-US" sz="1800" dirty="0" err="1"/>
              <a:t>bNAbs</a:t>
            </a:r>
            <a:endParaRPr lang="en-US" sz="1800" dirty="0" err="1">
              <a:cs typeface="Arial"/>
            </a:endParaRPr>
          </a:p>
          <a:p>
            <a:pPr lvl="1"/>
            <a:r>
              <a:rPr lang="en-US" sz="1800" dirty="0">
                <a:hlinkClick r:id="rId6"/>
              </a:rPr>
              <a:t>Broadly Neutralizing Antibodies and HIV</a:t>
            </a:r>
            <a:endParaRPr lang="en-US" sz="1800" dirty="0"/>
          </a:p>
          <a:p>
            <a:pPr lvl="1"/>
            <a:r>
              <a:rPr lang="en-US" sz="1800" dirty="0">
                <a:hlinkClick r:id="rId7"/>
              </a:rPr>
              <a:t>Broadly Neutralizing Antibody Combinations</a:t>
            </a:r>
            <a:endParaRPr lang="en-US" sz="1800" dirty="0"/>
          </a:p>
          <a:p>
            <a:r>
              <a:rPr lang="en-US" sz="1800" dirty="0"/>
              <a:t>Impact of US Funding Cuts</a:t>
            </a:r>
            <a:endParaRPr lang="en-US" sz="1800" dirty="0">
              <a:cs typeface="Arial"/>
            </a:endParaRPr>
          </a:p>
          <a:p>
            <a:pPr lvl="1"/>
            <a:r>
              <a:rPr lang="en-US" sz="1800" dirty="0">
                <a:hlinkClick r:id="rId8"/>
              </a:rPr>
              <a:t>HIV Prevention Pipeline: Impact of USAID &amp; NIH Cuts</a:t>
            </a:r>
            <a:endParaRPr lang="en-US" sz="1800" dirty="0"/>
          </a:p>
          <a:p>
            <a:pPr lvl="1"/>
            <a:r>
              <a:rPr lang="en-US" sz="1800" dirty="0">
                <a:hlinkClick r:id="rId8"/>
              </a:rPr>
              <a:t>The Cost of Cutting HIV Research</a:t>
            </a:r>
            <a:endParaRPr lang="en-US" sz="1800" dirty="0"/>
          </a:p>
          <a:p>
            <a:pPr lvl="1"/>
            <a:r>
              <a:rPr lang="en-US" sz="1800" dirty="0">
                <a:hlinkClick r:id="rId8"/>
              </a:rPr>
              <a:t>NIH: Cuts to Clinical Trials</a:t>
            </a:r>
            <a:endParaRPr lang="en-US" sz="1800" dirty="0"/>
          </a:p>
          <a:p>
            <a:pPr lvl="1"/>
            <a:r>
              <a:rPr lang="en-US" sz="1800" dirty="0">
                <a:hlinkClick r:id="rId9"/>
              </a:rPr>
              <a:t>PrEP Delivery Imperiled</a:t>
            </a:r>
            <a:endParaRPr lang="en-US" sz="1800" dirty="0"/>
          </a:p>
          <a:p>
            <a:pPr lvl="1"/>
            <a:r>
              <a:rPr lang="en-US" sz="1800" dirty="0">
                <a:hlinkClick r:id="rId10"/>
              </a:rPr>
              <a:t>Impact of US Funding on Services for Key Populations</a:t>
            </a:r>
            <a:endParaRPr lang="en-US" sz="1800" dirty="0"/>
          </a:p>
          <a:p>
            <a:pPr lvl="2"/>
            <a:endParaRPr lang="en-US" sz="14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125A-73FD-C9CB-2CEC-57A9374C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 of US Funding Cuts</a:t>
            </a:r>
          </a:p>
        </p:txBody>
      </p:sp>
    </p:spTree>
    <p:extLst>
      <p:ext uri="{BB962C8B-B14F-4D97-AF65-F5344CB8AC3E}">
        <p14:creationId xmlns:p14="http://schemas.microsoft.com/office/powerpoint/2010/main" val="209761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C53-294F-82FD-8903-BAA81B2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081-B022-AA29-1A45-546260B9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31674"/>
            <a:ext cx="10885202" cy="739884"/>
          </a:xfrm>
        </p:spPr>
        <p:txBody>
          <a:bodyPr anchor="ctr">
            <a:normAutofit fontScale="90000"/>
          </a:bodyPr>
          <a:lstStyle/>
          <a:p>
            <a:r>
              <a:rPr lang="en-US"/>
              <a:t>HIV Prevention Pipeline: Impact of USAID &amp; NIH Cuts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15E1-E643-551A-FBC3-04D53CEA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" y="1216072"/>
            <a:ext cx="11378633" cy="49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7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AC66-1191-30C6-4D53-5B4C2B9D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0292-D5DE-3488-AB3B-33AC91F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Cost of Cutting HIV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3572-0D53-83B8-5CE2-C918DD01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43442"/>
            <a:ext cx="10882744" cy="882581"/>
          </a:xfrm>
        </p:spPr>
        <p:txBody>
          <a:bodyPr/>
          <a:lstStyle/>
          <a:p>
            <a:r>
              <a:rPr lang="en-US"/>
              <a:t>NIH terminated 191 HIV-specific grants in 2025, slashing over $200 million from key HIV prevention research grants</a:t>
            </a:r>
            <a:r>
              <a:rPr lang="en-US" baseline="30000"/>
              <a:t>1</a:t>
            </a:r>
          </a:p>
          <a:p>
            <a:endParaRPr lang="en-US"/>
          </a:p>
        </p:txBody>
      </p:sp>
      <p:pic>
        <p:nvPicPr>
          <p:cNvPr id="8" name="Picture 7" descr="A diagram of a variety of information&#10;&#10;AI-generated content may be incorrect.">
            <a:extLst>
              <a:ext uri="{FF2B5EF4-FFF2-40B4-BE49-F238E27FC236}">
                <a16:creationId xmlns:a16="http://schemas.microsoft.com/office/drawing/2014/main" id="{6212500F-7671-6EFD-FE37-00BCAAC0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2054262"/>
            <a:ext cx="11179863" cy="3012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32FCD-C5B6-54B7-FE9B-AE0022BF2E9C}"/>
              </a:ext>
            </a:extLst>
          </p:cNvPr>
          <p:cNvSpPr txBox="1"/>
          <p:nvPr/>
        </p:nvSpPr>
        <p:spPr>
          <a:xfrm>
            <a:off x="835742" y="5066404"/>
            <a:ext cx="1107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1400" i="1">
                <a:solidFill>
                  <a:schemeClr val="bg2">
                    <a:lumMod val="10000"/>
                  </a:schemeClr>
                </a:solidFill>
              </a:rPr>
              <a:t>Grants may cover more than one research area, so total across categories shown here exceeds $200 million in total funding lost</a:t>
            </a:r>
          </a:p>
        </p:txBody>
      </p:sp>
    </p:spTree>
    <p:extLst>
      <p:ext uri="{BB962C8B-B14F-4D97-AF65-F5344CB8AC3E}">
        <p14:creationId xmlns:p14="http://schemas.microsoft.com/office/powerpoint/2010/main" val="3419074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NIH: Cuts to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F32-AD0C-BD4D-A8A5-236273A3A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553716"/>
            <a:ext cx="4077221" cy="40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Total NIH termination of grants—unprecedented in history of agency</a:t>
            </a:r>
          </a:p>
          <a:p>
            <a:pPr lvl="1"/>
            <a:r>
              <a:rPr lang="en-US">
                <a:cs typeface="Arial"/>
              </a:rPr>
              <a:t>$19B lost funding = 777 terminated grants</a:t>
            </a:r>
          </a:p>
          <a:p>
            <a:pPr lvl="1"/>
            <a:r>
              <a:rPr lang="en-US">
                <a:cs typeface="Arial"/>
              </a:rPr>
              <a:t>$643M = 113 active clinical trials terminated</a:t>
            </a:r>
          </a:p>
          <a:p>
            <a:pPr lvl="1"/>
            <a:r>
              <a:rPr lang="en-US">
                <a:cs typeface="Arial"/>
              </a:rPr>
              <a:t>56% ($~360M) of terminated </a:t>
            </a:r>
            <a:r>
              <a:rPr lang="en-US" b="1">
                <a:cs typeface="Arial"/>
              </a:rPr>
              <a:t>clinical trials </a:t>
            </a:r>
            <a:r>
              <a:rPr lang="en-US">
                <a:cs typeface="Arial"/>
              </a:rPr>
              <a:t>related to HIV</a:t>
            </a:r>
          </a:p>
        </p:txBody>
      </p:sp>
      <p:pic>
        <p:nvPicPr>
          <p:cNvPr id="4" name="Picture 3" descr="A graph of a number of grants&#10;&#10;AI-generated content may be incorrect.">
            <a:extLst>
              <a:ext uri="{FF2B5EF4-FFF2-40B4-BE49-F238E27FC236}">
                <a16:creationId xmlns:a16="http://schemas.microsoft.com/office/drawing/2014/main" id="{194D360F-969E-0132-12E6-BAFE2BF7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87" y="1394847"/>
            <a:ext cx="6443016" cy="4675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9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2D6E-7738-AE30-EEE2-C04EDC95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 Delivery Imperiled</a:t>
            </a:r>
          </a:p>
        </p:txBody>
      </p:sp>
      <p:pic>
        <p:nvPicPr>
          <p:cNvPr id="6" name="Picture 5" descr="A few different types of prescription drugs&#10;&#10;AI-generated content may be incorrect.">
            <a:extLst>
              <a:ext uri="{FF2B5EF4-FFF2-40B4-BE49-F238E27FC236}">
                <a16:creationId xmlns:a16="http://schemas.microsoft.com/office/drawing/2014/main" id="{2998A1B5-5077-C3B4-E4DA-7AC358F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2" b="22099"/>
          <a:stretch>
            <a:fillRect/>
          </a:stretch>
        </p:blipFill>
        <p:spPr>
          <a:xfrm>
            <a:off x="835742" y="1839190"/>
            <a:ext cx="10989664" cy="35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6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0D67-6E49-760D-FC1D-90115B2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ADF-8A89-E496-8C37-E77C20F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Impact of US Funding Cuts on Services for Key Populations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E0F47-262B-5E55-3CAD-A9A9EC0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Percentage of KP-serving implementing partners that have reported full or partial termination of the provision of KP services due to US funding cuts as of April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F430-8155-42D6-DD03-3734015F7716}"/>
              </a:ext>
            </a:extLst>
          </p:cNvPr>
          <p:cNvGrpSpPr/>
          <p:nvPr/>
        </p:nvGrpSpPr>
        <p:grpSpPr>
          <a:xfrm>
            <a:off x="2153307" y="1930400"/>
            <a:ext cx="7885386" cy="4813300"/>
            <a:chOff x="2153307" y="1930400"/>
            <a:chExt cx="7885386" cy="4813300"/>
          </a:xfrm>
        </p:grpSpPr>
        <p:pic>
          <p:nvPicPr>
            <p:cNvPr id="9" name="Picture 8" descr="A map of afric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AAF1663F-0D97-6ECF-9704-5E302C2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51" b="9814"/>
            <a:stretch>
              <a:fillRect/>
            </a:stretch>
          </p:blipFill>
          <p:spPr>
            <a:xfrm>
              <a:off x="2153307" y="1930400"/>
              <a:ext cx="7885386" cy="4813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27BDB8-D780-229E-4DBF-CF01A723F8F7}"/>
                </a:ext>
              </a:extLst>
            </p:cNvPr>
            <p:cNvSpPr/>
            <p:nvPr/>
          </p:nvSpPr>
          <p:spPr>
            <a:xfrm>
              <a:off x="8775700" y="6565900"/>
              <a:ext cx="126299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1B45-EACC-2B67-A186-C4210E5E7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HIV Prevention Pipeline</a:t>
            </a:r>
          </a:p>
        </p:txBody>
      </p:sp>
    </p:spTree>
    <p:extLst>
      <p:ext uri="{BB962C8B-B14F-4D97-AF65-F5344CB8AC3E}">
        <p14:creationId xmlns:p14="http://schemas.microsoft.com/office/powerpoint/2010/main" val="308574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236273"/>
            <a:ext cx="10885202" cy="750077"/>
          </a:xfrm>
        </p:spPr>
        <p:txBody>
          <a:bodyPr>
            <a:normAutofit fontScale="90000"/>
          </a:bodyPr>
          <a:lstStyle/>
          <a:p>
            <a:r>
              <a:rPr lang="en-US"/>
              <a:t>Years Ahead in HIV Prevention Research: </a:t>
            </a:r>
            <a:br>
              <a:rPr lang="en-US"/>
            </a:br>
            <a:r>
              <a:rPr lang="en-US"/>
              <a:t>Time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 descr="A diagram of a research project&#10;&#10;AI-generated content may be incorrect.">
            <a:extLst>
              <a:ext uri="{FF2B5EF4-FFF2-40B4-BE49-F238E27FC236}">
                <a16:creationId xmlns:a16="http://schemas.microsoft.com/office/drawing/2014/main" id="{CDD339D3-2163-69C1-F5C8-4D2E8C2C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1" b="6974"/>
          <a:stretch>
            <a:fillRect/>
          </a:stretch>
        </p:blipFill>
        <p:spPr>
          <a:xfrm>
            <a:off x="835742" y="1181527"/>
            <a:ext cx="9975656" cy="52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8BD0A197-68C8-0972-B30F-79324574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18477" r="1371" b="2244"/>
          <a:stretch>
            <a:fillRect/>
          </a:stretch>
        </p:blipFill>
        <p:spPr>
          <a:xfrm>
            <a:off x="835742" y="1115203"/>
            <a:ext cx="9934754" cy="527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ARV-Based and MPT R&amp;D Pipeline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AB0B9-5EED-4E14-8893-A128F7FA1E26}"/>
              </a:ext>
            </a:extLst>
          </p:cNvPr>
          <p:cNvSpPr/>
          <p:nvPr/>
        </p:nvSpPr>
        <p:spPr>
          <a:xfrm>
            <a:off x="9633857" y="6161314"/>
            <a:ext cx="113663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64F1-DC68-F9C7-CAF9-3281E8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Prevention Pipeline: Products to Watch</a:t>
            </a:r>
          </a:p>
        </p:txBody>
      </p:sp>
      <p:pic>
        <p:nvPicPr>
          <p:cNvPr id="6" name="Picture 5" descr="A chart of a medical procedure&#10;&#10;AI-generated content may be incorrect.">
            <a:extLst>
              <a:ext uri="{FF2B5EF4-FFF2-40B4-BE49-F238E27FC236}">
                <a16:creationId xmlns:a16="http://schemas.microsoft.com/office/drawing/2014/main" id="{DF1B1B17-8B3E-B343-5E3E-5EDF8AE9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" b="1152"/>
          <a:stretch>
            <a:fillRect/>
          </a:stretch>
        </p:blipFill>
        <p:spPr>
          <a:xfrm>
            <a:off x="1467030" y="1147856"/>
            <a:ext cx="9257940" cy="57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People’s Research Agenda Summary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11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1EE5D1C6-FF90-70DE-5458-AEC4792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1231742"/>
            <a:ext cx="9900753" cy="56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EBCF-0C22-3953-C794-2EA7ACE05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39559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A1D07EE-E3BA-E845-8E81-CC0A809D5F22}" vid="{810503E2-07A1-9146-9064-15C32A1A0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F5BB1116A90459E245489F20C500F" ma:contentTypeVersion="15" ma:contentTypeDescription="Create a new document." ma:contentTypeScope="" ma:versionID="9a38a62cd8400aab58277a35adcaaf94">
  <xsd:schema xmlns:xsd="http://www.w3.org/2001/XMLSchema" xmlns:xs="http://www.w3.org/2001/XMLSchema" xmlns:p="http://schemas.microsoft.com/office/2006/metadata/properties" xmlns:ns2="ecbb6b75-ed16-40cd-a9a8-77cf87046b80" xmlns:ns3="537d2ee8-cfed-489f-8fdb-1f0a01b7be07" targetNamespace="http://schemas.microsoft.com/office/2006/metadata/properties" ma:root="true" ma:fieldsID="9fe388edf8f56ca1b675e030cad9d84f" ns2:_="" ns3:_="">
    <xsd:import namespace="ecbb6b75-ed16-40cd-a9a8-77cf87046b80"/>
    <xsd:import namespace="537d2ee8-cfed-489f-8fdb-1f0a01b7be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b6b75-ed16-40cd-a9a8-77cf8704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8a61325-a799-49ec-90cd-bdb119cc2d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2ee8-cfed-489f-8fdb-1f0a01b7be0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5c1ba9-5ec8-4f86-ac8f-7070fd28c86b}" ma:internalName="TaxCatchAll" ma:showField="CatchAllData" ma:web="537d2ee8-cfed-489f-8fdb-1f0a01b7be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b6b75-ed16-40cd-a9a8-77cf87046b80">
      <Terms xmlns="http://schemas.microsoft.com/office/infopath/2007/PartnerControls"/>
    </lcf76f155ced4ddcb4097134ff3c332f>
    <TaxCatchAll xmlns="537d2ee8-cfed-489f-8fdb-1f0a01b7be07" xsi:nil="true"/>
    <SharedWithUsers xmlns="537d2ee8-cfed-489f-8fdb-1f0a01b7be07">
      <UserInfo>
        <DisplayName>Navita Jain</DisplayName>
        <AccountId>51</AccountId>
        <AccountType/>
      </UserInfo>
      <UserInfo>
        <DisplayName>Justine MacWilliam</DisplayName>
        <AccountId>56</AccountId>
        <AccountType/>
      </UserInfo>
      <UserInfo>
        <DisplayName>Cindra Feuer</DisplayName>
        <AccountId>47</AccountId>
        <AccountType/>
      </UserInfo>
      <UserInfo>
        <DisplayName>Jason Rosenberg</DisplayName>
        <AccountId>11</AccountId>
        <AccountType/>
      </UserInfo>
      <UserInfo>
        <DisplayName>Erin Kiernon</DisplayName>
        <AccountId>53</AccountId>
        <AccountType/>
      </UserInfo>
      <UserInfo>
        <DisplayName>Deirdre Grant</DisplayName>
        <AccountId>39</AccountId>
        <AccountType/>
      </UserInfo>
      <UserInfo>
        <DisplayName>Janki Tailor</DisplayName>
        <AccountId>41</AccountId>
        <AccountType/>
      </UserInfo>
      <UserInfo>
        <DisplayName>John Meade</DisplayName>
        <AccountId>58</AccountId>
        <AccountType/>
      </UserInfo>
      <UserInfo>
        <DisplayName>Wawira Nyagah</DisplayName>
        <AccountId>42</AccountId>
        <AccountType/>
      </UserInfo>
      <UserInfo>
        <DisplayName>Nandi Sikwana</DisplayName>
        <AccountId>68</AccountId>
        <AccountType/>
      </UserInfo>
      <UserInfo>
        <DisplayName>Randy Goetz</DisplayName>
        <AccountId>49</AccountId>
        <AccountType/>
      </UserInfo>
      <UserInfo>
        <DisplayName>Rachel Saunders</DisplayName>
        <AccountId>67</AccountId>
        <AccountType/>
      </UserInfo>
      <UserInfo>
        <DisplayName>Roberta Sutton</DisplayName>
        <AccountId>70</AccountId>
        <AccountType/>
      </UserInfo>
      <UserInfo>
        <DisplayName>Isha Tendolkar</DisplayName>
        <AccountId>71</AccountId>
        <AccountType/>
      </UserInfo>
      <UserInfo>
        <DisplayName>Kenyon Farrow</DisplayName>
        <AccountId>102</AccountId>
        <AccountType/>
      </UserInfo>
      <UserInfo>
        <DisplayName>Suraj Madoori</DisplayName>
        <AccountId>57</AccountId>
        <AccountType/>
      </UserInfo>
      <UserInfo>
        <DisplayName>Manju Chatani</DisplayName>
        <AccountId>46</AccountId>
        <AccountType/>
      </UserInfo>
      <UserInfo>
        <DisplayName>Saira George Carballo</DisplayName>
        <AccountId>85</AccountId>
        <AccountType/>
      </UserInfo>
      <UserInfo>
        <DisplayName>Abigail Smith</DisplayName>
        <AccountId>69</AccountId>
        <AccountType/>
      </UserInfo>
      <UserInfo>
        <DisplayName>Kate Segal</DisplayName>
        <AccountId>43</AccountId>
        <AccountType/>
      </UserInfo>
      <UserInfo>
        <DisplayName>Grace Kumwenda</DisplayName>
        <AccountId>54</AccountId>
        <AccountType/>
      </UserInfo>
      <UserInfo>
        <DisplayName>Bridget JJuuko</DisplayName>
        <AccountId>81</AccountId>
        <AccountType/>
      </UserInfo>
      <UserInfo>
        <DisplayName>Jeanne Baron</DisplayName>
        <AccountId>10</AccountId>
        <AccountType/>
      </UserInfo>
      <UserInfo>
        <DisplayName>Hannah Nelson</DisplayName>
        <AccountId>61</AccountId>
        <AccountType/>
      </UserInfo>
      <UserInfo>
        <DisplayName>Daisy Ouya</DisplayName>
        <AccountId>64</AccountId>
        <AccountType/>
      </UserInfo>
      <UserInfo>
        <DisplayName>Grace Tetteh</DisplayName>
        <AccountId>72</AccountId>
        <AccountType/>
      </UserInfo>
      <UserInfo>
        <DisplayName>Alison Footman</DisplayName>
        <AccountId>34</AccountId>
        <AccountType/>
      </UserInfo>
      <UserInfo>
        <DisplayName>Samantha Rick</DisplayName>
        <AccountId>65</AccountId>
        <AccountType/>
      </UserInfo>
      <UserInfo>
        <DisplayName>Alexa Alexander</DisplayName>
        <AccountId>44</AccountId>
        <AccountType/>
      </UserInfo>
      <UserInfo>
        <DisplayName>Jennifer Brunet</DisplayName>
        <AccountId>12</AccountId>
        <AccountType/>
      </UserInfo>
      <UserInfo>
        <DisplayName>Annette Gaudino</DisplayName>
        <AccountId>48</AccountId>
        <AccountType/>
      </UserInfo>
      <UserInfo>
        <DisplayName>Estelle Ngaba</DisplayName>
        <AccountId>62</AccountId>
        <AccountType/>
      </UserInfo>
      <UserInfo>
        <DisplayName>Stacey Hannah</DisplayName>
        <AccountId>50</AccountId>
        <AccountType/>
      </UserInfo>
      <UserInfo>
        <DisplayName>Alysha White</DisplayName>
        <AccountId>73</AccountId>
        <AccountType/>
      </UserInfo>
      <UserInfo>
        <DisplayName>Levi Butcher</DisplayName>
        <AccountId>6</AccountId>
        <AccountType/>
      </UserInfo>
      <UserInfo>
        <DisplayName>Kalob Gossett</DisplayName>
        <AccountId>86</AccountId>
        <AccountType/>
      </UserInfo>
      <UserInfo>
        <DisplayName>Breanne Lievense</DisplayName>
        <AccountId>55</AccountId>
        <AccountType/>
      </UserInfo>
      <UserInfo>
        <DisplayName>Catherine Verde Hashim</DisplayName>
        <AccountId>38</AccountId>
        <AccountType/>
      </UserInfo>
      <UserInfo>
        <DisplayName>Arlene Osborne-Francois</DisplayName>
        <AccountId>63</AccountId>
        <AccountType/>
      </UserInfo>
      <UserInfo>
        <DisplayName>Shiva Mozaffarian</DisplayName>
        <AccountId>59</AccountId>
        <AccountType/>
      </UserInfo>
      <UserInfo>
        <DisplayName>Richard Muko</DisplayName>
        <AccountId>60</AccountId>
        <AccountType/>
      </UserInfo>
      <UserInfo>
        <DisplayName>Micky Hingorani</DisplayName>
        <AccountId>13</AccountId>
        <AccountType/>
      </UserInfo>
      <UserInfo>
        <DisplayName>Angelo Katumba</DisplayName>
        <AccountId>52</AccountId>
        <AccountType/>
      </UserInfo>
      <UserInfo>
        <DisplayName>Maureen Luba</DisplayName>
        <AccountId>129</AccountId>
        <AccountType/>
      </UserInfo>
      <UserInfo>
        <DisplayName>Mitchell Warren</DisplayName>
        <AccountId>40</AccountId>
        <AccountType/>
      </UserInfo>
      <UserInfo>
        <DisplayName>Wanda Buckner</DisplayName>
        <AccountId>45</AccountId>
        <AccountType/>
      </UserInfo>
      <UserInfo>
        <DisplayName>Jessica Salzwedel</DisplayName>
        <AccountId>66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B65C85-980D-4B99-9B69-62D86A07AEB3}">
  <ds:schemaRefs>
    <ds:schemaRef ds:uri="537d2ee8-cfed-489f-8fdb-1f0a01b7be07"/>
    <ds:schemaRef ds:uri="ecbb6b75-ed16-40cd-a9a8-77cf87046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0E87A8-44B7-4A83-BD93-F35FAF141C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379A11-7818-453A-894C-7320E5D4E16C}">
  <ds:schemaRefs>
    <ds:schemaRef ds:uri="http://schemas.microsoft.com/office/2006/metadata/properties"/>
    <ds:schemaRef ds:uri="http://purl.org/dc/terms/"/>
    <ds:schemaRef ds:uri="http://purl.org/dc/dcmitype/"/>
    <ds:schemaRef ds:uri="ecbb6b75-ed16-40cd-a9a8-77cf87046b80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37d2ee8-cfed-489f-8fdb-1f0a01b7be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600</Words>
  <Application>Microsoft Office PowerPoint</Application>
  <PresentationFormat>Widescreen</PresentationFormat>
  <Paragraphs>85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AVAC Infographics</vt:lpstr>
      <vt:lpstr>Table of Contents</vt:lpstr>
      <vt:lpstr>Table of Contents (cont.)</vt:lpstr>
      <vt:lpstr>HIV Prevention Pipeline</vt:lpstr>
      <vt:lpstr>Years Ahead in HIV Prevention Research:  Time to Market</vt:lpstr>
      <vt:lpstr>ARV-Based and MPT R&amp;D Pipeline</vt:lpstr>
      <vt:lpstr>HIV Prevention Pipeline: Products to Watch</vt:lpstr>
      <vt:lpstr>People’s Research Agenda Summary Table</vt:lpstr>
      <vt:lpstr>PrEP</vt:lpstr>
      <vt:lpstr>Innovation Pile-Up in Next-Generation PrEP</vt:lpstr>
      <vt:lpstr>Speeding Up Access to PrEP</vt:lpstr>
      <vt:lpstr>Learn Lessons, Accelerate Access, Reduce Time to Impact</vt:lpstr>
      <vt:lpstr>EXPrESSIVE Phase III Program Countries for MK-8527</vt:lpstr>
      <vt:lpstr>Where We Are Now with LEN for PrEP</vt:lpstr>
      <vt:lpstr>Lenacapavir Regulatory Approval</vt:lpstr>
      <vt:lpstr>Lenacapavir Implementation Studies</vt:lpstr>
      <vt:lpstr>Source of LEN for PrEP Supply to Early Adopter Countries</vt:lpstr>
      <vt:lpstr>Cabotegravir Implementation</vt:lpstr>
      <vt:lpstr>PrEP Prices for LMICs</vt:lpstr>
      <vt:lpstr>Overview of Lenacapavir Trials</vt:lpstr>
      <vt:lpstr>Multipurpose Prevention Technologies (MPTs) &amp; STIs</vt:lpstr>
      <vt:lpstr>Multipurpose Prevention Technology (MPT) R&amp;D Pipeline</vt:lpstr>
      <vt:lpstr>Spotlight on MPTs Addressing STIs</vt:lpstr>
      <vt:lpstr>Current Status of Vaccine Development</vt:lpstr>
      <vt:lpstr>Preventive Vaccines</vt:lpstr>
      <vt:lpstr>HIV Vaccine Clinical Trials Pipeline</vt:lpstr>
      <vt:lpstr>bNAbs</vt:lpstr>
      <vt:lpstr>Broadly Neutralizing Antibodies and HIV</vt:lpstr>
      <vt:lpstr>Broadly Neutralizing Antibody (bNAb) Combinations </vt:lpstr>
      <vt:lpstr>Impact of US Funding Cuts</vt:lpstr>
      <vt:lpstr>HIV Prevention Pipeline: Impact of USAID &amp; NIH Cuts</vt:lpstr>
      <vt:lpstr>The Cost of Cutting HIV Research</vt:lpstr>
      <vt:lpstr>NIH: Cuts to Clinical Trials</vt:lpstr>
      <vt:lpstr>PrEP Delivery Imperiled</vt:lpstr>
      <vt:lpstr>Impact of US Funding Cuts on Services for Key 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Roberta Sutton</dc:creator>
  <cp:lastModifiedBy>Breanne Lievense</cp:lastModifiedBy>
  <cp:revision>27</cp:revision>
  <dcterms:created xsi:type="dcterms:W3CDTF">2025-06-19T10:20:48Z</dcterms:created>
  <dcterms:modified xsi:type="dcterms:W3CDTF">2026-02-05T21:41:28Z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0x010100705F5BB1116A90459E245489F20C500F</vt:lpwstr>
  </property>
  <property fmtid="{D5CDD505-2E9C-101B-9397-08002B2CF9AE}" pid="3" name="MediaServiceImageTags">
    <vt:lpwstr/>
  </property>
</Properties>
</file>