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13"/>
    <p:restoredTop sz="96405"/>
  </p:normalViewPr>
  <p:slideViewPr>
    <p:cSldViewPr snapToGrid="0" snapToObjects="1">
      <p:cViewPr varScale="1">
        <p:scale>
          <a:sx n="124" d="100"/>
          <a:sy n="124" d="100"/>
        </p:scale>
        <p:origin x="88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 dirty="0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A red sign with white text&#10;&#10;Description automatically generated">
            <a:extLst>
              <a:ext uri="{FF2B5EF4-FFF2-40B4-BE49-F238E27FC236}">
                <a16:creationId xmlns:a16="http://schemas.microsoft.com/office/drawing/2014/main" id="{0755BEAD-20CB-4CE7-94D9-6D6A3615BC1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072427" y="6248954"/>
            <a:ext cx="1231648" cy="5284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68B714-A8BA-B5DE-6A3A-BC33F8B5376F}"/>
              </a:ext>
            </a:extLst>
          </p:cNvPr>
          <p:cNvSpPr txBox="1"/>
          <p:nvPr userDrawn="1"/>
        </p:nvSpPr>
        <p:spPr>
          <a:xfrm>
            <a:off x="10459651" y="5971955"/>
            <a:ext cx="14902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chemeClr val="bg2">
                    <a:lumMod val="10000"/>
                  </a:schemeClr>
                </a:solidFill>
              </a:rPr>
              <a:t>Updated April 2026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005B7DE-B43B-65E0-06C5-608C0F91DF2B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1353800" y="6248954"/>
            <a:ext cx="811965" cy="528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BC881-6C17-4A48-A652-7F7B4EED5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</a:t>
            </a:r>
            <a:r>
              <a:rPr lang="en-US" dirty="0" err="1"/>
              <a:t>Lenacapavir</a:t>
            </a:r>
            <a:r>
              <a:rPr lang="en-US" dirty="0"/>
              <a:t> (LEN) Supply, 2026-28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1A98FBE-056C-A613-65D8-587AE3F00DAF}"/>
              </a:ext>
            </a:extLst>
          </p:cNvPr>
          <p:cNvGrpSpPr/>
          <p:nvPr/>
        </p:nvGrpSpPr>
        <p:grpSpPr>
          <a:xfrm>
            <a:off x="1041242" y="1202076"/>
            <a:ext cx="10474201" cy="4797495"/>
            <a:chOff x="1012307" y="1243172"/>
            <a:chExt cx="10474201" cy="4797495"/>
          </a:xfrm>
        </p:grpSpPr>
        <p:pic>
          <p:nvPicPr>
            <p:cNvPr id="4" name="Picture 3" descr="A diagram of a vial with a chart&#10;&#10;AI-generated content may be incorrect.">
              <a:extLst>
                <a:ext uri="{FF2B5EF4-FFF2-40B4-BE49-F238E27FC236}">
                  <a16:creationId xmlns:a16="http://schemas.microsoft.com/office/drawing/2014/main" id="{B677822A-765C-53F2-4121-E58696C5850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14746" b="9543"/>
            <a:stretch>
              <a:fillRect/>
            </a:stretch>
          </p:blipFill>
          <p:spPr>
            <a:xfrm>
              <a:off x="1012307" y="1243172"/>
              <a:ext cx="10167385" cy="4623371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A60FA2E-C2B9-EE57-6518-908B8F897484}"/>
                </a:ext>
              </a:extLst>
            </p:cNvPr>
            <p:cNvSpPr txBox="1"/>
            <p:nvPr/>
          </p:nvSpPr>
          <p:spPr>
            <a:xfrm>
              <a:off x="9400854" y="5671335"/>
              <a:ext cx="208565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53715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2A1D07EE-E3BA-E845-8E81-CC0A809D5F22}" vid="{810503E2-07A1-9146-9064-15C32A1A05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9a38a62cd8400aab58277a35adcaaf94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9fe388edf8f56ca1b675e030cad9d84f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E5728E0-B070-4C4C-9E03-0147FB799D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bb6b75-ed16-40cd-a9a8-77cf87046b80"/>
    <ds:schemaRef ds:uri="537d2ee8-cfed-489f-8fdb-1f0a01b7b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6379A11-7818-453A-894C-7320E5D4E16C}">
  <ds:schemaRefs>
    <ds:schemaRef ds:uri="http://purl.org/dc/elements/1.1/"/>
    <ds:schemaRef ds:uri="58d8371b-2225-4650-b98f-13c7b48c1a70"/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3fcd27ec-be67-4842-8087-82ecc023c4e4"/>
    <ds:schemaRef ds:uri="ecbb6b75-ed16-40cd-a9a8-77cf87046b80"/>
    <ds:schemaRef ds:uri="537d2ee8-cfed-489f-8fdb-1f0a01b7be07"/>
  </ds:schemaRefs>
</ds:datastoreItem>
</file>

<file path=customXml/itemProps3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8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Potential Lenacapavir (LEN) Supply, 2026-28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Roberta Sutton</dc:creator>
  <cp:lastModifiedBy>Roberta Sutton</cp:lastModifiedBy>
  <cp:revision>9</cp:revision>
  <dcterms:created xsi:type="dcterms:W3CDTF">2025-06-19T10:20:48Z</dcterms:created>
  <dcterms:modified xsi:type="dcterms:W3CDTF">2026-04-21T06:50:56Z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