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78" r:id="rId5"/>
    <p:sldId id="2145707287" r:id="rId6"/>
    <p:sldId id="2145706918" r:id="rId7"/>
    <p:sldId id="2145707293" r:id="rId8"/>
    <p:sldId id="2145707307" r:id="rId9"/>
    <p:sldId id="2145706919" r:id="rId10"/>
    <p:sldId id="2145706913" r:id="rId11"/>
    <p:sldId id="2145706914" r:id="rId12"/>
    <p:sldId id="2145706915" r:id="rId13"/>
    <p:sldId id="2145707292" r:id="rId14"/>
    <p:sldId id="283" r:id="rId15"/>
    <p:sldId id="282" r:id="rId16"/>
    <p:sldId id="281" r:id="rId17"/>
    <p:sldId id="2145706920" r:id="rId18"/>
    <p:sldId id="2145706858" r:id="rId19"/>
    <p:sldId id="2145706853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E2FE1D-7F79-8D2A-3984-2DF6E203C4CE}" name="Roberta Sutton" initials="RS" userId="S::Roberta@avac.org::58e35833-fc1c-4c6d-806e-e934c341ffe0" providerId="AD"/>
  <p188:author id="{D1A3B1B4-1394-5098-3DF9-6C8C36C57715}" name="Erin Kiernon" initials="EK" userId="S::erin@avac.org::7ce3b914-c54c-4aed-be62-f389e997b0e6" providerId="AD"/>
  <p188:author id="{322A5DEE-3F1E-18F0-EE3A-0282D312BBE1}" name="Breanne Lievense" initials="BL" userId="S::breanne@avac.org::0a735ab4-3161-4127-bffe-ef69975754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6425C5-8E3B-884F-940C-FA59DB7EE8BD}" v="8" dt="2026-05-12T16:23:19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31"/>
    <p:restoredTop sz="94726"/>
  </p:normalViewPr>
  <p:slideViewPr>
    <p:cSldViewPr snapToGrid="0">
      <p:cViewPr varScale="1">
        <p:scale>
          <a:sx n="100" d="100"/>
          <a:sy n="100" d="100"/>
        </p:scale>
        <p:origin x="1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4790D-D75E-7349-B616-ED8BE8E12E62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ECEAA-CBA9-4343-8EB8-389197A30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5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9FE72-4233-433D-66D7-97B7FD430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A6FC2-A872-32B8-9C1E-AAC4AF10A1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4F7F8D-D22D-7E88-3C77-B08EA49EC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C96B5-E768-306C-94E8-A727711CE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92675-457D-4718-A6E4-4B67E4E1E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40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</a:t>
            </a:r>
            <a:br>
              <a:rPr lang="en-US"/>
            </a:br>
            <a:r>
              <a:rPr lang="en-US"/>
              <a:t>in </a:t>
            </a:r>
            <a:r>
              <a:rPr lang="en-US" err="1"/>
              <a:t>voluptate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accusamus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dignissimos</a:t>
            </a:r>
            <a:r>
              <a:rPr lang="en-US"/>
              <a:t> </a:t>
            </a:r>
            <a:r>
              <a:rPr lang="en-US" err="1"/>
              <a:t>ducimus</a:t>
            </a:r>
            <a:r>
              <a:rPr lang="en-US"/>
              <a:t> qui </a:t>
            </a:r>
            <a:r>
              <a:rPr lang="en-US" err="1"/>
              <a:t>blanditiis</a:t>
            </a:r>
            <a:r>
              <a:rPr lang="en-US"/>
              <a:t> </a:t>
            </a:r>
            <a:r>
              <a:rPr lang="en-US" err="1"/>
              <a:t>praesentium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atque</a:t>
            </a:r>
            <a:r>
              <a:rPr lang="en-US"/>
              <a:t> </a:t>
            </a:r>
            <a:r>
              <a:rPr lang="en-US" err="1"/>
              <a:t>corrupti</a:t>
            </a:r>
            <a:r>
              <a:rPr lang="en-US"/>
              <a:t> quos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quas</a:t>
            </a:r>
            <a:r>
              <a:rPr lang="en-US"/>
              <a:t> </a:t>
            </a:r>
            <a:r>
              <a:rPr lang="en-US" err="1"/>
              <a:t>molestias</a:t>
            </a:r>
            <a:r>
              <a:rPr lang="en-US"/>
              <a:t> </a:t>
            </a:r>
            <a:r>
              <a:rPr lang="en-US" err="1"/>
              <a:t>excepturi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occaecati</a:t>
            </a:r>
            <a:r>
              <a:rPr lang="en-US"/>
              <a:t> </a:t>
            </a:r>
            <a:r>
              <a:rPr lang="en-US" err="1"/>
              <a:t>cupiditate</a:t>
            </a:r>
            <a:r>
              <a:rPr lang="en-US"/>
              <a:t> non provident, </a:t>
            </a:r>
            <a:r>
              <a:rPr lang="en-US" err="1"/>
              <a:t>similique</a:t>
            </a:r>
            <a:r>
              <a:rPr lang="en-US"/>
              <a:t>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mollitia</a:t>
            </a:r>
            <a:r>
              <a:rPr lang="en-US"/>
              <a:t> animi,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 et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“Quote 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inventore</a:t>
            </a:r>
            <a:r>
              <a:rPr lang="en-US"/>
              <a:t> </a:t>
            </a:r>
            <a:r>
              <a:rPr lang="en-US" err="1"/>
              <a:t>veritatis</a:t>
            </a:r>
            <a:r>
              <a:rPr lang="en-US"/>
              <a:t> et quasi </a:t>
            </a:r>
            <a:r>
              <a:rPr lang="en-US" err="1"/>
              <a:t>architecto</a:t>
            </a:r>
            <a:r>
              <a:rPr lang="en-US"/>
              <a:t> </a:t>
            </a:r>
            <a:r>
              <a:rPr lang="en-US" err="1"/>
              <a:t>beatae</a:t>
            </a:r>
            <a:r>
              <a:rPr lang="en-US"/>
              <a:t> vitae dicta sunt </a:t>
            </a:r>
            <a:r>
              <a:rPr lang="en-US" err="1"/>
              <a:t>explicabo</a:t>
            </a:r>
            <a:r>
              <a:rPr lang="en-US"/>
              <a:t>. Nemo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ipsam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voluptas</a:t>
            </a:r>
            <a:r>
              <a:rPr lang="en-US"/>
              <a:t> sit </a:t>
            </a:r>
            <a:r>
              <a:rPr lang="en-US" err="1"/>
              <a:t>aspernatur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fugit, sed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consequuntur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dolores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qui </a:t>
            </a:r>
            <a:r>
              <a:rPr lang="en-US" err="1"/>
              <a:t>ratione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sequi</a:t>
            </a:r>
            <a:r>
              <a:rPr lang="en-US"/>
              <a:t> </a:t>
            </a:r>
            <a:r>
              <a:rPr lang="en-US" err="1"/>
              <a:t>nesciunt</a:t>
            </a:r>
            <a:r>
              <a:rPr lang="en-US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Lorum</a:t>
            </a:r>
            <a:r>
              <a:rPr lang="en-US"/>
              <a:t> Ipsum dolor </a:t>
            </a:r>
            <a:r>
              <a:rPr lang="en-US" err="1"/>
              <a:t>todo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A3988-824F-491C-AAC5-40938E12F7B4}"/>
              </a:ext>
            </a:extLst>
          </p:cNvPr>
          <p:cNvSpPr txBox="1"/>
          <p:nvPr userDrawn="1"/>
        </p:nvSpPr>
        <p:spPr>
          <a:xfrm>
            <a:off x="11623729" y="63698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labore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9A6E0C-0CFC-1C28-50C0-3E00EFE3DED8}"/>
              </a:ext>
            </a:extLst>
          </p:cNvPr>
          <p:cNvSpPr txBox="1"/>
          <p:nvPr userDrawn="1"/>
        </p:nvSpPr>
        <p:spPr>
          <a:xfrm>
            <a:off x="10719770" y="5951635"/>
            <a:ext cx="1490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April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vac.org/resource/infographic/hiv-prevention-pipeline-products-to-watch/" TargetMode="External"/><Relationship Id="rId3" Type="http://schemas.openxmlformats.org/officeDocument/2006/relationships/hyperlink" Target="https://avac.org/pra2025-preventive-vaccines/" TargetMode="External"/><Relationship Id="rId7" Type="http://schemas.openxmlformats.org/officeDocument/2006/relationships/hyperlink" Target="https://avac.org/resource/infographic/the-future-of-arv-based-prevention-and-more/" TargetMode="External"/><Relationship Id="rId2" Type="http://schemas.openxmlformats.org/officeDocument/2006/relationships/hyperlink" Target="https://avac.org/resource/infographic/vaccine-clinical-trials-pipelin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vac.org/resource/infographic/years-ahead-in-hiv-prevention-research-time-to-market/" TargetMode="External"/><Relationship Id="rId5" Type="http://schemas.openxmlformats.org/officeDocument/2006/relationships/hyperlink" Target="https://avac.org/resource/infographic/broadly-neutralizing-antibody-combinations-2/" TargetMode="External"/><Relationship Id="rId10" Type="http://schemas.openxmlformats.org/officeDocument/2006/relationships/hyperlink" Target="https://avac.org/resource/hiv-prevention-research-development-at-risk/" TargetMode="External"/><Relationship Id="rId4" Type="http://schemas.openxmlformats.org/officeDocument/2006/relationships/hyperlink" Target="https://avac.org/resource/infographic/hiv-specific-neutralizing-antibodies-by-target-2/" TargetMode="External"/><Relationship Id="rId9" Type="http://schemas.openxmlformats.org/officeDocument/2006/relationships/hyperlink" Target="https://avac.org/resource/infographic/peoples-research-agenda-2025-update-summary-tabl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vac.org/resource/pra-pipeline-tracke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AVAC Infographics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C3F6BD-3CB8-3CB8-80AF-0756F4CA57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HIV Vaccine Awareness Day, 2026</a:t>
            </a:r>
          </a:p>
        </p:txBody>
      </p:sp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F4D6-1DCD-4AC7-5613-FAE26DF0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42" y="236273"/>
            <a:ext cx="10885202" cy="750077"/>
          </a:xfrm>
        </p:spPr>
        <p:txBody>
          <a:bodyPr>
            <a:normAutofit fontScale="90000"/>
          </a:bodyPr>
          <a:lstStyle/>
          <a:p>
            <a:r>
              <a:rPr lang="en-US" dirty="0"/>
              <a:t>Years Ahead in HIV Prevention Research: </a:t>
            </a:r>
            <a:br>
              <a:rPr lang="en-US" dirty="0"/>
            </a:br>
            <a:r>
              <a:rPr lang="en-US" dirty="0"/>
              <a:t>Time to Market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F77C-2446-F5A1-CF51-A3AA9B0BB6A1}"/>
              </a:ext>
            </a:extLst>
          </p:cNvPr>
          <p:cNvSpPr txBox="1"/>
          <p:nvPr/>
        </p:nvSpPr>
        <p:spPr>
          <a:xfrm>
            <a:off x="9257016" y="5835721"/>
            <a:ext cx="1387011" cy="410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diagram of a research project&#10;&#10;AI-generated content may be incorrect.">
            <a:extLst>
              <a:ext uri="{FF2B5EF4-FFF2-40B4-BE49-F238E27FC236}">
                <a16:creationId xmlns:a16="http://schemas.microsoft.com/office/drawing/2014/main" id="{E5BBEB73-43D1-D440-D6CD-A5619E64AB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9" t="17036" b="6467"/>
          <a:stretch>
            <a:fillRect/>
          </a:stretch>
        </p:blipFill>
        <p:spPr>
          <a:xfrm>
            <a:off x="835742" y="1244184"/>
            <a:ext cx="9947446" cy="52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5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edical chart&#10;&#10;AI-generated content may be incorrect.">
            <a:extLst>
              <a:ext uri="{FF2B5EF4-FFF2-40B4-BE49-F238E27FC236}">
                <a16:creationId xmlns:a16="http://schemas.microsoft.com/office/drawing/2014/main" id="{8BD0A197-68C8-0972-B30F-79324574A8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1" t="18477" r="1371" b="2244"/>
          <a:stretch>
            <a:fillRect/>
          </a:stretch>
        </p:blipFill>
        <p:spPr>
          <a:xfrm>
            <a:off x="835742" y="1115203"/>
            <a:ext cx="9934754" cy="5274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ARV-Based and MPT R&amp;D Pipeline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AAB0B9-5EED-4E14-8893-A128F7FA1E26}"/>
              </a:ext>
            </a:extLst>
          </p:cNvPr>
          <p:cNvSpPr/>
          <p:nvPr/>
        </p:nvSpPr>
        <p:spPr>
          <a:xfrm>
            <a:off x="9633857" y="6161314"/>
            <a:ext cx="113663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6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64F1-DC68-F9C7-CAF9-3281E823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HIV Prevention Pipeline: Products to Watch</a:t>
            </a:r>
          </a:p>
        </p:txBody>
      </p:sp>
      <p:pic>
        <p:nvPicPr>
          <p:cNvPr id="6" name="Picture 5" descr="A chart of a medical procedure&#10;&#10;AI-generated content may be incorrect.">
            <a:extLst>
              <a:ext uri="{FF2B5EF4-FFF2-40B4-BE49-F238E27FC236}">
                <a16:creationId xmlns:a16="http://schemas.microsoft.com/office/drawing/2014/main" id="{DF1B1B17-8B3E-B343-5E3E-5EDF8AE93E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28" b="1152"/>
          <a:stretch>
            <a:fillRect/>
          </a:stretch>
        </p:blipFill>
        <p:spPr>
          <a:xfrm>
            <a:off x="1467030" y="1147856"/>
            <a:ext cx="9257940" cy="571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0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F4D6-1DCD-4AC7-5613-FAE26DF0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People’s Research Agenda Summary 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F77C-2446-F5A1-CF51-A3AA9B0BB6A1}"/>
              </a:ext>
            </a:extLst>
          </p:cNvPr>
          <p:cNvSpPr txBox="1"/>
          <p:nvPr/>
        </p:nvSpPr>
        <p:spPr>
          <a:xfrm>
            <a:off x="9257016" y="5835721"/>
            <a:ext cx="1387011" cy="410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2" name="Picture 11" descr="A chart with text and images&#10;&#10;AI-generated content may be incorrect.">
            <a:extLst>
              <a:ext uri="{FF2B5EF4-FFF2-40B4-BE49-F238E27FC236}">
                <a16:creationId xmlns:a16="http://schemas.microsoft.com/office/drawing/2014/main" id="{1EE5D1C6-FF90-70DE-5458-AEC479255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42" y="1231742"/>
            <a:ext cx="9900753" cy="562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4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125A-73FD-C9CB-2CEC-57A9374C73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Impact of US Funding Cuts on Research and Programs</a:t>
            </a:r>
          </a:p>
        </p:txBody>
      </p:sp>
    </p:spTree>
    <p:extLst>
      <p:ext uri="{BB962C8B-B14F-4D97-AF65-F5344CB8AC3E}">
        <p14:creationId xmlns:p14="http://schemas.microsoft.com/office/powerpoint/2010/main" val="209761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20C53-294F-82FD-8903-BAA81B2C2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4A081-B022-AA29-1A45-546260B9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42" y="331674"/>
            <a:ext cx="10885202" cy="739884"/>
          </a:xfrm>
        </p:spPr>
        <p:txBody>
          <a:bodyPr anchor="ctr">
            <a:normAutofit fontScale="90000"/>
          </a:bodyPr>
          <a:lstStyle/>
          <a:p>
            <a:r>
              <a:rPr lang="en-US"/>
              <a:t>HIV Prevention Pipeline: Impact of USAID &amp; NIH Cuts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3515E1-E643-551A-FBC3-04D53CEAD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91" y="1216072"/>
            <a:ext cx="11378633" cy="497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17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5AC66-1191-30C6-4D53-5B4C2B9D1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50292-D5DE-3488-AB3B-33AC91F5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Cost of Cutting HIV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E3572-0D53-83B8-5CE2-C918DD01E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43442"/>
            <a:ext cx="10882744" cy="882581"/>
          </a:xfrm>
        </p:spPr>
        <p:txBody>
          <a:bodyPr/>
          <a:lstStyle/>
          <a:p>
            <a:r>
              <a:rPr lang="en-US"/>
              <a:t>NIH terminated 191 HIV-specific grants in 2025, slashing over $200 million from key HIV prevention research grants</a:t>
            </a:r>
            <a:r>
              <a:rPr lang="en-US" baseline="30000"/>
              <a:t>1</a:t>
            </a:r>
          </a:p>
          <a:p>
            <a:endParaRPr lang="en-US"/>
          </a:p>
        </p:txBody>
      </p:sp>
      <p:pic>
        <p:nvPicPr>
          <p:cNvPr id="8" name="Picture 7" descr="A diagram of a variety of information&#10;&#10;AI-generated content may be incorrect.">
            <a:extLst>
              <a:ext uri="{FF2B5EF4-FFF2-40B4-BE49-F238E27FC236}">
                <a16:creationId xmlns:a16="http://schemas.microsoft.com/office/drawing/2014/main" id="{6212500F-7671-6EFD-FE37-00BCAAC06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42" y="2054262"/>
            <a:ext cx="11179863" cy="30121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32FCD-C5B6-54B7-FE9B-AE0022BF2E9C}"/>
              </a:ext>
            </a:extLst>
          </p:cNvPr>
          <p:cNvSpPr txBox="1"/>
          <p:nvPr/>
        </p:nvSpPr>
        <p:spPr>
          <a:xfrm>
            <a:off x="835742" y="5066404"/>
            <a:ext cx="1107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baseline="3000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en-US" sz="1400" i="1">
                <a:solidFill>
                  <a:schemeClr val="bg2">
                    <a:lumMod val="10000"/>
                  </a:schemeClr>
                </a:solidFill>
              </a:rPr>
              <a:t>Grants may cover more than one research area, so total across categories shown here exceeds $200 million in total funding lost</a:t>
            </a:r>
          </a:p>
        </p:txBody>
      </p:sp>
    </p:spTree>
    <p:extLst>
      <p:ext uri="{BB962C8B-B14F-4D97-AF65-F5344CB8AC3E}">
        <p14:creationId xmlns:p14="http://schemas.microsoft.com/office/powerpoint/2010/main" val="3419074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7B9B7-F4A6-7344-8659-FDE84F9E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NIH: Cuts to Clinical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CF32-AD0C-BD4D-A8A5-236273A3A0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1" y="1553716"/>
            <a:ext cx="4077221" cy="40624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Arial"/>
              </a:rPr>
              <a:t>Total NIH termination of grants—unprecedented in history of agency</a:t>
            </a:r>
          </a:p>
          <a:p>
            <a:pPr lvl="1"/>
            <a:r>
              <a:rPr lang="en-US">
                <a:cs typeface="Arial"/>
              </a:rPr>
              <a:t>$19B lost funding = 777 terminated grants</a:t>
            </a:r>
          </a:p>
          <a:p>
            <a:pPr lvl="1"/>
            <a:r>
              <a:rPr lang="en-US">
                <a:cs typeface="Arial"/>
              </a:rPr>
              <a:t>$643M = 113 active clinical trials terminated</a:t>
            </a:r>
          </a:p>
          <a:p>
            <a:pPr lvl="1"/>
            <a:r>
              <a:rPr lang="en-US">
                <a:cs typeface="Arial"/>
              </a:rPr>
              <a:t>56% ($~360M) of terminated </a:t>
            </a:r>
            <a:r>
              <a:rPr lang="en-US" b="1">
                <a:cs typeface="Arial"/>
              </a:rPr>
              <a:t>clinical trials </a:t>
            </a:r>
            <a:r>
              <a:rPr lang="en-US">
                <a:cs typeface="Arial"/>
              </a:rPr>
              <a:t>related to HIV</a:t>
            </a:r>
          </a:p>
        </p:txBody>
      </p:sp>
      <p:pic>
        <p:nvPicPr>
          <p:cNvPr id="4" name="Picture 3" descr="A graph of a number of grants&#10;&#10;AI-generated content may be incorrect.">
            <a:extLst>
              <a:ext uri="{FF2B5EF4-FFF2-40B4-BE49-F238E27FC236}">
                <a16:creationId xmlns:a16="http://schemas.microsoft.com/office/drawing/2014/main" id="{194D360F-969E-0132-12E6-BAFE2BF78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187" y="1394847"/>
            <a:ext cx="6443016" cy="46753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0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14C2B-81B4-5004-A15F-CCAAA589C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8D3D-D8F4-BB52-E5B4-94C2AEA0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97BBC-32AB-7FD7-ECD9-D881103596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3869" y="1194929"/>
            <a:ext cx="10887075" cy="25066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500" dirty="0"/>
              <a:t>Preventive Vaccines</a:t>
            </a:r>
            <a:endParaRPr lang="en-US" sz="1500" dirty="0">
              <a:cs typeface="Arial"/>
            </a:endParaRPr>
          </a:p>
          <a:p>
            <a:pPr lvl="1"/>
            <a:r>
              <a:rPr lang="en-US" sz="1500" dirty="0">
                <a:hlinkClick r:id="rId2"/>
              </a:rPr>
              <a:t>HIV Vaccine Clinical Trials Pipeline</a:t>
            </a:r>
            <a:endParaRPr lang="en-US" sz="1500" dirty="0"/>
          </a:p>
          <a:p>
            <a:pPr lvl="1"/>
            <a:r>
              <a:rPr lang="en-US" sz="1600" dirty="0">
                <a:hlinkClick r:id="rId3"/>
              </a:rPr>
              <a:t>Preventive Vaccines: People’s Research Agenda</a:t>
            </a:r>
            <a:endParaRPr lang="en-US" sz="1500" dirty="0"/>
          </a:p>
          <a:p>
            <a:r>
              <a:rPr lang="en-US" sz="1500" dirty="0"/>
              <a:t>bNAbs</a:t>
            </a:r>
            <a:endParaRPr lang="en-US" sz="1500" dirty="0">
              <a:cs typeface="Arial"/>
            </a:endParaRPr>
          </a:p>
          <a:p>
            <a:pPr lvl="1"/>
            <a:r>
              <a:rPr lang="en-US" sz="1500" dirty="0">
                <a:hlinkClick r:id="rId4"/>
              </a:rPr>
              <a:t>Broadly Neutralizing Antibodies and HIV</a:t>
            </a:r>
            <a:endParaRPr lang="en-US" sz="1500" dirty="0"/>
          </a:p>
          <a:p>
            <a:pPr lvl="1"/>
            <a:r>
              <a:rPr lang="en-US" sz="1500" dirty="0">
                <a:hlinkClick r:id="rId5"/>
              </a:rPr>
              <a:t>Broadly Neutralizing Antibody (bNAb) Combinations</a:t>
            </a:r>
            <a:endParaRPr lang="en-US" sz="1500" dirty="0"/>
          </a:p>
          <a:p>
            <a:r>
              <a:rPr lang="en-US" sz="1500" dirty="0"/>
              <a:t>HIV Prevention Pipeline</a:t>
            </a:r>
          </a:p>
          <a:p>
            <a:pPr lvl="1"/>
            <a:r>
              <a:rPr lang="en-US" sz="1400" dirty="0">
                <a:hlinkClick r:id="rId6"/>
              </a:rPr>
              <a:t>Years Ahead in HIV Prevention Research: Time to Market</a:t>
            </a:r>
            <a:endParaRPr lang="en-US" sz="1400" dirty="0"/>
          </a:p>
          <a:p>
            <a:pPr lvl="1"/>
            <a:r>
              <a:rPr lang="en-US" sz="1400" dirty="0">
                <a:hlinkClick r:id="rId7"/>
              </a:rPr>
              <a:t>ARV-Based and MPT R&amp;D Pipeline</a:t>
            </a:r>
            <a:endParaRPr lang="en-US" sz="1400" dirty="0"/>
          </a:p>
          <a:p>
            <a:pPr lvl="1"/>
            <a:r>
              <a:rPr lang="en-US" sz="1400" dirty="0">
                <a:hlinkClick r:id="rId8"/>
              </a:rPr>
              <a:t>HIV Prevention Pipeline: Products to Watch</a:t>
            </a:r>
            <a:endParaRPr lang="en-US" sz="1400" dirty="0"/>
          </a:p>
          <a:p>
            <a:pPr lvl="1"/>
            <a:r>
              <a:rPr lang="en-US" sz="1400" dirty="0">
                <a:hlinkClick r:id="rId9"/>
              </a:rPr>
              <a:t>People’s Research Agenda Summary Table</a:t>
            </a:r>
            <a:endParaRPr lang="en-US" sz="1400" dirty="0"/>
          </a:p>
          <a:p>
            <a:r>
              <a:rPr lang="en-US" sz="1500" dirty="0"/>
              <a:t>Impact of US Funding Cuts on Research and Programs</a:t>
            </a:r>
            <a:endParaRPr lang="en-US" sz="1500" dirty="0">
              <a:cs typeface="Arial"/>
            </a:endParaRPr>
          </a:p>
          <a:p>
            <a:pPr lvl="1"/>
            <a:r>
              <a:rPr lang="en-US" sz="1500" dirty="0">
                <a:hlinkClick r:id="rId10"/>
              </a:rPr>
              <a:t>HIV Prevention Pipeline: Impact of USAID &amp; NIH Cuts</a:t>
            </a:r>
            <a:endParaRPr lang="en-US" sz="1500" dirty="0"/>
          </a:p>
          <a:p>
            <a:pPr lvl="1"/>
            <a:r>
              <a:rPr lang="en-US" sz="1500" dirty="0">
                <a:hlinkClick r:id="rId10"/>
              </a:rPr>
              <a:t>The Cost of Cutting HIV Research</a:t>
            </a:r>
            <a:endParaRPr lang="en-US" sz="1500" dirty="0"/>
          </a:p>
          <a:p>
            <a:pPr lvl="1"/>
            <a:r>
              <a:rPr lang="en-US" sz="1500" dirty="0">
                <a:hlinkClick r:id="rId10"/>
              </a:rPr>
              <a:t>NIH: Cuts to Clinical Trials</a:t>
            </a:r>
            <a:endParaRPr lang="en-US" sz="1500" dirty="0"/>
          </a:p>
          <a:p>
            <a:pPr marL="457200" lvl="1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2690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2B7B-5983-531C-1546-13C54CC0B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Preventive Vaccines</a:t>
            </a:r>
          </a:p>
        </p:txBody>
      </p:sp>
    </p:spTree>
    <p:extLst>
      <p:ext uri="{BB962C8B-B14F-4D97-AF65-F5344CB8AC3E}">
        <p14:creationId xmlns:p14="http://schemas.microsoft.com/office/powerpoint/2010/main" val="199153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F4D6-1DCD-4AC7-5613-FAE26DF0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HIV Vaccine Clinical Trials Pipeline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F77C-2446-F5A1-CF51-A3AA9B0BB6A1}"/>
              </a:ext>
            </a:extLst>
          </p:cNvPr>
          <p:cNvSpPr txBox="1"/>
          <p:nvPr/>
        </p:nvSpPr>
        <p:spPr>
          <a:xfrm>
            <a:off x="9257016" y="5835721"/>
            <a:ext cx="1387011" cy="410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" name="Picture 29" descr="A table of blood samples&#10;&#10;AI-generated content may be incorrect.">
            <a:extLst>
              <a:ext uri="{FF2B5EF4-FFF2-40B4-BE49-F238E27FC236}">
                <a16:creationId xmlns:a16="http://schemas.microsoft.com/office/drawing/2014/main" id="{30CCC225-C373-0094-AC54-2C44C26D78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37" b="13518"/>
          <a:stretch>
            <a:fillRect/>
          </a:stretch>
        </p:blipFill>
        <p:spPr>
          <a:xfrm>
            <a:off x="1019858" y="1115203"/>
            <a:ext cx="10152283" cy="4884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9EA218-0847-7315-7AFC-6330F99903C3}"/>
              </a:ext>
            </a:extLst>
          </p:cNvPr>
          <p:cNvSpPr txBox="1"/>
          <p:nvPr/>
        </p:nvSpPr>
        <p:spPr>
          <a:xfrm>
            <a:off x="1019858" y="6000108"/>
            <a:ext cx="9540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dirty="0">
                <a:solidFill>
                  <a:srgbClr val="464646"/>
                </a:solidFill>
                <a:effectLst/>
              </a:rPr>
              <a:t>All vaccine candidates shown above are currently in Phase I trials. More details can be found in AVAC's </a:t>
            </a:r>
            <a:r>
              <a:rPr lang="en-US" sz="1000" b="0" i="1" u="sng" strike="noStrike" dirty="0">
                <a:solidFill>
                  <a:srgbClr val="464646"/>
                </a:solidFill>
                <a:effectLst/>
                <a:hlinkClick r:id="rId3"/>
              </a:rPr>
              <a:t>Pipeline Tracker</a:t>
            </a:r>
            <a:r>
              <a:rPr lang="en-US" sz="1000" b="0" i="1" dirty="0">
                <a:solidFill>
                  <a:srgbClr val="464646"/>
                </a:solidFill>
                <a:effectLst/>
              </a:rPr>
              <a:t>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9682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1A9A4-75EE-9103-FA93-53998993C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0BBD9-A960-5421-CC27-189E4371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Preventive Vaccines: People’s Research 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5EAB53-BF53-DF95-0BE7-0AAE76C0B8B6}"/>
              </a:ext>
            </a:extLst>
          </p:cNvPr>
          <p:cNvSpPr txBox="1"/>
          <p:nvPr/>
        </p:nvSpPr>
        <p:spPr>
          <a:xfrm>
            <a:off x="1019858" y="6000108"/>
            <a:ext cx="954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464646"/>
                </a:solidFill>
              </a:rPr>
              <a:t>Visit https://</a:t>
            </a:r>
            <a:r>
              <a:rPr lang="en-US" i="1" dirty="0" err="1">
                <a:solidFill>
                  <a:srgbClr val="464646"/>
                </a:solidFill>
              </a:rPr>
              <a:t>avac.org</a:t>
            </a:r>
            <a:r>
              <a:rPr lang="en-US" i="1" dirty="0">
                <a:solidFill>
                  <a:srgbClr val="464646"/>
                </a:solidFill>
              </a:rPr>
              <a:t>/pra2025-preventive-vaccines/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A9A073-93EA-873D-138A-F528C734A3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57" t="31283" r="7091" b="33019"/>
          <a:stretch>
            <a:fillRect/>
          </a:stretch>
        </p:blipFill>
        <p:spPr>
          <a:xfrm>
            <a:off x="472977" y="1561040"/>
            <a:ext cx="6088370" cy="3591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697ABA-AD8F-16B1-3E6E-3697E622BE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53" t="67414" r="7090" b="1"/>
          <a:stretch>
            <a:fillRect/>
          </a:stretch>
        </p:blipFill>
        <p:spPr>
          <a:xfrm>
            <a:off x="6217383" y="2133600"/>
            <a:ext cx="5730777" cy="32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FD19-0EFF-B8D9-C486-516BB97AA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bNAbs</a:t>
            </a:r>
          </a:p>
        </p:txBody>
      </p:sp>
    </p:spTree>
    <p:extLst>
      <p:ext uri="{BB962C8B-B14F-4D97-AF65-F5344CB8AC3E}">
        <p14:creationId xmlns:p14="http://schemas.microsoft.com/office/powerpoint/2010/main" val="50481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F4D6-1DCD-4AC7-5613-FAE26DF0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Broadly Neutralizing Antibodies and HIV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F77C-2446-F5A1-CF51-A3AA9B0BB6A1}"/>
              </a:ext>
            </a:extLst>
          </p:cNvPr>
          <p:cNvSpPr txBox="1"/>
          <p:nvPr/>
        </p:nvSpPr>
        <p:spPr>
          <a:xfrm>
            <a:off x="9257016" y="5835721"/>
            <a:ext cx="1387011" cy="410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 descr="A diagram of a virus&#10;&#10;AI-generated content may be incorrect.">
            <a:extLst>
              <a:ext uri="{FF2B5EF4-FFF2-40B4-BE49-F238E27FC236}">
                <a16:creationId xmlns:a16="http://schemas.microsoft.com/office/drawing/2014/main" id="{BD204C6B-3929-957F-ABE2-5C74EC8DF8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10" b="8993"/>
          <a:stretch>
            <a:fillRect/>
          </a:stretch>
        </p:blipFill>
        <p:spPr>
          <a:xfrm>
            <a:off x="721038" y="1240831"/>
            <a:ext cx="10749924" cy="471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8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F4D6-1DCD-4AC7-5613-FAE26DF0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Broadly Neutralizing Antibody (</a:t>
            </a:r>
            <a:r>
              <a:rPr lang="en-US" err="1"/>
              <a:t>bNAb</a:t>
            </a:r>
            <a:r>
              <a:rPr lang="en-US"/>
              <a:t>) Combinations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F77C-2446-F5A1-CF51-A3AA9B0BB6A1}"/>
              </a:ext>
            </a:extLst>
          </p:cNvPr>
          <p:cNvSpPr txBox="1"/>
          <p:nvPr/>
        </p:nvSpPr>
        <p:spPr>
          <a:xfrm>
            <a:off x="9257016" y="5835721"/>
            <a:ext cx="1387011" cy="410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A screen shot of a chart&#10;&#10;AI-generated content may be incorrect.">
            <a:extLst>
              <a:ext uri="{FF2B5EF4-FFF2-40B4-BE49-F238E27FC236}">
                <a16:creationId xmlns:a16="http://schemas.microsoft.com/office/drawing/2014/main" id="{5FCCB52C-8773-CA99-A717-9DFBE080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063" b="8200"/>
          <a:stretch>
            <a:fillRect/>
          </a:stretch>
        </p:blipFill>
        <p:spPr>
          <a:xfrm>
            <a:off x="1459473" y="1115203"/>
            <a:ext cx="9273054" cy="574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C1B45-EACC-2B67-A186-C4210E5E71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HIV Prevention Pipeline</a:t>
            </a:r>
          </a:p>
        </p:txBody>
      </p:sp>
    </p:spTree>
    <p:extLst>
      <p:ext uri="{BB962C8B-B14F-4D97-AF65-F5344CB8AC3E}">
        <p14:creationId xmlns:p14="http://schemas.microsoft.com/office/powerpoint/2010/main" val="3085747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eab496eff4f03eee9ba8139f064d46e3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0167910883334ffacbc3766faf646e1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84d624a-1938-4521-a622-d121ab6dae46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59A798-8497-44B3-A707-A4AA480B01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379A11-7818-453A-894C-7320E5D4E16C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5fb20df2-2146-4677-84a3-4a2eef9c8104"/>
    <ds:schemaRef ds:uri="http://purl.org/dc/terms/"/>
    <ds:schemaRef ds:uri="424603b6-a794-40e4-9344-433f30fb5407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ecbb6b75-ed16-40cd-a9a8-77cf87046b80"/>
    <ds:schemaRef ds:uri="537d2ee8-cfed-489f-8fdb-1f0a01b7be07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303</Words>
  <Application>Microsoft Macintosh PowerPoint</Application>
  <PresentationFormat>Widescreen</PresentationFormat>
  <Paragraphs>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Wingdings</vt:lpstr>
      <vt:lpstr>Office Theme</vt:lpstr>
      <vt:lpstr>AVAC Infographics</vt:lpstr>
      <vt:lpstr>Table of Contents</vt:lpstr>
      <vt:lpstr>Preventive Vaccines</vt:lpstr>
      <vt:lpstr>HIV Vaccine Clinical Trials Pipeline</vt:lpstr>
      <vt:lpstr>Preventive Vaccines: People’s Research Agenda</vt:lpstr>
      <vt:lpstr>bNAbs</vt:lpstr>
      <vt:lpstr>Broadly Neutralizing Antibodies and HIV</vt:lpstr>
      <vt:lpstr>Broadly Neutralizing Antibody (bNAb) Combinations </vt:lpstr>
      <vt:lpstr>HIV Prevention Pipeline</vt:lpstr>
      <vt:lpstr>Years Ahead in HIV Prevention Research:  Time to Market</vt:lpstr>
      <vt:lpstr>ARV-Based and MPT R&amp;D Pipeline</vt:lpstr>
      <vt:lpstr>HIV Prevention Pipeline: Products to Watch</vt:lpstr>
      <vt:lpstr>People’s Research Agenda Summary Table</vt:lpstr>
      <vt:lpstr>Impact of US Funding Cuts on Research and Programs</vt:lpstr>
      <vt:lpstr>HIV Prevention Pipeline: Impact of USAID &amp; NIH Cuts</vt:lpstr>
      <vt:lpstr>The Cost of Cutting HIV Research</vt:lpstr>
      <vt:lpstr>NIH: Cuts to Clinical Trials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Micky Hingorani</cp:lastModifiedBy>
  <cp:revision>6</cp:revision>
  <dcterms:created xsi:type="dcterms:W3CDTF">2025-06-19T10:20:48Z</dcterms:created>
  <dcterms:modified xsi:type="dcterms:W3CDTF">2026-05-12T21:00:34Z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0x010100705F5BB1116A90459E245489F20C500F</vt:lpwstr>
  </property>
</Properties>
</file>