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145707318" r:id="rId5"/>
    <p:sldId id="2145707285" r:id="rId6"/>
    <p:sldId id="2145707287" r:id="rId7"/>
    <p:sldId id="2145706915" r:id="rId8"/>
    <p:sldId id="279" r:id="rId9"/>
    <p:sldId id="2145707319" r:id="rId10"/>
    <p:sldId id="283" r:id="rId11"/>
    <p:sldId id="282" r:id="rId12"/>
    <p:sldId id="281" r:id="rId13"/>
    <p:sldId id="2145707305" r:id="rId14"/>
    <p:sldId id="2145706916" r:id="rId15"/>
    <p:sldId id="284" r:id="rId16"/>
    <p:sldId id="2147480989" r:id="rId17"/>
    <p:sldId id="2145707313" r:id="rId18"/>
    <p:sldId id="2145707317" r:id="rId19"/>
    <p:sldId id="2145706924" r:id="rId20"/>
    <p:sldId id="2145707286" r:id="rId21"/>
    <p:sldId id="2145707309" r:id="rId22"/>
    <p:sldId id="2145707300" r:id="rId23"/>
    <p:sldId id="2147480985" r:id="rId24"/>
    <p:sldId id="2145707308" r:id="rId25"/>
    <p:sldId id="2145707299" r:id="rId26"/>
    <p:sldId id="2145707296" r:id="rId27"/>
    <p:sldId id="290" r:id="rId28"/>
    <p:sldId id="2145706917" r:id="rId29"/>
    <p:sldId id="2145706910" r:id="rId30"/>
    <p:sldId id="2145706911" r:id="rId31"/>
    <p:sldId id="2145707290" r:id="rId32"/>
    <p:sldId id="2145706918" r:id="rId33"/>
    <p:sldId id="2145707293" r:id="rId34"/>
    <p:sldId id="2145706729" r:id="rId35"/>
    <p:sldId id="2147480988" r:id="rId36"/>
    <p:sldId id="2145706919" r:id="rId37"/>
    <p:sldId id="2145706913" r:id="rId38"/>
    <p:sldId id="2145706914" r:id="rId39"/>
    <p:sldId id="2145707310" r:id="rId40"/>
    <p:sldId id="280" r:id="rId41"/>
    <p:sldId id="2145707311" r:id="rId42"/>
    <p:sldId id="2145707312" r:id="rId43"/>
    <p:sldId id="2145707314" r:id="rId44"/>
    <p:sldId id="2145707306" r:id="rId45"/>
    <p:sldId id="2145706873" r:id="rId46"/>
    <p:sldId id="270" r:id="rId47"/>
    <p:sldId id="2145707302" r:id="rId48"/>
    <p:sldId id="286" r:id="rId49"/>
    <p:sldId id="2145706871" r:id="rId50"/>
    <p:sldId id="2145706872" r:id="rId51"/>
    <p:sldId id="2145707303" r:id="rId52"/>
    <p:sldId id="2145706920" r:id="rId53"/>
    <p:sldId id="2145706858" r:id="rId54"/>
    <p:sldId id="2145706853" r:id="rId55"/>
    <p:sldId id="303" r:id="rId56"/>
    <p:sldId id="2145706921" r:id="rId57"/>
    <p:sldId id="2145706922" r:id="rId58"/>
    <p:sldId id="214570729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E2FE1D-7F79-8D2A-3984-2DF6E203C4CE}" name="Roberta Sutton" initials="RS" userId="S::Roberta@avac.org::58e35833-fc1c-4c6d-806e-e934c341ffe0" providerId="AD"/>
  <p188:author id="{D1A3B1B4-1394-5098-3DF9-6C8C36C57715}" name="Erin Kiernon" initials="EK" userId="S::erin@avac.org::7ce3b914-c54c-4aed-be62-f389e997b0e6" providerId="AD"/>
  <p188:author id="{322A5DEE-3F1E-18F0-EE3A-0282D312BBE1}" name="Breanne Lievense" initials="BL" userId="S::breanne@avac.org::0a735ab4-3161-4127-bffe-ef69975754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6333E-18AF-4A4A-ABF3-2FCA03F82BF9}" v="25" dt="2026-07-07T11:45:29.899"/>
    <p1510:client id="{C990FFFA-7848-3548-BC62-82F08E39E2E4}" v="461" dt="2026-07-06T21:59:47.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43"/>
  </p:normalViewPr>
  <p:slideViewPr>
    <p:cSldViewPr snapToGrid="0">
      <p:cViewPr>
        <p:scale>
          <a:sx n="105" d="100"/>
          <a:sy n="105" d="100"/>
        </p:scale>
        <p:origin x="744"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4790D-D75E-7349-B616-ED8BE8E12E62}" type="datetimeFigureOut">
              <a:rPr lang="en-US" smtClean="0"/>
              <a:t>7/7/2026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ECEAA-CBA9-4343-8EB8-389197A3005E}" type="slidenum">
              <a:rPr lang="en-US" smtClean="0"/>
              <a:t>‹#›</a:t>
            </a:fld>
            <a:endParaRPr lang="en-US"/>
          </a:p>
        </p:txBody>
      </p:sp>
    </p:spTree>
    <p:extLst>
      <p:ext uri="{BB962C8B-B14F-4D97-AF65-F5344CB8AC3E}">
        <p14:creationId xmlns:p14="http://schemas.microsoft.com/office/powerpoint/2010/main" val="279135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7802C-CD8A-1F7C-39F1-3E9FE45D9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2F21E-B201-8813-AA28-2D784AEFE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12627-3EEB-3477-8348-A6CC25942F1B}"/>
              </a:ext>
            </a:extLst>
          </p:cNvPr>
          <p:cNvSpPr>
            <a:spLocks noGrp="1"/>
          </p:cNvSpPr>
          <p:nvPr>
            <p:ph type="body" idx="1"/>
          </p:nvPr>
        </p:nvSpPr>
        <p:spPr/>
        <p:txBody>
          <a:bodyPr/>
          <a:lstStyle/>
          <a:p>
            <a:pPr marL="0" lvl="0" indent="0">
              <a:buFont typeface="Arial" panose="020B0604020202020204" pitchFamily="34" charset="0"/>
              <a:buNone/>
            </a:pPr>
            <a:endParaRPr lang="en-US">
              <a:ea typeface="Calibri"/>
              <a:cs typeface="Calibri"/>
            </a:endParaRPr>
          </a:p>
        </p:txBody>
      </p:sp>
      <p:sp>
        <p:nvSpPr>
          <p:cNvPr id="4" name="Slide Number Placeholder 3">
            <a:extLst>
              <a:ext uri="{FF2B5EF4-FFF2-40B4-BE49-F238E27FC236}">
                <a16:creationId xmlns:a16="http://schemas.microsoft.com/office/drawing/2014/main" id="{3261A3A9-79A5-B542-A2FC-F28ACA655D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77137-FF23-724B-9363-8F5AC2390D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77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CECEAA-CBA9-4343-8EB8-389197A3005E}" type="slidenum">
              <a:rPr lang="en-US" smtClean="0"/>
              <a:t>24</a:t>
            </a:fld>
            <a:endParaRPr lang="en-US"/>
          </a:p>
        </p:txBody>
      </p:sp>
    </p:spTree>
    <p:extLst>
      <p:ext uri="{BB962C8B-B14F-4D97-AF65-F5344CB8AC3E}">
        <p14:creationId xmlns:p14="http://schemas.microsoft.com/office/powerpoint/2010/main" val="129887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978463-BB9F-4D04-97EC-C3B2C95CE297}" type="slidenum">
              <a:rPr lang="en-US" smtClean="0"/>
              <a:t>31</a:t>
            </a:fld>
            <a:endParaRPr lang="en-US"/>
          </a:p>
        </p:txBody>
      </p:sp>
    </p:spTree>
    <p:extLst>
      <p:ext uri="{BB962C8B-B14F-4D97-AF65-F5344CB8AC3E}">
        <p14:creationId xmlns:p14="http://schemas.microsoft.com/office/powerpoint/2010/main" val="187822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DA80-C140-07FA-7CA2-DCC03052A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7C631-EE55-ED2E-B6A4-19A9AC21D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25C58-7DCB-81D4-657D-0A3DFEEEC6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EFF228-A356-1BAA-F704-EDE116204E2A}"/>
              </a:ext>
            </a:extLst>
          </p:cNvPr>
          <p:cNvSpPr>
            <a:spLocks noGrp="1"/>
          </p:cNvSpPr>
          <p:nvPr>
            <p:ph type="sldNum" sz="quarter" idx="5"/>
          </p:nvPr>
        </p:nvSpPr>
        <p:spPr/>
        <p:txBody>
          <a:bodyPr/>
          <a:lstStyle/>
          <a:p>
            <a:fld id="{DD978463-BB9F-4D04-97EC-C3B2C95CE297}" type="slidenum">
              <a:rPr lang="en-US" smtClean="0"/>
              <a:t>32</a:t>
            </a:fld>
            <a:endParaRPr lang="en-US"/>
          </a:p>
        </p:txBody>
      </p:sp>
    </p:spTree>
    <p:extLst>
      <p:ext uri="{BB962C8B-B14F-4D97-AF65-F5344CB8AC3E}">
        <p14:creationId xmlns:p14="http://schemas.microsoft.com/office/powerpoint/2010/main" val="2852974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CECEAA-CBA9-4343-8EB8-389197A3005E}" type="slidenum">
              <a:rPr lang="en-US" smtClean="0"/>
              <a:t>40</a:t>
            </a:fld>
            <a:endParaRPr lang="en-US"/>
          </a:p>
        </p:txBody>
      </p:sp>
    </p:spTree>
    <p:extLst>
      <p:ext uri="{BB962C8B-B14F-4D97-AF65-F5344CB8AC3E}">
        <p14:creationId xmlns:p14="http://schemas.microsoft.com/office/powerpoint/2010/main" val="74146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latin typeface="Calibri"/>
                <a:ea typeface="Calibri"/>
                <a:cs typeface="Calibri"/>
              </a:rPr>
              <a:t>Release has been a long time coming. We enjoyed quarterly releases of data by PEPFAR that has been a central component to meaningful advocacy in the COPs process from years past. </a:t>
            </a:r>
          </a:p>
          <a:p>
            <a:pPr marL="285750" indent="-285750">
              <a:buFont typeface="Arial"/>
              <a:buChar char="•"/>
            </a:pPr>
            <a:r>
              <a:rPr lang="en-US">
                <a:latin typeface="Calibri"/>
                <a:ea typeface="Calibri"/>
                <a:cs typeface="Calibri"/>
              </a:rPr>
              <a:t>Since the foreign aid freeze, stop work order, and subsequent cutting of programs, civil society and the GAPP have advocated for data releases to provide critical insight on the impact of these moves made by the administration to gut global health programs </a:t>
            </a:r>
          </a:p>
          <a:p>
            <a:pPr marL="285750" indent="-285750">
              <a:buFont typeface="Arial"/>
              <a:buChar char="•"/>
            </a:pPr>
            <a:r>
              <a:rPr lang="en-US">
                <a:latin typeface="Calibri"/>
                <a:ea typeface="Calibri"/>
                <a:cs typeface="Calibri"/>
              </a:rPr>
              <a:t>3 Congressional hearings were scheduled by House Oversight and separately by House authorizers, but failed to materialize – mostly through administration restricting access, and delaying data, and Republicans unwilling to risk foreign aid (and their standing) further by calling the administration out </a:t>
            </a:r>
          </a:p>
          <a:p>
            <a:pPr marL="285750" indent="-285750">
              <a:buFont typeface="Arial"/>
              <a:buChar char="•"/>
            </a:pPr>
            <a:endParaRPr lang="en-US">
              <a:latin typeface="Calibri"/>
              <a:ea typeface="Calibri"/>
              <a:cs typeface="Calibri"/>
            </a:endParaRPr>
          </a:p>
          <a:p>
            <a:pPr marL="285750" indent="-285750">
              <a:buFont typeface="Arial"/>
              <a:buChar char="•"/>
            </a:pPr>
            <a:r>
              <a:rPr lang="en-US">
                <a:latin typeface="Calibri"/>
                <a:ea typeface="Calibri"/>
                <a:cs typeface="Calibri"/>
              </a:rPr>
              <a:t>Administration is presenting a narrative that is pushing the program as doing “very good” mostly through tunnel-vision and focusing on treatment numbers. Citing ”stable” treatment continuity, increased country ownership of localized epidemics via the bilateral MOU process, and the scale-up of </a:t>
            </a:r>
            <a:r>
              <a:rPr lang="en-US" err="1">
                <a:latin typeface="Calibri"/>
                <a:ea typeface="Calibri"/>
                <a:cs typeface="Calibri"/>
              </a:rPr>
              <a:t>PrEP</a:t>
            </a:r>
            <a:r>
              <a:rPr lang="en-US">
                <a:latin typeface="Calibri"/>
                <a:ea typeface="Calibri"/>
                <a:cs typeface="Calibri"/>
              </a:rPr>
              <a:t> initiations by pregnant and breastfeeding women which has been a priority population</a:t>
            </a:r>
          </a:p>
          <a:p>
            <a:pPr marL="285750" indent="-285750">
              <a:buFont typeface="Arial"/>
              <a:buChar char="•"/>
            </a:pPr>
            <a:r>
              <a:rPr lang="en-US">
                <a:latin typeface="Calibri"/>
                <a:ea typeface="Calibri"/>
                <a:cs typeface="Calibri"/>
              </a:rPr>
              <a:t>But we should, as with most things with administration, take this information in with a lot of questions and potentially a bag of salt. We have to keep in mind that this is an administration that </a:t>
            </a:r>
            <a:r>
              <a:rPr lang="en-US" err="1">
                <a:latin typeface="Calibri"/>
                <a:ea typeface="Calibri"/>
                <a:cs typeface="Calibri"/>
              </a:rPr>
              <a:t>continously</a:t>
            </a:r>
            <a:r>
              <a:rPr lang="en-US">
                <a:latin typeface="Calibri"/>
                <a:ea typeface="Calibri"/>
                <a:cs typeface="Calibri"/>
              </a:rPr>
              <a:t> and never corrects for errors, bends data to fit their own purposes and messaging. And so we should approach them with a dose of skepticism and rely on our expertise within AVAC, our data analytics team, and partners to truly tell the story of what's happening here </a:t>
            </a:r>
          </a:p>
        </p:txBody>
      </p:sp>
      <p:sp>
        <p:nvSpPr>
          <p:cNvPr id="4" name="Slide Number Placeholder 3"/>
          <p:cNvSpPr>
            <a:spLocks noGrp="1"/>
          </p:cNvSpPr>
          <p:nvPr>
            <p:ph type="sldNum" sz="quarter" idx="5"/>
          </p:nvPr>
        </p:nvSpPr>
        <p:spPr/>
        <p:txBody>
          <a:bodyPr/>
          <a:lstStyle/>
          <a:p>
            <a:fld id="{E6F1908B-0321-0943-84FD-6368B937FD88}" type="slidenum">
              <a:rPr lang="en-US" smtClean="0"/>
              <a:t>43</a:t>
            </a:fld>
            <a:endParaRPr lang="en-US"/>
          </a:p>
        </p:txBody>
      </p:sp>
    </p:spTree>
    <p:extLst>
      <p:ext uri="{BB962C8B-B14F-4D97-AF65-F5344CB8AC3E}">
        <p14:creationId xmlns:p14="http://schemas.microsoft.com/office/powerpoint/2010/main" val="1375017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7AFCD-EFA4-FAAD-CE8F-F13A96AA1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66005-DF64-FD8E-D447-AE0DF35E1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C89E9-2350-1743-358F-07392B0326E1}"/>
              </a:ext>
            </a:extLst>
          </p:cNvPr>
          <p:cNvSpPr>
            <a:spLocks noGrp="1"/>
          </p:cNvSpPr>
          <p:nvPr>
            <p:ph type="body" idx="1"/>
          </p:nvPr>
        </p:nvSpPr>
        <p:spPr/>
        <p:txBody>
          <a:bodyPr/>
          <a:lstStyle/>
          <a:p>
            <a:pPr marL="285750" indent="-285750">
              <a:buFont typeface="Arial,Sans-Serif"/>
              <a:buChar char="•"/>
            </a:pPr>
            <a:r>
              <a:rPr lang="en-US"/>
              <a:t>This is where we can look to sources countering the evolving narrative that the administration is attempting to create, and give us a deeper look of what is actually going on with PEPFAR and critically assessing the state of programs. </a:t>
            </a:r>
          </a:p>
          <a:p>
            <a:pPr marL="285750" indent="-285750">
              <a:buFont typeface="Arial,Sans-Serif"/>
              <a:buChar char="•"/>
            </a:pPr>
            <a:r>
              <a:rPr lang="en-US">
                <a:solidFill>
                  <a:srgbClr val="000000"/>
                </a:solidFill>
              </a:rPr>
              <a:t>Just want to make sure I am giving credit where credit is due. For the purposes of this presentation I am mostly drawing from and summarizing the excellent analyses from our friends at amfAR and longtime AVAC collaborator Jirair </a:t>
            </a:r>
            <a:r>
              <a:rPr lang="en-US" err="1">
                <a:solidFill>
                  <a:srgbClr val="000000"/>
                </a:solidFill>
              </a:rPr>
              <a:t>Ratevosian</a:t>
            </a:r>
            <a:r>
              <a:rPr lang="en-US">
                <a:solidFill>
                  <a:srgbClr val="000000"/>
                </a:solidFill>
              </a:rPr>
              <a:t>, who have very recently published across journalistic, academic, and mass media platforms on the data release. </a:t>
            </a:r>
          </a:p>
          <a:p>
            <a:pPr marL="285750" indent="-285750">
              <a:buFont typeface="Arial,Sans-Serif"/>
              <a:buChar char="•"/>
            </a:pPr>
            <a:r>
              <a:rPr lang="en-US">
                <a:solidFill>
                  <a:srgbClr val="000000"/>
                </a:solidFill>
              </a:rPr>
              <a:t>While PEPFAR leadership is clearly pushing the narrative that they are "doing more, with less" to justify the wanton destruction of global health partners, our partners and the community are utilizing this very data to illustrate the dangerous trajectory of where PEPFAR is heading. And from this, where we as an organization can and should be advocating </a:t>
            </a:r>
          </a:p>
        </p:txBody>
      </p:sp>
      <p:sp>
        <p:nvSpPr>
          <p:cNvPr id="4" name="Slide Number Placeholder 3">
            <a:extLst>
              <a:ext uri="{FF2B5EF4-FFF2-40B4-BE49-F238E27FC236}">
                <a16:creationId xmlns:a16="http://schemas.microsoft.com/office/drawing/2014/main" id="{05F073EE-B7AF-F84B-7CE6-02A200528E4D}"/>
              </a:ext>
            </a:extLst>
          </p:cNvPr>
          <p:cNvSpPr>
            <a:spLocks noGrp="1"/>
          </p:cNvSpPr>
          <p:nvPr>
            <p:ph type="sldNum" sz="quarter" idx="5"/>
          </p:nvPr>
        </p:nvSpPr>
        <p:spPr/>
        <p:txBody>
          <a:bodyPr/>
          <a:lstStyle/>
          <a:p>
            <a:fld id="{E6F1908B-0321-0943-84FD-6368B937FD88}" type="slidenum">
              <a:rPr lang="en-US" smtClean="0"/>
              <a:t>44</a:t>
            </a:fld>
            <a:endParaRPr lang="en-US"/>
          </a:p>
        </p:txBody>
      </p:sp>
    </p:spTree>
    <p:extLst>
      <p:ext uri="{BB962C8B-B14F-4D97-AF65-F5344CB8AC3E}">
        <p14:creationId xmlns:p14="http://schemas.microsoft.com/office/powerpoint/2010/main" val="1248148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contrast to messaging from the feds, here’s what amfAR’s analyses say about the numbers from Q1 of 2024 through Q4 2025. The obviously trend is that from testing to diagnoses to PrEP </a:t>
            </a:r>
            <a:r>
              <a:rPr lang="en-US" err="1"/>
              <a:t>intiations</a:t>
            </a:r>
            <a:r>
              <a:rPr lang="en-US"/>
              <a:t> are all significantly down. </a:t>
            </a:r>
          </a:p>
          <a:p>
            <a:endParaRPr lang="en-US"/>
          </a:p>
          <a:p>
            <a:r>
              <a:rPr lang="en-US"/>
              <a:t>It’s important to note the stark difference between continuous facilities and intermittent facilities – in which intermittent facilities are increasingly the programs that are feeling the most hurt from the ripple affects of the freeze on foreign assistance and stop work orders. </a:t>
            </a:r>
          </a:p>
          <a:p>
            <a:endParaRPr lang="en-US"/>
          </a:p>
          <a:p>
            <a:r>
              <a:rPr lang="en-US" sz="1200" b="1" i="0" kern="1200">
                <a:solidFill>
                  <a:schemeClr val="tx1"/>
                </a:solidFill>
                <a:effectLst/>
                <a:latin typeface="+mn-lt"/>
                <a:ea typeface="+mn-ea"/>
                <a:cs typeface="+mn-cs"/>
              </a:rPr>
              <a:t>Continuous: </a:t>
            </a:r>
            <a:r>
              <a:rPr lang="en-US" sz="1200" b="0" i="0" kern="1200">
                <a:solidFill>
                  <a:schemeClr val="tx1"/>
                </a:solidFill>
                <a:effectLst/>
                <a:latin typeface="+mn-lt"/>
                <a:ea typeface="+mn-ea"/>
                <a:cs typeface="+mn-cs"/>
              </a:rPr>
              <a:t>Fully operational facilities providing uninterrupted, comprehensive HIV care, treatment, and laboratory monitoring,</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Intermittent: </a:t>
            </a:r>
            <a:r>
              <a:rPr lang="en-US" sz="1200" b="0" i="0" kern="1200">
                <a:solidFill>
                  <a:schemeClr val="tx1"/>
                </a:solidFill>
                <a:effectLst/>
                <a:latin typeface="+mn-lt"/>
                <a:ea typeface="+mn-ea"/>
                <a:cs typeface="+mn-cs"/>
              </a:rPr>
              <a:t>Facilities experiencing irregular, disrupted, or temporary service delivery, often affecting specific care types rather than all services, such as when HIV prevention programs were paused during COVID-19 or when key population services are hampered.</a:t>
            </a:r>
          </a:p>
          <a:p>
            <a:endParaRPr lang="en-US"/>
          </a:p>
        </p:txBody>
      </p:sp>
      <p:sp>
        <p:nvSpPr>
          <p:cNvPr id="4" name="Slide Number Placeholder 3"/>
          <p:cNvSpPr>
            <a:spLocks noGrp="1"/>
          </p:cNvSpPr>
          <p:nvPr>
            <p:ph type="sldNum" sz="quarter" idx="5"/>
          </p:nvPr>
        </p:nvSpPr>
        <p:spPr/>
        <p:txBody>
          <a:bodyPr/>
          <a:lstStyle/>
          <a:p>
            <a:fld id="{E6F1908B-0321-0943-84FD-6368B937FD88}" type="slidenum">
              <a:rPr lang="en-US" smtClean="0"/>
              <a:t>45</a:t>
            </a:fld>
            <a:endParaRPr lang="en-US"/>
          </a:p>
        </p:txBody>
      </p:sp>
    </p:spTree>
    <p:extLst>
      <p:ext uri="{BB962C8B-B14F-4D97-AF65-F5344CB8AC3E}">
        <p14:creationId xmlns:p14="http://schemas.microsoft.com/office/powerpoint/2010/main" val="398117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FE72-4233-433D-66D7-97B7FD430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A6FC2-A872-32B8-9C1E-AAC4AF10A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F7F8D-D22D-7E88-3C77-B08EA49EC1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FC96B5-E768-306C-94E8-A727711CE4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92675-457D-4718-A6E4-4B67E4E1E3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405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l">
              <a:lnSpc>
                <a:spcPct val="100000"/>
              </a:lnSpc>
              <a:spcAft>
                <a:spcPts val="600"/>
              </a:spcAft>
              <a:defRPr sz="5400" b="1" i="0" baseline="0"/>
            </a:lvl1pPr>
          </a:lstStyle>
          <a:p>
            <a:r>
              <a:rPr lang="en-US"/>
              <a:t>AVAC Template</a:t>
            </a:r>
          </a:p>
        </p:txBody>
      </p:sp>
      <p:sp>
        <p:nvSpPr>
          <p:cNvPr id="3" name="Subtitle 2">
            <a:extLst>
              <a:ext uri="{FF2B5EF4-FFF2-40B4-BE49-F238E27FC236}">
                <a16:creationId xmlns:a16="http://schemas.microsoft.com/office/drawing/2014/main" id="{8A5C0CCE-7552-A341-BCD0-8A3B493EA9B5}"/>
              </a:ext>
            </a:extLst>
          </p:cNvPr>
          <p:cNvSpPr>
            <a:spLocks noGrp="1"/>
          </p:cNvSpPr>
          <p:nvPr>
            <p:ph type="subTitle" idx="1" hasCustomPrompt="1"/>
          </p:nvPr>
        </p:nvSpPr>
        <p:spPr>
          <a:xfrm>
            <a:off x="1524000" y="3602038"/>
            <a:ext cx="9144000" cy="1655762"/>
          </a:xfrm>
          <a:prstGeom prst="rect">
            <a:avLst/>
          </a:prstGeom>
        </p:spPr>
        <p:txBody>
          <a:bodyPr/>
          <a:lstStyle>
            <a:lvl1pPr marL="0" indent="0" algn="l">
              <a:buNone/>
              <a:defRPr sz="3200" baseline="0">
                <a:solidFill>
                  <a:srgbClr val="FF84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Duis </a:t>
            </a:r>
            <a:r>
              <a:rPr lang="en-US" err="1"/>
              <a:t>aute</a:t>
            </a:r>
            <a:r>
              <a:rPr lang="en-US"/>
              <a:t> </a:t>
            </a:r>
            <a:r>
              <a:rPr lang="en-US" err="1"/>
              <a:t>irure</a:t>
            </a:r>
            <a:r>
              <a:rPr lang="en-US"/>
              <a:t> dolor in </a:t>
            </a:r>
            <a:r>
              <a:rPr lang="en-US" err="1"/>
              <a:t>reprehenderit</a:t>
            </a:r>
            <a:r>
              <a:rPr lang="en-US"/>
              <a:t> </a:t>
            </a:r>
            <a:br>
              <a:rPr lang="en-US"/>
            </a:br>
            <a:r>
              <a:rPr lang="en-US"/>
              <a:t>in </a:t>
            </a:r>
            <a:r>
              <a:rPr lang="en-US" err="1"/>
              <a:t>voluptate</a:t>
            </a:r>
            <a:endParaRPr lang="en-US"/>
          </a:p>
        </p:txBody>
      </p:sp>
      <p:sp>
        <p:nvSpPr>
          <p:cNvPr id="22" name="Text Placeholder 21">
            <a:extLst>
              <a:ext uri="{FF2B5EF4-FFF2-40B4-BE49-F238E27FC236}">
                <a16:creationId xmlns:a16="http://schemas.microsoft.com/office/drawing/2014/main" id="{F7154F93-3658-EC4E-B6B0-6982B218CD58}"/>
              </a:ext>
            </a:extLst>
          </p:cNvPr>
          <p:cNvSpPr>
            <a:spLocks noGrp="1"/>
          </p:cNvSpPr>
          <p:nvPr>
            <p:ph type="body" sz="quarter" idx="12" hasCustomPrompt="1"/>
          </p:nvPr>
        </p:nvSpPr>
        <p:spPr>
          <a:xfrm>
            <a:off x="1524000" y="5447506"/>
            <a:ext cx="3338513" cy="576262"/>
          </a:xfrm>
          <a:prstGeom prst="rect">
            <a:avLst/>
          </a:prstGeom>
        </p:spPr>
        <p:txBody>
          <a:bodyPr/>
          <a:lstStyle>
            <a:lvl1pPr>
              <a:buFontTx/>
              <a:buNone/>
              <a:defRPr sz="1800" b="1" i="0" baseline="0">
                <a:solidFill>
                  <a:schemeClr val="accent5"/>
                </a:solidFill>
              </a:defRPr>
            </a:lvl1pPr>
          </a:lstStyle>
          <a:p>
            <a:pPr lvl="0"/>
            <a:r>
              <a:rPr lang="en-US"/>
              <a:t>Author/Date</a:t>
            </a:r>
          </a:p>
        </p:txBody>
      </p:sp>
      <p:pic>
        <p:nvPicPr>
          <p:cNvPr id="5" name="Picture 4">
            <a:extLst>
              <a:ext uri="{FF2B5EF4-FFF2-40B4-BE49-F238E27FC236}">
                <a16:creationId xmlns:a16="http://schemas.microsoft.com/office/drawing/2014/main" id="{32066CD2-5539-4F50-B396-2EFBC83EECEB}"/>
              </a:ext>
            </a:extLst>
          </p:cNvPr>
          <p:cNvPicPr>
            <a:picLocks noChangeAspect="1"/>
          </p:cNvPicPr>
          <p:nvPr userDrawn="1"/>
        </p:nvPicPr>
        <p:blipFill>
          <a:blip r:embed="rId2"/>
          <a:stretch>
            <a:fillRect/>
          </a:stretch>
        </p:blipFill>
        <p:spPr>
          <a:xfrm>
            <a:off x="1524000" y="3517348"/>
            <a:ext cx="9326880" cy="65164"/>
          </a:xfrm>
          <a:prstGeom prst="rect">
            <a:avLst/>
          </a:prstGeom>
        </p:spPr>
      </p:pic>
    </p:spTree>
    <p:extLst>
      <p:ext uri="{BB962C8B-B14F-4D97-AF65-F5344CB8AC3E}">
        <p14:creationId xmlns:p14="http://schemas.microsoft.com/office/powerpoint/2010/main" val="382242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365126"/>
            <a:ext cx="10882744" cy="729827"/>
          </a:xfrm>
          <a:prstGeom prst="rect">
            <a:avLst/>
          </a:prstGeom>
        </p:spPr>
        <p:txBody>
          <a:bodyPr/>
          <a:lstStyle/>
          <a:p>
            <a:r>
              <a:rPr lang="en-US"/>
              <a:t>Click to edit headline</a:t>
            </a:r>
          </a:p>
        </p:txBody>
      </p:sp>
      <p:sp>
        <p:nvSpPr>
          <p:cNvPr id="3" name="Content Placeholder 2">
            <a:extLst>
              <a:ext uri="{FF2B5EF4-FFF2-40B4-BE49-F238E27FC236}">
                <a16:creationId xmlns:a16="http://schemas.microsoft.com/office/drawing/2014/main" id="{58BB7360-C084-D846-AED8-C06AFEFD52DC}"/>
              </a:ext>
            </a:extLst>
          </p:cNvPr>
          <p:cNvSpPr>
            <a:spLocks noGrp="1"/>
          </p:cNvSpPr>
          <p:nvPr>
            <p:ph idx="1"/>
          </p:nvPr>
        </p:nvSpPr>
        <p:spPr>
          <a:xfrm>
            <a:off x="838199" y="1683327"/>
            <a:ext cx="10882745" cy="4493636"/>
          </a:xfrm>
          <a:prstGeom prst="rect">
            <a:avLst/>
          </a:prstGeom>
        </p:spPr>
        <p:txBody>
          <a:bodyPr/>
          <a:lstStyle>
            <a:lvl1pPr>
              <a:buSzPct val="80000"/>
              <a:buFont typeface="Wingdings" pitchFamily="2" charset="2"/>
              <a:buChar char="§"/>
              <a:defRPr sz="2500" baseline="0"/>
            </a:lvl1pPr>
            <a:lvl2pPr marL="800100" indent="-342900">
              <a:buSzPct val="60000"/>
              <a:buFont typeface="Arial" panose="020B0604020202020204" pitchFamily="34" charset="0"/>
              <a:buChar char="—"/>
              <a:defRPr sz="2500" baseline="0"/>
            </a:lvl2pPr>
            <a:lvl3pPr>
              <a:buSzPct val="60000"/>
              <a:buFont typeface="Arial" panose="020B0604020202020204" pitchFamily="34" charset="0"/>
              <a:buChar char="•"/>
              <a:defRPr sz="2500" baseline="0"/>
            </a:lvl3pPr>
            <a:lvl4pPr>
              <a:buSzPct val="60000"/>
              <a:buFont typeface="Wingdings" pitchFamily="2" charset="2"/>
              <a:buChar char="§"/>
              <a:defRPr sz="2800" baseline="0"/>
            </a:lvl4pPr>
            <a:lvl5pPr>
              <a:buSzPct val="60000"/>
              <a:buFont typeface="Wingdings" pitchFamily="2" charset="2"/>
              <a:buChar char="§"/>
              <a:defRPr sz="2800" baseline="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094954"/>
            <a:ext cx="10882744" cy="547098"/>
          </a:xfrm>
          <a:prstGeom prst="rect">
            <a:avLst/>
          </a:prstGeom>
        </p:spPr>
        <p:txBody>
          <a:bodyPr/>
          <a:lstStyle>
            <a:lvl1pPr>
              <a:buFontTx/>
              <a:buNone/>
              <a:defRPr sz="2500" baseline="0">
                <a:solidFill>
                  <a:schemeClr val="accent2"/>
                </a:solidFill>
              </a:defRPr>
            </a:lvl1pPr>
          </a:lstStyle>
          <a:p>
            <a:pPr lvl="0"/>
            <a:r>
              <a:rPr lang="en-US"/>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a:stretch>
            <a:fillRect/>
          </a:stretch>
        </p:blipFill>
        <p:spPr>
          <a:xfrm>
            <a:off x="832665" y="1049586"/>
            <a:ext cx="11066836" cy="77323"/>
          </a:xfrm>
          <a:prstGeom prst="rect">
            <a:avLst/>
          </a:prstGeom>
        </p:spPr>
      </p:pic>
    </p:spTree>
    <p:extLst>
      <p:ext uri="{BB962C8B-B14F-4D97-AF65-F5344CB8AC3E}">
        <p14:creationId xmlns:p14="http://schemas.microsoft.com/office/powerpoint/2010/main" val="91834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lnSpc>
                <a:spcPct val="100000"/>
              </a:lnSpc>
              <a:spcAft>
                <a:spcPts val="600"/>
              </a:spcAft>
              <a:defRPr sz="5400" b="0" i="0" baseline="0"/>
            </a:lvl1pPr>
          </a:lstStyle>
          <a:p>
            <a:r>
              <a:rPr lang="en-US"/>
              <a:t>Transition Red.</a:t>
            </a:r>
          </a:p>
        </p:txBody>
      </p:sp>
      <p:pic>
        <p:nvPicPr>
          <p:cNvPr id="3" name="Picture 2">
            <a:extLst>
              <a:ext uri="{FF2B5EF4-FFF2-40B4-BE49-F238E27FC236}">
                <a16:creationId xmlns:a16="http://schemas.microsoft.com/office/drawing/2014/main" id="{52FD5428-236C-3843-FA55-2B7E32DF35AF}"/>
              </a:ext>
            </a:extLst>
          </p:cNvPr>
          <p:cNvPicPr>
            <a:picLocks noChangeAspect="1"/>
          </p:cNvPicPr>
          <p:nvPr userDrawn="1"/>
        </p:nvPicPr>
        <p:blipFill>
          <a:blip r:embed="rId2"/>
          <a:stretch>
            <a:fillRect/>
          </a:stretch>
        </p:blipFill>
        <p:spPr>
          <a:xfrm>
            <a:off x="1524000" y="3517348"/>
            <a:ext cx="9326880" cy="65164"/>
          </a:xfrm>
          <a:prstGeom prst="rect">
            <a:avLst/>
          </a:prstGeom>
        </p:spPr>
      </p:pic>
    </p:spTree>
    <p:extLst>
      <p:ext uri="{BB962C8B-B14F-4D97-AF65-F5344CB8AC3E}">
        <p14:creationId xmlns:p14="http://schemas.microsoft.com/office/powerpoint/2010/main" val="2972348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5742" y="365126"/>
            <a:ext cx="10885202" cy="750077"/>
          </a:xfrm>
          <a:prstGeom prst="rect">
            <a:avLst/>
          </a:prstGeom>
        </p:spPr>
        <p:txBody>
          <a:bodyPr/>
          <a:lstStyle>
            <a:lvl1pPr>
              <a:defRPr sz="3600" baseline="0"/>
            </a:lvl1pPr>
          </a:lstStyle>
          <a:p>
            <a:r>
              <a:rPr lang="en-US"/>
              <a:t>Click to edit headline</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143443"/>
            <a:ext cx="10882744" cy="547098"/>
          </a:xfrm>
          <a:prstGeom prst="rect">
            <a:avLst/>
          </a:prstGeom>
        </p:spPr>
        <p:txBody>
          <a:bodyPr/>
          <a:lstStyle>
            <a:lvl1pPr marL="0">
              <a:spcBef>
                <a:spcPts val="0"/>
              </a:spcBef>
              <a:buFontTx/>
              <a:buNone/>
              <a:defRPr sz="2400" baseline="0">
                <a:solidFill>
                  <a:schemeClr val="accent2"/>
                </a:solidFill>
              </a:defRPr>
            </a:lvl1pPr>
          </a:lstStyle>
          <a:p>
            <a:pPr lvl="0"/>
            <a:r>
              <a:rPr lang="en-US"/>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a:stretch>
            <a:fillRect/>
          </a:stretch>
        </p:blipFill>
        <p:spPr>
          <a:xfrm>
            <a:off x="832665" y="1049586"/>
            <a:ext cx="11066836" cy="77323"/>
          </a:xfrm>
          <a:prstGeom prst="rect">
            <a:avLst/>
          </a:prstGeom>
        </p:spPr>
      </p:pic>
      <p:sp>
        <p:nvSpPr>
          <p:cNvPr id="8" name="Text Placeholder 7">
            <a:extLst>
              <a:ext uri="{FF2B5EF4-FFF2-40B4-BE49-F238E27FC236}">
                <a16:creationId xmlns:a16="http://schemas.microsoft.com/office/drawing/2014/main" id="{0F80D226-CB07-C345-971D-753C3597FE4D}"/>
              </a:ext>
            </a:extLst>
          </p:cNvPr>
          <p:cNvSpPr>
            <a:spLocks noGrp="1"/>
          </p:cNvSpPr>
          <p:nvPr>
            <p:ph type="body" sz="quarter" idx="11" hasCustomPrompt="1"/>
          </p:nvPr>
        </p:nvSpPr>
        <p:spPr>
          <a:xfrm>
            <a:off x="833438" y="1690688"/>
            <a:ext cx="10887075" cy="2506662"/>
          </a:xfrm>
        </p:spPr>
        <p:txBody>
          <a:bodyPr/>
          <a:lstStyle>
            <a:lvl1pPr>
              <a:spcBef>
                <a:spcPts val="0"/>
              </a:spcBef>
              <a:defRPr/>
            </a:lvl1pPr>
            <a:lvl2pPr marL="742950" indent="-285750">
              <a:spcBef>
                <a:spcPts val="0"/>
              </a:spcBef>
              <a:buFont typeface="Arial" panose="020B0604020202020204" pitchFamily="34" charset="0"/>
              <a:buChar char="–"/>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9723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365126"/>
            <a:ext cx="10882744" cy="750077"/>
          </a:xfrm>
          <a:prstGeom prst="rect">
            <a:avLst/>
          </a:prstGeom>
        </p:spPr>
        <p:txBody>
          <a:bodyPr/>
          <a:lstStyle>
            <a:lvl1pPr>
              <a:defRPr sz="3600" baseline="0"/>
            </a:lvl1pPr>
          </a:lstStyle>
          <a:p>
            <a:r>
              <a:rPr lang="en-US"/>
              <a:t>Click to edit headline</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143443"/>
            <a:ext cx="10882744" cy="547098"/>
          </a:xfrm>
          <a:prstGeom prst="rect">
            <a:avLst/>
          </a:prstGeom>
        </p:spPr>
        <p:txBody>
          <a:bodyPr/>
          <a:lstStyle>
            <a:lvl1pPr marL="0">
              <a:spcBef>
                <a:spcPts val="0"/>
              </a:spcBef>
              <a:buFontTx/>
              <a:buNone/>
              <a:defRPr sz="2400" baseline="0">
                <a:solidFill>
                  <a:schemeClr val="accent2"/>
                </a:solidFill>
              </a:defRPr>
            </a:lvl1pPr>
          </a:lstStyle>
          <a:p>
            <a:pPr lvl="0"/>
            <a:r>
              <a:rPr lang="en-US"/>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a:stretch>
            <a:fillRect/>
          </a:stretch>
        </p:blipFill>
        <p:spPr>
          <a:xfrm>
            <a:off x="832665" y="1049586"/>
            <a:ext cx="11066836" cy="77323"/>
          </a:xfrm>
          <a:prstGeom prst="rect">
            <a:avLst/>
          </a:prstGeom>
        </p:spPr>
      </p:pic>
      <p:sp>
        <p:nvSpPr>
          <p:cNvPr id="8" name="Text Placeholder 7">
            <a:extLst>
              <a:ext uri="{FF2B5EF4-FFF2-40B4-BE49-F238E27FC236}">
                <a16:creationId xmlns:a16="http://schemas.microsoft.com/office/drawing/2014/main" id="{0F80D226-CB07-C345-971D-753C3597FE4D}"/>
              </a:ext>
            </a:extLst>
          </p:cNvPr>
          <p:cNvSpPr>
            <a:spLocks noGrp="1"/>
          </p:cNvSpPr>
          <p:nvPr>
            <p:ph type="body" sz="quarter" idx="11" hasCustomPrompt="1"/>
          </p:nvPr>
        </p:nvSpPr>
        <p:spPr>
          <a:xfrm>
            <a:off x="832665" y="1690688"/>
            <a:ext cx="10887848" cy="4117726"/>
          </a:xfrm>
        </p:spPr>
        <p:txBody>
          <a:bodyPr/>
          <a:lstStyle>
            <a:lvl1pPr marL="0" indent="0">
              <a:spcBef>
                <a:spcPts val="0"/>
              </a:spcBef>
              <a:buFont typeface="Arial" panose="020B0604020202020204" pitchFamily="34" charset="0"/>
              <a:buNone/>
              <a:defRPr/>
            </a:lvl1pPr>
            <a:lvl2pPr marL="457200" indent="0">
              <a:buFontTx/>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r>
              <a:rPr lang="en-US"/>
              <a:t>At </a:t>
            </a:r>
            <a:r>
              <a:rPr lang="en-US" err="1"/>
              <a:t>vero</a:t>
            </a:r>
            <a:r>
              <a:rPr lang="en-US"/>
              <a:t> </a:t>
            </a:r>
            <a:r>
              <a:rPr lang="en-US" err="1"/>
              <a:t>eos</a:t>
            </a:r>
            <a:r>
              <a:rPr lang="en-US"/>
              <a:t> et </a:t>
            </a:r>
            <a:r>
              <a:rPr lang="en-US" err="1"/>
              <a:t>accusamus</a:t>
            </a:r>
            <a:r>
              <a:rPr lang="en-US"/>
              <a:t> et </a:t>
            </a:r>
            <a:r>
              <a:rPr lang="en-US" err="1"/>
              <a:t>iusto</a:t>
            </a:r>
            <a:r>
              <a:rPr lang="en-US"/>
              <a:t> </a:t>
            </a:r>
            <a:r>
              <a:rPr lang="en-US" err="1"/>
              <a:t>odio</a:t>
            </a:r>
            <a:r>
              <a:rPr lang="en-US"/>
              <a:t> </a:t>
            </a:r>
            <a:r>
              <a:rPr lang="en-US" err="1"/>
              <a:t>dignissimos</a:t>
            </a:r>
            <a:r>
              <a:rPr lang="en-US"/>
              <a:t> </a:t>
            </a:r>
            <a:r>
              <a:rPr lang="en-US" err="1"/>
              <a:t>ducimus</a:t>
            </a:r>
            <a:r>
              <a:rPr lang="en-US"/>
              <a:t> qui </a:t>
            </a:r>
            <a:r>
              <a:rPr lang="en-US" err="1"/>
              <a:t>blanditiis</a:t>
            </a:r>
            <a:r>
              <a:rPr lang="en-US"/>
              <a:t> </a:t>
            </a:r>
            <a:r>
              <a:rPr lang="en-US" err="1"/>
              <a:t>praesentium</a:t>
            </a:r>
            <a:r>
              <a:rPr lang="en-US"/>
              <a:t> </a:t>
            </a:r>
            <a:r>
              <a:rPr lang="en-US" err="1"/>
              <a:t>voluptatum</a:t>
            </a:r>
            <a:r>
              <a:rPr lang="en-US"/>
              <a:t> </a:t>
            </a:r>
            <a:r>
              <a:rPr lang="en-US" err="1"/>
              <a:t>deleniti</a:t>
            </a:r>
            <a:r>
              <a:rPr lang="en-US"/>
              <a:t> </a:t>
            </a:r>
            <a:r>
              <a:rPr lang="en-US" err="1"/>
              <a:t>atque</a:t>
            </a:r>
            <a:r>
              <a:rPr lang="en-US"/>
              <a:t> </a:t>
            </a:r>
            <a:r>
              <a:rPr lang="en-US" err="1"/>
              <a:t>corrupti</a:t>
            </a:r>
            <a:r>
              <a:rPr lang="en-US"/>
              <a:t> quos </a:t>
            </a:r>
            <a:r>
              <a:rPr lang="en-US" err="1"/>
              <a:t>dolores</a:t>
            </a:r>
            <a:r>
              <a:rPr lang="en-US"/>
              <a:t> et </a:t>
            </a:r>
            <a:r>
              <a:rPr lang="en-US" err="1"/>
              <a:t>quas</a:t>
            </a:r>
            <a:r>
              <a:rPr lang="en-US"/>
              <a:t> </a:t>
            </a:r>
            <a:r>
              <a:rPr lang="en-US" err="1"/>
              <a:t>molestias</a:t>
            </a:r>
            <a:r>
              <a:rPr lang="en-US"/>
              <a:t> </a:t>
            </a:r>
            <a:r>
              <a:rPr lang="en-US" err="1"/>
              <a:t>excepturi</a:t>
            </a:r>
            <a:r>
              <a:rPr lang="en-US"/>
              <a:t> </a:t>
            </a:r>
            <a:r>
              <a:rPr lang="en-US" err="1"/>
              <a:t>sint</a:t>
            </a:r>
            <a:r>
              <a:rPr lang="en-US"/>
              <a:t> </a:t>
            </a:r>
            <a:r>
              <a:rPr lang="en-US" err="1"/>
              <a:t>occaecati</a:t>
            </a:r>
            <a:r>
              <a:rPr lang="en-US"/>
              <a:t> </a:t>
            </a:r>
            <a:r>
              <a:rPr lang="en-US" err="1"/>
              <a:t>cupiditate</a:t>
            </a:r>
            <a:r>
              <a:rPr lang="en-US"/>
              <a:t> non provident, </a:t>
            </a:r>
            <a:r>
              <a:rPr lang="en-US" err="1"/>
              <a:t>similique</a:t>
            </a:r>
            <a:r>
              <a:rPr lang="en-US"/>
              <a:t> sunt in culpa qui </a:t>
            </a:r>
            <a:r>
              <a:rPr lang="en-US" err="1"/>
              <a:t>officia</a:t>
            </a:r>
            <a:r>
              <a:rPr lang="en-US"/>
              <a:t> </a:t>
            </a:r>
            <a:r>
              <a:rPr lang="en-US" err="1"/>
              <a:t>deserunt</a:t>
            </a:r>
            <a:r>
              <a:rPr lang="en-US"/>
              <a:t> </a:t>
            </a:r>
            <a:r>
              <a:rPr lang="en-US" err="1"/>
              <a:t>mollitia</a:t>
            </a:r>
            <a:r>
              <a:rPr lang="en-US"/>
              <a:t> animi, id </a:t>
            </a:r>
            <a:r>
              <a:rPr lang="en-US" err="1"/>
              <a:t>est</a:t>
            </a:r>
            <a:r>
              <a:rPr lang="en-US"/>
              <a:t> </a:t>
            </a:r>
            <a:r>
              <a:rPr lang="en-US" err="1"/>
              <a:t>laborum</a:t>
            </a:r>
            <a:r>
              <a:rPr lang="en-US"/>
              <a:t> et </a:t>
            </a:r>
            <a:r>
              <a:rPr lang="en-US" err="1"/>
              <a:t>dolorum</a:t>
            </a:r>
            <a:r>
              <a:rPr lang="en-US"/>
              <a:t> </a:t>
            </a:r>
            <a:r>
              <a:rPr lang="en-US" err="1"/>
              <a:t>fuga</a:t>
            </a:r>
            <a:r>
              <a:rPr lang="en-US"/>
              <a:t>.</a:t>
            </a:r>
          </a:p>
        </p:txBody>
      </p:sp>
    </p:spTree>
    <p:extLst>
      <p:ext uri="{BB962C8B-B14F-4D97-AF65-F5344CB8AC3E}">
        <p14:creationId xmlns:p14="http://schemas.microsoft.com/office/powerpoint/2010/main" val="3619632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lnSpc>
                <a:spcPct val="100000"/>
              </a:lnSpc>
              <a:spcAft>
                <a:spcPts val="600"/>
              </a:spcAft>
              <a:defRPr sz="5400" b="0" i="0" baseline="0">
                <a:solidFill>
                  <a:srgbClr val="FF8400"/>
                </a:solidFill>
              </a:defRPr>
            </a:lvl1pPr>
          </a:lstStyle>
          <a:p>
            <a:r>
              <a:rPr lang="en-US"/>
              <a:t>Transition Yellow.</a:t>
            </a:r>
          </a:p>
        </p:txBody>
      </p:sp>
      <p:pic>
        <p:nvPicPr>
          <p:cNvPr id="3" name="Picture 2">
            <a:extLst>
              <a:ext uri="{FF2B5EF4-FFF2-40B4-BE49-F238E27FC236}">
                <a16:creationId xmlns:a16="http://schemas.microsoft.com/office/drawing/2014/main" id="{A1612B24-4DF6-54A6-F0C1-52006D48CA4C}"/>
              </a:ext>
            </a:extLst>
          </p:cNvPr>
          <p:cNvPicPr>
            <a:picLocks noChangeAspect="1"/>
          </p:cNvPicPr>
          <p:nvPr userDrawn="1"/>
        </p:nvPicPr>
        <p:blipFill>
          <a:blip r:embed="rId2"/>
          <a:stretch>
            <a:fillRect/>
          </a:stretch>
        </p:blipFill>
        <p:spPr>
          <a:xfrm>
            <a:off x="1524000" y="3517348"/>
            <a:ext cx="9326880" cy="65164"/>
          </a:xfrm>
          <a:prstGeom prst="rect">
            <a:avLst/>
          </a:prstGeom>
        </p:spPr>
      </p:pic>
    </p:spTree>
    <p:extLst>
      <p:ext uri="{BB962C8B-B14F-4D97-AF65-F5344CB8AC3E}">
        <p14:creationId xmlns:p14="http://schemas.microsoft.com/office/powerpoint/2010/main" val="2650089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538867"/>
            <a:ext cx="9144000" cy="2816335"/>
          </a:xfrm>
          <a:prstGeom prst="rect">
            <a:avLst/>
          </a:prstGeom>
        </p:spPr>
        <p:txBody>
          <a:bodyPr anchor="t" anchorCtr="0">
            <a:normAutofit/>
          </a:bodyPr>
          <a:lstStyle>
            <a:lvl1pPr marL="137160" indent="-457200" algn="l">
              <a:lnSpc>
                <a:spcPct val="100000"/>
              </a:lnSpc>
              <a:spcAft>
                <a:spcPts val="600"/>
              </a:spcAft>
              <a:defRPr sz="2500" b="0" i="0" baseline="0">
                <a:solidFill>
                  <a:schemeClr val="bg2">
                    <a:lumMod val="25000"/>
                  </a:schemeClr>
                </a:solidFill>
              </a:defRPr>
            </a:lvl1pPr>
          </a:lstStyle>
          <a:p>
            <a:r>
              <a:rPr lang="en-US"/>
              <a:t>“Quote 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a:t>
            </a:r>
            <a:r>
              <a:rPr lang="en-US" err="1"/>
              <a:t>beatae</a:t>
            </a:r>
            <a:r>
              <a:rPr lang="en-US"/>
              <a:t>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nesciunt</a:t>
            </a:r>
            <a:r>
              <a:rPr lang="en-US"/>
              <a:t>.” </a:t>
            </a:r>
          </a:p>
        </p:txBody>
      </p:sp>
      <p:sp>
        <p:nvSpPr>
          <p:cNvPr id="5" name="Text Placeholder 4">
            <a:extLst>
              <a:ext uri="{FF2B5EF4-FFF2-40B4-BE49-F238E27FC236}">
                <a16:creationId xmlns:a16="http://schemas.microsoft.com/office/drawing/2014/main" id="{A0E32B49-4274-D64C-854E-20B50BAD0A35}"/>
              </a:ext>
            </a:extLst>
          </p:cNvPr>
          <p:cNvSpPr>
            <a:spLocks noGrp="1"/>
          </p:cNvSpPr>
          <p:nvPr>
            <p:ph type="body" sz="quarter" idx="10" hasCustomPrompt="1"/>
          </p:nvPr>
        </p:nvSpPr>
        <p:spPr>
          <a:xfrm>
            <a:off x="1682750" y="4808104"/>
            <a:ext cx="2979738" cy="712788"/>
          </a:xfrm>
          <a:prstGeom prst="rect">
            <a:avLst/>
          </a:prstGeom>
        </p:spPr>
        <p:txBody>
          <a:bodyPr/>
          <a:lstStyle>
            <a:lvl1pPr>
              <a:buFontTx/>
              <a:buNone/>
              <a:defRPr sz="1600" b="0" i="1" baseline="0">
                <a:solidFill>
                  <a:schemeClr val="tx1"/>
                </a:solidFill>
              </a:defRPr>
            </a:lvl1pPr>
          </a:lstStyle>
          <a:p>
            <a:pPr lvl="0"/>
            <a:r>
              <a:rPr lang="en-US" err="1"/>
              <a:t>Lorum</a:t>
            </a:r>
            <a:r>
              <a:rPr lang="en-US"/>
              <a:t> Ipsum dolor </a:t>
            </a:r>
            <a:r>
              <a:rPr lang="en-US" err="1"/>
              <a:t>todo</a:t>
            </a:r>
            <a:endParaRPr lang="en-US"/>
          </a:p>
        </p:txBody>
      </p:sp>
      <p:pic>
        <p:nvPicPr>
          <p:cNvPr id="3" name="Picture 2">
            <a:extLst>
              <a:ext uri="{FF2B5EF4-FFF2-40B4-BE49-F238E27FC236}">
                <a16:creationId xmlns:a16="http://schemas.microsoft.com/office/drawing/2014/main" id="{7CE88C94-4944-1A7C-1CAD-ADAE72013359}"/>
              </a:ext>
            </a:extLst>
          </p:cNvPr>
          <p:cNvPicPr>
            <a:picLocks noChangeAspect="1"/>
          </p:cNvPicPr>
          <p:nvPr userDrawn="1"/>
        </p:nvPicPr>
        <p:blipFill>
          <a:blip r:embed="rId2"/>
          <a:stretch>
            <a:fillRect/>
          </a:stretch>
        </p:blipFill>
        <p:spPr>
          <a:xfrm flipV="1">
            <a:off x="1524000" y="4427084"/>
            <a:ext cx="9279835" cy="64836"/>
          </a:xfrm>
          <a:prstGeom prst="rect">
            <a:avLst/>
          </a:prstGeom>
        </p:spPr>
      </p:pic>
    </p:spTree>
    <p:extLst>
      <p:ext uri="{BB962C8B-B14F-4D97-AF65-F5344CB8AC3E}">
        <p14:creationId xmlns:p14="http://schemas.microsoft.com/office/powerpoint/2010/main" val="242346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2036267"/>
            <a:ext cx="4794197" cy="1319707"/>
          </a:xfrm>
          <a:prstGeom prst="rect">
            <a:avLst/>
          </a:prstGeom>
        </p:spPr>
        <p:txBody>
          <a:bodyPr/>
          <a:lstStyle>
            <a:lvl1pPr>
              <a:lnSpc>
                <a:spcPct val="100000"/>
              </a:lnSpc>
              <a:spcAft>
                <a:spcPts val="600"/>
              </a:spcAft>
              <a:defRPr baseline="0">
                <a:solidFill>
                  <a:srgbClr val="FF8400"/>
                </a:solidFill>
              </a:defRPr>
            </a:lvl1pPr>
          </a:lstStyle>
          <a:p>
            <a:r>
              <a:rPr lang="en-US"/>
              <a:t>Click to edit yellow room for graphic</a:t>
            </a:r>
          </a:p>
        </p:txBody>
      </p:sp>
      <p:sp>
        <p:nvSpPr>
          <p:cNvPr id="4" name="Text Placeholder 3">
            <a:extLst>
              <a:ext uri="{FF2B5EF4-FFF2-40B4-BE49-F238E27FC236}">
                <a16:creationId xmlns:a16="http://schemas.microsoft.com/office/drawing/2014/main" id="{AC34168F-DEC5-9343-89DF-5B95C25A1D6C}"/>
              </a:ext>
            </a:extLst>
          </p:cNvPr>
          <p:cNvSpPr>
            <a:spLocks noGrp="1"/>
          </p:cNvSpPr>
          <p:nvPr>
            <p:ph type="body" sz="quarter" idx="10" hasCustomPrompt="1"/>
          </p:nvPr>
        </p:nvSpPr>
        <p:spPr>
          <a:xfrm>
            <a:off x="838199" y="3355975"/>
            <a:ext cx="8294649" cy="825190"/>
          </a:xfrm>
          <a:ln>
            <a:noFill/>
          </a:ln>
        </p:spPr>
        <p:txBody>
          <a:bodyPr/>
          <a:lstStyle>
            <a:lvl1pPr marL="0" indent="0">
              <a:spcBef>
                <a:spcPts val="0"/>
              </a:spcBef>
              <a:buFontTx/>
              <a:buNone/>
              <a:defRPr>
                <a:ln>
                  <a:noFill/>
                </a:ln>
                <a:solidFill>
                  <a:schemeClr val="tx1"/>
                </a:solidFill>
              </a:defRPr>
            </a:lvl1pPr>
          </a:lstStyle>
          <a:p>
            <a:pPr lvl="0"/>
            <a:r>
              <a:rPr lang="en-US"/>
              <a:t>Click to edit subhead</a:t>
            </a:r>
          </a:p>
        </p:txBody>
      </p:sp>
      <p:pic>
        <p:nvPicPr>
          <p:cNvPr id="3" name="Picture 2">
            <a:extLst>
              <a:ext uri="{FF2B5EF4-FFF2-40B4-BE49-F238E27FC236}">
                <a16:creationId xmlns:a16="http://schemas.microsoft.com/office/drawing/2014/main" id="{2864F4ED-08BA-08F0-7EED-66882D2C0996}"/>
              </a:ext>
            </a:extLst>
          </p:cNvPr>
          <p:cNvPicPr>
            <a:picLocks noChangeAspect="1"/>
          </p:cNvPicPr>
          <p:nvPr userDrawn="1"/>
        </p:nvPicPr>
        <p:blipFill>
          <a:blip r:embed="rId2"/>
          <a:stretch>
            <a:fillRect/>
          </a:stretch>
        </p:blipFill>
        <p:spPr>
          <a:xfrm>
            <a:off x="838199" y="3317355"/>
            <a:ext cx="10515601" cy="73469"/>
          </a:xfrm>
          <a:prstGeom prst="rect">
            <a:avLst/>
          </a:prstGeom>
        </p:spPr>
      </p:pic>
    </p:spTree>
    <p:extLst>
      <p:ext uri="{BB962C8B-B14F-4D97-AF65-F5344CB8AC3E}">
        <p14:creationId xmlns:p14="http://schemas.microsoft.com/office/powerpoint/2010/main" val="2178793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AA23-A7FF-3C4E-89CC-1D3C3AFD913B}"/>
              </a:ext>
            </a:extLst>
          </p:cNvPr>
          <p:cNvSpPr>
            <a:spLocks noGrp="1"/>
          </p:cNvSpPr>
          <p:nvPr>
            <p:ph type="title"/>
          </p:nvPr>
        </p:nvSpPr>
        <p:spPr>
          <a:xfrm>
            <a:off x="871972" y="256104"/>
            <a:ext cx="10881360" cy="749808"/>
          </a:xfrm>
          <a:prstGeom prst="rect">
            <a:avLst/>
          </a:prstGeom>
        </p:spPr>
        <p:txBody>
          <a:bodyPr anchor="b"/>
          <a:lstStyle>
            <a:lvl1pPr>
              <a:defRPr sz="3500" baseline="0"/>
            </a:lvl1pPr>
          </a:lstStyle>
          <a:p>
            <a:r>
              <a:rPr lang="en-US"/>
              <a:t>Click to edit Master title style</a:t>
            </a:r>
          </a:p>
        </p:txBody>
      </p:sp>
      <p:sp>
        <p:nvSpPr>
          <p:cNvPr id="3" name="Picture Placeholder 2">
            <a:extLst>
              <a:ext uri="{FF2B5EF4-FFF2-40B4-BE49-F238E27FC236}">
                <a16:creationId xmlns:a16="http://schemas.microsoft.com/office/drawing/2014/main" id="{85744C01-E4E3-3A4C-B1B1-0E86F6CB415B}"/>
              </a:ext>
            </a:extLst>
          </p:cNvPr>
          <p:cNvSpPr>
            <a:spLocks noGrp="1"/>
          </p:cNvSpPr>
          <p:nvPr>
            <p:ph type="pic" idx="1"/>
          </p:nvPr>
        </p:nvSpPr>
        <p:spPr>
          <a:xfrm>
            <a:off x="5581132" y="114904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5BED899-DE78-2F46-ADF9-57AF2E48F8D7}"/>
              </a:ext>
            </a:extLst>
          </p:cNvPr>
          <p:cNvSpPr>
            <a:spLocks noGrp="1"/>
          </p:cNvSpPr>
          <p:nvPr>
            <p:ph type="body" sz="half" idx="2"/>
          </p:nvPr>
        </p:nvSpPr>
        <p:spPr>
          <a:xfrm>
            <a:off x="888538" y="1149045"/>
            <a:ext cx="4351644" cy="4873625"/>
          </a:xfrm>
          <a:prstGeom prst="rect">
            <a:avLst/>
          </a:prstGeo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C8A8B4E6-3A6C-D98B-D7C1-F1FBE8FD049D}"/>
              </a:ext>
            </a:extLst>
          </p:cNvPr>
          <p:cNvPicPr>
            <a:picLocks noChangeAspect="1"/>
          </p:cNvPicPr>
          <p:nvPr userDrawn="1"/>
        </p:nvPicPr>
        <p:blipFill>
          <a:blip r:embed="rId2"/>
          <a:stretch>
            <a:fillRect/>
          </a:stretch>
        </p:blipFill>
        <p:spPr>
          <a:xfrm>
            <a:off x="871971" y="1012314"/>
            <a:ext cx="11054985" cy="77238"/>
          </a:xfrm>
          <a:prstGeom prst="rect">
            <a:avLst/>
          </a:prstGeom>
        </p:spPr>
      </p:pic>
    </p:spTree>
    <p:extLst>
      <p:ext uri="{BB962C8B-B14F-4D97-AF65-F5344CB8AC3E}">
        <p14:creationId xmlns:p14="http://schemas.microsoft.com/office/powerpoint/2010/main" val="237321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AA23-A7FF-3C4E-89CC-1D3C3AFD913B}"/>
              </a:ext>
            </a:extLst>
          </p:cNvPr>
          <p:cNvSpPr>
            <a:spLocks noGrp="1"/>
          </p:cNvSpPr>
          <p:nvPr>
            <p:ph type="title"/>
          </p:nvPr>
        </p:nvSpPr>
        <p:spPr>
          <a:xfrm>
            <a:off x="845573" y="286678"/>
            <a:ext cx="10854814" cy="749808"/>
          </a:xfrm>
          <a:prstGeom prst="rect">
            <a:avLst/>
          </a:prstGeom>
        </p:spPr>
        <p:txBody>
          <a:bodyPr anchor="b"/>
          <a:lstStyle>
            <a:lvl1pPr>
              <a:defRPr sz="3500" baseline="0">
                <a:solidFill>
                  <a:srgbClr val="FF8400"/>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85744C01-E4E3-3A4C-B1B1-0E86F6CB415B}"/>
              </a:ext>
            </a:extLst>
          </p:cNvPr>
          <p:cNvSpPr>
            <a:spLocks noGrp="1"/>
          </p:cNvSpPr>
          <p:nvPr>
            <p:ph type="pic" idx="1"/>
          </p:nvPr>
        </p:nvSpPr>
        <p:spPr>
          <a:xfrm>
            <a:off x="5698926" y="1149710"/>
            <a:ext cx="6001461"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5BED899-DE78-2F46-ADF9-57AF2E48F8D7}"/>
              </a:ext>
            </a:extLst>
          </p:cNvPr>
          <p:cNvSpPr>
            <a:spLocks noGrp="1"/>
          </p:cNvSpPr>
          <p:nvPr>
            <p:ph type="body" sz="half" idx="2"/>
          </p:nvPr>
        </p:nvSpPr>
        <p:spPr>
          <a:xfrm>
            <a:off x="845573" y="1149709"/>
            <a:ext cx="4525937" cy="4873625"/>
          </a:xfrm>
          <a:prstGeom prst="rect">
            <a:avLst/>
          </a:prstGeo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5067FACE-865C-0183-0A17-A0A2C7C3B151}"/>
              </a:ext>
            </a:extLst>
          </p:cNvPr>
          <p:cNvPicPr>
            <a:picLocks noChangeAspect="1"/>
          </p:cNvPicPr>
          <p:nvPr userDrawn="1"/>
        </p:nvPicPr>
        <p:blipFill>
          <a:blip r:embed="rId2"/>
          <a:stretch>
            <a:fillRect/>
          </a:stretch>
        </p:blipFill>
        <p:spPr>
          <a:xfrm>
            <a:off x="871971" y="1012314"/>
            <a:ext cx="11054985" cy="77238"/>
          </a:xfrm>
          <a:prstGeom prst="rect">
            <a:avLst/>
          </a:prstGeom>
        </p:spPr>
      </p:pic>
    </p:spTree>
    <p:extLst>
      <p:ext uri="{BB962C8B-B14F-4D97-AF65-F5344CB8AC3E}">
        <p14:creationId xmlns:p14="http://schemas.microsoft.com/office/powerpoint/2010/main" val="2126189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F9F0FA-9C4A-5D42-9FB1-60858472F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Lorum ipsum dolor sit </a:t>
            </a:r>
            <a:r>
              <a:rPr lang="en-US" err="1"/>
              <a:t>amet</a:t>
            </a:r>
            <a:r>
              <a:rPr lang="en-US"/>
              <a:t> </a:t>
            </a:r>
            <a:r>
              <a:rPr lang="en-US" err="1"/>
              <a:t>consectur</a:t>
            </a:r>
            <a:r>
              <a:rPr lang="en-US"/>
              <a:t> </a:t>
            </a:r>
            <a:r>
              <a:rPr lang="en-US" err="1"/>
              <a:t>adipiscing</a:t>
            </a:r>
            <a:r>
              <a:rPr lang="en-US"/>
              <a:t> </a:t>
            </a:r>
            <a:r>
              <a:rPr lang="en-US" err="1"/>
              <a:t>elit</a:t>
            </a:r>
            <a:r>
              <a:rPr lang="en-US"/>
              <a:t> sed do </a:t>
            </a:r>
            <a:r>
              <a:rPr lang="en-US" err="1"/>
              <a:t>eismod</a:t>
            </a:r>
            <a:r>
              <a:rPr lang="en-US"/>
              <a:t> </a:t>
            </a:r>
            <a:r>
              <a:rPr lang="en-US" err="1"/>
              <a:t>temor</a:t>
            </a:r>
            <a:r>
              <a:rPr lang="en-US"/>
              <a:t> incident un labore et dolor magna</a:t>
            </a:r>
          </a:p>
          <a:p>
            <a:pPr lvl="1"/>
            <a:endParaRPr lang="en-US" sz="2800"/>
          </a:p>
          <a:p>
            <a:pPr lvl="1"/>
            <a:endParaRPr lang="en-US" sz="2800"/>
          </a:p>
        </p:txBody>
      </p:sp>
      <p:sp>
        <p:nvSpPr>
          <p:cNvPr id="4" name="Title Placeholder 3">
            <a:extLst>
              <a:ext uri="{FF2B5EF4-FFF2-40B4-BE49-F238E27FC236}">
                <a16:creationId xmlns:a16="http://schemas.microsoft.com/office/drawing/2014/main" id="{BCA7C99F-E2F2-164F-8FB9-9512A15A1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descr="A red sign with white text&#10;&#10;Description automatically generated">
            <a:extLst>
              <a:ext uri="{FF2B5EF4-FFF2-40B4-BE49-F238E27FC236}">
                <a16:creationId xmlns:a16="http://schemas.microsoft.com/office/drawing/2014/main" id="{0755BEAD-20CB-4CE7-94D9-6D6A3615BC1F}"/>
              </a:ext>
            </a:extLst>
          </p:cNvPr>
          <p:cNvPicPr>
            <a:picLocks noChangeAspect="1"/>
          </p:cNvPicPr>
          <p:nvPr userDrawn="1"/>
        </p:nvPicPr>
        <p:blipFill>
          <a:blip r:embed="rId12"/>
          <a:stretch>
            <a:fillRect/>
          </a:stretch>
        </p:blipFill>
        <p:spPr>
          <a:xfrm>
            <a:off x="10853532" y="6228634"/>
            <a:ext cx="1231648" cy="528481"/>
          </a:xfrm>
          <a:prstGeom prst="rect">
            <a:avLst/>
          </a:prstGeom>
        </p:spPr>
      </p:pic>
      <p:sp>
        <p:nvSpPr>
          <p:cNvPr id="6" name="TextBox 5">
            <a:extLst>
              <a:ext uri="{FF2B5EF4-FFF2-40B4-BE49-F238E27FC236}">
                <a16:creationId xmlns:a16="http://schemas.microsoft.com/office/drawing/2014/main" id="{159A6E0C-0CFC-1C28-50C0-3E00EFE3DED8}"/>
              </a:ext>
            </a:extLst>
          </p:cNvPr>
          <p:cNvSpPr txBox="1"/>
          <p:nvPr userDrawn="1"/>
        </p:nvSpPr>
        <p:spPr>
          <a:xfrm>
            <a:off x="10733747" y="5951635"/>
            <a:ext cx="1462260" cy="276999"/>
          </a:xfrm>
          <a:prstGeom prst="rect">
            <a:avLst/>
          </a:prstGeom>
          <a:noFill/>
        </p:spPr>
        <p:txBody>
          <a:bodyPr wrap="none" rtlCol="0">
            <a:spAutoFit/>
          </a:bodyPr>
          <a:lstStyle/>
          <a:p>
            <a:pPr algn="ctr"/>
            <a:r>
              <a:rPr lang="en-US" sz="1200" i="1">
                <a:solidFill>
                  <a:schemeClr val="bg2">
                    <a:lumMod val="10000"/>
                  </a:schemeClr>
                </a:solidFill>
              </a:rPr>
              <a:t>Updated July 2026</a:t>
            </a:r>
          </a:p>
        </p:txBody>
      </p:sp>
    </p:spTree>
    <p:extLst>
      <p:ext uri="{BB962C8B-B14F-4D97-AF65-F5344CB8AC3E}">
        <p14:creationId xmlns:p14="http://schemas.microsoft.com/office/powerpoint/2010/main" val="9958651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2" r:id="rId5"/>
    <p:sldLayoutId id="2147483664" r:id="rId6"/>
    <p:sldLayoutId id="2147483665" r:id="rId7"/>
    <p:sldLayoutId id="2147483657" r:id="rId8"/>
    <p:sldLayoutId id="2147483666" r:id="rId9"/>
    <p:sldLayoutId id="2147483668" r:id="rId10"/>
  </p:sldLayoutIdLst>
  <p:txStyles>
    <p:titleStyle>
      <a:lvl1pPr algn="l" defTabSz="914400" rtl="0" eaLnBrk="1" latinLnBrk="0" hangingPunct="1">
        <a:lnSpc>
          <a:spcPct val="100000"/>
        </a:lnSpc>
        <a:spcBef>
          <a:spcPct val="0"/>
        </a:spcBef>
        <a:spcAft>
          <a:spcPts val="600"/>
        </a:spcAft>
        <a:buNone/>
        <a:defRPr sz="3500" b="1" i="0" kern="12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Wingdings" pitchFamily="2" charset="2"/>
        <a:buChar char="§"/>
        <a:defRPr sz="2400" kern="1200" baseline="0">
          <a:solidFill>
            <a:schemeClr val="bg2">
              <a:lumMod val="25000"/>
            </a:schemeClr>
          </a:solidFill>
          <a:latin typeface="+mn-lt"/>
          <a:ea typeface="+mn-ea"/>
          <a:cs typeface="+mn-cs"/>
        </a:defRPr>
      </a:lvl1pPr>
      <a:lvl2pPr marL="742950" indent="-285750" algn="l" defTabSz="457200" rtl="0" eaLnBrk="1" fontAlgn="base" latinLnBrk="0" hangingPunct="1">
        <a:lnSpc>
          <a:spcPct val="100000"/>
        </a:lnSpc>
        <a:spcBef>
          <a:spcPts val="0"/>
        </a:spcBef>
        <a:spcAft>
          <a:spcPts val="600"/>
        </a:spcAft>
        <a:buClrTx/>
        <a:buSzPct val="100000"/>
        <a:buFont typeface="Arial" panose="020B0604020202020204" pitchFamily="34" charset="0"/>
        <a:buChar char="–"/>
        <a:defRPr sz="2400" kern="1200" baseline="0">
          <a:solidFill>
            <a:schemeClr val="bg2">
              <a:lumMod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itchFamily="2" charset="2"/>
        <a:buChar char="§"/>
        <a:defRPr sz="2800" kern="1200" baseline="0">
          <a:solidFill>
            <a:schemeClr val="bg2">
              <a:lumMod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Wingdings" pitchFamily="2" charset="2"/>
        <a:buChar char="§"/>
        <a:defRPr sz="1800" kern="1200" baseline="0">
          <a:solidFill>
            <a:schemeClr val="bg2">
              <a:lumMod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Wingdings" pitchFamily="2" charset="2"/>
        <a:buChar char="§"/>
        <a:defRPr sz="1800" kern="1200" baseline="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avac.org/resource/infographic/innovation-pile-up/" TargetMode="External"/><Relationship Id="rId13" Type="http://schemas.openxmlformats.org/officeDocument/2006/relationships/hyperlink" Target="https://avac.org/resource/infographic/lenacapavir-regulatory-approval/" TargetMode="External"/><Relationship Id="rId18" Type="http://schemas.openxmlformats.org/officeDocument/2006/relationships/hyperlink" Target="https://avac.org/resource/infographic/cabotegravir-implementation/" TargetMode="External"/><Relationship Id="rId3" Type="http://schemas.openxmlformats.org/officeDocument/2006/relationships/hyperlink" Target="https://avac.org/resource/infographic/the-hiv-prevention-pipeline/" TargetMode="External"/><Relationship Id="rId7" Type="http://schemas.openxmlformats.org/officeDocument/2006/relationships/hyperlink" Target="https://avac.org/resource/infographic/trials-countries-mk8527/" TargetMode="External"/><Relationship Id="rId12" Type="http://schemas.openxmlformats.org/officeDocument/2006/relationships/hyperlink" Target="https://avac.org/resource/infographic/where-we-are-now-len/" TargetMode="External"/><Relationship Id="rId17" Type="http://schemas.openxmlformats.org/officeDocument/2006/relationships/hyperlink" Target="https://avac.org/resource/infographic/lenacapavir-supply/" TargetMode="External"/><Relationship Id="rId2" Type="http://schemas.openxmlformats.org/officeDocument/2006/relationships/hyperlink" Target="https://avac.org/resource/infographic/years-ahead-in-hiv-prevention-research-time-to-market/" TargetMode="External"/><Relationship Id="rId16" Type="http://schemas.openxmlformats.org/officeDocument/2006/relationships/hyperlink" Target="https://avac.org/resource/infographic/lenacapavir-implementation-studies/" TargetMode="External"/><Relationship Id="rId1" Type="http://schemas.openxmlformats.org/officeDocument/2006/relationships/slideLayout" Target="../slideLayouts/slideLayout3.xml"/><Relationship Id="rId6" Type="http://schemas.openxmlformats.org/officeDocument/2006/relationships/hyperlink" Target="https://avac.org/resource/infographic/peoples-research-agenda-2025-update-summary-table/" TargetMode="External"/><Relationship Id="rId11" Type="http://schemas.openxmlformats.org/officeDocument/2006/relationships/hyperlink" Target="https://avac.org/resource/infographic/prep-price-comparison/" TargetMode="External"/><Relationship Id="rId5" Type="http://schemas.openxmlformats.org/officeDocument/2006/relationships/hyperlink" Target="https://avac.org/resource/infographic/hiv-prevention-pipeline-products-to-watch/" TargetMode="External"/><Relationship Id="rId15" Type="http://schemas.openxmlformats.org/officeDocument/2006/relationships/hyperlink" Target="https://avac.org/resource/infographic/potential-lenacapavir-supply/" TargetMode="External"/><Relationship Id="rId10" Type="http://schemas.openxmlformats.org/officeDocument/2006/relationships/hyperlink" Target="https://avac.org/resource/infographic/preparing-for-len/" TargetMode="External"/><Relationship Id="rId19" Type="http://schemas.openxmlformats.org/officeDocument/2006/relationships/hyperlink" Target="https://avac.org/resource/infographic/an-overview-of-lenacapavir-for-prep-trials/" TargetMode="External"/><Relationship Id="rId4" Type="http://schemas.openxmlformats.org/officeDocument/2006/relationships/hyperlink" Target="https://avac.org/resource/infographic/the-future-of-arv-based-prevention-and-more/" TargetMode="External"/><Relationship Id="rId9" Type="http://schemas.openxmlformats.org/officeDocument/2006/relationships/hyperlink" Target="https://avac.org/resource/infographic/speeding-up-access-to-prep/" TargetMode="External"/><Relationship Id="rId14" Type="http://schemas.openxmlformats.org/officeDocument/2006/relationships/hyperlink" Target="https://avac.org/resource/potential-demand-for-len/"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stiwatch.org/" TargetMode="External"/><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s://avac.org/resource/infographic/at-a-glance-the-mpt-rd-pipeline/" TargetMode="External"/><Relationship Id="rId13" Type="http://schemas.openxmlformats.org/officeDocument/2006/relationships/hyperlink" Target="https://avac.org/resource/report/experimental-medicine-vaccine-trials-emvts-opportunities-and-challenges/" TargetMode="External"/><Relationship Id="rId3" Type="http://schemas.openxmlformats.org/officeDocument/2006/relationships/hyperlink" Target="https://avac.org/resource/infographic/change-in-pepfar-supported-prep-initiations/" TargetMode="External"/><Relationship Id="rId7" Type="http://schemas.openxmlformats.org/officeDocument/2006/relationships/hyperlink" Target="https://avac.org/resource/infographic/change-in-prep-initiations-in-five-countries/" TargetMode="External"/><Relationship Id="rId12" Type="http://schemas.openxmlformats.org/officeDocument/2006/relationships/hyperlink" Target="https://avac.org/resource/infographic/hiv-vaccine-and-antibody-efficacy-trials-to-date/" TargetMode="External"/><Relationship Id="rId2" Type="http://schemas.openxmlformats.org/officeDocument/2006/relationships/hyperlink" Target="https://avac.org/resource/what-does-it-take-to-conduct-hiv-cure-research/" TargetMode="External"/><Relationship Id="rId16" Type="http://schemas.openxmlformats.org/officeDocument/2006/relationships/hyperlink" Target="https://avac.org/resource/infographic/long-acting-hiv-treatment-pipeline/" TargetMode="External"/><Relationship Id="rId1" Type="http://schemas.openxmlformats.org/officeDocument/2006/relationships/slideLayout" Target="../slideLayouts/slideLayout3.xml"/><Relationship Id="rId6" Type="http://schemas.openxmlformats.org/officeDocument/2006/relationships/hyperlink" Target="https://avac.org/resource/infographic/impact-of-us-funding-cuts-key-populations/" TargetMode="External"/><Relationship Id="rId11" Type="http://schemas.openxmlformats.org/officeDocument/2006/relationships/hyperlink" Target="https://avac.org/resource/infographic/vaccine-clinical-trials-pipeline/" TargetMode="External"/><Relationship Id="rId5" Type="http://schemas.openxmlformats.org/officeDocument/2006/relationships/hyperlink" Target="https://avac.org/resource/infographic/prep-delivery-imperiled/" TargetMode="External"/><Relationship Id="rId15" Type="http://schemas.openxmlformats.org/officeDocument/2006/relationships/hyperlink" Target="https://avac.org/resource/infographic/broadly-neutralizing-antibody-combinations-2/" TargetMode="External"/><Relationship Id="rId10" Type="http://schemas.openxmlformats.org/officeDocument/2006/relationships/hyperlink" Target="https://www.stiwatch.org/sti-vaccines" TargetMode="External"/><Relationship Id="rId4" Type="http://schemas.openxmlformats.org/officeDocument/2006/relationships/hyperlink" Target="https://avac.org/resource/hiv-prevention-research-development-at-risk/" TargetMode="External"/><Relationship Id="rId9" Type="http://schemas.openxmlformats.org/officeDocument/2006/relationships/hyperlink" Target="https://avac.org/resource/infographic/spotlight-on-mpts-addressing-stis/" TargetMode="External"/><Relationship Id="rId14" Type="http://schemas.openxmlformats.org/officeDocument/2006/relationships/hyperlink" Target="https://avac.org/resource/infographic/hiv-specific-neutralizing-antibodies-by-target-2/"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avac.org/resource/pra-pipeline-tracker/" TargetMode="External"/><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hyperlink" Target="https://www.npr.org/2026/04/23/g-s1-118221/hiv-aids-pepfar-trump-foreign-aid" TargetMode="External"/><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hyperlink" Target="https://www.devex.com/news/pepfar-data-shows-drops-in-hiv-prevention-as-us-claims-success-112358"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nytimes.com/2026/04/17/health/hiv-testing-treatment-data-pepfar.html?partner=slack&amp;smid=sl-share" TargetMode="External"/><Relationship Id="rId11" Type="http://schemas.openxmlformats.org/officeDocument/2006/relationships/hyperlink" Target="https://www.kff.org/global-health-policy/what-we-know-from-the-latest-pepfar-data-analysis-of-fy-2025-quarter-4-results/" TargetMode="External"/><Relationship Id="rId5" Type="http://schemas.openxmlformats.org/officeDocument/2006/relationships/hyperlink" Target="https://ratevosian.substack.com/p/how-to-read-the-latest-pepfar-data?utm_medium=web" TargetMode="External"/><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hyperlink" Target="https://healthpolicy-watch.news/researchers-dispute-us-governments-upbeat-data-about-pepfars-impact-on-hi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562C-ECE4-39D5-C8D7-645FDC423824}"/>
              </a:ext>
            </a:extLst>
          </p:cNvPr>
          <p:cNvSpPr>
            <a:spLocks noGrp="1"/>
          </p:cNvSpPr>
          <p:nvPr>
            <p:ph type="ctrTitle"/>
          </p:nvPr>
        </p:nvSpPr>
        <p:spPr/>
        <p:txBody>
          <a:bodyPr/>
          <a:lstStyle/>
          <a:p>
            <a:endParaRPr lang="en-US"/>
          </a:p>
        </p:txBody>
      </p:sp>
      <p:pic>
        <p:nvPicPr>
          <p:cNvPr id="3" name="Picture 2">
            <a:extLst>
              <a:ext uri="{FF2B5EF4-FFF2-40B4-BE49-F238E27FC236}">
                <a16:creationId xmlns:a16="http://schemas.microsoft.com/office/drawing/2014/main" id="{75348D20-5644-EA85-B35C-F6233EBF19B5}"/>
              </a:ext>
            </a:extLst>
          </p:cNvPr>
          <p:cNvPicPr>
            <a:picLocks noChangeAspect="1"/>
          </p:cNvPicPr>
          <p:nvPr/>
        </p:nvPicPr>
        <p:blipFill>
          <a:blip r:embed="rId2"/>
          <a:stretch>
            <a:fillRect/>
          </a:stretch>
        </p:blipFill>
        <p:spPr>
          <a:xfrm>
            <a:off x="0" y="-925"/>
            <a:ext cx="12192000" cy="5793051"/>
          </a:xfrm>
          <a:prstGeom prst="rect">
            <a:avLst/>
          </a:prstGeom>
        </p:spPr>
      </p:pic>
      <p:sp>
        <p:nvSpPr>
          <p:cNvPr id="4" name="TextBox 3">
            <a:extLst>
              <a:ext uri="{FF2B5EF4-FFF2-40B4-BE49-F238E27FC236}">
                <a16:creationId xmlns:a16="http://schemas.microsoft.com/office/drawing/2014/main" id="{DB933B19-25F5-100F-F84E-13A7ABB67C7F}"/>
              </a:ext>
            </a:extLst>
          </p:cNvPr>
          <p:cNvSpPr txBox="1"/>
          <p:nvPr/>
        </p:nvSpPr>
        <p:spPr>
          <a:xfrm>
            <a:off x="939800" y="2658207"/>
            <a:ext cx="98425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2">
                    <a:lumMod val="10000"/>
                  </a:schemeClr>
                </a:solidFill>
                <a:ea typeface="+mn-lt"/>
                <a:cs typeface="+mn-lt"/>
              </a:rPr>
              <a:t>AVAC’s up-to-date infographics on the research and development pipeline, prevention options, and the impact of US funding cuts—available for use in conference presentations</a:t>
            </a:r>
            <a:endParaRPr lang="en-US" sz="3200">
              <a:solidFill>
                <a:schemeClr val="bg2">
                  <a:lumMod val="10000"/>
                </a:schemeClr>
              </a:solidFill>
            </a:endParaRPr>
          </a:p>
        </p:txBody>
      </p:sp>
    </p:spTree>
    <p:extLst>
      <p:ext uri="{BB962C8B-B14F-4D97-AF65-F5344CB8AC3E}">
        <p14:creationId xmlns:p14="http://schemas.microsoft.com/office/powerpoint/2010/main" val="2811213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1BA45-D3BE-389E-BD8B-319BE7427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427ED-B335-E562-7FF5-F849FD89B453}"/>
              </a:ext>
            </a:extLst>
          </p:cNvPr>
          <p:cNvSpPr>
            <a:spLocks noGrp="1"/>
          </p:cNvSpPr>
          <p:nvPr>
            <p:ph type="title"/>
          </p:nvPr>
        </p:nvSpPr>
        <p:spPr>
          <a:xfrm>
            <a:off x="838200" y="494345"/>
            <a:ext cx="10740242" cy="598824"/>
          </a:xfrm>
        </p:spPr>
        <p:txBody>
          <a:bodyPr>
            <a:normAutofit fontScale="90000"/>
          </a:bodyPr>
          <a:lstStyle/>
          <a:p>
            <a:r>
              <a:rPr lang="en-US" sz="3600" err="1"/>
              <a:t>EXPrESSIVE</a:t>
            </a:r>
            <a:r>
              <a:rPr lang="en-US" sz="3600"/>
              <a:t> Phase III Program Countries of MK-8527</a:t>
            </a:r>
            <a:endParaRPr lang="en-US"/>
          </a:p>
        </p:txBody>
      </p:sp>
      <p:sp>
        <p:nvSpPr>
          <p:cNvPr id="7" name="Text Placeholder 3">
            <a:extLst>
              <a:ext uri="{FF2B5EF4-FFF2-40B4-BE49-F238E27FC236}">
                <a16:creationId xmlns:a16="http://schemas.microsoft.com/office/drawing/2014/main" id="{D861870C-0D38-60EE-3D29-975A58C70419}"/>
              </a:ext>
            </a:extLst>
          </p:cNvPr>
          <p:cNvSpPr>
            <a:spLocks noGrp="1"/>
          </p:cNvSpPr>
          <p:nvPr>
            <p:ph type="body" sz="quarter" idx="10"/>
          </p:nvPr>
        </p:nvSpPr>
        <p:spPr>
          <a:xfrm>
            <a:off x="838200" y="1093169"/>
            <a:ext cx="10849525" cy="996521"/>
          </a:xfrm>
        </p:spPr>
        <p:txBody>
          <a:bodyPr/>
          <a:lstStyle/>
          <a:p>
            <a:pPr marL="14288" indent="-14288"/>
            <a:r>
              <a:rPr lang="en-US" sz="2000"/>
              <a:t>17 countries hosting sites for Phase III program of monthly PrEP pill, MK-8527; EXPrESSIVE-11 launched Aug 2025; EXPrESSIVE-10 launched Nov 2025</a:t>
            </a:r>
          </a:p>
        </p:txBody>
      </p:sp>
      <p:grpSp>
        <p:nvGrpSpPr>
          <p:cNvPr id="5" name="Group 4">
            <a:extLst>
              <a:ext uri="{FF2B5EF4-FFF2-40B4-BE49-F238E27FC236}">
                <a16:creationId xmlns:a16="http://schemas.microsoft.com/office/drawing/2014/main" id="{7FC3C181-2597-E34A-40D5-CFFB091A05A5}"/>
              </a:ext>
            </a:extLst>
          </p:cNvPr>
          <p:cNvGrpSpPr/>
          <p:nvPr/>
        </p:nvGrpSpPr>
        <p:grpSpPr>
          <a:xfrm>
            <a:off x="1614006" y="1813560"/>
            <a:ext cx="8963988" cy="5044440"/>
            <a:chOff x="1614006" y="1813560"/>
            <a:chExt cx="8963988" cy="5044440"/>
          </a:xfrm>
        </p:grpSpPr>
        <p:pic>
          <p:nvPicPr>
            <p:cNvPr id="4" name="Picture 3">
              <a:extLst>
                <a:ext uri="{FF2B5EF4-FFF2-40B4-BE49-F238E27FC236}">
                  <a16:creationId xmlns:a16="http://schemas.microsoft.com/office/drawing/2014/main" id="{C6B8B306-DB35-9493-C77F-4539A5626DE7}"/>
                </a:ext>
              </a:extLst>
            </p:cNvPr>
            <p:cNvPicPr>
              <a:picLocks noChangeAspect="1"/>
            </p:cNvPicPr>
            <p:nvPr/>
          </p:nvPicPr>
          <p:blipFill>
            <a:blip r:embed="rId3"/>
            <a:srcRect t="16260"/>
            <a:stretch>
              <a:fillRect/>
            </a:stretch>
          </p:blipFill>
          <p:spPr>
            <a:xfrm>
              <a:off x="1614006" y="1813560"/>
              <a:ext cx="8963988" cy="5044440"/>
            </a:xfrm>
            <a:prstGeom prst="rect">
              <a:avLst/>
            </a:prstGeom>
          </p:spPr>
        </p:pic>
        <p:sp>
          <p:nvSpPr>
            <p:cNvPr id="3" name="Rectangle 2">
              <a:extLst>
                <a:ext uri="{FF2B5EF4-FFF2-40B4-BE49-F238E27FC236}">
                  <a16:creationId xmlns:a16="http://schemas.microsoft.com/office/drawing/2014/main" id="{7746043B-2E5D-F24D-28A0-B6E0E2F99388}"/>
                </a:ext>
              </a:extLst>
            </p:cNvPr>
            <p:cNvSpPr/>
            <p:nvPr/>
          </p:nvSpPr>
          <p:spPr>
            <a:xfrm>
              <a:off x="9427335" y="6207617"/>
              <a:ext cx="1150659" cy="650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9593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2EBCF-0C22-3953-C794-2EA7ACE05339}"/>
              </a:ext>
            </a:extLst>
          </p:cNvPr>
          <p:cNvSpPr>
            <a:spLocks noGrp="1"/>
          </p:cNvSpPr>
          <p:nvPr>
            <p:ph type="ctrTitle"/>
          </p:nvPr>
        </p:nvSpPr>
        <p:spPr/>
        <p:txBody>
          <a:bodyPr/>
          <a:lstStyle/>
          <a:p>
            <a:r>
              <a:rPr lang="en-US"/>
              <a:t>PrEP</a:t>
            </a:r>
          </a:p>
        </p:txBody>
      </p:sp>
    </p:spTree>
    <p:extLst>
      <p:ext uri="{BB962C8B-B14F-4D97-AF65-F5344CB8AC3E}">
        <p14:creationId xmlns:p14="http://schemas.microsoft.com/office/powerpoint/2010/main" val="3395597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lstStyle/>
          <a:p>
            <a:r>
              <a:rPr lang="en-US"/>
              <a:t>Innovation Pile-Up in Next-Generation PrEP</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5" name="Picture 4">
            <a:extLst>
              <a:ext uri="{FF2B5EF4-FFF2-40B4-BE49-F238E27FC236}">
                <a16:creationId xmlns:a16="http://schemas.microsoft.com/office/drawing/2014/main" id="{3ED02BAB-45D4-BAB8-F642-1F5601D5A0E8}"/>
              </a:ext>
            </a:extLst>
          </p:cNvPr>
          <p:cNvPicPr>
            <a:picLocks noChangeAspect="1"/>
          </p:cNvPicPr>
          <p:nvPr/>
        </p:nvPicPr>
        <p:blipFill>
          <a:blip r:embed="rId2"/>
          <a:srcRect l="1402" t="2142" b="7654"/>
          <a:stretch>
            <a:fillRect/>
          </a:stretch>
        </p:blipFill>
        <p:spPr>
          <a:xfrm>
            <a:off x="2264294" y="1264619"/>
            <a:ext cx="7543094" cy="5505563"/>
          </a:xfrm>
          <a:prstGeom prst="rect">
            <a:avLst/>
          </a:prstGeom>
        </p:spPr>
      </p:pic>
    </p:spTree>
    <p:extLst>
      <p:ext uri="{BB962C8B-B14F-4D97-AF65-F5344CB8AC3E}">
        <p14:creationId xmlns:p14="http://schemas.microsoft.com/office/powerpoint/2010/main" val="1650086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DC5A2-B5EE-56FF-F7A2-5CBB1AF27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F47766-085A-4F48-4258-CF667A69C000}"/>
              </a:ext>
            </a:extLst>
          </p:cNvPr>
          <p:cNvSpPr>
            <a:spLocks noGrp="1"/>
          </p:cNvSpPr>
          <p:nvPr>
            <p:ph type="title"/>
          </p:nvPr>
        </p:nvSpPr>
        <p:spPr/>
        <p:txBody>
          <a:bodyPr/>
          <a:lstStyle/>
          <a:p>
            <a:r>
              <a:rPr lang="en-US"/>
              <a:t>HIV Prevention Product Overview</a:t>
            </a:r>
          </a:p>
        </p:txBody>
      </p:sp>
      <p:sp>
        <p:nvSpPr>
          <p:cNvPr id="7" name="TextBox 6">
            <a:extLst>
              <a:ext uri="{FF2B5EF4-FFF2-40B4-BE49-F238E27FC236}">
                <a16:creationId xmlns:a16="http://schemas.microsoft.com/office/drawing/2014/main" id="{1C174583-2E6E-DB97-41AF-43E00BFA329A}"/>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grpSp>
        <p:nvGrpSpPr>
          <p:cNvPr id="10" name="Group 9">
            <a:extLst>
              <a:ext uri="{FF2B5EF4-FFF2-40B4-BE49-F238E27FC236}">
                <a16:creationId xmlns:a16="http://schemas.microsoft.com/office/drawing/2014/main" id="{7A4FD46C-FBB1-E83E-EA8C-D761C50ED94F}"/>
              </a:ext>
            </a:extLst>
          </p:cNvPr>
          <p:cNvGrpSpPr/>
          <p:nvPr/>
        </p:nvGrpSpPr>
        <p:grpSpPr>
          <a:xfrm>
            <a:off x="578539" y="1262742"/>
            <a:ext cx="10233319" cy="5494739"/>
            <a:chOff x="578539" y="1262742"/>
            <a:chExt cx="10233319" cy="5494739"/>
          </a:xfrm>
        </p:grpSpPr>
        <p:pic>
          <p:nvPicPr>
            <p:cNvPr id="6" name="Picture 5">
              <a:extLst>
                <a:ext uri="{FF2B5EF4-FFF2-40B4-BE49-F238E27FC236}">
                  <a16:creationId xmlns:a16="http://schemas.microsoft.com/office/drawing/2014/main" id="{10944566-6CFB-95B5-6B6B-BEF556DB626A}"/>
                </a:ext>
              </a:extLst>
            </p:cNvPr>
            <p:cNvPicPr>
              <a:picLocks noChangeAspect="1"/>
            </p:cNvPicPr>
            <p:nvPr/>
          </p:nvPicPr>
          <p:blipFill>
            <a:blip r:embed="rId2"/>
            <a:srcRect t="6661" b="3574"/>
            <a:stretch>
              <a:fillRect/>
            </a:stretch>
          </p:blipFill>
          <p:spPr>
            <a:xfrm>
              <a:off x="578539" y="1262742"/>
              <a:ext cx="10233319" cy="5431972"/>
            </a:xfrm>
            <a:prstGeom prst="rect">
              <a:avLst/>
            </a:prstGeom>
          </p:spPr>
        </p:pic>
        <p:sp>
          <p:nvSpPr>
            <p:cNvPr id="8" name="Rectangle 7">
              <a:extLst>
                <a:ext uri="{FF2B5EF4-FFF2-40B4-BE49-F238E27FC236}">
                  <a16:creationId xmlns:a16="http://schemas.microsoft.com/office/drawing/2014/main" id="{BF6022E6-AAEF-A5BC-3385-26992A09DC23}"/>
                </a:ext>
              </a:extLst>
            </p:cNvPr>
            <p:cNvSpPr/>
            <p:nvPr/>
          </p:nvSpPr>
          <p:spPr>
            <a:xfrm>
              <a:off x="10181617" y="6543472"/>
              <a:ext cx="557719" cy="214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0889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a:xfrm>
            <a:off x="835742" y="399220"/>
            <a:ext cx="10885202" cy="681888"/>
          </a:xfrm>
        </p:spPr>
        <p:txBody>
          <a:bodyPr/>
          <a:lstStyle/>
          <a:p>
            <a:r>
              <a:rPr lang="en-US"/>
              <a:t>Reducing Time to Impact with LEN</a:t>
            </a:r>
          </a:p>
        </p:txBody>
      </p:sp>
      <p:pic>
        <p:nvPicPr>
          <p:cNvPr id="4" name="Picture 3">
            <a:extLst>
              <a:ext uri="{FF2B5EF4-FFF2-40B4-BE49-F238E27FC236}">
                <a16:creationId xmlns:a16="http://schemas.microsoft.com/office/drawing/2014/main" id="{806A137C-6D7B-2DA9-09BA-588FF344EC6B}"/>
              </a:ext>
            </a:extLst>
          </p:cNvPr>
          <p:cNvPicPr>
            <a:picLocks noChangeAspect="1"/>
          </p:cNvPicPr>
          <p:nvPr/>
        </p:nvPicPr>
        <p:blipFill>
          <a:blip r:embed="rId2"/>
          <a:srcRect t="7270" b="21397"/>
          <a:stretch>
            <a:fillRect/>
          </a:stretch>
        </p:blipFill>
        <p:spPr>
          <a:xfrm>
            <a:off x="515702" y="1158240"/>
            <a:ext cx="8016134" cy="5699760"/>
          </a:xfrm>
          <a:prstGeom prst="rect">
            <a:avLst/>
          </a:prstGeom>
        </p:spPr>
      </p:pic>
      <p:pic>
        <p:nvPicPr>
          <p:cNvPr id="6" name="Picture 5">
            <a:extLst>
              <a:ext uri="{FF2B5EF4-FFF2-40B4-BE49-F238E27FC236}">
                <a16:creationId xmlns:a16="http://schemas.microsoft.com/office/drawing/2014/main" id="{86BF74C9-96C4-68C7-2F89-217CCF8913A0}"/>
              </a:ext>
            </a:extLst>
          </p:cNvPr>
          <p:cNvPicPr>
            <a:picLocks noChangeAspect="1"/>
          </p:cNvPicPr>
          <p:nvPr/>
        </p:nvPicPr>
        <p:blipFill>
          <a:blip r:embed="rId2"/>
          <a:srcRect l="17093" t="80969" r="68454" b="13017"/>
          <a:stretch>
            <a:fillRect/>
          </a:stretch>
        </p:blipFill>
        <p:spPr>
          <a:xfrm>
            <a:off x="9139226" y="2988179"/>
            <a:ext cx="1594657" cy="661420"/>
          </a:xfrm>
          <a:prstGeom prst="rect">
            <a:avLst/>
          </a:prstGeom>
        </p:spPr>
      </p:pic>
      <p:pic>
        <p:nvPicPr>
          <p:cNvPr id="10" name="Picture 9">
            <a:extLst>
              <a:ext uri="{FF2B5EF4-FFF2-40B4-BE49-F238E27FC236}">
                <a16:creationId xmlns:a16="http://schemas.microsoft.com/office/drawing/2014/main" id="{120E8237-7836-8778-5DF7-AB5D27708F53}"/>
              </a:ext>
            </a:extLst>
          </p:cNvPr>
          <p:cNvPicPr>
            <a:picLocks noChangeAspect="1"/>
          </p:cNvPicPr>
          <p:nvPr/>
        </p:nvPicPr>
        <p:blipFill>
          <a:blip r:embed="rId2"/>
          <a:srcRect l="61554" t="78278" r="3725" b="10556"/>
          <a:stretch>
            <a:fillRect/>
          </a:stretch>
        </p:blipFill>
        <p:spPr>
          <a:xfrm>
            <a:off x="8366760" y="5017770"/>
            <a:ext cx="3155449" cy="1011555"/>
          </a:xfrm>
          <a:prstGeom prst="rect">
            <a:avLst/>
          </a:prstGeom>
        </p:spPr>
      </p:pic>
      <p:pic>
        <p:nvPicPr>
          <p:cNvPr id="11" name="Picture 10">
            <a:extLst>
              <a:ext uri="{FF2B5EF4-FFF2-40B4-BE49-F238E27FC236}">
                <a16:creationId xmlns:a16="http://schemas.microsoft.com/office/drawing/2014/main" id="{94847CF8-6789-5AF8-CFE0-8D6DC8BB65AA}"/>
              </a:ext>
            </a:extLst>
          </p:cNvPr>
          <p:cNvPicPr>
            <a:picLocks noChangeAspect="1"/>
          </p:cNvPicPr>
          <p:nvPr/>
        </p:nvPicPr>
        <p:blipFill>
          <a:blip r:embed="rId2"/>
          <a:srcRect l="4411" t="80561" r="82908" b="13426"/>
          <a:stretch>
            <a:fillRect/>
          </a:stretch>
        </p:blipFill>
        <p:spPr>
          <a:xfrm>
            <a:off x="9066260" y="2264671"/>
            <a:ext cx="1594658" cy="753846"/>
          </a:xfrm>
          <a:prstGeom prst="rect">
            <a:avLst/>
          </a:prstGeom>
        </p:spPr>
      </p:pic>
      <p:pic>
        <p:nvPicPr>
          <p:cNvPr id="12" name="Picture 11">
            <a:extLst>
              <a:ext uri="{FF2B5EF4-FFF2-40B4-BE49-F238E27FC236}">
                <a16:creationId xmlns:a16="http://schemas.microsoft.com/office/drawing/2014/main" id="{5D1D85EE-9BB3-6E82-6D0E-9648FBCDF201}"/>
              </a:ext>
            </a:extLst>
          </p:cNvPr>
          <p:cNvPicPr>
            <a:picLocks noChangeAspect="1"/>
          </p:cNvPicPr>
          <p:nvPr/>
        </p:nvPicPr>
        <p:blipFill>
          <a:blip r:embed="rId2"/>
          <a:srcRect l="31988" t="80781" r="53060" b="13553"/>
          <a:stretch>
            <a:fillRect/>
          </a:stretch>
        </p:blipFill>
        <p:spPr>
          <a:xfrm>
            <a:off x="9147156" y="3599653"/>
            <a:ext cx="1594656" cy="602427"/>
          </a:xfrm>
          <a:prstGeom prst="rect">
            <a:avLst/>
          </a:prstGeom>
        </p:spPr>
      </p:pic>
      <p:pic>
        <p:nvPicPr>
          <p:cNvPr id="13" name="Picture 12">
            <a:extLst>
              <a:ext uri="{FF2B5EF4-FFF2-40B4-BE49-F238E27FC236}">
                <a16:creationId xmlns:a16="http://schemas.microsoft.com/office/drawing/2014/main" id="{42AEA4E2-75C0-200E-544A-22D63A73C9FD}"/>
              </a:ext>
            </a:extLst>
          </p:cNvPr>
          <p:cNvPicPr>
            <a:picLocks noChangeAspect="1"/>
          </p:cNvPicPr>
          <p:nvPr/>
        </p:nvPicPr>
        <p:blipFill>
          <a:blip r:embed="rId2"/>
          <a:srcRect l="46940" t="80830" r="37776" b="13504"/>
          <a:stretch>
            <a:fillRect/>
          </a:stretch>
        </p:blipFill>
        <p:spPr>
          <a:xfrm>
            <a:off x="9066260" y="4202080"/>
            <a:ext cx="1683482" cy="622158"/>
          </a:xfrm>
          <a:prstGeom prst="rect">
            <a:avLst/>
          </a:prstGeom>
        </p:spPr>
      </p:pic>
    </p:spTree>
    <p:extLst>
      <p:ext uri="{BB962C8B-B14F-4D97-AF65-F5344CB8AC3E}">
        <p14:creationId xmlns:p14="http://schemas.microsoft.com/office/powerpoint/2010/main" val="1658385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B3ECA-24CC-F162-25F1-56C65908CF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209F8C-DA7D-7085-5BBF-F56ECD1E6C95}"/>
              </a:ext>
            </a:extLst>
          </p:cNvPr>
          <p:cNvPicPr>
            <a:picLocks noChangeAspect="1"/>
          </p:cNvPicPr>
          <p:nvPr/>
        </p:nvPicPr>
        <p:blipFill>
          <a:blip r:embed="rId2"/>
          <a:srcRect t="24253" b="7779"/>
          <a:stretch>
            <a:fillRect/>
          </a:stretch>
        </p:blipFill>
        <p:spPr>
          <a:xfrm>
            <a:off x="692725" y="1436243"/>
            <a:ext cx="8731830" cy="5403872"/>
          </a:xfrm>
          <a:prstGeom prst="rect">
            <a:avLst/>
          </a:prstGeom>
        </p:spPr>
      </p:pic>
      <p:sp>
        <p:nvSpPr>
          <p:cNvPr id="2" name="Title 1">
            <a:extLst>
              <a:ext uri="{FF2B5EF4-FFF2-40B4-BE49-F238E27FC236}">
                <a16:creationId xmlns:a16="http://schemas.microsoft.com/office/drawing/2014/main" id="{6A5A72FF-C9BC-67B6-0146-26458FBA023E}"/>
              </a:ext>
            </a:extLst>
          </p:cNvPr>
          <p:cNvSpPr>
            <a:spLocks noGrp="1"/>
          </p:cNvSpPr>
          <p:nvPr>
            <p:ph type="title"/>
          </p:nvPr>
        </p:nvSpPr>
        <p:spPr/>
        <p:txBody>
          <a:bodyPr>
            <a:noAutofit/>
          </a:bodyPr>
          <a:lstStyle/>
          <a:p>
            <a:r>
              <a:rPr lang="en-US"/>
              <a:t>Can We Go Faster?</a:t>
            </a:r>
          </a:p>
        </p:txBody>
      </p:sp>
      <p:sp>
        <p:nvSpPr>
          <p:cNvPr id="5" name="Text Placeholder 4">
            <a:extLst>
              <a:ext uri="{FF2B5EF4-FFF2-40B4-BE49-F238E27FC236}">
                <a16:creationId xmlns:a16="http://schemas.microsoft.com/office/drawing/2014/main" id="{7C38379E-4702-B215-AC8C-E8A75F902A68}"/>
              </a:ext>
            </a:extLst>
          </p:cNvPr>
          <p:cNvSpPr>
            <a:spLocks noGrp="1"/>
          </p:cNvSpPr>
          <p:nvPr>
            <p:ph type="body" sz="quarter" idx="10"/>
          </p:nvPr>
        </p:nvSpPr>
        <p:spPr>
          <a:xfrm>
            <a:off x="838200" y="1110785"/>
            <a:ext cx="10882744" cy="547098"/>
          </a:xfrm>
        </p:spPr>
        <p:txBody>
          <a:bodyPr/>
          <a:lstStyle/>
          <a:p>
            <a:r>
              <a:rPr lang="en-US"/>
              <a:t>Learning Lessons, Accelerating Access, Reducing Time to Impact</a:t>
            </a:r>
          </a:p>
        </p:txBody>
      </p:sp>
      <p:sp>
        <p:nvSpPr>
          <p:cNvPr id="8" name="TextBox 7">
            <a:extLst>
              <a:ext uri="{FF2B5EF4-FFF2-40B4-BE49-F238E27FC236}">
                <a16:creationId xmlns:a16="http://schemas.microsoft.com/office/drawing/2014/main" id="{ECD92017-C24A-C5FC-ACFF-4D2C2363111F}"/>
              </a:ext>
            </a:extLst>
          </p:cNvPr>
          <p:cNvSpPr txBox="1"/>
          <p:nvPr/>
        </p:nvSpPr>
        <p:spPr>
          <a:xfrm>
            <a:off x="9024258" y="2038884"/>
            <a:ext cx="2917372" cy="3477875"/>
          </a:xfrm>
          <a:prstGeom prst="rect">
            <a:avLst/>
          </a:prstGeom>
          <a:noFill/>
          <a:ln>
            <a:noFill/>
          </a:ln>
        </p:spPr>
        <p:txBody>
          <a:bodyPr wrap="square">
            <a:spAutoFit/>
          </a:bodyPr>
          <a:lstStyle/>
          <a:p>
            <a:pPr algn="ctr"/>
            <a:r>
              <a:rPr lang="en-US" sz="2000" b="0" i="1">
                <a:solidFill>
                  <a:schemeClr val="accent2"/>
                </a:solidFill>
                <a:effectLst/>
                <a:latin typeface="Roboto" panose="02000000000000000000" pitchFamily="2" charset="0"/>
              </a:rPr>
              <a:t>In the first year since efficacy results were reported, LEN for PrEP has achieved critical milestones in record time compared to oral TDF/FTC, DVR, and CAB</a:t>
            </a:r>
            <a:endParaRPr lang="en-US" sz="2000" i="1">
              <a:solidFill>
                <a:schemeClr val="accent2"/>
              </a:solidFill>
              <a:latin typeface="Roboto" panose="02000000000000000000" pitchFamily="2" charset="0"/>
            </a:endParaRPr>
          </a:p>
          <a:p>
            <a:pPr algn="ctr"/>
            <a:endParaRPr lang="en-US" sz="2000" b="0" i="1">
              <a:solidFill>
                <a:schemeClr val="accent2"/>
              </a:solidFill>
              <a:effectLst/>
              <a:latin typeface="Roboto" panose="02000000000000000000" pitchFamily="2" charset="0"/>
            </a:endParaRPr>
          </a:p>
          <a:p>
            <a:pPr algn="ctr"/>
            <a:r>
              <a:rPr lang="en-US" sz="2000" b="0" i="1">
                <a:solidFill>
                  <a:schemeClr val="accent2"/>
                </a:solidFill>
                <a:effectLst/>
                <a:latin typeface="Roboto" panose="02000000000000000000" pitchFamily="2" charset="0"/>
              </a:rPr>
              <a:t>Now, speed, scale and equity are still needed to deliver impact</a:t>
            </a:r>
            <a:endParaRPr lang="en-US" sz="2000" i="1">
              <a:solidFill>
                <a:schemeClr val="accent2"/>
              </a:solidFill>
            </a:endParaRPr>
          </a:p>
        </p:txBody>
      </p:sp>
    </p:spTree>
    <p:extLst>
      <p:ext uri="{BB962C8B-B14F-4D97-AF65-F5344CB8AC3E}">
        <p14:creationId xmlns:p14="http://schemas.microsoft.com/office/powerpoint/2010/main" val="270031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normAutofit/>
          </a:bodyPr>
          <a:lstStyle/>
          <a:p>
            <a:r>
              <a:rPr lang="en-US"/>
              <a:t>PrEP Prices for LMICs</a:t>
            </a:r>
            <a:endParaRPr lang="en-US" b="0"/>
          </a:p>
        </p:txBody>
      </p:sp>
      <p:sp>
        <p:nvSpPr>
          <p:cNvPr id="5" name="Text Placeholder 4">
            <a:extLst>
              <a:ext uri="{FF2B5EF4-FFF2-40B4-BE49-F238E27FC236}">
                <a16:creationId xmlns:a16="http://schemas.microsoft.com/office/drawing/2014/main" id="{78A9C628-B6F8-AF04-DB31-3B004C1FE826}"/>
              </a:ext>
            </a:extLst>
          </p:cNvPr>
          <p:cNvSpPr>
            <a:spLocks noGrp="1"/>
          </p:cNvSpPr>
          <p:nvPr>
            <p:ph type="body" sz="quarter" idx="10"/>
          </p:nvPr>
        </p:nvSpPr>
        <p:spPr/>
        <p:txBody>
          <a:bodyPr/>
          <a:lstStyle/>
          <a:p>
            <a:r>
              <a:rPr lang="en-US"/>
              <a:t>Price comparison per person per year</a:t>
            </a:r>
          </a:p>
        </p:txBody>
      </p:sp>
      <p:pic>
        <p:nvPicPr>
          <p:cNvPr id="3" name="Picture 2">
            <a:extLst>
              <a:ext uri="{FF2B5EF4-FFF2-40B4-BE49-F238E27FC236}">
                <a16:creationId xmlns:a16="http://schemas.microsoft.com/office/drawing/2014/main" id="{FF2E73AE-E383-CF41-AC89-E9D614F35F19}"/>
              </a:ext>
            </a:extLst>
          </p:cNvPr>
          <p:cNvPicPr>
            <a:picLocks noChangeAspect="1"/>
          </p:cNvPicPr>
          <p:nvPr/>
        </p:nvPicPr>
        <p:blipFill>
          <a:blip r:embed="rId2"/>
          <a:srcRect t="19414"/>
          <a:stretch>
            <a:fillRect/>
          </a:stretch>
        </p:blipFill>
        <p:spPr>
          <a:xfrm>
            <a:off x="1556721" y="1594789"/>
            <a:ext cx="9078557" cy="5263211"/>
          </a:xfrm>
          <a:prstGeom prst="rect">
            <a:avLst/>
          </a:prstGeom>
        </p:spPr>
      </p:pic>
    </p:spTree>
    <p:extLst>
      <p:ext uri="{BB962C8B-B14F-4D97-AF65-F5344CB8AC3E}">
        <p14:creationId xmlns:p14="http://schemas.microsoft.com/office/powerpoint/2010/main" val="3172496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normAutofit/>
          </a:bodyPr>
          <a:lstStyle/>
          <a:p>
            <a:r>
              <a:rPr lang="en-US"/>
              <a:t>Where We Are Now with LEN for PrEP</a:t>
            </a:r>
            <a:endParaRPr lang="en-US" b="0"/>
          </a:p>
        </p:txBody>
      </p:sp>
      <p:grpSp>
        <p:nvGrpSpPr>
          <p:cNvPr id="7" name="Group 6">
            <a:extLst>
              <a:ext uri="{FF2B5EF4-FFF2-40B4-BE49-F238E27FC236}">
                <a16:creationId xmlns:a16="http://schemas.microsoft.com/office/drawing/2014/main" id="{C7BF50D2-24DF-B58F-232C-819341A36C3D}"/>
              </a:ext>
            </a:extLst>
          </p:cNvPr>
          <p:cNvGrpSpPr/>
          <p:nvPr/>
        </p:nvGrpSpPr>
        <p:grpSpPr>
          <a:xfrm>
            <a:off x="74457" y="1796143"/>
            <a:ext cx="12117543" cy="3265714"/>
            <a:chOff x="74457" y="1796143"/>
            <a:chExt cx="12117543" cy="3265714"/>
          </a:xfrm>
        </p:grpSpPr>
        <p:pic>
          <p:nvPicPr>
            <p:cNvPr id="5" name="Picture 4">
              <a:extLst>
                <a:ext uri="{FF2B5EF4-FFF2-40B4-BE49-F238E27FC236}">
                  <a16:creationId xmlns:a16="http://schemas.microsoft.com/office/drawing/2014/main" id="{65B0565A-775D-8E10-0117-FB58C05260EE}"/>
                </a:ext>
              </a:extLst>
            </p:cNvPr>
            <p:cNvPicPr>
              <a:picLocks noChangeAspect="1"/>
            </p:cNvPicPr>
            <p:nvPr/>
          </p:nvPicPr>
          <p:blipFill>
            <a:blip r:embed="rId2"/>
            <a:srcRect t="17478" b="4470"/>
            <a:stretch>
              <a:fillRect/>
            </a:stretch>
          </p:blipFill>
          <p:spPr>
            <a:xfrm>
              <a:off x="74457" y="1796143"/>
              <a:ext cx="12117543" cy="3265714"/>
            </a:xfrm>
            <a:prstGeom prst="rect">
              <a:avLst/>
            </a:prstGeom>
          </p:spPr>
        </p:pic>
        <p:sp>
          <p:nvSpPr>
            <p:cNvPr id="6" name="Rectangle 5">
              <a:extLst>
                <a:ext uri="{FF2B5EF4-FFF2-40B4-BE49-F238E27FC236}">
                  <a16:creationId xmlns:a16="http://schemas.microsoft.com/office/drawing/2014/main" id="{4FD4604B-4840-D0A7-DCE7-33CC304713B7}"/>
                </a:ext>
              </a:extLst>
            </p:cNvPr>
            <p:cNvSpPr/>
            <p:nvPr/>
          </p:nvSpPr>
          <p:spPr>
            <a:xfrm>
              <a:off x="11330112" y="4634154"/>
              <a:ext cx="781664" cy="4277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6470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normAutofit/>
          </a:bodyPr>
          <a:lstStyle/>
          <a:p>
            <a:r>
              <a:rPr lang="en-US"/>
              <a:t>Lenacapavir Regulatory Approval</a:t>
            </a:r>
            <a:endParaRPr lang="en-US" b="0"/>
          </a:p>
        </p:txBody>
      </p:sp>
      <p:sp>
        <p:nvSpPr>
          <p:cNvPr id="5" name="Text Placeholder 4">
            <a:extLst>
              <a:ext uri="{FF2B5EF4-FFF2-40B4-BE49-F238E27FC236}">
                <a16:creationId xmlns:a16="http://schemas.microsoft.com/office/drawing/2014/main" id="{78A9C628-B6F8-AF04-DB31-3B004C1FE826}"/>
              </a:ext>
            </a:extLst>
          </p:cNvPr>
          <p:cNvSpPr>
            <a:spLocks noGrp="1"/>
          </p:cNvSpPr>
          <p:nvPr>
            <p:ph type="body" sz="quarter" idx="10"/>
          </p:nvPr>
        </p:nvSpPr>
        <p:spPr/>
        <p:txBody>
          <a:bodyPr/>
          <a:lstStyle/>
          <a:p>
            <a:r>
              <a:rPr lang="en-US"/>
              <a:t>17 regulatory approvals, 7 pending approvals as of July 2026</a:t>
            </a:r>
          </a:p>
        </p:txBody>
      </p:sp>
      <p:pic>
        <p:nvPicPr>
          <p:cNvPr id="6" name="Picture 5">
            <a:extLst>
              <a:ext uri="{FF2B5EF4-FFF2-40B4-BE49-F238E27FC236}">
                <a16:creationId xmlns:a16="http://schemas.microsoft.com/office/drawing/2014/main" id="{D3F17B67-43D9-A7D6-68B2-B7D69A59F853}"/>
              </a:ext>
            </a:extLst>
          </p:cNvPr>
          <p:cNvPicPr>
            <a:picLocks noChangeAspect="1"/>
          </p:cNvPicPr>
          <p:nvPr/>
        </p:nvPicPr>
        <p:blipFill>
          <a:blip r:embed="rId2"/>
          <a:srcRect t="18904"/>
          <a:stretch>
            <a:fillRect/>
          </a:stretch>
        </p:blipFill>
        <p:spPr>
          <a:xfrm>
            <a:off x="1507156" y="1690541"/>
            <a:ext cx="9177688" cy="5163485"/>
          </a:xfrm>
          <a:prstGeom prst="rect">
            <a:avLst/>
          </a:prstGeom>
        </p:spPr>
      </p:pic>
    </p:spTree>
    <p:extLst>
      <p:ext uri="{BB962C8B-B14F-4D97-AF65-F5344CB8AC3E}">
        <p14:creationId xmlns:p14="http://schemas.microsoft.com/office/powerpoint/2010/main" val="4018322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a:t>Potential Market of LEN for PrEP</a:t>
            </a:r>
          </a:p>
        </p:txBody>
      </p:sp>
      <p:sp>
        <p:nvSpPr>
          <p:cNvPr id="3" name="Text Placeholder 2">
            <a:extLst>
              <a:ext uri="{FF2B5EF4-FFF2-40B4-BE49-F238E27FC236}">
                <a16:creationId xmlns:a16="http://schemas.microsoft.com/office/drawing/2014/main" id="{D07D0D74-41C3-31E7-A9D7-7E88B5069B25}"/>
              </a:ext>
            </a:extLst>
          </p:cNvPr>
          <p:cNvSpPr>
            <a:spLocks noGrp="1"/>
          </p:cNvSpPr>
          <p:nvPr>
            <p:ph type="body" sz="quarter" idx="10"/>
          </p:nvPr>
        </p:nvSpPr>
        <p:spPr>
          <a:xfrm>
            <a:off x="833438" y="1098324"/>
            <a:ext cx="10882744" cy="730475"/>
          </a:xfrm>
        </p:spPr>
        <p:txBody>
          <a:bodyPr/>
          <a:lstStyle/>
          <a:p>
            <a:r>
              <a:rPr lang="en-US" sz="2000"/>
              <a:t>Top 16 PrEP markets, based on 2024 oral PrEP initiations and possible 2026 injectable market, assuming 60% of new PrEP users choose an injectable, as seen in implementation studies</a:t>
            </a:r>
          </a:p>
        </p:txBody>
      </p:sp>
      <p:grpSp>
        <p:nvGrpSpPr>
          <p:cNvPr id="12" name="Group 11">
            <a:extLst>
              <a:ext uri="{FF2B5EF4-FFF2-40B4-BE49-F238E27FC236}">
                <a16:creationId xmlns:a16="http://schemas.microsoft.com/office/drawing/2014/main" id="{EFC9E3C4-6912-BB06-1132-D638F3E00C88}"/>
              </a:ext>
            </a:extLst>
          </p:cNvPr>
          <p:cNvGrpSpPr/>
          <p:nvPr/>
        </p:nvGrpSpPr>
        <p:grpSpPr>
          <a:xfrm>
            <a:off x="2497393" y="1828800"/>
            <a:ext cx="7197213" cy="5029200"/>
            <a:chOff x="1302481" y="1153932"/>
            <a:chExt cx="8303948" cy="5704068"/>
          </a:xfrm>
        </p:grpSpPr>
        <p:pic>
          <p:nvPicPr>
            <p:cNvPr id="10" name="Picture 9">
              <a:extLst>
                <a:ext uri="{FF2B5EF4-FFF2-40B4-BE49-F238E27FC236}">
                  <a16:creationId xmlns:a16="http://schemas.microsoft.com/office/drawing/2014/main" id="{AEF41B7C-3844-60A0-DF6B-DF9737A2E316}"/>
                </a:ext>
              </a:extLst>
            </p:cNvPr>
            <p:cNvPicPr>
              <a:picLocks noChangeAspect="1"/>
            </p:cNvPicPr>
            <p:nvPr/>
          </p:nvPicPr>
          <p:blipFill>
            <a:blip r:embed="rId2"/>
            <a:srcRect t="14622"/>
            <a:stretch>
              <a:fillRect/>
            </a:stretch>
          </p:blipFill>
          <p:spPr>
            <a:xfrm>
              <a:off x="1302481" y="1153932"/>
              <a:ext cx="8303948" cy="5704068"/>
            </a:xfrm>
            <a:prstGeom prst="rect">
              <a:avLst/>
            </a:prstGeom>
          </p:spPr>
        </p:pic>
        <p:sp>
          <p:nvSpPr>
            <p:cNvPr id="11" name="Rectangle 10">
              <a:extLst>
                <a:ext uri="{FF2B5EF4-FFF2-40B4-BE49-F238E27FC236}">
                  <a16:creationId xmlns:a16="http://schemas.microsoft.com/office/drawing/2014/main" id="{C38F39C2-98A7-9B87-A11E-BE7F43624BC3}"/>
                </a:ext>
              </a:extLst>
            </p:cNvPr>
            <p:cNvSpPr/>
            <p:nvPr/>
          </p:nvSpPr>
          <p:spPr>
            <a:xfrm>
              <a:off x="1312606" y="6400800"/>
              <a:ext cx="693175"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5341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F75B-2EFF-8D14-2E67-CD2CAD36A427}"/>
              </a:ext>
            </a:extLst>
          </p:cNvPr>
          <p:cNvSpPr>
            <a:spLocks noGrp="1"/>
          </p:cNvSpPr>
          <p:nvPr>
            <p:ph type="title"/>
          </p:nvPr>
        </p:nvSpPr>
        <p:spPr/>
        <p:txBody>
          <a:bodyPr/>
          <a:lstStyle/>
          <a:p>
            <a:r>
              <a:rPr lang="en-US"/>
              <a:t>Table of Contents</a:t>
            </a:r>
          </a:p>
        </p:txBody>
      </p:sp>
      <p:sp>
        <p:nvSpPr>
          <p:cNvPr id="4" name="Text Placeholder 3">
            <a:extLst>
              <a:ext uri="{FF2B5EF4-FFF2-40B4-BE49-F238E27FC236}">
                <a16:creationId xmlns:a16="http://schemas.microsoft.com/office/drawing/2014/main" id="{B18E5BC3-72EB-62D5-6E28-EF935A0E5E62}"/>
              </a:ext>
            </a:extLst>
          </p:cNvPr>
          <p:cNvSpPr>
            <a:spLocks noGrp="1"/>
          </p:cNvSpPr>
          <p:nvPr>
            <p:ph type="body" sz="quarter" idx="11"/>
          </p:nvPr>
        </p:nvSpPr>
        <p:spPr>
          <a:xfrm>
            <a:off x="833869" y="1194928"/>
            <a:ext cx="10887075" cy="5663071"/>
          </a:xfrm>
        </p:spPr>
        <p:txBody>
          <a:bodyPr>
            <a:normAutofit fontScale="92500" lnSpcReduction="20000"/>
          </a:bodyPr>
          <a:lstStyle/>
          <a:p>
            <a:r>
              <a:rPr lang="en-US" sz="1600" dirty="0"/>
              <a:t>HIV Prevention Pipeline</a:t>
            </a:r>
          </a:p>
          <a:p>
            <a:pPr lvl="1"/>
            <a:r>
              <a:rPr lang="en-US" sz="1600" dirty="0">
                <a:hlinkClick r:id="rId2"/>
              </a:rPr>
              <a:t>Years Ahead in HIV Prevention Research: Time to Market</a:t>
            </a:r>
            <a:endParaRPr lang="en-US" sz="1600" dirty="0"/>
          </a:p>
          <a:p>
            <a:pPr lvl="1"/>
            <a:r>
              <a:rPr lang="en-US" sz="1600" dirty="0">
                <a:hlinkClick r:id="rId3"/>
              </a:rPr>
              <a:t>The HIV Prevention Pipeline</a:t>
            </a:r>
            <a:endParaRPr lang="en-US" sz="1600" dirty="0"/>
          </a:p>
          <a:p>
            <a:pPr lvl="1"/>
            <a:r>
              <a:rPr lang="en-US" sz="1600" dirty="0">
                <a:hlinkClick r:id="rId4"/>
              </a:rPr>
              <a:t>ARV-Based and MPT R&amp;D Pipeline</a:t>
            </a:r>
            <a:endParaRPr lang="en-US" sz="1600" dirty="0"/>
          </a:p>
          <a:p>
            <a:pPr lvl="1"/>
            <a:r>
              <a:rPr lang="en-US" sz="1600" dirty="0">
                <a:hlinkClick r:id="rId5"/>
              </a:rPr>
              <a:t>HIV Prevention Pipeline: Products to Watch</a:t>
            </a:r>
            <a:endParaRPr lang="en-US" sz="1600" dirty="0"/>
          </a:p>
          <a:p>
            <a:pPr lvl="1"/>
            <a:r>
              <a:rPr lang="en-US" sz="1600" dirty="0">
                <a:hlinkClick r:id="rId6"/>
              </a:rPr>
              <a:t>People’s Research Agenda Summary Table</a:t>
            </a:r>
            <a:endParaRPr lang="en-US" sz="1600" dirty="0"/>
          </a:p>
          <a:p>
            <a:pPr lvl="1"/>
            <a:r>
              <a:rPr lang="en-US" sz="1600" dirty="0">
                <a:hlinkClick r:id="rId7"/>
              </a:rPr>
              <a:t>EXPrESSIVE Phase III Program Countries of MK-8527</a:t>
            </a:r>
            <a:endParaRPr lang="en-US" sz="1600" dirty="0"/>
          </a:p>
          <a:p>
            <a:r>
              <a:rPr lang="en-US" sz="1600" dirty="0"/>
              <a:t>PrEP</a:t>
            </a:r>
          </a:p>
          <a:p>
            <a:pPr lvl="1"/>
            <a:r>
              <a:rPr lang="en-US" sz="1600" dirty="0">
                <a:hlinkClick r:id="rId8"/>
              </a:rPr>
              <a:t>Innovation Pile-Up in Next-Generation PrEP</a:t>
            </a:r>
            <a:endParaRPr lang="en-US" sz="1600" dirty="0"/>
          </a:p>
          <a:p>
            <a:pPr lvl="1"/>
            <a:r>
              <a:rPr lang="en-US" sz="1600" dirty="0">
                <a:hlinkClick r:id="rId9"/>
              </a:rPr>
              <a:t>Speeding Up Access to PrEP</a:t>
            </a:r>
            <a:endParaRPr lang="en-US" sz="1600" dirty="0"/>
          </a:p>
          <a:p>
            <a:pPr lvl="1"/>
            <a:r>
              <a:rPr lang="en-US" sz="1600" dirty="0">
                <a:hlinkClick r:id="rId10"/>
              </a:rPr>
              <a:t>Learn Lessons, Accelerate Access, Reduce Time to Impact</a:t>
            </a:r>
            <a:endParaRPr lang="en-US" sz="1600" dirty="0"/>
          </a:p>
          <a:p>
            <a:pPr lvl="1"/>
            <a:r>
              <a:rPr lang="en-US" sz="1600" dirty="0">
                <a:hlinkClick r:id="rId11"/>
              </a:rPr>
              <a:t>PrEP Prices for LMICs</a:t>
            </a:r>
            <a:endParaRPr lang="en-US" sz="1600" dirty="0"/>
          </a:p>
          <a:p>
            <a:pPr lvl="1"/>
            <a:r>
              <a:rPr lang="en-US" sz="1600" dirty="0">
                <a:hlinkClick r:id="rId12"/>
              </a:rPr>
              <a:t>Where We Are Now with LEN for PrEP</a:t>
            </a:r>
            <a:endParaRPr lang="en-US" sz="1600" dirty="0"/>
          </a:p>
          <a:p>
            <a:pPr lvl="1"/>
            <a:r>
              <a:rPr lang="en-US" sz="1600" dirty="0">
                <a:hlinkClick r:id="rId13"/>
              </a:rPr>
              <a:t>Lenacapavir Regulatory Approval</a:t>
            </a:r>
            <a:endParaRPr lang="en-US" sz="1600" dirty="0"/>
          </a:p>
          <a:p>
            <a:pPr lvl="1"/>
            <a:r>
              <a:rPr lang="en-US" sz="1600" dirty="0">
                <a:hlinkClick r:id="rId14"/>
              </a:rPr>
              <a:t>Potential Market of LEN for PrEP</a:t>
            </a:r>
            <a:endParaRPr lang="en-US" sz="1600" dirty="0"/>
          </a:p>
          <a:p>
            <a:pPr lvl="1"/>
            <a:r>
              <a:rPr lang="en-US" sz="1600" dirty="0">
                <a:hlinkClick r:id="rId15"/>
              </a:rPr>
              <a:t>Potential Lenacapavir (LEN) Supply, 2026-28</a:t>
            </a:r>
            <a:endParaRPr lang="en-US" sz="1600" dirty="0"/>
          </a:p>
          <a:p>
            <a:pPr lvl="1"/>
            <a:r>
              <a:rPr lang="en-US" sz="1600" dirty="0">
                <a:hlinkClick r:id="rId16"/>
              </a:rPr>
              <a:t>Lenacapavir Implementation Studies</a:t>
            </a:r>
            <a:endParaRPr lang="en-US" sz="1600" dirty="0"/>
          </a:p>
          <a:p>
            <a:pPr lvl="1"/>
            <a:r>
              <a:rPr lang="en-US" sz="1600" dirty="0">
                <a:hlinkClick r:id="rId17"/>
              </a:rPr>
              <a:t>Lenacapavir for PrEP Rollout</a:t>
            </a:r>
            <a:endParaRPr lang="en-US" sz="1600" dirty="0"/>
          </a:p>
          <a:p>
            <a:pPr lvl="1"/>
            <a:r>
              <a:rPr lang="en-US" sz="1600" dirty="0">
                <a:hlinkClick r:id="rId18"/>
              </a:rPr>
              <a:t>Cabotegravir Implementation</a:t>
            </a:r>
            <a:endParaRPr lang="en-US" sz="1600" dirty="0"/>
          </a:p>
          <a:p>
            <a:pPr lvl="1"/>
            <a:r>
              <a:rPr lang="en-US" sz="1600" dirty="0">
                <a:hlinkClick r:id="rId19"/>
              </a:rPr>
              <a:t>Overview of Lenacapavir Trials</a:t>
            </a:r>
            <a:endParaRPr lang="en-US" sz="1600" dirty="0"/>
          </a:p>
          <a:p>
            <a:pPr lvl="1"/>
            <a:endParaRPr lang="en-US" dirty="0"/>
          </a:p>
        </p:txBody>
      </p:sp>
    </p:spTree>
    <p:extLst>
      <p:ext uri="{BB962C8B-B14F-4D97-AF65-F5344CB8AC3E}">
        <p14:creationId xmlns:p14="http://schemas.microsoft.com/office/powerpoint/2010/main" val="166532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9D585-29D3-8FB0-DD28-26B76985C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5FD1D-E33C-C5D6-73DC-38066AFD4C84}"/>
              </a:ext>
            </a:extLst>
          </p:cNvPr>
          <p:cNvSpPr>
            <a:spLocks noGrp="1"/>
          </p:cNvSpPr>
          <p:nvPr>
            <p:ph type="title"/>
          </p:nvPr>
        </p:nvSpPr>
        <p:spPr/>
        <p:txBody>
          <a:bodyPr>
            <a:normAutofit/>
          </a:bodyPr>
          <a:lstStyle/>
          <a:p>
            <a:r>
              <a:rPr lang="en-US"/>
              <a:t>Potential </a:t>
            </a:r>
            <a:r>
              <a:rPr lang="en-US" err="1"/>
              <a:t>Lenacapavir</a:t>
            </a:r>
            <a:r>
              <a:rPr lang="en-US"/>
              <a:t> Supply: 2026-28</a:t>
            </a:r>
          </a:p>
        </p:txBody>
      </p:sp>
      <p:pic>
        <p:nvPicPr>
          <p:cNvPr id="9" name="Picture 8">
            <a:extLst>
              <a:ext uri="{FF2B5EF4-FFF2-40B4-BE49-F238E27FC236}">
                <a16:creationId xmlns:a16="http://schemas.microsoft.com/office/drawing/2014/main" id="{418C40B8-C251-A2B8-3A89-FBA227CDD822}"/>
              </a:ext>
            </a:extLst>
          </p:cNvPr>
          <p:cNvPicPr>
            <a:picLocks noChangeAspect="1"/>
          </p:cNvPicPr>
          <p:nvPr/>
        </p:nvPicPr>
        <p:blipFill>
          <a:blip r:embed="rId2"/>
          <a:srcRect r="1592"/>
          <a:stretch>
            <a:fillRect/>
          </a:stretch>
        </p:blipFill>
        <p:spPr>
          <a:xfrm>
            <a:off x="829349" y="1220082"/>
            <a:ext cx="10201508" cy="4803277"/>
          </a:xfrm>
          <a:prstGeom prst="rect">
            <a:avLst/>
          </a:prstGeom>
        </p:spPr>
      </p:pic>
    </p:spTree>
    <p:extLst>
      <p:ext uri="{BB962C8B-B14F-4D97-AF65-F5344CB8AC3E}">
        <p14:creationId xmlns:p14="http://schemas.microsoft.com/office/powerpoint/2010/main" val="1753760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a:t>Lenacapavir for PrEP Rollout</a:t>
            </a:r>
          </a:p>
        </p:txBody>
      </p:sp>
      <p:sp>
        <p:nvSpPr>
          <p:cNvPr id="7" name="Text Placeholder 6">
            <a:extLst>
              <a:ext uri="{FF2B5EF4-FFF2-40B4-BE49-F238E27FC236}">
                <a16:creationId xmlns:a16="http://schemas.microsoft.com/office/drawing/2014/main" id="{E6AADFB2-12E9-1D8C-D186-0DC99468442A}"/>
              </a:ext>
            </a:extLst>
          </p:cNvPr>
          <p:cNvSpPr>
            <a:spLocks noGrp="1"/>
          </p:cNvSpPr>
          <p:nvPr>
            <p:ph type="body" sz="quarter" idx="10"/>
          </p:nvPr>
        </p:nvSpPr>
        <p:spPr>
          <a:xfrm>
            <a:off x="838200" y="1143442"/>
            <a:ext cx="11163300" cy="531449"/>
          </a:xfrm>
        </p:spPr>
        <p:txBody>
          <a:bodyPr/>
          <a:lstStyle/>
          <a:p>
            <a:r>
              <a:rPr lang="en-US" sz="1400"/>
              <a:t>PEPFAR &amp; Global Fund supporting 24 countries with early LEN access; first supplies in Eswatini &amp; Zambia in Nov 2025; balance arriving throughout 2026 &amp; 2027. Gates Foundation, Gilead, NIH and </a:t>
            </a:r>
            <a:r>
              <a:rPr lang="en-US" sz="1400" err="1"/>
              <a:t>Unitaid</a:t>
            </a:r>
            <a:r>
              <a:rPr lang="en-US" sz="1400"/>
              <a:t> also supporting 21 implementation science (IS) projects in 9 countries.</a:t>
            </a:r>
          </a:p>
        </p:txBody>
      </p:sp>
      <p:grpSp>
        <p:nvGrpSpPr>
          <p:cNvPr id="10" name="Group 9">
            <a:extLst>
              <a:ext uri="{FF2B5EF4-FFF2-40B4-BE49-F238E27FC236}">
                <a16:creationId xmlns:a16="http://schemas.microsoft.com/office/drawing/2014/main" id="{2F073C37-05D1-D283-989E-8988A9F9462D}"/>
              </a:ext>
            </a:extLst>
          </p:cNvPr>
          <p:cNvGrpSpPr/>
          <p:nvPr/>
        </p:nvGrpSpPr>
        <p:grpSpPr>
          <a:xfrm>
            <a:off x="835741" y="1803412"/>
            <a:ext cx="9956949" cy="4758432"/>
            <a:chOff x="835741" y="2002586"/>
            <a:chExt cx="9956949" cy="4758432"/>
          </a:xfrm>
        </p:grpSpPr>
        <p:pic>
          <p:nvPicPr>
            <p:cNvPr id="8" name="Picture 7">
              <a:extLst>
                <a:ext uri="{FF2B5EF4-FFF2-40B4-BE49-F238E27FC236}">
                  <a16:creationId xmlns:a16="http://schemas.microsoft.com/office/drawing/2014/main" id="{06D7593A-1FA4-AD1C-1CA4-0AE22884ED6F}"/>
                </a:ext>
              </a:extLst>
            </p:cNvPr>
            <p:cNvPicPr>
              <a:picLocks noChangeAspect="1"/>
            </p:cNvPicPr>
            <p:nvPr/>
          </p:nvPicPr>
          <p:blipFill>
            <a:blip r:embed="rId2"/>
            <a:srcRect l="1797" t="25653" b="6630"/>
            <a:stretch>
              <a:fillRect/>
            </a:stretch>
          </p:blipFill>
          <p:spPr>
            <a:xfrm>
              <a:off x="835741" y="2002586"/>
              <a:ext cx="9956949" cy="4655133"/>
            </a:xfrm>
            <a:prstGeom prst="rect">
              <a:avLst/>
            </a:prstGeom>
          </p:spPr>
        </p:pic>
        <p:sp>
          <p:nvSpPr>
            <p:cNvPr id="9" name="Rectangle 8">
              <a:extLst>
                <a:ext uri="{FF2B5EF4-FFF2-40B4-BE49-F238E27FC236}">
                  <a16:creationId xmlns:a16="http://schemas.microsoft.com/office/drawing/2014/main" id="{D638717E-161E-0CD2-4D5E-D2C4F752719C}"/>
                </a:ext>
              </a:extLst>
            </p:cNvPr>
            <p:cNvSpPr/>
            <p:nvPr/>
          </p:nvSpPr>
          <p:spPr>
            <a:xfrm>
              <a:off x="9615055" y="6373091"/>
              <a:ext cx="872836" cy="387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9875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normAutofit/>
          </a:bodyPr>
          <a:lstStyle/>
          <a:p>
            <a:r>
              <a:rPr lang="en-US"/>
              <a:t>Lenacapavir Implementation Studies</a:t>
            </a:r>
          </a:p>
        </p:txBody>
      </p:sp>
      <p:sp>
        <p:nvSpPr>
          <p:cNvPr id="3" name="Text Placeholder 7">
            <a:extLst>
              <a:ext uri="{FF2B5EF4-FFF2-40B4-BE49-F238E27FC236}">
                <a16:creationId xmlns:a16="http://schemas.microsoft.com/office/drawing/2014/main" id="{F923703C-E2ED-BDED-B00D-9D6C12D5F01B}"/>
              </a:ext>
            </a:extLst>
          </p:cNvPr>
          <p:cNvSpPr>
            <a:spLocks noGrp="1"/>
          </p:cNvSpPr>
          <p:nvPr>
            <p:ph type="body" sz="quarter" idx="10"/>
          </p:nvPr>
        </p:nvSpPr>
        <p:spPr>
          <a:xfrm>
            <a:off x="838200" y="1143443"/>
            <a:ext cx="10882744" cy="547098"/>
          </a:xfrm>
        </p:spPr>
        <p:txBody>
          <a:bodyPr/>
          <a:lstStyle/>
          <a:p>
            <a:r>
              <a:rPr lang="en-US"/>
              <a:t>11 implementation studies ongoing in 5 countries, as of June 2026</a:t>
            </a:r>
          </a:p>
        </p:txBody>
      </p:sp>
      <p:grpSp>
        <p:nvGrpSpPr>
          <p:cNvPr id="10" name="Group 9">
            <a:extLst>
              <a:ext uri="{FF2B5EF4-FFF2-40B4-BE49-F238E27FC236}">
                <a16:creationId xmlns:a16="http://schemas.microsoft.com/office/drawing/2014/main" id="{88339365-A727-66AE-2D26-771DFA9F7D77}"/>
              </a:ext>
            </a:extLst>
          </p:cNvPr>
          <p:cNvGrpSpPr/>
          <p:nvPr/>
        </p:nvGrpSpPr>
        <p:grpSpPr>
          <a:xfrm>
            <a:off x="1782543" y="1690541"/>
            <a:ext cx="8626913" cy="5167578"/>
            <a:chOff x="1782543" y="1690541"/>
            <a:chExt cx="8626913" cy="5167578"/>
          </a:xfrm>
        </p:grpSpPr>
        <p:pic>
          <p:nvPicPr>
            <p:cNvPr id="8" name="Picture 7">
              <a:extLst>
                <a:ext uri="{FF2B5EF4-FFF2-40B4-BE49-F238E27FC236}">
                  <a16:creationId xmlns:a16="http://schemas.microsoft.com/office/drawing/2014/main" id="{061B7D42-47EB-EA69-34B2-1D1CF2D5B8D7}"/>
                </a:ext>
              </a:extLst>
            </p:cNvPr>
            <p:cNvPicPr>
              <a:picLocks noChangeAspect="1"/>
            </p:cNvPicPr>
            <p:nvPr/>
          </p:nvPicPr>
          <p:blipFill>
            <a:blip r:embed="rId2"/>
            <a:srcRect t="13971"/>
            <a:stretch>
              <a:fillRect/>
            </a:stretch>
          </p:blipFill>
          <p:spPr>
            <a:xfrm>
              <a:off x="1782543" y="1690541"/>
              <a:ext cx="8626913" cy="5167578"/>
            </a:xfrm>
            <a:prstGeom prst="rect">
              <a:avLst/>
            </a:prstGeom>
          </p:spPr>
        </p:pic>
        <p:sp>
          <p:nvSpPr>
            <p:cNvPr id="9" name="Rectangle 8">
              <a:extLst>
                <a:ext uri="{FF2B5EF4-FFF2-40B4-BE49-F238E27FC236}">
                  <a16:creationId xmlns:a16="http://schemas.microsoft.com/office/drawing/2014/main" id="{58AA2B91-7A56-B42A-6F2F-C9382C2D4D65}"/>
                </a:ext>
              </a:extLst>
            </p:cNvPr>
            <p:cNvSpPr/>
            <p:nvPr/>
          </p:nvSpPr>
          <p:spPr>
            <a:xfrm>
              <a:off x="9337964" y="6303818"/>
              <a:ext cx="1071492" cy="5541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2433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a:t>Overview of </a:t>
            </a:r>
            <a:r>
              <a:rPr lang="en-US" err="1"/>
              <a:t>Lenacapavir</a:t>
            </a:r>
            <a:r>
              <a:rPr lang="en-US"/>
              <a:t> Trials</a:t>
            </a:r>
          </a:p>
        </p:txBody>
      </p:sp>
      <p:sp>
        <p:nvSpPr>
          <p:cNvPr id="4" name="TextBox 3">
            <a:extLst>
              <a:ext uri="{FF2B5EF4-FFF2-40B4-BE49-F238E27FC236}">
                <a16:creationId xmlns:a16="http://schemas.microsoft.com/office/drawing/2014/main" id="{12E7E6F1-9A2C-D8C8-D4E3-21457F9429F4}"/>
              </a:ext>
            </a:extLst>
          </p:cNvPr>
          <p:cNvSpPr txBox="1"/>
          <p:nvPr/>
        </p:nvSpPr>
        <p:spPr>
          <a:xfrm>
            <a:off x="10697028" y="5936343"/>
            <a:ext cx="149497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i="1">
              <a:solidFill>
                <a:schemeClr val="bg2">
                  <a:lumMod val="10000"/>
                </a:schemeClr>
              </a:solidFill>
              <a:cs typeface="Arial"/>
            </a:endParaRPr>
          </a:p>
        </p:txBody>
      </p:sp>
      <p:sp>
        <p:nvSpPr>
          <p:cNvPr id="7" name="TextBox 6">
            <a:extLst>
              <a:ext uri="{FF2B5EF4-FFF2-40B4-BE49-F238E27FC236}">
                <a16:creationId xmlns:a16="http://schemas.microsoft.com/office/drawing/2014/main" id="{B7B1A4B9-9CD7-EA42-D421-0DE7BBA7E640}"/>
              </a:ext>
            </a:extLst>
          </p:cNvPr>
          <p:cNvSpPr txBox="1"/>
          <p:nvPr/>
        </p:nvSpPr>
        <p:spPr>
          <a:xfrm>
            <a:off x="10708315" y="5951635"/>
            <a:ext cx="1483685" cy="276999"/>
          </a:xfrm>
          <a:prstGeom prst="rect">
            <a:avLst/>
          </a:prstGeom>
          <a:noFill/>
        </p:spPr>
        <p:txBody>
          <a:bodyPr wrap="square" rtlCol="0">
            <a:spAutoFit/>
          </a:bodyPr>
          <a:lstStyle/>
          <a:p>
            <a:pPr algn="ctr"/>
            <a:r>
              <a:rPr lang="en-US" sz="1200" i="1">
                <a:solidFill>
                  <a:schemeClr val="bg2">
                    <a:lumMod val="10000"/>
                  </a:schemeClr>
                </a:solidFill>
              </a:rPr>
              <a:t>Updated Feb 2026</a:t>
            </a:r>
          </a:p>
        </p:txBody>
      </p:sp>
      <p:pic>
        <p:nvPicPr>
          <p:cNvPr id="5" name="Picture 4" descr="A screen shot of a chart&#10;&#10;AI-generated content may be incorrect.">
            <a:extLst>
              <a:ext uri="{FF2B5EF4-FFF2-40B4-BE49-F238E27FC236}">
                <a16:creationId xmlns:a16="http://schemas.microsoft.com/office/drawing/2014/main" id="{26286AF8-BBF3-1085-7B7A-0126A72D96AC}"/>
              </a:ext>
            </a:extLst>
          </p:cNvPr>
          <p:cNvPicPr>
            <a:picLocks noChangeAspect="1"/>
          </p:cNvPicPr>
          <p:nvPr/>
        </p:nvPicPr>
        <p:blipFill>
          <a:blip r:embed="rId2"/>
          <a:srcRect b="8179"/>
          <a:stretch>
            <a:fillRect/>
          </a:stretch>
        </p:blipFill>
        <p:spPr>
          <a:xfrm>
            <a:off x="1413099" y="1224060"/>
            <a:ext cx="9278285" cy="5633940"/>
          </a:xfrm>
          <a:prstGeom prst="rect">
            <a:avLst/>
          </a:prstGeom>
        </p:spPr>
      </p:pic>
    </p:spTree>
    <p:extLst>
      <p:ext uri="{BB962C8B-B14F-4D97-AF65-F5344CB8AC3E}">
        <p14:creationId xmlns:p14="http://schemas.microsoft.com/office/powerpoint/2010/main" val="4190445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lstStyle/>
          <a:p>
            <a:r>
              <a:rPr lang="en-US"/>
              <a:t>Cabotegravir Implementation</a:t>
            </a:r>
          </a:p>
        </p:txBody>
      </p:sp>
      <p:sp>
        <p:nvSpPr>
          <p:cNvPr id="3" name="Text Placeholder 2">
            <a:extLst>
              <a:ext uri="{FF2B5EF4-FFF2-40B4-BE49-F238E27FC236}">
                <a16:creationId xmlns:a16="http://schemas.microsoft.com/office/drawing/2014/main" id="{9A865BA4-A476-E95E-ED16-7E20CC6A675F}"/>
              </a:ext>
            </a:extLst>
          </p:cNvPr>
          <p:cNvSpPr>
            <a:spLocks noGrp="1"/>
          </p:cNvSpPr>
          <p:nvPr>
            <p:ph type="body" sz="quarter" idx="10"/>
          </p:nvPr>
        </p:nvSpPr>
        <p:spPr/>
        <p:txBody>
          <a:bodyPr/>
          <a:lstStyle/>
          <a:p>
            <a:r>
              <a:rPr lang="en-US"/>
              <a:t>38 implementation studies completed, ongoing or planned and 2 on hold in 22 countries, as of July 2026</a:t>
            </a:r>
          </a:p>
        </p:txBody>
      </p:sp>
      <p:pic>
        <p:nvPicPr>
          <p:cNvPr id="4" name="Picture 3">
            <a:extLst>
              <a:ext uri="{FF2B5EF4-FFF2-40B4-BE49-F238E27FC236}">
                <a16:creationId xmlns:a16="http://schemas.microsoft.com/office/drawing/2014/main" id="{5006530F-5A6A-4F9B-B88A-C1549B5B8AB4}"/>
              </a:ext>
            </a:extLst>
          </p:cNvPr>
          <p:cNvPicPr>
            <a:picLocks noChangeAspect="1"/>
          </p:cNvPicPr>
          <p:nvPr/>
        </p:nvPicPr>
        <p:blipFill>
          <a:blip r:embed="rId3"/>
          <a:srcRect t="21268"/>
          <a:stretch>
            <a:fillRect/>
          </a:stretch>
        </p:blipFill>
        <p:spPr>
          <a:xfrm>
            <a:off x="1096452" y="2053430"/>
            <a:ext cx="10363782" cy="3956501"/>
          </a:xfrm>
          <a:prstGeom prst="rect">
            <a:avLst/>
          </a:prstGeom>
        </p:spPr>
      </p:pic>
    </p:spTree>
    <p:extLst>
      <p:ext uri="{BB962C8B-B14F-4D97-AF65-F5344CB8AC3E}">
        <p14:creationId xmlns:p14="http://schemas.microsoft.com/office/powerpoint/2010/main" val="3034704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B11F5-9DA9-F850-4300-46B1D8DED37B}"/>
              </a:ext>
            </a:extLst>
          </p:cNvPr>
          <p:cNvSpPr>
            <a:spLocks noGrp="1"/>
          </p:cNvSpPr>
          <p:nvPr>
            <p:ph type="ctrTitle"/>
          </p:nvPr>
        </p:nvSpPr>
        <p:spPr/>
        <p:txBody>
          <a:bodyPr/>
          <a:lstStyle/>
          <a:p>
            <a:r>
              <a:rPr lang="en-US"/>
              <a:t>Multipurpose Prevention Technologies (MPTs) &amp; STIs</a:t>
            </a:r>
          </a:p>
        </p:txBody>
      </p:sp>
    </p:spTree>
    <p:extLst>
      <p:ext uri="{BB962C8B-B14F-4D97-AF65-F5344CB8AC3E}">
        <p14:creationId xmlns:p14="http://schemas.microsoft.com/office/powerpoint/2010/main" val="573810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Autofit/>
          </a:bodyPr>
          <a:lstStyle/>
          <a:p>
            <a:r>
              <a:rPr lang="en-US" sz="2800"/>
              <a:t>Multipurpose Prevention Technology (MPT) R&amp;D Pipeline</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grpSp>
        <p:nvGrpSpPr>
          <p:cNvPr id="16" name="Group 15">
            <a:extLst>
              <a:ext uri="{FF2B5EF4-FFF2-40B4-BE49-F238E27FC236}">
                <a16:creationId xmlns:a16="http://schemas.microsoft.com/office/drawing/2014/main" id="{37D18CFE-CA57-0997-2890-A14D2021F530}"/>
              </a:ext>
            </a:extLst>
          </p:cNvPr>
          <p:cNvGrpSpPr/>
          <p:nvPr/>
        </p:nvGrpSpPr>
        <p:grpSpPr>
          <a:xfrm>
            <a:off x="2339916" y="1217711"/>
            <a:ext cx="8067805" cy="5561017"/>
            <a:chOff x="2339916" y="1217711"/>
            <a:chExt cx="8067805" cy="5561017"/>
          </a:xfrm>
        </p:grpSpPr>
        <p:pic>
          <p:nvPicPr>
            <p:cNvPr id="14" name="Picture 13" descr="A chart with colorful dots and numbers&#10;&#10;AI-generated content may be incorrect.">
              <a:extLst>
                <a:ext uri="{FF2B5EF4-FFF2-40B4-BE49-F238E27FC236}">
                  <a16:creationId xmlns:a16="http://schemas.microsoft.com/office/drawing/2014/main" id="{A0470F74-6C1A-0161-E750-66E1717CCF60}"/>
                </a:ext>
              </a:extLst>
            </p:cNvPr>
            <p:cNvPicPr>
              <a:picLocks noChangeAspect="1"/>
            </p:cNvPicPr>
            <p:nvPr/>
          </p:nvPicPr>
          <p:blipFill>
            <a:blip r:embed="rId2"/>
            <a:srcRect t="9288"/>
            <a:stretch>
              <a:fillRect/>
            </a:stretch>
          </p:blipFill>
          <p:spPr>
            <a:xfrm>
              <a:off x="2339916" y="1217711"/>
              <a:ext cx="7876854" cy="5561017"/>
            </a:xfrm>
            <a:prstGeom prst="rect">
              <a:avLst/>
            </a:prstGeom>
          </p:spPr>
        </p:pic>
        <p:sp>
          <p:nvSpPr>
            <p:cNvPr id="15" name="Rectangle 14">
              <a:extLst>
                <a:ext uri="{FF2B5EF4-FFF2-40B4-BE49-F238E27FC236}">
                  <a16:creationId xmlns:a16="http://schemas.microsoft.com/office/drawing/2014/main" id="{9AA84DD9-01E2-0FF9-ADCE-89D94397C42B}"/>
                </a:ext>
              </a:extLst>
            </p:cNvPr>
            <p:cNvSpPr/>
            <p:nvPr/>
          </p:nvSpPr>
          <p:spPr>
            <a:xfrm>
              <a:off x="9257016" y="6246688"/>
              <a:ext cx="1150705" cy="532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9217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6A46-BF0F-8C3A-81B2-4DA5B4BEF2AA}"/>
              </a:ext>
            </a:extLst>
          </p:cNvPr>
          <p:cNvSpPr>
            <a:spLocks noGrp="1"/>
          </p:cNvSpPr>
          <p:nvPr>
            <p:ph type="title"/>
          </p:nvPr>
        </p:nvSpPr>
        <p:spPr/>
        <p:txBody>
          <a:bodyPr/>
          <a:lstStyle/>
          <a:p>
            <a:r>
              <a:rPr lang="en-US"/>
              <a:t>Spotlight on MPTs Addressing STIs</a:t>
            </a:r>
          </a:p>
        </p:txBody>
      </p:sp>
      <p:grpSp>
        <p:nvGrpSpPr>
          <p:cNvPr id="9" name="Group 8">
            <a:extLst>
              <a:ext uri="{FF2B5EF4-FFF2-40B4-BE49-F238E27FC236}">
                <a16:creationId xmlns:a16="http://schemas.microsoft.com/office/drawing/2014/main" id="{C7810778-5035-7A0B-4D1B-CC5DE5C82B2D}"/>
              </a:ext>
            </a:extLst>
          </p:cNvPr>
          <p:cNvGrpSpPr/>
          <p:nvPr/>
        </p:nvGrpSpPr>
        <p:grpSpPr>
          <a:xfrm>
            <a:off x="2056610" y="1115203"/>
            <a:ext cx="8078780" cy="5742797"/>
            <a:chOff x="1846421" y="1002722"/>
            <a:chExt cx="8066506" cy="5855766"/>
          </a:xfrm>
        </p:grpSpPr>
        <p:pic>
          <p:nvPicPr>
            <p:cNvPr id="6" name="Picture 5" descr="A screen shot of a medical form&#10;&#10;AI-generated content may be incorrect.">
              <a:extLst>
                <a:ext uri="{FF2B5EF4-FFF2-40B4-BE49-F238E27FC236}">
                  <a16:creationId xmlns:a16="http://schemas.microsoft.com/office/drawing/2014/main" id="{66EAB998-4F46-AB48-2E48-B61DB881C94E}"/>
                </a:ext>
              </a:extLst>
            </p:cNvPr>
            <p:cNvPicPr>
              <a:picLocks noChangeAspect="1"/>
            </p:cNvPicPr>
            <p:nvPr/>
          </p:nvPicPr>
          <p:blipFill>
            <a:blip r:embed="rId2"/>
            <a:srcRect t="9814"/>
            <a:stretch>
              <a:fillRect/>
            </a:stretch>
          </p:blipFill>
          <p:spPr>
            <a:xfrm>
              <a:off x="1846421" y="1002722"/>
              <a:ext cx="8066506" cy="5855766"/>
            </a:xfrm>
            <a:prstGeom prst="rect">
              <a:avLst/>
            </a:prstGeom>
          </p:spPr>
        </p:pic>
        <p:sp>
          <p:nvSpPr>
            <p:cNvPr id="8" name="Rectangle 7">
              <a:extLst>
                <a:ext uri="{FF2B5EF4-FFF2-40B4-BE49-F238E27FC236}">
                  <a16:creationId xmlns:a16="http://schemas.microsoft.com/office/drawing/2014/main" id="{FF492760-6008-DC33-B370-1899DB71EF85}"/>
                </a:ext>
              </a:extLst>
            </p:cNvPr>
            <p:cNvSpPr/>
            <p:nvPr/>
          </p:nvSpPr>
          <p:spPr>
            <a:xfrm>
              <a:off x="8967354" y="6244936"/>
              <a:ext cx="945573" cy="613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670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D7F28-7F14-B016-D845-563FF9DF0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7BF73-EC32-D166-4536-B188120FF5B0}"/>
              </a:ext>
            </a:extLst>
          </p:cNvPr>
          <p:cNvSpPr>
            <a:spLocks noGrp="1"/>
          </p:cNvSpPr>
          <p:nvPr>
            <p:ph type="title"/>
          </p:nvPr>
        </p:nvSpPr>
        <p:spPr/>
        <p:txBody>
          <a:bodyPr/>
          <a:lstStyle/>
          <a:p>
            <a:r>
              <a:rPr lang="en-US">
                <a:cs typeface="Arial"/>
              </a:rPr>
              <a:t>Current Status of STI Vaccine Development</a:t>
            </a:r>
          </a:p>
        </p:txBody>
      </p:sp>
      <p:pic>
        <p:nvPicPr>
          <p:cNvPr id="3" name="Picture 2" descr="A diagram of a vaccine development&#10;&#10;AI-generated content may be incorrect.">
            <a:extLst>
              <a:ext uri="{FF2B5EF4-FFF2-40B4-BE49-F238E27FC236}">
                <a16:creationId xmlns:a16="http://schemas.microsoft.com/office/drawing/2014/main" id="{EA2E1141-A814-C1B9-4CB8-4492FCD987E8}"/>
              </a:ext>
            </a:extLst>
          </p:cNvPr>
          <p:cNvPicPr>
            <a:picLocks noChangeAspect="1"/>
          </p:cNvPicPr>
          <p:nvPr/>
        </p:nvPicPr>
        <p:blipFill>
          <a:blip r:embed="rId2"/>
          <a:srcRect t="22883" r="-78" b="20366"/>
          <a:stretch>
            <a:fillRect/>
          </a:stretch>
        </p:blipFill>
        <p:spPr>
          <a:xfrm>
            <a:off x="239306" y="1931863"/>
            <a:ext cx="11722813" cy="3002005"/>
          </a:xfrm>
          <a:prstGeom prst="rect">
            <a:avLst/>
          </a:prstGeom>
        </p:spPr>
      </p:pic>
      <p:sp>
        <p:nvSpPr>
          <p:cNvPr id="4" name="TextBox 3">
            <a:extLst>
              <a:ext uri="{FF2B5EF4-FFF2-40B4-BE49-F238E27FC236}">
                <a16:creationId xmlns:a16="http://schemas.microsoft.com/office/drawing/2014/main" id="{4A2552FA-E7EA-03C1-2F48-F5BBB2810119}"/>
              </a:ext>
            </a:extLst>
          </p:cNvPr>
          <p:cNvSpPr txBox="1"/>
          <p:nvPr/>
        </p:nvSpPr>
        <p:spPr>
          <a:xfrm>
            <a:off x="4464942" y="5806314"/>
            <a:ext cx="3274711"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For more, visit </a:t>
            </a:r>
            <a:r>
              <a:rPr lang="en-US">
                <a:solidFill>
                  <a:schemeClr val="bg1"/>
                </a:solidFill>
                <a:cs typeface="Arial"/>
                <a:hlinkClick r:id="rId3"/>
              </a:rPr>
              <a:t>STIWatch.org</a:t>
            </a:r>
            <a:endParaRPr lang="en-US">
              <a:solidFill>
                <a:schemeClr val="bg1"/>
              </a:solidFill>
              <a:cs typeface="Arial"/>
            </a:endParaRPr>
          </a:p>
        </p:txBody>
      </p:sp>
    </p:spTree>
    <p:extLst>
      <p:ext uri="{BB962C8B-B14F-4D97-AF65-F5344CB8AC3E}">
        <p14:creationId xmlns:p14="http://schemas.microsoft.com/office/powerpoint/2010/main" val="61789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2B7B-5983-531C-1546-13C54CC0B762}"/>
              </a:ext>
            </a:extLst>
          </p:cNvPr>
          <p:cNvSpPr>
            <a:spLocks noGrp="1"/>
          </p:cNvSpPr>
          <p:nvPr>
            <p:ph type="ctrTitle"/>
          </p:nvPr>
        </p:nvSpPr>
        <p:spPr/>
        <p:txBody>
          <a:bodyPr/>
          <a:lstStyle/>
          <a:p>
            <a:r>
              <a:rPr lang="en-US"/>
              <a:t>Preventive Vaccines</a:t>
            </a:r>
          </a:p>
        </p:txBody>
      </p:sp>
    </p:spTree>
    <p:extLst>
      <p:ext uri="{BB962C8B-B14F-4D97-AF65-F5344CB8AC3E}">
        <p14:creationId xmlns:p14="http://schemas.microsoft.com/office/powerpoint/2010/main" val="199153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14C2B-81B4-5004-A15F-CCAAA589C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B8D3D-D8F4-BB52-E5B4-94C2AEA0DC0E}"/>
              </a:ext>
            </a:extLst>
          </p:cNvPr>
          <p:cNvSpPr>
            <a:spLocks noGrp="1"/>
          </p:cNvSpPr>
          <p:nvPr>
            <p:ph type="title"/>
          </p:nvPr>
        </p:nvSpPr>
        <p:spPr/>
        <p:txBody>
          <a:bodyPr/>
          <a:lstStyle/>
          <a:p>
            <a:r>
              <a:rPr lang="en-US"/>
              <a:t>Table of Contents (cont.)</a:t>
            </a:r>
          </a:p>
        </p:txBody>
      </p:sp>
      <p:sp>
        <p:nvSpPr>
          <p:cNvPr id="4" name="Text Placeholder 3">
            <a:extLst>
              <a:ext uri="{FF2B5EF4-FFF2-40B4-BE49-F238E27FC236}">
                <a16:creationId xmlns:a16="http://schemas.microsoft.com/office/drawing/2014/main" id="{83A97BBC-32AB-7FD7-ECD9-D881103596A4}"/>
              </a:ext>
            </a:extLst>
          </p:cNvPr>
          <p:cNvSpPr>
            <a:spLocks noGrp="1"/>
          </p:cNvSpPr>
          <p:nvPr>
            <p:ph type="body" sz="quarter" idx="11"/>
          </p:nvPr>
        </p:nvSpPr>
        <p:spPr>
          <a:xfrm>
            <a:off x="6379029" y="1347329"/>
            <a:ext cx="5262131" cy="5473500"/>
          </a:xfrm>
        </p:spPr>
        <p:txBody>
          <a:bodyPr vert="horz" lIns="91440" tIns="45720" rIns="91440" bIns="45720" rtlCol="0" anchor="t">
            <a:noAutofit/>
          </a:bodyPr>
          <a:lstStyle/>
          <a:p>
            <a:r>
              <a:rPr lang="en-US" sz="1600" dirty="0"/>
              <a:t>HIV Cure</a:t>
            </a:r>
          </a:p>
          <a:p>
            <a:pPr lvl="1"/>
            <a:r>
              <a:rPr lang="en-US" sz="1600" dirty="0">
                <a:hlinkClick r:id="rId2"/>
              </a:rPr>
              <a:t>What Does it Take to Conduct HIV Cure Research?</a:t>
            </a:r>
            <a:endParaRPr lang="en-US" sz="1600" dirty="0"/>
          </a:p>
          <a:p>
            <a:pPr lvl="1"/>
            <a:r>
              <a:rPr lang="en-US" sz="1600" dirty="0"/>
              <a:t>HIV Cure Research Cohorts (link TK)</a:t>
            </a:r>
          </a:p>
          <a:p>
            <a:r>
              <a:rPr lang="en-US" sz="1600" dirty="0"/>
              <a:t>PEPFAR Data Release - April 2026</a:t>
            </a:r>
          </a:p>
          <a:p>
            <a:pPr lvl="1"/>
            <a:r>
              <a:rPr lang="en-US" sz="1600" dirty="0">
                <a:hlinkClick r:id="rId3"/>
              </a:rPr>
              <a:t>Decline in PEPFAR Supported PrEP Initiations </a:t>
            </a:r>
            <a:endParaRPr lang="en-US" sz="1600" dirty="0"/>
          </a:p>
          <a:p>
            <a:r>
              <a:rPr lang="en-US" sz="1600" dirty="0"/>
              <a:t>Impact of US Funding Cuts on Research and Programs</a:t>
            </a:r>
            <a:endParaRPr lang="en-US" sz="1600" dirty="0">
              <a:cs typeface="Arial"/>
            </a:endParaRPr>
          </a:p>
          <a:p>
            <a:pPr lvl="1"/>
            <a:r>
              <a:rPr lang="en-US" sz="1600" dirty="0">
                <a:hlinkClick r:id="rId4"/>
              </a:rPr>
              <a:t>HIV Prevention Pipeline: Impact of USAID &amp; NIH Cuts</a:t>
            </a:r>
            <a:endParaRPr lang="en-US" sz="1600" dirty="0"/>
          </a:p>
          <a:p>
            <a:pPr lvl="1"/>
            <a:r>
              <a:rPr lang="en-US" sz="1600" dirty="0">
                <a:hlinkClick r:id="rId4"/>
              </a:rPr>
              <a:t>The Cost of Cutting HIV Research</a:t>
            </a:r>
            <a:endParaRPr lang="en-US" sz="1600" dirty="0"/>
          </a:p>
          <a:p>
            <a:pPr lvl="1"/>
            <a:r>
              <a:rPr lang="en-US" sz="1600" dirty="0">
                <a:hlinkClick r:id="rId4"/>
              </a:rPr>
              <a:t>NIH: Cuts to Clinical Trials</a:t>
            </a:r>
            <a:endParaRPr lang="en-US" sz="1600" dirty="0"/>
          </a:p>
          <a:p>
            <a:pPr lvl="1"/>
            <a:r>
              <a:rPr lang="en-US" sz="1600" dirty="0">
                <a:hlinkClick r:id="rId5"/>
              </a:rPr>
              <a:t>PrEP Delivery Imperiled</a:t>
            </a:r>
            <a:endParaRPr lang="en-US" sz="1600" dirty="0"/>
          </a:p>
          <a:p>
            <a:pPr lvl="1"/>
            <a:r>
              <a:rPr lang="en-US" sz="1600" dirty="0">
                <a:hlinkClick r:id="rId6"/>
              </a:rPr>
              <a:t>Impact of US Funding on Services for Key Populations</a:t>
            </a:r>
            <a:endParaRPr lang="en-US" sz="1600" dirty="0"/>
          </a:p>
          <a:p>
            <a:pPr lvl="1"/>
            <a:r>
              <a:rPr lang="en-US" sz="1600" dirty="0">
                <a:hlinkClick r:id="rId7"/>
              </a:rPr>
              <a:t>Change in PrEP Initiations</a:t>
            </a:r>
            <a:endParaRPr lang="en-US" sz="1600" dirty="0"/>
          </a:p>
          <a:p>
            <a:pPr marL="457200" lvl="1" indent="0">
              <a:buNone/>
            </a:pPr>
            <a:endParaRPr lang="en-US" sz="1200" dirty="0"/>
          </a:p>
        </p:txBody>
      </p:sp>
      <p:sp>
        <p:nvSpPr>
          <p:cNvPr id="3" name="Text Placeholder 3">
            <a:extLst>
              <a:ext uri="{FF2B5EF4-FFF2-40B4-BE49-F238E27FC236}">
                <a16:creationId xmlns:a16="http://schemas.microsoft.com/office/drawing/2014/main" id="{368C4158-95B8-0BC6-B171-4BF18170429A}"/>
              </a:ext>
            </a:extLst>
          </p:cNvPr>
          <p:cNvSpPr txBox="1">
            <a:spLocks/>
          </p:cNvSpPr>
          <p:nvPr/>
        </p:nvSpPr>
        <p:spPr>
          <a:xfrm>
            <a:off x="986269" y="1347329"/>
            <a:ext cx="5262131" cy="547350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0"/>
              </a:spcBef>
              <a:spcAft>
                <a:spcPts val="600"/>
              </a:spcAft>
              <a:buFont typeface="Wingdings" pitchFamily="2" charset="2"/>
              <a:buChar char="§"/>
              <a:defRPr sz="2400" kern="1200" baseline="0">
                <a:solidFill>
                  <a:schemeClr val="bg2">
                    <a:lumMod val="25000"/>
                  </a:schemeClr>
                </a:solidFill>
                <a:latin typeface="+mn-lt"/>
                <a:ea typeface="+mn-ea"/>
                <a:cs typeface="+mn-cs"/>
              </a:defRPr>
            </a:lvl1pPr>
            <a:lvl2pPr marL="742950" indent="-285750" algn="l" defTabSz="457200" rtl="0" eaLnBrk="1" fontAlgn="base" latinLnBrk="0" hangingPunct="1">
              <a:lnSpc>
                <a:spcPct val="100000"/>
              </a:lnSpc>
              <a:spcBef>
                <a:spcPts val="0"/>
              </a:spcBef>
              <a:spcAft>
                <a:spcPts val="600"/>
              </a:spcAft>
              <a:buClrTx/>
              <a:buSzPct val="100000"/>
              <a:buFont typeface="Arial" panose="020B0604020202020204" pitchFamily="34" charset="0"/>
              <a:buChar char="–"/>
              <a:defRPr sz="2400" kern="1200" baseline="0">
                <a:solidFill>
                  <a:schemeClr val="bg2">
                    <a:lumMod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itchFamily="2" charset="2"/>
              <a:buChar char="§"/>
              <a:defRPr sz="2800" kern="1200" baseline="0">
                <a:solidFill>
                  <a:schemeClr val="bg2">
                    <a:lumMod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Wingdings" pitchFamily="2" charset="2"/>
              <a:buChar char="§"/>
              <a:defRPr sz="1800" kern="1200" baseline="0">
                <a:solidFill>
                  <a:schemeClr val="bg2">
                    <a:lumMod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Wingdings" pitchFamily="2" charset="2"/>
              <a:buChar char="§"/>
              <a:defRPr sz="1800" kern="1200" baseline="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MPTs &amp; STIs</a:t>
            </a:r>
          </a:p>
          <a:p>
            <a:pPr lvl="1"/>
            <a:r>
              <a:rPr lang="en-US" sz="1600" dirty="0">
                <a:hlinkClick r:id="rId8"/>
              </a:rPr>
              <a:t>MPT R&amp;D Pipeline</a:t>
            </a:r>
            <a:endParaRPr lang="en-US" sz="1600" dirty="0"/>
          </a:p>
          <a:p>
            <a:pPr lvl="1"/>
            <a:r>
              <a:rPr lang="en-US" sz="1600" dirty="0">
                <a:hlinkClick r:id="rId9"/>
              </a:rPr>
              <a:t>Spotlight on MPTs Addressing STIs</a:t>
            </a:r>
            <a:endParaRPr lang="en-US" sz="1600" dirty="0">
              <a:cs typeface="Arial" panose="020B0604020202020204"/>
            </a:endParaRPr>
          </a:p>
          <a:p>
            <a:pPr lvl="1"/>
            <a:r>
              <a:rPr lang="en-US" sz="1600" dirty="0">
                <a:hlinkClick r:id="rId10"/>
              </a:rPr>
              <a:t>Current Status of STI Vaccine Development</a:t>
            </a:r>
            <a:endParaRPr lang="en-US" sz="1600" dirty="0">
              <a:cs typeface="Arial"/>
            </a:endParaRPr>
          </a:p>
          <a:p>
            <a:r>
              <a:rPr lang="en-US" sz="1600" dirty="0"/>
              <a:t>Preventive Vaccines</a:t>
            </a:r>
            <a:endParaRPr lang="en-US" sz="1600" dirty="0">
              <a:cs typeface="Arial"/>
            </a:endParaRPr>
          </a:p>
          <a:p>
            <a:pPr lvl="1"/>
            <a:r>
              <a:rPr lang="en-US" sz="1600" dirty="0">
                <a:hlinkClick r:id="rId11"/>
              </a:rPr>
              <a:t>HIV Vaccine Clinical Trials Pipeline</a:t>
            </a:r>
            <a:endParaRPr lang="en-US" sz="1600" dirty="0"/>
          </a:p>
          <a:p>
            <a:pPr lvl="1"/>
            <a:r>
              <a:rPr lang="en-US" sz="1600" dirty="0">
                <a:hlinkClick r:id="rId12"/>
              </a:rPr>
              <a:t>HIV Vaccine &amp; Efficacy Trials to Date</a:t>
            </a:r>
            <a:endParaRPr lang="en-US" sz="1600" dirty="0"/>
          </a:p>
          <a:p>
            <a:pPr lvl="1"/>
            <a:r>
              <a:rPr lang="en-US" sz="1600" dirty="0">
                <a:hlinkClick r:id="rId13"/>
              </a:rPr>
              <a:t>Discovery Medicine for HIV Vaccines</a:t>
            </a:r>
            <a:endParaRPr lang="en-US" sz="1600" dirty="0"/>
          </a:p>
          <a:p>
            <a:r>
              <a:rPr lang="en-US" sz="1600" dirty="0"/>
              <a:t>bNAbs</a:t>
            </a:r>
            <a:endParaRPr lang="en-US" sz="1600" dirty="0">
              <a:cs typeface="Arial"/>
            </a:endParaRPr>
          </a:p>
          <a:p>
            <a:pPr lvl="1"/>
            <a:r>
              <a:rPr lang="en-US" sz="1600" dirty="0">
                <a:hlinkClick r:id="rId14"/>
              </a:rPr>
              <a:t>Broadly Neutralizing Antibodies and HIV</a:t>
            </a:r>
            <a:endParaRPr lang="en-US" sz="1600" dirty="0"/>
          </a:p>
          <a:p>
            <a:pPr lvl="1"/>
            <a:r>
              <a:rPr lang="en-US" sz="1600" dirty="0">
                <a:hlinkClick r:id="rId15"/>
              </a:rPr>
              <a:t>Broadly Neutralizing Antibody (bNAb) Combinations</a:t>
            </a:r>
            <a:endParaRPr lang="en-US" sz="1600" dirty="0"/>
          </a:p>
          <a:p>
            <a:r>
              <a:rPr lang="en-US" sz="1600" dirty="0"/>
              <a:t>HIV Treatment</a:t>
            </a:r>
          </a:p>
          <a:p>
            <a:pPr lvl="1"/>
            <a:r>
              <a:rPr lang="en-US" sz="1600" dirty="0">
                <a:hlinkClick r:id="rId16"/>
              </a:rPr>
              <a:t>Long-Acting HIV Treatment Pipeline</a:t>
            </a:r>
            <a:endParaRPr lang="en-US" sz="1600" dirty="0"/>
          </a:p>
        </p:txBody>
      </p:sp>
    </p:spTree>
    <p:extLst>
      <p:ext uri="{BB962C8B-B14F-4D97-AF65-F5344CB8AC3E}">
        <p14:creationId xmlns:p14="http://schemas.microsoft.com/office/powerpoint/2010/main" val="3926903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Autofit/>
          </a:bodyPr>
          <a:lstStyle/>
          <a:p>
            <a:r>
              <a:rPr lang="en-US" sz="3200"/>
              <a:t>HIV Vaccine Clinical Trials Pipeline</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30" name="Picture 29" descr="A table of blood samples&#10;&#10;AI-generated content may be incorrect.">
            <a:extLst>
              <a:ext uri="{FF2B5EF4-FFF2-40B4-BE49-F238E27FC236}">
                <a16:creationId xmlns:a16="http://schemas.microsoft.com/office/drawing/2014/main" id="{30CCC225-C373-0094-AC54-2C44C26D781C}"/>
              </a:ext>
            </a:extLst>
          </p:cNvPr>
          <p:cNvPicPr>
            <a:picLocks noChangeAspect="1"/>
          </p:cNvPicPr>
          <p:nvPr/>
        </p:nvPicPr>
        <p:blipFill>
          <a:blip r:embed="rId2"/>
          <a:srcRect t="9537" b="13518"/>
          <a:stretch>
            <a:fillRect/>
          </a:stretch>
        </p:blipFill>
        <p:spPr>
          <a:xfrm>
            <a:off x="1019858" y="1115203"/>
            <a:ext cx="10152283" cy="4884905"/>
          </a:xfrm>
          <a:prstGeom prst="rect">
            <a:avLst/>
          </a:prstGeom>
        </p:spPr>
      </p:pic>
      <p:sp>
        <p:nvSpPr>
          <p:cNvPr id="8" name="TextBox 7">
            <a:extLst>
              <a:ext uri="{FF2B5EF4-FFF2-40B4-BE49-F238E27FC236}">
                <a16:creationId xmlns:a16="http://schemas.microsoft.com/office/drawing/2014/main" id="{279EA218-0847-7315-7AFC-6330F99903C3}"/>
              </a:ext>
            </a:extLst>
          </p:cNvPr>
          <p:cNvSpPr txBox="1"/>
          <p:nvPr/>
        </p:nvSpPr>
        <p:spPr>
          <a:xfrm>
            <a:off x="1019858" y="6000108"/>
            <a:ext cx="9540056" cy="246221"/>
          </a:xfrm>
          <a:prstGeom prst="rect">
            <a:avLst/>
          </a:prstGeom>
          <a:noFill/>
        </p:spPr>
        <p:txBody>
          <a:bodyPr wrap="square" rtlCol="0">
            <a:spAutoFit/>
          </a:bodyPr>
          <a:lstStyle/>
          <a:p>
            <a:r>
              <a:rPr lang="en-US" sz="1000" b="0" i="1">
                <a:solidFill>
                  <a:srgbClr val="464646"/>
                </a:solidFill>
                <a:effectLst/>
              </a:rPr>
              <a:t>All vaccine candidates shown above are currently in Phase I trials. More details can be found in AVAC's </a:t>
            </a:r>
            <a:r>
              <a:rPr lang="en-US" sz="1000" b="0" i="1" u="sng" strike="noStrike">
                <a:solidFill>
                  <a:srgbClr val="464646"/>
                </a:solidFill>
                <a:effectLst/>
                <a:hlinkClick r:id="rId3"/>
              </a:rPr>
              <a:t>Pipeline Tracker</a:t>
            </a:r>
            <a:r>
              <a:rPr lang="en-US" sz="1000" b="0" i="1">
                <a:solidFill>
                  <a:srgbClr val="464646"/>
                </a:solidFill>
                <a:effectLst/>
              </a:rPr>
              <a:t>. </a:t>
            </a:r>
            <a:endParaRPr lang="en-US" sz="1000"/>
          </a:p>
        </p:txBody>
      </p:sp>
    </p:spTree>
    <p:extLst>
      <p:ext uri="{BB962C8B-B14F-4D97-AF65-F5344CB8AC3E}">
        <p14:creationId xmlns:p14="http://schemas.microsoft.com/office/powerpoint/2010/main" val="696827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72E1-BD39-4903-AA9E-7EC68C5E186C}"/>
              </a:ext>
            </a:extLst>
          </p:cNvPr>
          <p:cNvSpPr>
            <a:spLocks noGrp="1"/>
          </p:cNvSpPr>
          <p:nvPr>
            <p:ph type="title"/>
          </p:nvPr>
        </p:nvSpPr>
        <p:spPr/>
        <p:txBody>
          <a:bodyPr>
            <a:normAutofit/>
          </a:bodyPr>
          <a:lstStyle/>
          <a:p>
            <a:r>
              <a:rPr lang="en-US" dirty="0"/>
              <a:t>HIV Vaccine &amp; Antibody Efficacy Trials to Date</a:t>
            </a:r>
            <a:endParaRPr lang="en-US" sz="3600" dirty="0"/>
          </a:p>
        </p:txBody>
      </p:sp>
      <p:pic>
        <p:nvPicPr>
          <p:cNvPr id="4" name="Picture 3">
            <a:extLst>
              <a:ext uri="{FF2B5EF4-FFF2-40B4-BE49-F238E27FC236}">
                <a16:creationId xmlns:a16="http://schemas.microsoft.com/office/drawing/2014/main" id="{6FD2F6BE-A8EC-C3DE-9925-0711F32E9A24}"/>
              </a:ext>
            </a:extLst>
          </p:cNvPr>
          <p:cNvPicPr>
            <a:picLocks noChangeAspect="1"/>
          </p:cNvPicPr>
          <p:nvPr/>
        </p:nvPicPr>
        <p:blipFill>
          <a:blip r:embed="rId3"/>
          <a:stretch>
            <a:fillRect/>
          </a:stretch>
        </p:blipFill>
        <p:spPr>
          <a:xfrm>
            <a:off x="996372" y="1249883"/>
            <a:ext cx="10566400" cy="4715299"/>
          </a:xfrm>
          <a:prstGeom prst="rect">
            <a:avLst/>
          </a:prstGeom>
        </p:spPr>
      </p:pic>
    </p:spTree>
    <p:extLst>
      <p:ext uri="{BB962C8B-B14F-4D97-AF65-F5344CB8AC3E}">
        <p14:creationId xmlns:p14="http://schemas.microsoft.com/office/powerpoint/2010/main" val="3906347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5EC8B-991F-C027-4A08-474180B56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0D8ED-DF4D-355C-9CF5-67F74F7CAE03}"/>
              </a:ext>
            </a:extLst>
          </p:cNvPr>
          <p:cNvSpPr>
            <a:spLocks noGrp="1"/>
          </p:cNvSpPr>
          <p:nvPr>
            <p:ph type="title"/>
          </p:nvPr>
        </p:nvSpPr>
        <p:spPr/>
        <p:txBody>
          <a:bodyPr/>
          <a:lstStyle/>
          <a:p>
            <a:r>
              <a:rPr lang="en-US"/>
              <a:t>Discovery Medicine for </a:t>
            </a:r>
            <a:r>
              <a:rPr lang="en-US" sz="3600"/>
              <a:t>HIV Vaccines</a:t>
            </a:r>
          </a:p>
        </p:txBody>
      </p:sp>
      <p:pic>
        <p:nvPicPr>
          <p:cNvPr id="4" name="Picture 3" descr="A table with text and images&#10;&#10;Description automatically generated">
            <a:extLst>
              <a:ext uri="{FF2B5EF4-FFF2-40B4-BE49-F238E27FC236}">
                <a16:creationId xmlns:a16="http://schemas.microsoft.com/office/drawing/2014/main" id="{3EC60965-2CD5-5A29-A629-6D7B63352BDD}"/>
              </a:ext>
            </a:extLst>
          </p:cNvPr>
          <p:cNvPicPr>
            <a:picLocks noChangeAspect="1"/>
          </p:cNvPicPr>
          <p:nvPr/>
        </p:nvPicPr>
        <p:blipFill>
          <a:blip r:embed="rId3"/>
          <a:stretch>
            <a:fillRect/>
          </a:stretch>
        </p:blipFill>
        <p:spPr>
          <a:xfrm>
            <a:off x="2055561" y="1094953"/>
            <a:ext cx="8448022" cy="5588808"/>
          </a:xfrm>
          <a:prstGeom prst="rect">
            <a:avLst/>
          </a:prstGeom>
        </p:spPr>
      </p:pic>
    </p:spTree>
    <p:extLst>
      <p:ext uri="{BB962C8B-B14F-4D97-AF65-F5344CB8AC3E}">
        <p14:creationId xmlns:p14="http://schemas.microsoft.com/office/powerpoint/2010/main" val="475504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FD19-0EFF-B8D9-C486-516BB97AA2DE}"/>
              </a:ext>
            </a:extLst>
          </p:cNvPr>
          <p:cNvSpPr>
            <a:spLocks noGrp="1"/>
          </p:cNvSpPr>
          <p:nvPr>
            <p:ph type="ctrTitle"/>
          </p:nvPr>
        </p:nvSpPr>
        <p:spPr/>
        <p:txBody>
          <a:bodyPr/>
          <a:lstStyle/>
          <a:p>
            <a:r>
              <a:rPr lang="en-US"/>
              <a:t>bNAbs</a:t>
            </a:r>
          </a:p>
        </p:txBody>
      </p:sp>
    </p:spTree>
    <p:extLst>
      <p:ext uri="{BB962C8B-B14F-4D97-AF65-F5344CB8AC3E}">
        <p14:creationId xmlns:p14="http://schemas.microsoft.com/office/powerpoint/2010/main" val="504812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rmAutofit/>
          </a:bodyPr>
          <a:lstStyle/>
          <a:p>
            <a:r>
              <a:rPr lang="en-US"/>
              <a:t>Broadly Neutralizing Antibodies and HIV</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8" name="Picture 7" descr="A diagram of a virus&#10;&#10;AI-generated content may be incorrect.">
            <a:extLst>
              <a:ext uri="{FF2B5EF4-FFF2-40B4-BE49-F238E27FC236}">
                <a16:creationId xmlns:a16="http://schemas.microsoft.com/office/drawing/2014/main" id="{BD204C6B-3929-957F-ABE2-5C74EC8DF84E}"/>
              </a:ext>
            </a:extLst>
          </p:cNvPr>
          <p:cNvPicPr>
            <a:picLocks noChangeAspect="1"/>
          </p:cNvPicPr>
          <p:nvPr/>
        </p:nvPicPr>
        <p:blipFill>
          <a:blip r:embed="rId2"/>
          <a:srcRect t="10510" b="8993"/>
          <a:stretch>
            <a:fillRect/>
          </a:stretch>
        </p:blipFill>
        <p:spPr>
          <a:xfrm>
            <a:off x="721038" y="1240831"/>
            <a:ext cx="10749924" cy="4718179"/>
          </a:xfrm>
          <a:prstGeom prst="rect">
            <a:avLst/>
          </a:prstGeom>
        </p:spPr>
      </p:pic>
    </p:spTree>
    <p:extLst>
      <p:ext uri="{BB962C8B-B14F-4D97-AF65-F5344CB8AC3E}">
        <p14:creationId xmlns:p14="http://schemas.microsoft.com/office/powerpoint/2010/main" val="2252085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rmAutofit fontScale="90000"/>
          </a:bodyPr>
          <a:lstStyle/>
          <a:p>
            <a:r>
              <a:rPr lang="en-US"/>
              <a:t>Broadly Neutralizing Antibody (</a:t>
            </a:r>
            <a:r>
              <a:rPr lang="en-US" err="1"/>
              <a:t>bNAb</a:t>
            </a:r>
            <a:r>
              <a:rPr lang="en-US"/>
              <a:t>) Combinations </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4" name="Picture 3" descr="A screen shot of a chart&#10;&#10;AI-generated content may be incorrect.">
            <a:extLst>
              <a:ext uri="{FF2B5EF4-FFF2-40B4-BE49-F238E27FC236}">
                <a16:creationId xmlns:a16="http://schemas.microsoft.com/office/drawing/2014/main" id="{5FCCB52C-8773-CA99-A717-9DFBE0802E54}"/>
              </a:ext>
            </a:extLst>
          </p:cNvPr>
          <p:cNvPicPr>
            <a:picLocks noChangeAspect="1"/>
          </p:cNvPicPr>
          <p:nvPr/>
        </p:nvPicPr>
        <p:blipFill>
          <a:blip r:embed="rId2"/>
          <a:srcRect t="21063" b="8200"/>
          <a:stretch>
            <a:fillRect/>
          </a:stretch>
        </p:blipFill>
        <p:spPr>
          <a:xfrm>
            <a:off x="1459473" y="1115203"/>
            <a:ext cx="9273054" cy="5742797"/>
          </a:xfrm>
          <a:prstGeom prst="rect">
            <a:avLst/>
          </a:prstGeom>
        </p:spPr>
      </p:pic>
      <p:sp>
        <p:nvSpPr>
          <p:cNvPr id="5" name="Oval 4">
            <a:extLst>
              <a:ext uri="{FF2B5EF4-FFF2-40B4-BE49-F238E27FC236}">
                <a16:creationId xmlns:a16="http://schemas.microsoft.com/office/drawing/2014/main" id="{1F13AEF2-7914-E04E-EEF1-C997A60675DB}"/>
              </a:ext>
            </a:extLst>
          </p:cNvPr>
          <p:cNvSpPr/>
          <p:nvPr/>
        </p:nvSpPr>
        <p:spPr>
          <a:xfrm>
            <a:off x="1219200" y="3587263"/>
            <a:ext cx="9777046" cy="853796"/>
          </a:xfrm>
          <a:prstGeom prst="ellipse">
            <a:avLst/>
          </a:prstGeom>
          <a:noFill/>
          <a:ln w="539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7BE53F5-D148-FD68-54AC-79FE07CA70C0}"/>
              </a:ext>
            </a:extLst>
          </p:cNvPr>
          <p:cNvSpPr txBox="1"/>
          <p:nvPr/>
        </p:nvSpPr>
        <p:spPr>
          <a:xfrm>
            <a:off x="10732526" y="3563817"/>
            <a:ext cx="1390063" cy="923330"/>
          </a:xfrm>
          <a:prstGeom prst="rect">
            <a:avLst/>
          </a:prstGeom>
          <a:solidFill>
            <a:schemeClr val="accent6"/>
          </a:solidFill>
        </p:spPr>
        <p:txBody>
          <a:bodyPr wrap="square" rtlCol="0">
            <a:spAutoFit/>
          </a:bodyPr>
          <a:lstStyle/>
          <a:p>
            <a:pPr algn="ctr"/>
            <a:r>
              <a:rPr lang="en-US" i="1">
                <a:solidFill>
                  <a:schemeClr val="bg1"/>
                </a:solidFill>
              </a:rPr>
              <a:t>Results expected at AIDS 2026</a:t>
            </a:r>
          </a:p>
        </p:txBody>
      </p:sp>
    </p:spTree>
    <p:extLst>
      <p:ext uri="{BB962C8B-B14F-4D97-AF65-F5344CB8AC3E}">
        <p14:creationId xmlns:p14="http://schemas.microsoft.com/office/powerpoint/2010/main" val="3808492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478E-75E6-14AA-7632-C4F7AD97FA63}"/>
              </a:ext>
            </a:extLst>
          </p:cNvPr>
          <p:cNvSpPr>
            <a:spLocks noGrp="1"/>
          </p:cNvSpPr>
          <p:nvPr>
            <p:ph type="ctrTitle"/>
          </p:nvPr>
        </p:nvSpPr>
        <p:spPr/>
        <p:txBody>
          <a:bodyPr/>
          <a:lstStyle/>
          <a:p>
            <a:r>
              <a:rPr lang="en-US"/>
              <a:t>Long-Acting HIV Treatment</a:t>
            </a:r>
          </a:p>
        </p:txBody>
      </p:sp>
    </p:spTree>
    <p:extLst>
      <p:ext uri="{BB962C8B-B14F-4D97-AF65-F5344CB8AC3E}">
        <p14:creationId xmlns:p14="http://schemas.microsoft.com/office/powerpoint/2010/main" val="2702663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E12E-AD3B-EA3D-728F-BD066396EEE1}"/>
              </a:ext>
            </a:extLst>
          </p:cNvPr>
          <p:cNvSpPr>
            <a:spLocks noGrp="1"/>
          </p:cNvSpPr>
          <p:nvPr>
            <p:ph type="title"/>
          </p:nvPr>
        </p:nvSpPr>
        <p:spPr/>
        <p:txBody>
          <a:bodyPr/>
          <a:lstStyle/>
          <a:p>
            <a:r>
              <a:rPr lang="en-US"/>
              <a:t>Long-Acting Treatment Pipeline</a:t>
            </a:r>
          </a:p>
        </p:txBody>
      </p:sp>
      <p:grpSp>
        <p:nvGrpSpPr>
          <p:cNvPr id="10" name="Group 9">
            <a:extLst>
              <a:ext uri="{FF2B5EF4-FFF2-40B4-BE49-F238E27FC236}">
                <a16:creationId xmlns:a16="http://schemas.microsoft.com/office/drawing/2014/main" id="{C6E5BF93-AA58-82B0-8469-935660BF28E1}"/>
              </a:ext>
            </a:extLst>
          </p:cNvPr>
          <p:cNvGrpSpPr/>
          <p:nvPr/>
        </p:nvGrpSpPr>
        <p:grpSpPr>
          <a:xfrm>
            <a:off x="1692793" y="1152610"/>
            <a:ext cx="8806414" cy="5705390"/>
            <a:chOff x="1692793" y="1152610"/>
            <a:chExt cx="8806414" cy="5705390"/>
          </a:xfrm>
        </p:grpSpPr>
        <p:pic>
          <p:nvPicPr>
            <p:cNvPr id="8" name="Picture 7">
              <a:extLst>
                <a:ext uri="{FF2B5EF4-FFF2-40B4-BE49-F238E27FC236}">
                  <a16:creationId xmlns:a16="http://schemas.microsoft.com/office/drawing/2014/main" id="{F56A68AC-D864-B55A-9690-FE4FCC169359}"/>
                </a:ext>
              </a:extLst>
            </p:cNvPr>
            <p:cNvPicPr>
              <a:picLocks noChangeAspect="1"/>
            </p:cNvPicPr>
            <p:nvPr/>
          </p:nvPicPr>
          <p:blipFill>
            <a:blip r:embed="rId2"/>
            <a:srcRect l="2082" t="9387" r="1980" b="5146"/>
            <a:stretch>
              <a:fillRect/>
            </a:stretch>
          </p:blipFill>
          <p:spPr>
            <a:xfrm>
              <a:off x="1692793" y="1152610"/>
              <a:ext cx="8806414" cy="5618106"/>
            </a:xfrm>
            <a:prstGeom prst="rect">
              <a:avLst/>
            </a:prstGeom>
          </p:spPr>
        </p:pic>
        <p:sp>
          <p:nvSpPr>
            <p:cNvPr id="9" name="Rectangle 8">
              <a:extLst>
                <a:ext uri="{FF2B5EF4-FFF2-40B4-BE49-F238E27FC236}">
                  <a16:creationId xmlns:a16="http://schemas.microsoft.com/office/drawing/2014/main" id="{C3C5BC5C-52DA-9561-8FBE-05F5DA936EB8}"/>
                </a:ext>
              </a:extLst>
            </p:cNvPr>
            <p:cNvSpPr/>
            <p:nvPr/>
          </p:nvSpPr>
          <p:spPr>
            <a:xfrm>
              <a:off x="9774091" y="6623637"/>
              <a:ext cx="725116" cy="234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5743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8CBD-C080-DA89-B03A-9DDF1F58B975}"/>
              </a:ext>
            </a:extLst>
          </p:cNvPr>
          <p:cNvSpPr>
            <a:spLocks noGrp="1"/>
          </p:cNvSpPr>
          <p:nvPr>
            <p:ph type="ctrTitle"/>
          </p:nvPr>
        </p:nvSpPr>
        <p:spPr/>
        <p:txBody>
          <a:bodyPr/>
          <a:lstStyle/>
          <a:p>
            <a:r>
              <a:rPr lang="en-US"/>
              <a:t>HIV Cure</a:t>
            </a:r>
          </a:p>
        </p:txBody>
      </p:sp>
    </p:spTree>
    <p:extLst>
      <p:ext uri="{BB962C8B-B14F-4D97-AF65-F5344CB8AC3E}">
        <p14:creationId xmlns:p14="http://schemas.microsoft.com/office/powerpoint/2010/main" val="1514143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normAutofit fontScale="90000"/>
          </a:bodyPr>
          <a:lstStyle/>
          <a:p>
            <a:r>
              <a:rPr lang="en-US"/>
              <a:t>What Does it Take to Conduct HIV Cure Research?</a:t>
            </a:r>
          </a:p>
        </p:txBody>
      </p:sp>
      <p:sp>
        <p:nvSpPr>
          <p:cNvPr id="5" name="Text Placeholder 4">
            <a:extLst>
              <a:ext uri="{FF2B5EF4-FFF2-40B4-BE49-F238E27FC236}">
                <a16:creationId xmlns:a16="http://schemas.microsoft.com/office/drawing/2014/main" id="{2B84CC62-C8ED-F789-A56A-D0225C3B04ED}"/>
              </a:ext>
            </a:extLst>
          </p:cNvPr>
          <p:cNvSpPr>
            <a:spLocks noGrp="1"/>
          </p:cNvSpPr>
          <p:nvPr>
            <p:ph type="body" sz="quarter" idx="10"/>
          </p:nvPr>
        </p:nvSpPr>
        <p:spPr/>
        <p:txBody>
          <a:bodyPr/>
          <a:lstStyle/>
          <a:p>
            <a:r>
              <a:rPr lang="en-US"/>
              <a:t>Progress depends on strengthening four critical systems</a:t>
            </a:r>
          </a:p>
        </p:txBody>
      </p:sp>
      <p:grpSp>
        <p:nvGrpSpPr>
          <p:cNvPr id="10" name="Group 9">
            <a:extLst>
              <a:ext uri="{FF2B5EF4-FFF2-40B4-BE49-F238E27FC236}">
                <a16:creationId xmlns:a16="http://schemas.microsoft.com/office/drawing/2014/main" id="{C318E7BA-3261-93E5-3FD0-0CBB4F5F235D}"/>
              </a:ext>
            </a:extLst>
          </p:cNvPr>
          <p:cNvGrpSpPr/>
          <p:nvPr/>
        </p:nvGrpSpPr>
        <p:grpSpPr>
          <a:xfrm>
            <a:off x="1243515" y="1816443"/>
            <a:ext cx="9494507" cy="4948479"/>
            <a:chOff x="1243515" y="1816443"/>
            <a:chExt cx="9494507" cy="4948479"/>
          </a:xfrm>
        </p:grpSpPr>
        <p:pic>
          <p:nvPicPr>
            <p:cNvPr id="6" name="Picture 5">
              <a:extLst>
                <a:ext uri="{FF2B5EF4-FFF2-40B4-BE49-F238E27FC236}">
                  <a16:creationId xmlns:a16="http://schemas.microsoft.com/office/drawing/2014/main" id="{9A8A02AA-5AF3-4A39-E7F2-1FB20469FB5C}"/>
                </a:ext>
              </a:extLst>
            </p:cNvPr>
            <p:cNvPicPr>
              <a:picLocks noChangeAspect="1"/>
            </p:cNvPicPr>
            <p:nvPr/>
          </p:nvPicPr>
          <p:blipFill>
            <a:blip r:embed="rId2"/>
            <a:srcRect t="20480" r="1693"/>
            <a:stretch>
              <a:fillRect/>
            </a:stretch>
          </p:blipFill>
          <p:spPr>
            <a:xfrm>
              <a:off x="1243515" y="1816443"/>
              <a:ext cx="9494507" cy="4948479"/>
            </a:xfrm>
            <a:prstGeom prst="rect">
              <a:avLst/>
            </a:prstGeom>
          </p:spPr>
        </p:pic>
        <p:sp>
          <p:nvSpPr>
            <p:cNvPr id="7" name="Rectangle 6">
              <a:extLst>
                <a:ext uri="{FF2B5EF4-FFF2-40B4-BE49-F238E27FC236}">
                  <a16:creationId xmlns:a16="http://schemas.microsoft.com/office/drawing/2014/main" id="{C37070B7-0169-0208-2CE6-1FF2865086EE}"/>
                </a:ext>
              </a:extLst>
            </p:cNvPr>
            <p:cNvSpPr/>
            <p:nvPr/>
          </p:nvSpPr>
          <p:spPr>
            <a:xfrm>
              <a:off x="9613557" y="6042454"/>
              <a:ext cx="1124465" cy="722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6561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C1B45-EACC-2B67-A186-C4210E5E7138}"/>
              </a:ext>
            </a:extLst>
          </p:cNvPr>
          <p:cNvSpPr>
            <a:spLocks noGrp="1"/>
          </p:cNvSpPr>
          <p:nvPr>
            <p:ph type="ctrTitle"/>
          </p:nvPr>
        </p:nvSpPr>
        <p:spPr/>
        <p:txBody>
          <a:bodyPr/>
          <a:lstStyle/>
          <a:p>
            <a:r>
              <a:rPr lang="en-US"/>
              <a:t>HIV Prevention Pipeline</a:t>
            </a:r>
          </a:p>
        </p:txBody>
      </p:sp>
    </p:spTree>
    <p:extLst>
      <p:ext uri="{BB962C8B-B14F-4D97-AF65-F5344CB8AC3E}">
        <p14:creationId xmlns:p14="http://schemas.microsoft.com/office/powerpoint/2010/main" val="3085747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C481E-07B0-8184-0EED-AEAA1D2F1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2861C1-E4B3-84D4-23B1-BC0DFAFDF81B}"/>
              </a:ext>
            </a:extLst>
          </p:cNvPr>
          <p:cNvSpPr>
            <a:spLocks noGrp="1"/>
          </p:cNvSpPr>
          <p:nvPr>
            <p:ph type="title"/>
          </p:nvPr>
        </p:nvSpPr>
        <p:spPr/>
        <p:txBody>
          <a:bodyPr>
            <a:normAutofit/>
          </a:bodyPr>
          <a:lstStyle/>
          <a:p>
            <a:r>
              <a:rPr lang="en-US"/>
              <a:t>HIV Cure Research Cohorts</a:t>
            </a:r>
          </a:p>
        </p:txBody>
      </p:sp>
      <p:sp>
        <p:nvSpPr>
          <p:cNvPr id="5" name="Text Placeholder 4">
            <a:extLst>
              <a:ext uri="{FF2B5EF4-FFF2-40B4-BE49-F238E27FC236}">
                <a16:creationId xmlns:a16="http://schemas.microsoft.com/office/drawing/2014/main" id="{4C8AAAD8-A371-31EB-2B67-DB1BCC8F807A}"/>
              </a:ext>
            </a:extLst>
          </p:cNvPr>
          <p:cNvSpPr>
            <a:spLocks noGrp="1"/>
          </p:cNvSpPr>
          <p:nvPr>
            <p:ph type="body" sz="quarter" idx="10"/>
          </p:nvPr>
        </p:nvSpPr>
        <p:spPr>
          <a:xfrm>
            <a:off x="838200" y="1108273"/>
            <a:ext cx="11014494" cy="944150"/>
          </a:xfrm>
        </p:spPr>
        <p:txBody>
          <a:bodyPr/>
          <a:lstStyle/>
          <a:p>
            <a:r>
              <a:rPr lang="en-US" sz="2000"/>
              <a:t>Groups of people living with HIV volunteer to participate in long-term studies exploring how HIV persists in the body and testing various strategies to achieve long-term viral remission without antiretroviral therapy; these cohorts are fundamental to the pursuit of an HIV cure</a:t>
            </a:r>
          </a:p>
        </p:txBody>
      </p:sp>
      <p:grpSp>
        <p:nvGrpSpPr>
          <p:cNvPr id="11" name="Group 10">
            <a:extLst>
              <a:ext uri="{FF2B5EF4-FFF2-40B4-BE49-F238E27FC236}">
                <a16:creationId xmlns:a16="http://schemas.microsoft.com/office/drawing/2014/main" id="{0509E345-6A34-8ACC-9E8A-2F55FACDC17F}"/>
              </a:ext>
            </a:extLst>
          </p:cNvPr>
          <p:cNvGrpSpPr/>
          <p:nvPr/>
        </p:nvGrpSpPr>
        <p:grpSpPr>
          <a:xfrm>
            <a:off x="835741" y="2166867"/>
            <a:ext cx="9924353" cy="4607432"/>
            <a:chOff x="835741" y="2166867"/>
            <a:chExt cx="9924353" cy="4607432"/>
          </a:xfrm>
        </p:grpSpPr>
        <p:pic>
          <p:nvPicPr>
            <p:cNvPr id="9" name="Picture 8">
              <a:extLst>
                <a:ext uri="{FF2B5EF4-FFF2-40B4-BE49-F238E27FC236}">
                  <a16:creationId xmlns:a16="http://schemas.microsoft.com/office/drawing/2014/main" id="{2622714C-07A9-5D4B-98F2-8EB050C3C7FB}"/>
                </a:ext>
              </a:extLst>
            </p:cNvPr>
            <p:cNvPicPr>
              <a:picLocks noChangeAspect="1"/>
            </p:cNvPicPr>
            <p:nvPr/>
          </p:nvPicPr>
          <p:blipFill>
            <a:blip r:embed="rId3"/>
            <a:srcRect t="18724" b="2750"/>
            <a:stretch>
              <a:fillRect/>
            </a:stretch>
          </p:blipFill>
          <p:spPr>
            <a:xfrm>
              <a:off x="835741" y="2166867"/>
              <a:ext cx="9924353" cy="4454066"/>
            </a:xfrm>
            <a:prstGeom prst="rect">
              <a:avLst/>
            </a:prstGeom>
          </p:spPr>
        </p:pic>
        <p:sp>
          <p:nvSpPr>
            <p:cNvPr id="10" name="Rectangle 9">
              <a:extLst>
                <a:ext uri="{FF2B5EF4-FFF2-40B4-BE49-F238E27FC236}">
                  <a16:creationId xmlns:a16="http://schemas.microsoft.com/office/drawing/2014/main" id="{5DA1AA8C-6B76-8A64-593C-74ACE109F70A}"/>
                </a:ext>
              </a:extLst>
            </p:cNvPr>
            <p:cNvSpPr/>
            <p:nvPr/>
          </p:nvSpPr>
          <p:spPr>
            <a:xfrm>
              <a:off x="7122253" y="6349564"/>
              <a:ext cx="2862865" cy="424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6EAD675D-D5B7-8D32-F6A8-F005B5A9F6C7}"/>
              </a:ext>
            </a:extLst>
          </p:cNvPr>
          <p:cNvSpPr txBox="1"/>
          <p:nvPr/>
        </p:nvSpPr>
        <p:spPr>
          <a:xfrm>
            <a:off x="6345447" y="6349564"/>
            <a:ext cx="3639671" cy="400110"/>
          </a:xfrm>
          <a:prstGeom prst="rect">
            <a:avLst/>
          </a:prstGeom>
          <a:noFill/>
        </p:spPr>
        <p:txBody>
          <a:bodyPr wrap="square" rtlCol="0">
            <a:spAutoFit/>
          </a:bodyPr>
          <a:lstStyle/>
          <a:p>
            <a:r>
              <a:rPr lang="en-US" sz="1000" i="1" dirty="0">
                <a:solidFill>
                  <a:schemeClr val="bg2">
                    <a:lumMod val="25000"/>
                  </a:schemeClr>
                </a:solidFill>
              </a:rPr>
              <a:t>This graphic was developed using grant funding provided by the National Institutes of Health, grant number UM1AI164556 </a:t>
            </a:r>
            <a:endParaRPr lang="en-US" sz="1000" dirty="0">
              <a:solidFill>
                <a:schemeClr val="bg2">
                  <a:lumMod val="25000"/>
                </a:schemeClr>
              </a:solidFill>
            </a:endParaRPr>
          </a:p>
        </p:txBody>
      </p:sp>
      <p:pic>
        <p:nvPicPr>
          <p:cNvPr id="18" name="Picture 17">
            <a:extLst>
              <a:ext uri="{FF2B5EF4-FFF2-40B4-BE49-F238E27FC236}">
                <a16:creationId xmlns:a16="http://schemas.microsoft.com/office/drawing/2014/main" id="{56D913AE-DC90-CB74-A801-D89303D14E51}"/>
              </a:ext>
            </a:extLst>
          </p:cNvPr>
          <p:cNvPicPr>
            <a:picLocks noChangeAspect="1"/>
          </p:cNvPicPr>
          <p:nvPr/>
        </p:nvPicPr>
        <p:blipFill>
          <a:blip r:embed="rId4"/>
          <a:srcRect t="3799"/>
          <a:stretch>
            <a:fillRect/>
          </a:stretch>
        </p:blipFill>
        <p:spPr>
          <a:xfrm>
            <a:off x="9920378" y="6235120"/>
            <a:ext cx="853332" cy="539179"/>
          </a:xfrm>
          <a:prstGeom prst="rect">
            <a:avLst/>
          </a:prstGeom>
        </p:spPr>
      </p:pic>
    </p:spTree>
    <p:extLst>
      <p:ext uri="{BB962C8B-B14F-4D97-AF65-F5344CB8AC3E}">
        <p14:creationId xmlns:p14="http://schemas.microsoft.com/office/powerpoint/2010/main" val="2215136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C8A2-D224-C0FD-C681-1E5C6F2BFFBC}"/>
              </a:ext>
            </a:extLst>
          </p:cNvPr>
          <p:cNvSpPr>
            <a:spLocks noGrp="1"/>
          </p:cNvSpPr>
          <p:nvPr>
            <p:ph type="ctrTitle"/>
          </p:nvPr>
        </p:nvSpPr>
        <p:spPr/>
        <p:txBody>
          <a:bodyPr/>
          <a:lstStyle/>
          <a:p>
            <a:r>
              <a:rPr lang="en-US"/>
              <a:t>PEPFAR Funding Cuts</a:t>
            </a:r>
          </a:p>
        </p:txBody>
      </p:sp>
    </p:spTree>
    <p:extLst>
      <p:ext uri="{BB962C8B-B14F-4D97-AF65-F5344CB8AC3E}">
        <p14:creationId xmlns:p14="http://schemas.microsoft.com/office/powerpoint/2010/main" val="302519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B09629-E001-993A-B2CE-D76F5B9749DF}"/>
              </a:ext>
            </a:extLst>
          </p:cNvPr>
          <p:cNvSpPr>
            <a:spLocks noGrp="1"/>
          </p:cNvSpPr>
          <p:nvPr>
            <p:ph type="ctrTitle"/>
          </p:nvPr>
        </p:nvSpPr>
        <p:spPr>
          <a:xfrm>
            <a:off x="1524000" y="2018645"/>
            <a:ext cx="9144000" cy="2387600"/>
          </a:xfrm>
        </p:spPr>
        <p:txBody>
          <a:bodyPr/>
          <a:lstStyle/>
          <a:p>
            <a:r>
              <a:rPr lang="en-US"/>
              <a:t>PEPFAR Data Release</a:t>
            </a:r>
            <a:br>
              <a:rPr lang="en-US"/>
            </a:br>
            <a:r>
              <a:rPr lang="en-US"/>
              <a:t>April 2026</a:t>
            </a:r>
          </a:p>
        </p:txBody>
      </p:sp>
    </p:spTree>
    <p:extLst>
      <p:ext uri="{BB962C8B-B14F-4D97-AF65-F5344CB8AC3E}">
        <p14:creationId xmlns:p14="http://schemas.microsoft.com/office/powerpoint/2010/main" val="865551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B9B7-F4A6-7344-8659-FDE84F9EDCCC}"/>
              </a:ext>
            </a:extLst>
          </p:cNvPr>
          <p:cNvSpPr>
            <a:spLocks noGrp="1"/>
          </p:cNvSpPr>
          <p:nvPr>
            <p:ph type="title"/>
          </p:nvPr>
        </p:nvSpPr>
        <p:spPr/>
        <p:txBody>
          <a:bodyPr/>
          <a:lstStyle/>
          <a:p>
            <a:r>
              <a:rPr lang="en-US"/>
              <a:t>PEPFAR’s Perspective</a:t>
            </a:r>
          </a:p>
        </p:txBody>
      </p:sp>
      <p:sp>
        <p:nvSpPr>
          <p:cNvPr id="3" name="Content Placeholder 2">
            <a:extLst>
              <a:ext uri="{FF2B5EF4-FFF2-40B4-BE49-F238E27FC236}">
                <a16:creationId xmlns:a16="http://schemas.microsoft.com/office/drawing/2014/main" id="{7217CF32-AD0C-BD4D-A8A5-236273A3A069}"/>
              </a:ext>
            </a:extLst>
          </p:cNvPr>
          <p:cNvSpPr>
            <a:spLocks noGrp="1"/>
          </p:cNvSpPr>
          <p:nvPr>
            <p:ph idx="4294967295"/>
          </p:nvPr>
        </p:nvSpPr>
        <p:spPr>
          <a:xfrm>
            <a:off x="835742" y="1220751"/>
            <a:ext cx="5802964" cy="5415360"/>
          </a:xfrm>
        </p:spPr>
        <p:txBody>
          <a:bodyPr vert="horz" lIns="91440" tIns="45720" rIns="91440" bIns="45720" rtlCol="0" anchor="t">
            <a:noAutofit/>
          </a:bodyPr>
          <a:lstStyle/>
          <a:p>
            <a:r>
              <a:rPr lang="en-US" sz="2000">
                <a:cs typeface="Arial" panose="020B0604020202020204"/>
              </a:rPr>
              <a:t>On April 17, 2026, PEPFAR released long-awaited Q4 FY25 data</a:t>
            </a:r>
          </a:p>
          <a:p>
            <a:pPr marL="520700" lvl="1" indent="-282575"/>
            <a:r>
              <a:rPr lang="en-US" sz="2000">
                <a:cs typeface="Arial" panose="020B0604020202020204"/>
              </a:rPr>
              <a:t>Only one quarter’s (July-Sept 2025) data released, no data from last six months of implementation</a:t>
            </a:r>
          </a:p>
          <a:p>
            <a:r>
              <a:rPr lang="en-US" sz="2000">
                <a:cs typeface="Arial" panose="020B0604020202020204"/>
              </a:rPr>
              <a:t>State Department states:</a:t>
            </a:r>
          </a:p>
          <a:p>
            <a:pPr marL="520700" lvl="1" indent="-282575"/>
            <a:r>
              <a:rPr lang="en-US" sz="2000">
                <a:cs typeface="Arial" panose="020B0604020202020204"/>
              </a:rPr>
              <a:t>20.3-20.6 million people on treatment</a:t>
            </a:r>
          </a:p>
          <a:p>
            <a:pPr marL="693738" lvl="2" indent="-227013">
              <a:spcBef>
                <a:spcPts val="0"/>
              </a:spcBef>
            </a:pPr>
            <a:r>
              <a:rPr lang="en-US" sz="2000" i="1">
                <a:cs typeface="Arial" panose="020B0604020202020204"/>
              </a:rPr>
              <a:t>But the data and the press release have different numbers</a:t>
            </a:r>
          </a:p>
          <a:p>
            <a:pPr marL="520700" lvl="1" indent="-282575"/>
            <a:r>
              <a:rPr lang="en-US" sz="2000">
                <a:cs typeface="Arial" panose="020B0604020202020204"/>
              </a:rPr>
              <a:t>Increased country ownership</a:t>
            </a:r>
          </a:p>
          <a:p>
            <a:pPr marL="693738" lvl="2" indent="-227013">
              <a:spcBef>
                <a:spcPts val="0"/>
              </a:spcBef>
            </a:pPr>
            <a:r>
              <a:rPr lang="en-US" sz="2000" i="1">
                <a:cs typeface="Arial" panose="020B0604020202020204"/>
              </a:rPr>
              <a:t>But not clear how defined or quantified</a:t>
            </a:r>
          </a:p>
          <a:p>
            <a:pPr marL="520700" lvl="1" indent="-282575"/>
            <a:r>
              <a:rPr lang="en-US" sz="2000">
                <a:cs typeface="Arial" panose="020B0604020202020204"/>
              </a:rPr>
              <a:t>Increase in PrEP use by pregnant and breastfeeding women</a:t>
            </a:r>
          </a:p>
          <a:p>
            <a:pPr marL="693738" lvl="2" indent="-227013">
              <a:spcBef>
                <a:spcPts val="0"/>
              </a:spcBef>
            </a:pPr>
            <a:r>
              <a:rPr lang="en-US" sz="2000" i="1">
                <a:cs typeface="Arial" panose="020B0604020202020204"/>
              </a:rPr>
              <a:t>But massive decrease in PrEP overall &amp; data is newer &amp; reporting has been optional</a:t>
            </a:r>
          </a:p>
        </p:txBody>
      </p:sp>
      <p:pic>
        <p:nvPicPr>
          <p:cNvPr id="6" name="Picture 5" descr="A screenshot of a computer&#10;&#10;AI-generated content may be incorrect.">
            <a:extLst>
              <a:ext uri="{FF2B5EF4-FFF2-40B4-BE49-F238E27FC236}">
                <a16:creationId xmlns:a16="http://schemas.microsoft.com/office/drawing/2014/main" id="{085963B5-45A0-CB3F-97BE-7D2BCE6AEF40}"/>
              </a:ext>
            </a:extLst>
          </p:cNvPr>
          <p:cNvPicPr>
            <a:picLocks noChangeAspect="1"/>
          </p:cNvPicPr>
          <p:nvPr/>
        </p:nvPicPr>
        <p:blipFill>
          <a:blip r:embed="rId3"/>
          <a:stretch>
            <a:fillRect/>
          </a:stretch>
        </p:blipFill>
        <p:spPr>
          <a:xfrm>
            <a:off x="6638706" y="1380904"/>
            <a:ext cx="5411868" cy="3828350"/>
          </a:xfrm>
          <a:prstGeom prst="rect">
            <a:avLst/>
          </a:prstGeom>
        </p:spPr>
      </p:pic>
    </p:spTree>
    <p:extLst>
      <p:ext uri="{BB962C8B-B14F-4D97-AF65-F5344CB8AC3E}">
        <p14:creationId xmlns:p14="http://schemas.microsoft.com/office/powerpoint/2010/main" val="3292933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759F3-3034-B6A7-3FC0-579CA9AD9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CCCDB-145F-81D9-E631-A952BE9849E9}"/>
              </a:ext>
            </a:extLst>
          </p:cNvPr>
          <p:cNvSpPr>
            <a:spLocks noGrp="1"/>
          </p:cNvSpPr>
          <p:nvPr>
            <p:ph type="title"/>
          </p:nvPr>
        </p:nvSpPr>
        <p:spPr/>
        <p:txBody>
          <a:bodyPr/>
          <a:lstStyle/>
          <a:p>
            <a:r>
              <a:rPr lang="en-US"/>
              <a:t>Other Perspectives, April 2026</a:t>
            </a:r>
          </a:p>
        </p:txBody>
      </p:sp>
      <p:pic>
        <p:nvPicPr>
          <p:cNvPr id="5" name="Picture 4">
            <a:extLst>
              <a:ext uri="{FF2B5EF4-FFF2-40B4-BE49-F238E27FC236}">
                <a16:creationId xmlns:a16="http://schemas.microsoft.com/office/drawing/2014/main" id="{DEDB38EE-CF6C-19CE-33B7-8CD78E133430}"/>
              </a:ext>
            </a:extLst>
          </p:cNvPr>
          <p:cNvPicPr>
            <a:picLocks noChangeAspect="1"/>
          </p:cNvPicPr>
          <p:nvPr/>
        </p:nvPicPr>
        <p:blipFill>
          <a:blip r:embed="rId3"/>
          <a:stretch>
            <a:fillRect/>
          </a:stretch>
        </p:blipFill>
        <p:spPr>
          <a:xfrm>
            <a:off x="6498770" y="1277258"/>
            <a:ext cx="5432219" cy="850900"/>
          </a:xfrm>
          <a:prstGeom prst="rect">
            <a:avLst/>
          </a:prstGeom>
          <a:ln>
            <a:solidFill>
              <a:schemeClr val="tx2"/>
            </a:solidFill>
          </a:ln>
        </p:spPr>
      </p:pic>
      <p:pic>
        <p:nvPicPr>
          <p:cNvPr id="8" name="Picture 7">
            <a:extLst>
              <a:ext uri="{FF2B5EF4-FFF2-40B4-BE49-F238E27FC236}">
                <a16:creationId xmlns:a16="http://schemas.microsoft.com/office/drawing/2014/main" id="{27333E27-D9A5-3B4B-5CDD-079632A9DF76}"/>
              </a:ext>
            </a:extLst>
          </p:cNvPr>
          <p:cNvPicPr>
            <a:picLocks noChangeAspect="1"/>
          </p:cNvPicPr>
          <p:nvPr/>
        </p:nvPicPr>
        <p:blipFill>
          <a:blip r:embed="rId4"/>
          <a:stretch>
            <a:fillRect/>
          </a:stretch>
        </p:blipFill>
        <p:spPr>
          <a:xfrm>
            <a:off x="592373" y="1277258"/>
            <a:ext cx="5685970" cy="2340739"/>
          </a:xfrm>
          <a:prstGeom prst="rect">
            <a:avLst/>
          </a:prstGeom>
          <a:ln>
            <a:solidFill>
              <a:schemeClr val="tx2"/>
            </a:solidFill>
          </a:ln>
        </p:spPr>
      </p:pic>
      <p:sp>
        <p:nvSpPr>
          <p:cNvPr id="3" name="TextBox 2">
            <a:extLst>
              <a:ext uri="{FF2B5EF4-FFF2-40B4-BE49-F238E27FC236}">
                <a16:creationId xmlns:a16="http://schemas.microsoft.com/office/drawing/2014/main" id="{60E8C2DF-6798-0B04-087A-D560DFA2A99B}"/>
              </a:ext>
            </a:extLst>
          </p:cNvPr>
          <p:cNvSpPr txBox="1"/>
          <p:nvPr/>
        </p:nvSpPr>
        <p:spPr>
          <a:xfrm>
            <a:off x="7859486" y="2128158"/>
            <a:ext cx="2206830" cy="369332"/>
          </a:xfrm>
          <a:prstGeom prst="rect">
            <a:avLst/>
          </a:prstGeom>
          <a:noFill/>
        </p:spPr>
        <p:txBody>
          <a:bodyPr wrap="square" rtlCol="0">
            <a:spAutoFit/>
          </a:bodyPr>
          <a:lstStyle/>
          <a:p>
            <a:pPr algn="ctr"/>
            <a:r>
              <a:rPr lang="en-US" i="1">
                <a:solidFill>
                  <a:schemeClr val="tx2"/>
                </a:solidFill>
                <a:hlinkClick r:id="rId5"/>
              </a:rPr>
              <a:t>Click here to read</a:t>
            </a:r>
            <a:endParaRPr lang="en-US" i="1">
              <a:solidFill>
                <a:schemeClr val="tx2"/>
              </a:solidFill>
            </a:endParaRPr>
          </a:p>
        </p:txBody>
      </p:sp>
      <p:sp>
        <p:nvSpPr>
          <p:cNvPr id="4" name="TextBox 3">
            <a:extLst>
              <a:ext uri="{FF2B5EF4-FFF2-40B4-BE49-F238E27FC236}">
                <a16:creationId xmlns:a16="http://schemas.microsoft.com/office/drawing/2014/main" id="{DF2AB2E6-B125-1049-3A92-592B77FB9C1F}"/>
              </a:ext>
            </a:extLst>
          </p:cNvPr>
          <p:cNvSpPr txBox="1"/>
          <p:nvPr/>
        </p:nvSpPr>
        <p:spPr>
          <a:xfrm>
            <a:off x="1796143" y="3583832"/>
            <a:ext cx="2615870" cy="369332"/>
          </a:xfrm>
          <a:prstGeom prst="rect">
            <a:avLst/>
          </a:prstGeom>
          <a:noFill/>
        </p:spPr>
        <p:txBody>
          <a:bodyPr wrap="square" rtlCol="0">
            <a:spAutoFit/>
          </a:bodyPr>
          <a:lstStyle/>
          <a:p>
            <a:pPr algn="ctr"/>
            <a:r>
              <a:rPr lang="en-US" i="1">
                <a:solidFill>
                  <a:schemeClr val="tx2"/>
                </a:solidFill>
                <a:hlinkClick r:id="rId6"/>
              </a:rPr>
              <a:t>Click here to read</a:t>
            </a:r>
            <a:endParaRPr lang="en-US" i="1">
              <a:solidFill>
                <a:schemeClr val="tx2"/>
              </a:solidFill>
            </a:endParaRPr>
          </a:p>
        </p:txBody>
      </p:sp>
      <p:pic>
        <p:nvPicPr>
          <p:cNvPr id="11" name="Picture 10" descr="A black text on a white background&#10;&#10;AI-generated content may be incorrect.">
            <a:extLst>
              <a:ext uri="{FF2B5EF4-FFF2-40B4-BE49-F238E27FC236}">
                <a16:creationId xmlns:a16="http://schemas.microsoft.com/office/drawing/2014/main" id="{8BFC1B04-386B-AF19-2D98-0B1AED18771E}"/>
              </a:ext>
            </a:extLst>
          </p:cNvPr>
          <p:cNvPicPr>
            <a:picLocks noChangeAspect="1"/>
          </p:cNvPicPr>
          <p:nvPr/>
        </p:nvPicPr>
        <p:blipFill>
          <a:blip r:embed="rId7"/>
          <a:stretch>
            <a:fillRect/>
          </a:stretch>
        </p:blipFill>
        <p:spPr>
          <a:xfrm>
            <a:off x="6681773" y="2564149"/>
            <a:ext cx="5352143" cy="1428240"/>
          </a:xfrm>
          <a:prstGeom prst="rect">
            <a:avLst/>
          </a:prstGeom>
          <a:ln>
            <a:solidFill>
              <a:schemeClr val="tx2"/>
            </a:solidFill>
          </a:ln>
        </p:spPr>
      </p:pic>
      <p:pic>
        <p:nvPicPr>
          <p:cNvPr id="13" name="Picture 12" descr="A close up of a text&#10;&#10;AI-generated content may be incorrect.">
            <a:extLst>
              <a:ext uri="{FF2B5EF4-FFF2-40B4-BE49-F238E27FC236}">
                <a16:creationId xmlns:a16="http://schemas.microsoft.com/office/drawing/2014/main" id="{903DEB39-BC4C-5E23-6DDB-2E79A65F9D83}"/>
              </a:ext>
            </a:extLst>
          </p:cNvPr>
          <p:cNvPicPr>
            <a:picLocks noChangeAspect="1"/>
          </p:cNvPicPr>
          <p:nvPr/>
        </p:nvPicPr>
        <p:blipFill>
          <a:blip r:embed="rId8"/>
          <a:stretch>
            <a:fillRect/>
          </a:stretch>
        </p:blipFill>
        <p:spPr>
          <a:xfrm>
            <a:off x="1424137" y="5598188"/>
            <a:ext cx="6792686" cy="931025"/>
          </a:xfrm>
          <a:prstGeom prst="rect">
            <a:avLst/>
          </a:prstGeom>
          <a:ln>
            <a:solidFill>
              <a:schemeClr val="tx2"/>
            </a:solidFill>
          </a:ln>
        </p:spPr>
      </p:pic>
      <p:pic>
        <p:nvPicPr>
          <p:cNvPr id="15" name="Picture 14" descr="A close up of black text&#10;&#10;AI-generated content may be incorrect.">
            <a:extLst>
              <a:ext uri="{FF2B5EF4-FFF2-40B4-BE49-F238E27FC236}">
                <a16:creationId xmlns:a16="http://schemas.microsoft.com/office/drawing/2014/main" id="{AD9566C5-1E51-D7F4-BD76-0E83F23FF6A7}"/>
              </a:ext>
            </a:extLst>
          </p:cNvPr>
          <p:cNvPicPr>
            <a:picLocks noChangeAspect="1"/>
          </p:cNvPicPr>
          <p:nvPr/>
        </p:nvPicPr>
        <p:blipFill>
          <a:blip r:embed="rId9"/>
          <a:stretch>
            <a:fillRect/>
          </a:stretch>
        </p:blipFill>
        <p:spPr>
          <a:xfrm>
            <a:off x="261093" y="4123069"/>
            <a:ext cx="5685970" cy="895237"/>
          </a:xfrm>
          <a:prstGeom prst="rect">
            <a:avLst/>
          </a:prstGeom>
          <a:ln>
            <a:solidFill>
              <a:schemeClr val="tx2"/>
            </a:solidFill>
          </a:ln>
        </p:spPr>
      </p:pic>
      <p:pic>
        <p:nvPicPr>
          <p:cNvPr id="17" name="Picture 16" descr="A close up of a sign&#10;&#10;AI-generated content may be incorrect.">
            <a:extLst>
              <a:ext uri="{FF2B5EF4-FFF2-40B4-BE49-F238E27FC236}">
                <a16:creationId xmlns:a16="http://schemas.microsoft.com/office/drawing/2014/main" id="{8B9CB3A7-34AF-C549-5F44-A7E9BEA84CC8}"/>
              </a:ext>
            </a:extLst>
          </p:cNvPr>
          <p:cNvPicPr>
            <a:picLocks noChangeAspect="1"/>
          </p:cNvPicPr>
          <p:nvPr/>
        </p:nvPicPr>
        <p:blipFill>
          <a:blip r:embed="rId10"/>
          <a:stretch>
            <a:fillRect/>
          </a:stretch>
        </p:blipFill>
        <p:spPr>
          <a:xfrm>
            <a:off x="6278343" y="4313153"/>
            <a:ext cx="5685970" cy="1213548"/>
          </a:xfrm>
          <a:prstGeom prst="rect">
            <a:avLst/>
          </a:prstGeom>
          <a:ln>
            <a:solidFill>
              <a:schemeClr val="tx2"/>
            </a:solidFill>
          </a:ln>
        </p:spPr>
      </p:pic>
      <p:sp>
        <p:nvSpPr>
          <p:cNvPr id="19" name="TextBox 18">
            <a:extLst>
              <a:ext uri="{FF2B5EF4-FFF2-40B4-BE49-F238E27FC236}">
                <a16:creationId xmlns:a16="http://schemas.microsoft.com/office/drawing/2014/main" id="{9E5CFA84-AB3F-C5CA-861F-A1BEFC402992}"/>
              </a:ext>
            </a:extLst>
          </p:cNvPr>
          <p:cNvSpPr txBox="1"/>
          <p:nvPr/>
        </p:nvSpPr>
        <p:spPr>
          <a:xfrm>
            <a:off x="8216823" y="3929234"/>
            <a:ext cx="1992853" cy="369332"/>
          </a:xfrm>
          <a:prstGeom prst="rect">
            <a:avLst/>
          </a:prstGeom>
          <a:noFill/>
        </p:spPr>
        <p:txBody>
          <a:bodyPr wrap="none" rtlCol="0">
            <a:spAutoFit/>
          </a:bodyPr>
          <a:lstStyle/>
          <a:p>
            <a:r>
              <a:rPr lang="en-US" i="1">
                <a:hlinkClick r:id="rId11"/>
              </a:rPr>
              <a:t>Click here to read</a:t>
            </a:r>
            <a:endParaRPr lang="en-US" i="1"/>
          </a:p>
        </p:txBody>
      </p:sp>
      <p:sp>
        <p:nvSpPr>
          <p:cNvPr id="20" name="TextBox 19">
            <a:extLst>
              <a:ext uri="{FF2B5EF4-FFF2-40B4-BE49-F238E27FC236}">
                <a16:creationId xmlns:a16="http://schemas.microsoft.com/office/drawing/2014/main" id="{10DE7097-48B6-2F7A-4DDD-725EB04580A6}"/>
              </a:ext>
            </a:extLst>
          </p:cNvPr>
          <p:cNvSpPr txBox="1"/>
          <p:nvPr/>
        </p:nvSpPr>
        <p:spPr>
          <a:xfrm>
            <a:off x="1835158" y="4963054"/>
            <a:ext cx="1992853" cy="369332"/>
          </a:xfrm>
          <a:prstGeom prst="rect">
            <a:avLst/>
          </a:prstGeom>
          <a:noFill/>
        </p:spPr>
        <p:txBody>
          <a:bodyPr wrap="none" rtlCol="0">
            <a:spAutoFit/>
          </a:bodyPr>
          <a:lstStyle/>
          <a:p>
            <a:r>
              <a:rPr lang="en-US" i="1">
                <a:hlinkClick r:id="rId12"/>
              </a:rPr>
              <a:t>Click here to read</a:t>
            </a:r>
            <a:endParaRPr lang="en-US" i="1"/>
          </a:p>
        </p:txBody>
      </p:sp>
      <p:sp>
        <p:nvSpPr>
          <p:cNvPr id="21" name="TextBox 20">
            <a:extLst>
              <a:ext uri="{FF2B5EF4-FFF2-40B4-BE49-F238E27FC236}">
                <a16:creationId xmlns:a16="http://schemas.microsoft.com/office/drawing/2014/main" id="{0D5517DB-C0ED-5AA8-CFC2-282EDEDDCD10}"/>
              </a:ext>
            </a:extLst>
          </p:cNvPr>
          <p:cNvSpPr txBox="1"/>
          <p:nvPr/>
        </p:nvSpPr>
        <p:spPr>
          <a:xfrm>
            <a:off x="8124901" y="5171956"/>
            <a:ext cx="1992853" cy="369332"/>
          </a:xfrm>
          <a:prstGeom prst="rect">
            <a:avLst/>
          </a:prstGeom>
          <a:noFill/>
        </p:spPr>
        <p:txBody>
          <a:bodyPr wrap="none" rtlCol="0">
            <a:spAutoFit/>
          </a:bodyPr>
          <a:lstStyle/>
          <a:p>
            <a:r>
              <a:rPr lang="en-US" i="1">
                <a:hlinkClick r:id="rId13"/>
              </a:rPr>
              <a:t>Click here to read</a:t>
            </a:r>
            <a:endParaRPr lang="en-US" i="1"/>
          </a:p>
        </p:txBody>
      </p:sp>
      <p:sp>
        <p:nvSpPr>
          <p:cNvPr id="22" name="TextBox 21">
            <a:extLst>
              <a:ext uri="{FF2B5EF4-FFF2-40B4-BE49-F238E27FC236}">
                <a16:creationId xmlns:a16="http://schemas.microsoft.com/office/drawing/2014/main" id="{96FF42BE-F005-C536-BDDB-C54052B171BD}"/>
              </a:ext>
            </a:extLst>
          </p:cNvPr>
          <p:cNvSpPr txBox="1"/>
          <p:nvPr/>
        </p:nvSpPr>
        <p:spPr>
          <a:xfrm>
            <a:off x="3415586" y="6517000"/>
            <a:ext cx="1992853" cy="369332"/>
          </a:xfrm>
          <a:prstGeom prst="rect">
            <a:avLst/>
          </a:prstGeom>
          <a:noFill/>
        </p:spPr>
        <p:txBody>
          <a:bodyPr wrap="none" rtlCol="0">
            <a:spAutoFit/>
          </a:bodyPr>
          <a:lstStyle/>
          <a:p>
            <a:r>
              <a:rPr lang="en-US" i="1">
                <a:hlinkClick r:id="rId14"/>
              </a:rPr>
              <a:t>Click here to read</a:t>
            </a:r>
            <a:endParaRPr lang="en-US" i="1"/>
          </a:p>
        </p:txBody>
      </p:sp>
    </p:spTree>
    <p:extLst>
      <p:ext uri="{BB962C8B-B14F-4D97-AF65-F5344CB8AC3E}">
        <p14:creationId xmlns:p14="http://schemas.microsoft.com/office/powerpoint/2010/main" val="3759656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6E8E-CB7F-BA5E-BEF0-4F7E9128B155}"/>
              </a:ext>
            </a:extLst>
          </p:cNvPr>
          <p:cNvSpPr>
            <a:spLocks noGrp="1"/>
          </p:cNvSpPr>
          <p:nvPr>
            <p:ph type="title"/>
          </p:nvPr>
        </p:nvSpPr>
        <p:spPr/>
        <p:txBody>
          <a:bodyPr>
            <a:normAutofit/>
          </a:bodyPr>
          <a:lstStyle/>
          <a:p>
            <a:r>
              <a:rPr lang="en-US" sz="3600"/>
              <a:t>The Stats: Q1 2024 &gt;&gt; Q4 2025</a:t>
            </a:r>
          </a:p>
        </p:txBody>
      </p:sp>
      <p:sp>
        <p:nvSpPr>
          <p:cNvPr id="4" name="Text Placeholder 3">
            <a:extLst>
              <a:ext uri="{FF2B5EF4-FFF2-40B4-BE49-F238E27FC236}">
                <a16:creationId xmlns:a16="http://schemas.microsoft.com/office/drawing/2014/main" id="{621627E1-C679-6B66-9F78-BC314AE4D3BF}"/>
              </a:ext>
            </a:extLst>
          </p:cNvPr>
          <p:cNvSpPr>
            <a:spLocks noGrp="1"/>
          </p:cNvSpPr>
          <p:nvPr>
            <p:ph type="body" sz="half" idx="2"/>
          </p:nvPr>
        </p:nvSpPr>
        <p:spPr>
          <a:xfrm>
            <a:off x="871972" y="1054026"/>
            <a:ext cx="6490163" cy="5277881"/>
          </a:xfrm>
        </p:spPr>
        <p:txBody>
          <a:bodyPr/>
          <a:lstStyle/>
          <a:p>
            <a:pPr marL="285750" indent="-285750">
              <a:buFont typeface="Arial" panose="020B0604020202020204" pitchFamily="34" charset="0"/>
              <a:buChar char="•"/>
            </a:pPr>
            <a:r>
              <a:rPr lang="en-US" sz="2200"/>
              <a:t>HIV testing dropped </a:t>
            </a:r>
            <a:r>
              <a:rPr lang="en-US" sz="2200" b="1"/>
              <a:t>-17%</a:t>
            </a:r>
          </a:p>
          <a:p>
            <a:pPr marL="285750" indent="-285750">
              <a:buFont typeface="Arial" panose="020B0604020202020204" pitchFamily="34" charset="0"/>
              <a:buChar char="•"/>
            </a:pPr>
            <a:r>
              <a:rPr lang="en-US" sz="2200"/>
              <a:t>HIV diagnoses dropped</a:t>
            </a:r>
          </a:p>
          <a:p>
            <a:pPr marL="742950" lvl="1" indent="-285750">
              <a:buFont typeface="Arial" panose="020B0604020202020204" pitchFamily="34" charset="0"/>
              <a:buChar char="•"/>
            </a:pPr>
            <a:r>
              <a:rPr lang="en-US" sz="2200" b="1"/>
              <a:t>-13% </a:t>
            </a:r>
            <a:r>
              <a:rPr lang="en-US" sz="2200"/>
              <a:t>in continuous facilities</a:t>
            </a:r>
          </a:p>
          <a:p>
            <a:pPr marL="742950" lvl="1" indent="-285750">
              <a:buFont typeface="Arial" panose="020B0604020202020204" pitchFamily="34" charset="0"/>
              <a:buChar char="•"/>
            </a:pPr>
            <a:r>
              <a:rPr lang="en-US" sz="2200" b="1"/>
              <a:t>-35% </a:t>
            </a:r>
            <a:r>
              <a:rPr lang="en-US" sz="2200"/>
              <a:t>in community-based facilities </a:t>
            </a:r>
          </a:p>
          <a:p>
            <a:pPr marL="742950" lvl="1" indent="-285750">
              <a:buFont typeface="Arial" panose="020B0604020202020204" pitchFamily="34" charset="0"/>
              <a:buChar char="•"/>
            </a:pPr>
            <a:r>
              <a:rPr lang="en-US" sz="2200" b="1"/>
              <a:t>-29% </a:t>
            </a:r>
            <a:r>
              <a:rPr lang="en-US" sz="2200"/>
              <a:t>in intermittent facilities </a:t>
            </a:r>
          </a:p>
          <a:p>
            <a:pPr marL="285750" indent="-285750">
              <a:buFont typeface="Arial" panose="020B0604020202020204" pitchFamily="34" charset="0"/>
              <a:buChar char="•"/>
            </a:pPr>
            <a:r>
              <a:rPr lang="en-US" sz="2200"/>
              <a:t>PMTCT infant testing </a:t>
            </a:r>
          </a:p>
          <a:p>
            <a:pPr marL="742950" lvl="1" indent="-285750">
              <a:buFont typeface="Arial" panose="020B0604020202020204" pitchFamily="34" charset="0"/>
              <a:buChar char="•"/>
            </a:pPr>
            <a:r>
              <a:rPr lang="en-US" sz="2200" b="1"/>
              <a:t>-6% </a:t>
            </a:r>
            <a:r>
              <a:rPr lang="en-US" sz="2200"/>
              <a:t>in continuous facilities</a:t>
            </a:r>
          </a:p>
          <a:p>
            <a:pPr marL="742950" lvl="1" indent="-285750">
              <a:buFont typeface="Arial" panose="020B0604020202020204" pitchFamily="34" charset="0"/>
              <a:buChar char="•"/>
            </a:pPr>
            <a:r>
              <a:rPr lang="en-US" sz="2200" b="1"/>
              <a:t>-60% </a:t>
            </a:r>
            <a:r>
              <a:rPr lang="en-US" sz="2200"/>
              <a:t>in intermittent facilities </a:t>
            </a:r>
          </a:p>
          <a:p>
            <a:pPr marL="285750" indent="-285750">
              <a:buFont typeface="Arial" panose="020B0604020202020204" pitchFamily="34" charset="0"/>
              <a:buChar char="•"/>
            </a:pPr>
            <a:r>
              <a:rPr lang="en-US" sz="2200"/>
              <a:t>PMTCT infant diagnoses</a:t>
            </a:r>
          </a:p>
          <a:p>
            <a:pPr marL="742950" lvl="1" indent="-285750">
              <a:buFont typeface="Arial" panose="020B0604020202020204" pitchFamily="34" charset="0"/>
              <a:buChar char="•"/>
            </a:pPr>
            <a:r>
              <a:rPr lang="en-US" sz="2200" b="1"/>
              <a:t>-12% </a:t>
            </a:r>
            <a:r>
              <a:rPr lang="en-US" sz="2200"/>
              <a:t>in continuous facilities </a:t>
            </a:r>
          </a:p>
          <a:p>
            <a:pPr marL="742950" lvl="1" indent="-285750">
              <a:buFont typeface="Arial" panose="020B0604020202020204" pitchFamily="34" charset="0"/>
              <a:buChar char="•"/>
            </a:pPr>
            <a:r>
              <a:rPr lang="en-US" sz="2200" b="1"/>
              <a:t>-31% </a:t>
            </a:r>
            <a:r>
              <a:rPr lang="en-US" sz="2200"/>
              <a:t>in intermittent facilities </a:t>
            </a:r>
          </a:p>
          <a:p>
            <a:pPr marL="285750" indent="-285750">
              <a:buFont typeface="Arial" panose="020B0604020202020204" pitchFamily="34" charset="0"/>
              <a:buChar char="•"/>
            </a:pPr>
            <a:r>
              <a:rPr lang="en-US" sz="2200"/>
              <a:t>PrEP initiations dropped </a:t>
            </a:r>
            <a:r>
              <a:rPr lang="en-US" sz="2200" b="1"/>
              <a:t>-33% </a:t>
            </a:r>
            <a:r>
              <a:rPr lang="en-US" sz="2200"/>
              <a:t>overall</a:t>
            </a:r>
          </a:p>
          <a:p>
            <a:pPr marL="742950" lvl="1" indent="-285750">
              <a:buFont typeface="Arial" panose="020B0604020202020204" pitchFamily="34" charset="0"/>
              <a:buChar char="•"/>
            </a:pPr>
            <a:r>
              <a:rPr lang="en-US" sz="2200" b="1"/>
              <a:t>-27% </a:t>
            </a:r>
            <a:r>
              <a:rPr lang="en-US" sz="2200"/>
              <a:t>in continuous facilities</a:t>
            </a:r>
          </a:p>
          <a:p>
            <a:pPr marL="742950" lvl="1" indent="-285750">
              <a:buFont typeface="Arial" panose="020B0604020202020204" pitchFamily="34" charset="0"/>
              <a:buChar char="•"/>
            </a:pPr>
            <a:r>
              <a:rPr lang="en-US" sz="2200" b="1"/>
              <a:t>-62% </a:t>
            </a:r>
            <a:r>
              <a:rPr lang="en-US" sz="2200"/>
              <a:t>in intermittent facilities</a:t>
            </a:r>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F320E47F-BE2A-CD89-EFA6-7CB80A254CEC}"/>
              </a:ext>
            </a:extLst>
          </p:cNvPr>
          <p:cNvSpPr txBox="1"/>
          <p:nvPr/>
        </p:nvSpPr>
        <p:spPr>
          <a:xfrm>
            <a:off x="10759858" y="5730658"/>
            <a:ext cx="1432142" cy="1052186"/>
          </a:xfrm>
          <a:prstGeom prst="rect">
            <a:avLst/>
          </a:prstGeom>
          <a:solidFill>
            <a:schemeClr val="bg1"/>
          </a:solidFill>
        </p:spPr>
        <p:txBody>
          <a:bodyPr wrap="square" rtlCol="0">
            <a:spAutoFit/>
          </a:bodyPr>
          <a:lstStyle/>
          <a:p>
            <a:endParaRPr lang="en-US"/>
          </a:p>
        </p:txBody>
      </p:sp>
      <p:pic>
        <p:nvPicPr>
          <p:cNvPr id="8" name="Picture 7" descr="A document with text and images&#10;&#10;AI-generated content may be incorrect.">
            <a:extLst>
              <a:ext uri="{FF2B5EF4-FFF2-40B4-BE49-F238E27FC236}">
                <a16:creationId xmlns:a16="http://schemas.microsoft.com/office/drawing/2014/main" id="{EAB8FE85-02D8-25A9-6AA9-3F1C1182B136}"/>
              </a:ext>
            </a:extLst>
          </p:cNvPr>
          <p:cNvPicPr>
            <a:picLocks noChangeAspect="1"/>
          </p:cNvPicPr>
          <p:nvPr/>
        </p:nvPicPr>
        <p:blipFill>
          <a:blip r:embed="rId3"/>
          <a:srcRect t="7618"/>
          <a:stretch>
            <a:fillRect/>
          </a:stretch>
        </p:blipFill>
        <p:spPr>
          <a:xfrm>
            <a:off x="6754358" y="1138887"/>
            <a:ext cx="4565669" cy="5588486"/>
          </a:xfrm>
          <a:prstGeom prst="rect">
            <a:avLst/>
          </a:prstGeom>
          <a:ln>
            <a:solidFill>
              <a:schemeClr val="bg2">
                <a:lumMod val="10000"/>
              </a:schemeClr>
            </a:solidFill>
          </a:ln>
        </p:spPr>
      </p:pic>
      <p:sp>
        <p:nvSpPr>
          <p:cNvPr id="7" name="TextBox 6">
            <a:extLst>
              <a:ext uri="{FF2B5EF4-FFF2-40B4-BE49-F238E27FC236}">
                <a16:creationId xmlns:a16="http://schemas.microsoft.com/office/drawing/2014/main" id="{69821AF8-DBD1-D14B-0878-3B6BAF442492}"/>
              </a:ext>
            </a:extLst>
          </p:cNvPr>
          <p:cNvSpPr txBox="1"/>
          <p:nvPr/>
        </p:nvSpPr>
        <p:spPr>
          <a:xfrm>
            <a:off x="7460107" y="6306049"/>
            <a:ext cx="3375513" cy="307777"/>
          </a:xfrm>
          <a:prstGeom prst="rect">
            <a:avLst/>
          </a:prstGeom>
          <a:noFill/>
        </p:spPr>
        <p:txBody>
          <a:bodyPr wrap="square" rtlCol="0">
            <a:spAutoFit/>
          </a:bodyPr>
          <a:lstStyle/>
          <a:p>
            <a:r>
              <a:rPr lang="en-US" sz="1400" i="1">
                <a:solidFill>
                  <a:schemeClr val="bg2">
                    <a:lumMod val="10000"/>
                  </a:schemeClr>
                </a:solidFill>
              </a:rPr>
              <a:t>Data shared from analysis by amfAR</a:t>
            </a:r>
          </a:p>
        </p:txBody>
      </p:sp>
    </p:spTree>
    <p:extLst>
      <p:ext uri="{BB962C8B-B14F-4D97-AF65-F5344CB8AC3E}">
        <p14:creationId xmlns:p14="http://schemas.microsoft.com/office/powerpoint/2010/main" val="1545774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a:t>Decline in PEPFAR Supported PrEP Initiations </a:t>
            </a:r>
          </a:p>
        </p:txBody>
      </p:sp>
      <p:sp>
        <p:nvSpPr>
          <p:cNvPr id="5" name="Text Placeholder 4">
            <a:extLst>
              <a:ext uri="{FF2B5EF4-FFF2-40B4-BE49-F238E27FC236}">
                <a16:creationId xmlns:a16="http://schemas.microsoft.com/office/drawing/2014/main" id="{B2BAFCC2-9CDF-080D-C712-D146B0BEE373}"/>
              </a:ext>
            </a:extLst>
          </p:cNvPr>
          <p:cNvSpPr>
            <a:spLocks noGrp="1"/>
          </p:cNvSpPr>
          <p:nvPr>
            <p:ph type="body" sz="quarter" idx="10"/>
          </p:nvPr>
        </p:nvSpPr>
        <p:spPr>
          <a:xfrm>
            <a:off x="838200" y="1143443"/>
            <a:ext cx="11353800" cy="547098"/>
          </a:xfrm>
        </p:spPr>
        <p:txBody>
          <a:bodyPr/>
          <a:lstStyle/>
          <a:p>
            <a:r>
              <a:rPr lang="en-US"/>
              <a:t>Comparison of PEPFAR data from Q4 2024 (July – Sept) to Q4 2025 (July – Sept)</a:t>
            </a:r>
          </a:p>
        </p:txBody>
      </p:sp>
      <p:grpSp>
        <p:nvGrpSpPr>
          <p:cNvPr id="8" name="Group 7">
            <a:extLst>
              <a:ext uri="{FF2B5EF4-FFF2-40B4-BE49-F238E27FC236}">
                <a16:creationId xmlns:a16="http://schemas.microsoft.com/office/drawing/2014/main" id="{F0F531DB-918C-A9C3-05AA-9D14A607F705}"/>
              </a:ext>
            </a:extLst>
          </p:cNvPr>
          <p:cNvGrpSpPr/>
          <p:nvPr/>
        </p:nvGrpSpPr>
        <p:grpSpPr>
          <a:xfrm>
            <a:off x="740230" y="1729667"/>
            <a:ext cx="10888199" cy="4507848"/>
            <a:chOff x="1004458" y="1718781"/>
            <a:chExt cx="10547770" cy="4281327"/>
          </a:xfrm>
        </p:grpSpPr>
        <p:pic>
          <p:nvPicPr>
            <p:cNvPr id="4" name="Picture 3" descr="A graph with numbers and a chart&#10;&#10;AI-generated content may be incorrect.">
              <a:extLst>
                <a:ext uri="{FF2B5EF4-FFF2-40B4-BE49-F238E27FC236}">
                  <a16:creationId xmlns:a16="http://schemas.microsoft.com/office/drawing/2014/main" id="{34BC9C4C-AF99-7AEA-586C-1885C0C19EEC}"/>
                </a:ext>
              </a:extLst>
            </p:cNvPr>
            <p:cNvPicPr>
              <a:picLocks noChangeAspect="1"/>
            </p:cNvPicPr>
            <p:nvPr/>
          </p:nvPicPr>
          <p:blipFill>
            <a:blip r:embed="rId2"/>
            <a:srcRect l="3437" t="11977" r="2445" b="2951"/>
            <a:stretch>
              <a:fillRect/>
            </a:stretch>
          </p:blipFill>
          <p:spPr>
            <a:xfrm>
              <a:off x="1004458" y="1718781"/>
              <a:ext cx="10547770" cy="4281327"/>
            </a:xfrm>
            <a:prstGeom prst="rect">
              <a:avLst/>
            </a:prstGeom>
          </p:spPr>
        </p:pic>
        <p:sp>
          <p:nvSpPr>
            <p:cNvPr id="9" name="TextBox 8">
              <a:extLst>
                <a:ext uri="{FF2B5EF4-FFF2-40B4-BE49-F238E27FC236}">
                  <a16:creationId xmlns:a16="http://schemas.microsoft.com/office/drawing/2014/main" id="{7AB67539-F407-B8CB-4D5E-2235834B94F2}"/>
                </a:ext>
              </a:extLst>
            </p:cNvPr>
            <p:cNvSpPr txBox="1"/>
            <p:nvPr/>
          </p:nvSpPr>
          <p:spPr>
            <a:xfrm>
              <a:off x="10382844" y="5262494"/>
              <a:ext cx="1169384" cy="737614"/>
            </a:xfrm>
            <a:prstGeom prst="rect">
              <a:avLst/>
            </a:prstGeom>
            <a:solidFill>
              <a:schemeClr val="bg1"/>
            </a:solidFill>
          </p:spPr>
          <p:txBody>
            <a:bodyPr wrap="square" rtlCol="0">
              <a:spAutoFit/>
            </a:bodyPr>
            <a:lstStyle/>
            <a:p>
              <a:endParaRPr lang="en-US"/>
            </a:p>
          </p:txBody>
        </p:sp>
      </p:grpSp>
    </p:spTree>
    <p:extLst>
      <p:ext uri="{BB962C8B-B14F-4D97-AF65-F5344CB8AC3E}">
        <p14:creationId xmlns:p14="http://schemas.microsoft.com/office/powerpoint/2010/main" val="4004773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0A1BAE-5A62-C63B-2D38-9809C7E57AED}"/>
              </a:ext>
            </a:extLst>
          </p:cNvPr>
          <p:cNvSpPr>
            <a:spLocks noGrp="1"/>
          </p:cNvSpPr>
          <p:nvPr>
            <p:ph type="title"/>
          </p:nvPr>
        </p:nvSpPr>
        <p:spPr>
          <a:xfrm>
            <a:off x="835742" y="356073"/>
            <a:ext cx="10926198" cy="750077"/>
          </a:xfrm>
        </p:spPr>
        <p:txBody>
          <a:bodyPr>
            <a:normAutofit/>
          </a:bodyPr>
          <a:lstStyle/>
          <a:p>
            <a:r>
              <a:rPr lang="en-US"/>
              <a:t>Significant Reductions in PrEP Services</a:t>
            </a:r>
          </a:p>
        </p:txBody>
      </p:sp>
      <p:sp>
        <p:nvSpPr>
          <p:cNvPr id="7" name="Text Placeholder 6">
            <a:extLst>
              <a:ext uri="{FF2B5EF4-FFF2-40B4-BE49-F238E27FC236}">
                <a16:creationId xmlns:a16="http://schemas.microsoft.com/office/drawing/2014/main" id="{D63916C4-CCD4-B7A8-5D63-F757C9D57F88}"/>
              </a:ext>
            </a:extLst>
          </p:cNvPr>
          <p:cNvSpPr>
            <a:spLocks noGrp="1"/>
          </p:cNvSpPr>
          <p:nvPr>
            <p:ph type="body" sz="quarter" idx="11"/>
          </p:nvPr>
        </p:nvSpPr>
        <p:spPr>
          <a:xfrm>
            <a:off x="835742" y="1115203"/>
            <a:ext cx="11176718" cy="3873576"/>
          </a:xfrm>
        </p:spPr>
        <p:txBody>
          <a:bodyPr>
            <a:normAutofit lnSpcReduction="10000"/>
          </a:bodyPr>
          <a:lstStyle/>
          <a:p>
            <a:r>
              <a:rPr lang="en-US"/>
              <a:t>17 of 51 countries (33%) with PEPFAR-funded PrEP programs in 2024, primarily in Asia and South America, were completely cut in 2025</a:t>
            </a:r>
          </a:p>
          <a:p>
            <a:r>
              <a:rPr lang="en-US"/>
              <a:t>Top 16 PrEP markets (based on 2024 data) saw the most drastic cuts, representing poor prioritization of resources</a:t>
            </a:r>
          </a:p>
          <a:p>
            <a:pPr lvl="1"/>
            <a:r>
              <a:rPr lang="en-US"/>
              <a:t>PrEP initiations fell 41% overall</a:t>
            </a:r>
          </a:p>
          <a:p>
            <a:pPr lvl="1"/>
            <a:r>
              <a:rPr lang="en-US"/>
              <a:t>Down 43% in higher-burden countries, compared to a 26% decrease in lower-burden countries</a:t>
            </a:r>
          </a:p>
          <a:p>
            <a:r>
              <a:rPr lang="en-US"/>
              <a:t>No publicly available data on PrEP initiations for key populations</a:t>
            </a:r>
          </a:p>
          <a:p>
            <a:r>
              <a:rPr lang="en-US"/>
              <a:t>Pronounced and worrying drops in PrEP initiations among adolescent girls and young women (15–24-year-olds) compared to older women</a:t>
            </a:r>
          </a:p>
        </p:txBody>
      </p:sp>
      <p:graphicFrame>
        <p:nvGraphicFramePr>
          <p:cNvPr id="8" name="Table 7">
            <a:extLst>
              <a:ext uri="{FF2B5EF4-FFF2-40B4-BE49-F238E27FC236}">
                <a16:creationId xmlns:a16="http://schemas.microsoft.com/office/drawing/2014/main" id="{74372566-A265-99EA-0C0B-09371B0AFCB7}"/>
              </a:ext>
            </a:extLst>
          </p:cNvPr>
          <p:cNvGraphicFramePr>
            <a:graphicFrameLocks noGrp="1"/>
          </p:cNvGraphicFramePr>
          <p:nvPr/>
        </p:nvGraphicFramePr>
        <p:xfrm>
          <a:off x="835742" y="4988779"/>
          <a:ext cx="10003708" cy="1737360"/>
        </p:xfrm>
        <a:graphic>
          <a:graphicData uri="http://schemas.openxmlformats.org/drawingml/2006/table">
            <a:tbl>
              <a:tblPr firstRow="1" bandRow="1">
                <a:tableStyleId>{5C22544A-7EE6-4342-B048-85BDC9FD1C3A}</a:tableStyleId>
              </a:tblPr>
              <a:tblGrid>
                <a:gridCol w="2500927">
                  <a:extLst>
                    <a:ext uri="{9D8B030D-6E8A-4147-A177-3AD203B41FA5}">
                      <a16:colId xmlns:a16="http://schemas.microsoft.com/office/drawing/2014/main" val="716647117"/>
                    </a:ext>
                  </a:extLst>
                </a:gridCol>
                <a:gridCol w="2500927">
                  <a:extLst>
                    <a:ext uri="{9D8B030D-6E8A-4147-A177-3AD203B41FA5}">
                      <a16:colId xmlns:a16="http://schemas.microsoft.com/office/drawing/2014/main" val="531809202"/>
                    </a:ext>
                  </a:extLst>
                </a:gridCol>
                <a:gridCol w="2500927">
                  <a:extLst>
                    <a:ext uri="{9D8B030D-6E8A-4147-A177-3AD203B41FA5}">
                      <a16:colId xmlns:a16="http://schemas.microsoft.com/office/drawing/2014/main" val="3834583992"/>
                    </a:ext>
                  </a:extLst>
                </a:gridCol>
                <a:gridCol w="2500927">
                  <a:extLst>
                    <a:ext uri="{9D8B030D-6E8A-4147-A177-3AD203B41FA5}">
                      <a16:colId xmlns:a16="http://schemas.microsoft.com/office/drawing/2014/main" val="3952807564"/>
                    </a:ext>
                  </a:extLst>
                </a:gridCol>
              </a:tblGrid>
              <a:tr h="611794">
                <a:tc>
                  <a:txBody>
                    <a:bodyPr/>
                    <a:lstStyle/>
                    <a:p>
                      <a:endParaRPr lang="en-US">
                        <a:solidFill>
                          <a:schemeClr val="bg2">
                            <a:lumMod val="10000"/>
                          </a:schemeClr>
                        </a:solidFill>
                      </a:endParaRPr>
                    </a:p>
                  </a:txBody>
                  <a:tcPr/>
                </a:tc>
                <a:tc>
                  <a:txBody>
                    <a:bodyPr/>
                    <a:lstStyle/>
                    <a:p>
                      <a:pPr algn="ctr"/>
                      <a:r>
                        <a:rPr lang="en-US">
                          <a:solidFill>
                            <a:schemeClr val="bg1"/>
                          </a:solidFill>
                        </a:rPr>
                        <a:t>New PrEP Initiations </a:t>
                      </a:r>
                    </a:p>
                    <a:p>
                      <a:pPr algn="ctr"/>
                      <a:r>
                        <a:rPr lang="en-US">
                          <a:solidFill>
                            <a:schemeClr val="bg1"/>
                          </a:solidFill>
                        </a:rPr>
                        <a:t>Q4 2024</a:t>
                      </a:r>
                    </a:p>
                  </a:txBody>
                  <a:tcPr/>
                </a:tc>
                <a:tc>
                  <a:txBody>
                    <a:bodyPr/>
                    <a:lstStyle/>
                    <a:p>
                      <a:pPr algn="ctr"/>
                      <a:r>
                        <a:rPr lang="en-US">
                          <a:solidFill>
                            <a:schemeClr val="bg1"/>
                          </a:solidFill>
                        </a:rPr>
                        <a:t>New PrEP Initiations </a:t>
                      </a:r>
                    </a:p>
                    <a:p>
                      <a:pPr algn="ctr"/>
                      <a:r>
                        <a:rPr lang="en-US">
                          <a:solidFill>
                            <a:schemeClr val="bg1"/>
                          </a:solidFill>
                        </a:rPr>
                        <a:t>Q4 2025</a:t>
                      </a:r>
                    </a:p>
                  </a:txBody>
                  <a:tcPr/>
                </a:tc>
                <a:tc>
                  <a:txBody>
                    <a:bodyPr/>
                    <a:lstStyle/>
                    <a:p>
                      <a:pPr algn="ctr"/>
                      <a:r>
                        <a:rPr lang="en-US">
                          <a:solidFill>
                            <a:schemeClr val="bg1"/>
                          </a:solidFill>
                        </a:rPr>
                        <a:t>% Decrease in PrEP Initiations</a:t>
                      </a:r>
                    </a:p>
                  </a:txBody>
                  <a:tcPr/>
                </a:tc>
                <a:extLst>
                  <a:ext uri="{0D108BD9-81ED-4DB2-BD59-A6C34878D82A}">
                    <a16:rowId xmlns:a16="http://schemas.microsoft.com/office/drawing/2014/main" val="1253664881"/>
                  </a:ext>
                </a:extLst>
              </a:tr>
              <a:tr h="362215">
                <a:tc>
                  <a:txBody>
                    <a:bodyPr/>
                    <a:lstStyle/>
                    <a:p>
                      <a:r>
                        <a:rPr lang="en-US">
                          <a:solidFill>
                            <a:schemeClr val="bg2">
                              <a:lumMod val="10000"/>
                            </a:schemeClr>
                          </a:solidFill>
                        </a:rPr>
                        <a:t>All Women</a:t>
                      </a:r>
                    </a:p>
                  </a:txBody>
                  <a:tcPr/>
                </a:tc>
                <a:tc>
                  <a:txBody>
                    <a:bodyPr/>
                    <a:lstStyle/>
                    <a:p>
                      <a:pPr algn="ctr" fontAlgn="b">
                        <a:buNone/>
                      </a:pPr>
                      <a:r>
                        <a:rPr lang="en-US" sz="1800" b="0" i="0" u="none" strike="noStrike">
                          <a:solidFill>
                            <a:srgbClr val="000000"/>
                          </a:solidFill>
                          <a:effectLst/>
                          <a:latin typeface="Aptos" panose="020B0004020202020204" pitchFamily="34" charset="0"/>
                        </a:rPr>
                        <a:t>405,158</a:t>
                      </a:r>
                    </a:p>
                  </a:txBody>
                  <a:tcPr marL="9525" marR="9525" marT="9525" marB="0" anchor="b"/>
                </a:tc>
                <a:tc>
                  <a:txBody>
                    <a:bodyPr/>
                    <a:lstStyle/>
                    <a:p>
                      <a:pPr algn="ctr" fontAlgn="b">
                        <a:buNone/>
                      </a:pPr>
                      <a:r>
                        <a:rPr lang="en-US" sz="1800" b="0" i="0" u="none" strike="noStrike">
                          <a:solidFill>
                            <a:srgbClr val="000000"/>
                          </a:solidFill>
                          <a:effectLst/>
                          <a:latin typeface="Aptos" panose="020B0004020202020204" pitchFamily="34" charset="0"/>
                        </a:rPr>
                        <a:t>271,826</a:t>
                      </a:r>
                    </a:p>
                  </a:txBody>
                  <a:tcPr marL="9525" marR="9525" marT="9525" marB="0" anchor="b"/>
                </a:tc>
                <a:tc>
                  <a:txBody>
                    <a:bodyPr/>
                    <a:lstStyle/>
                    <a:p>
                      <a:pPr algn="ctr" fontAlgn="b">
                        <a:buNone/>
                      </a:pPr>
                      <a:r>
                        <a:rPr lang="en-US" sz="1800" b="1" i="0" u="none" strike="noStrike">
                          <a:solidFill>
                            <a:srgbClr val="C00000"/>
                          </a:solidFill>
                          <a:effectLst/>
                          <a:latin typeface="Aptos" panose="020B0004020202020204" pitchFamily="34" charset="0"/>
                        </a:rPr>
                        <a:t>-33%</a:t>
                      </a:r>
                    </a:p>
                  </a:txBody>
                  <a:tcPr marL="9525" marR="9525" marT="9525" marB="0" anchor="b"/>
                </a:tc>
                <a:extLst>
                  <a:ext uri="{0D108BD9-81ED-4DB2-BD59-A6C34878D82A}">
                    <a16:rowId xmlns:a16="http://schemas.microsoft.com/office/drawing/2014/main" val="2369614290"/>
                  </a:ext>
                </a:extLst>
              </a:tr>
              <a:tr h="362215">
                <a:tc>
                  <a:txBody>
                    <a:bodyPr/>
                    <a:lstStyle/>
                    <a:p>
                      <a:r>
                        <a:rPr lang="en-US">
                          <a:solidFill>
                            <a:schemeClr val="bg2">
                              <a:lumMod val="10000"/>
                            </a:schemeClr>
                          </a:solidFill>
                        </a:rPr>
                        <a:t>AGYW (15-24)</a:t>
                      </a:r>
                    </a:p>
                  </a:txBody>
                  <a:tcPr/>
                </a:tc>
                <a:tc>
                  <a:txBody>
                    <a:bodyPr/>
                    <a:lstStyle/>
                    <a:p>
                      <a:pPr algn="ctr" fontAlgn="b">
                        <a:buNone/>
                      </a:pPr>
                      <a:r>
                        <a:rPr lang="en-US" sz="1800" b="0" i="0" u="none" strike="noStrike">
                          <a:solidFill>
                            <a:srgbClr val="000000"/>
                          </a:solidFill>
                          <a:effectLst/>
                          <a:latin typeface="Aptos" panose="020B0004020202020204" pitchFamily="34" charset="0"/>
                        </a:rPr>
                        <a:t>204,029</a:t>
                      </a:r>
                    </a:p>
                  </a:txBody>
                  <a:tcPr marL="9525" marR="9525" marT="9525" marB="0" anchor="b"/>
                </a:tc>
                <a:tc>
                  <a:txBody>
                    <a:bodyPr/>
                    <a:lstStyle/>
                    <a:p>
                      <a:pPr algn="ctr" fontAlgn="b">
                        <a:buNone/>
                      </a:pPr>
                      <a:r>
                        <a:rPr lang="en-US" sz="1800" b="0" i="0" u="none" strike="noStrike">
                          <a:solidFill>
                            <a:srgbClr val="000000"/>
                          </a:solidFill>
                          <a:effectLst/>
                          <a:latin typeface="Aptos" panose="020B0004020202020204" pitchFamily="34" charset="0"/>
                        </a:rPr>
                        <a:t>124,326</a:t>
                      </a:r>
                    </a:p>
                  </a:txBody>
                  <a:tcPr marL="9525" marR="9525" marT="9525" marB="0" anchor="b"/>
                </a:tc>
                <a:tc>
                  <a:txBody>
                    <a:bodyPr/>
                    <a:lstStyle/>
                    <a:p>
                      <a:pPr algn="ctr" fontAlgn="b">
                        <a:buNone/>
                      </a:pPr>
                      <a:r>
                        <a:rPr lang="en-US" sz="1800" b="1" i="0" u="none" strike="noStrike">
                          <a:solidFill>
                            <a:srgbClr val="C00000"/>
                          </a:solidFill>
                          <a:effectLst/>
                          <a:latin typeface="Aptos" panose="020B0004020202020204" pitchFamily="34" charset="0"/>
                        </a:rPr>
                        <a:t>-39%</a:t>
                      </a:r>
                    </a:p>
                  </a:txBody>
                  <a:tcPr marL="9525" marR="9525" marT="9525" marB="0" anchor="b"/>
                </a:tc>
                <a:extLst>
                  <a:ext uri="{0D108BD9-81ED-4DB2-BD59-A6C34878D82A}">
                    <a16:rowId xmlns:a16="http://schemas.microsoft.com/office/drawing/2014/main" val="768637332"/>
                  </a:ext>
                </a:extLst>
              </a:tr>
              <a:tr h="354452">
                <a:tc>
                  <a:txBody>
                    <a:bodyPr/>
                    <a:lstStyle/>
                    <a:p>
                      <a:r>
                        <a:rPr lang="en-US">
                          <a:solidFill>
                            <a:schemeClr val="bg2">
                              <a:lumMod val="10000"/>
                            </a:schemeClr>
                          </a:solidFill>
                        </a:rPr>
                        <a:t>Other Women (25-49)</a:t>
                      </a:r>
                    </a:p>
                  </a:txBody>
                  <a:tcPr/>
                </a:tc>
                <a:tc>
                  <a:txBody>
                    <a:bodyPr/>
                    <a:lstStyle/>
                    <a:p>
                      <a:pPr algn="ctr" fontAlgn="b">
                        <a:buNone/>
                      </a:pPr>
                      <a:r>
                        <a:rPr lang="en-US" sz="1800" b="0" i="0" u="none" strike="noStrike">
                          <a:solidFill>
                            <a:srgbClr val="000000"/>
                          </a:solidFill>
                          <a:effectLst/>
                          <a:latin typeface="Aptos" panose="020B0004020202020204" pitchFamily="34" charset="0"/>
                        </a:rPr>
                        <a:t>194,312</a:t>
                      </a:r>
                    </a:p>
                  </a:txBody>
                  <a:tcPr marL="9525" marR="9525" marT="9525" marB="0" anchor="b"/>
                </a:tc>
                <a:tc>
                  <a:txBody>
                    <a:bodyPr/>
                    <a:lstStyle/>
                    <a:p>
                      <a:pPr algn="ctr" fontAlgn="b">
                        <a:buNone/>
                      </a:pPr>
                      <a:r>
                        <a:rPr lang="en-US" sz="1800" b="0" i="0" u="none" strike="noStrike">
                          <a:solidFill>
                            <a:srgbClr val="000000"/>
                          </a:solidFill>
                          <a:effectLst/>
                          <a:latin typeface="Aptos" panose="020B0004020202020204" pitchFamily="34" charset="0"/>
                        </a:rPr>
                        <a:t>143,392</a:t>
                      </a:r>
                    </a:p>
                  </a:txBody>
                  <a:tcPr marL="9525" marR="9525" marT="9525" marB="0" anchor="b"/>
                </a:tc>
                <a:tc>
                  <a:txBody>
                    <a:bodyPr/>
                    <a:lstStyle/>
                    <a:p>
                      <a:pPr algn="ctr" fontAlgn="b">
                        <a:buNone/>
                      </a:pPr>
                      <a:r>
                        <a:rPr lang="en-US" sz="1800" b="1" i="0" u="none" strike="noStrike">
                          <a:solidFill>
                            <a:srgbClr val="C00000"/>
                          </a:solidFill>
                          <a:effectLst/>
                          <a:latin typeface="Aptos" panose="020B0004020202020204" pitchFamily="34" charset="0"/>
                        </a:rPr>
                        <a:t>-26%</a:t>
                      </a:r>
                    </a:p>
                  </a:txBody>
                  <a:tcPr marL="9525" marR="9525" marT="9525" marB="0" anchor="b"/>
                </a:tc>
                <a:extLst>
                  <a:ext uri="{0D108BD9-81ED-4DB2-BD59-A6C34878D82A}">
                    <a16:rowId xmlns:a16="http://schemas.microsoft.com/office/drawing/2014/main" val="1842483067"/>
                  </a:ext>
                </a:extLst>
              </a:tr>
            </a:tbl>
          </a:graphicData>
        </a:graphic>
      </p:graphicFrame>
    </p:spTree>
    <p:extLst>
      <p:ext uri="{BB962C8B-B14F-4D97-AF65-F5344CB8AC3E}">
        <p14:creationId xmlns:p14="http://schemas.microsoft.com/office/powerpoint/2010/main" val="3237613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DA44-6543-719B-2754-9ED359AC3F92}"/>
              </a:ext>
            </a:extLst>
          </p:cNvPr>
          <p:cNvSpPr>
            <a:spLocks noGrp="1"/>
          </p:cNvSpPr>
          <p:nvPr>
            <p:ph type="title"/>
          </p:nvPr>
        </p:nvSpPr>
        <p:spPr>
          <a:xfrm>
            <a:off x="835741" y="365126"/>
            <a:ext cx="11182087" cy="750077"/>
          </a:xfrm>
        </p:spPr>
        <p:txBody>
          <a:bodyPr>
            <a:normAutofit/>
          </a:bodyPr>
          <a:lstStyle/>
          <a:p>
            <a:r>
              <a:rPr lang="en-US"/>
              <a:t>Critical KP &amp; </a:t>
            </a:r>
            <a:r>
              <a:rPr lang="en-US" err="1"/>
              <a:t>Px</a:t>
            </a:r>
            <a:r>
              <a:rPr lang="en-US"/>
              <a:t> Programs and Reporting Halted</a:t>
            </a:r>
          </a:p>
        </p:txBody>
      </p:sp>
      <p:sp>
        <p:nvSpPr>
          <p:cNvPr id="3" name="Text Placeholder 2">
            <a:extLst>
              <a:ext uri="{FF2B5EF4-FFF2-40B4-BE49-F238E27FC236}">
                <a16:creationId xmlns:a16="http://schemas.microsoft.com/office/drawing/2014/main" id="{F1420C41-98E2-E1C3-4776-56D377566C7E}"/>
              </a:ext>
            </a:extLst>
          </p:cNvPr>
          <p:cNvSpPr>
            <a:spLocks noGrp="1"/>
          </p:cNvSpPr>
          <p:nvPr>
            <p:ph type="body" sz="quarter" idx="10"/>
          </p:nvPr>
        </p:nvSpPr>
        <p:spPr>
          <a:xfrm>
            <a:off x="838199" y="1115203"/>
            <a:ext cx="10882744" cy="547098"/>
          </a:xfrm>
        </p:spPr>
        <p:txBody>
          <a:bodyPr/>
          <a:lstStyle/>
          <a:p>
            <a:r>
              <a:rPr lang="en-US"/>
              <a:t>Programs and interventions for priority populations, including MSM, transgender people, sex workers, and AGYW were particularly impacted</a:t>
            </a:r>
          </a:p>
        </p:txBody>
      </p:sp>
      <p:sp>
        <p:nvSpPr>
          <p:cNvPr id="4" name="Text Placeholder 3">
            <a:extLst>
              <a:ext uri="{FF2B5EF4-FFF2-40B4-BE49-F238E27FC236}">
                <a16:creationId xmlns:a16="http://schemas.microsoft.com/office/drawing/2014/main" id="{6F02D9F0-75A9-F150-D5F6-5AED2509213A}"/>
              </a:ext>
            </a:extLst>
          </p:cNvPr>
          <p:cNvSpPr>
            <a:spLocks noGrp="1"/>
          </p:cNvSpPr>
          <p:nvPr>
            <p:ph type="body" sz="quarter" idx="11"/>
          </p:nvPr>
        </p:nvSpPr>
        <p:spPr>
          <a:xfrm>
            <a:off x="836033" y="2017260"/>
            <a:ext cx="10887075" cy="2506662"/>
          </a:xfrm>
        </p:spPr>
        <p:txBody>
          <a:bodyPr/>
          <a:lstStyle/>
          <a:p>
            <a:r>
              <a:rPr lang="en-US"/>
              <a:t>PEPFAR no longer requires reporting on prevention services for priority populations – services that reached over 3 million individuals in Q4 2024</a:t>
            </a:r>
          </a:p>
          <a:p>
            <a:pPr lvl="1"/>
            <a:r>
              <a:rPr lang="en-US"/>
              <a:t>Many of these programs were also eliminated, but the magnitude of those cuts is challenging to quantify without any data</a:t>
            </a:r>
          </a:p>
          <a:p>
            <a:r>
              <a:rPr lang="en-US"/>
              <a:t>Staggering cuts to DREAMS programs – packages of prevention services to address the high incidence of HIV among AGYW </a:t>
            </a:r>
          </a:p>
          <a:p>
            <a:pPr lvl="1"/>
            <a:r>
              <a:rPr lang="en-US"/>
              <a:t>Likely a key driver in the significant reduction in AGYW initiating PrEP</a:t>
            </a:r>
          </a:p>
          <a:p>
            <a:pPr lvl="1"/>
            <a:r>
              <a:rPr lang="en-US"/>
              <a:t>Almost 1.9 million AGYW received prevention services in Q4 2024; only 253,000 received services in Q4 2025 (</a:t>
            </a:r>
            <a:r>
              <a:rPr lang="en-US" b="1"/>
              <a:t>86% decrease</a:t>
            </a:r>
            <a:r>
              <a:rPr lang="en-US"/>
              <a:t>)</a:t>
            </a:r>
          </a:p>
        </p:txBody>
      </p:sp>
    </p:spTree>
    <p:extLst>
      <p:ext uri="{BB962C8B-B14F-4D97-AF65-F5344CB8AC3E}">
        <p14:creationId xmlns:p14="http://schemas.microsoft.com/office/powerpoint/2010/main" val="1022457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125A-73FD-C9CB-2CEC-57A9374C7372}"/>
              </a:ext>
            </a:extLst>
          </p:cNvPr>
          <p:cNvSpPr>
            <a:spLocks noGrp="1"/>
          </p:cNvSpPr>
          <p:nvPr>
            <p:ph type="ctrTitle"/>
          </p:nvPr>
        </p:nvSpPr>
        <p:spPr>
          <a:xfrm>
            <a:off x="1524000" y="1946227"/>
            <a:ext cx="9144000" cy="2387600"/>
          </a:xfrm>
        </p:spPr>
        <p:txBody>
          <a:bodyPr/>
          <a:lstStyle/>
          <a:p>
            <a:r>
              <a:rPr lang="en-US"/>
              <a:t>Impact of US Funding Cuts on Research and Programs</a:t>
            </a:r>
          </a:p>
        </p:txBody>
      </p:sp>
    </p:spTree>
    <p:extLst>
      <p:ext uri="{BB962C8B-B14F-4D97-AF65-F5344CB8AC3E}">
        <p14:creationId xmlns:p14="http://schemas.microsoft.com/office/powerpoint/2010/main" val="209761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a:xfrm>
            <a:off x="835742" y="236273"/>
            <a:ext cx="10885202" cy="750077"/>
          </a:xfrm>
        </p:spPr>
        <p:txBody>
          <a:bodyPr>
            <a:normAutofit fontScale="90000"/>
          </a:bodyPr>
          <a:lstStyle/>
          <a:p>
            <a:r>
              <a:rPr lang="en-US"/>
              <a:t>Years Ahead in HIV Prevention Research: </a:t>
            </a:r>
            <a:br>
              <a:rPr lang="en-US"/>
            </a:br>
            <a:r>
              <a:rPr lang="en-US"/>
              <a:t>Time to Market</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5" name="Picture 4">
            <a:extLst>
              <a:ext uri="{FF2B5EF4-FFF2-40B4-BE49-F238E27FC236}">
                <a16:creationId xmlns:a16="http://schemas.microsoft.com/office/drawing/2014/main" id="{29310A13-FA95-F16E-F100-E8AFD98DFA9A}"/>
              </a:ext>
            </a:extLst>
          </p:cNvPr>
          <p:cNvPicPr>
            <a:picLocks noChangeAspect="1"/>
          </p:cNvPicPr>
          <p:nvPr/>
        </p:nvPicPr>
        <p:blipFill>
          <a:blip r:embed="rId2"/>
          <a:srcRect l="1324" t="14674" b="5708"/>
          <a:stretch>
            <a:fillRect/>
          </a:stretch>
        </p:blipFill>
        <p:spPr>
          <a:xfrm>
            <a:off x="1378937" y="1115323"/>
            <a:ext cx="9312590" cy="5707318"/>
          </a:xfrm>
          <a:prstGeom prst="rect">
            <a:avLst/>
          </a:prstGeom>
        </p:spPr>
      </p:pic>
    </p:spTree>
    <p:extLst>
      <p:ext uri="{BB962C8B-B14F-4D97-AF65-F5344CB8AC3E}">
        <p14:creationId xmlns:p14="http://schemas.microsoft.com/office/powerpoint/2010/main" val="2657578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20C53-294F-82FD-8903-BAA81B2C2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4A081-B022-AA29-1A45-546260B98BB3}"/>
              </a:ext>
            </a:extLst>
          </p:cNvPr>
          <p:cNvSpPr>
            <a:spLocks noGrp="1"/>
          </p:cNvSpPr>
          <p:nvPr>
            <p:ph type="title"/>
          </p:nvPr>
        </p:nvSpPr>
        <p:spPr>
          <a:xfrm>
            <a:off x="835742" y="331674"/>
            <a:ext cx="10885202" cy="739884"/>
          </a:xfrm>
        </p:spPr>
        <p:txBody>
          <a:bodyPr anchor="ctr">
            <a:normAutofit fontScale="90000"/>
          </a:bodyPr>
          <a:lstStyle/>
          <a:p>
            <a:r>
              <a:rPr lang="en-US"/>
              <a:t>HIV Prevention Pipeline: Impact of USAID &amp; NIH Cuts</a:t>
            </a:r>
          </a:p>
        </p:txBody>
      </p:sp>
      <p:pic>
        <p:nvPicPr>
          <p:cNvPr id="9" name="Picture 8">
            <a:extLst>
              <a:ext uri="{FF2B5EF4-FFF2-40B4-BE49-F238E27FC236}">
                <a16:creationId xmlns:a16="http://schemas.microsoft.com/office/drawing/2014/main" id="{CC3515E1-E643-551A-FBC3-04D53CEADE55}"/>
              </a:ext>
            </a:extLst>
          </p:cNvPr>
          <p:cNvPicPr>
            <a:picLocks noChangeAspect="1"/>
          </p:cNvPicPr>
          <p:nvPr/>
        </p:nvPicPr>
        <p:blipFill>
          <a:blip r:embed="rId3"/>
          <a:stretch>
            <a:fillRect/>
          </a:stretch>
        </p:blipFill>
        <p:spPr>
          <a:xfrm>
            <a:off x="549991" y="1216072"/>
            <a:ext cx="11378633" cy="4975177"/>
          </a:xfrm>
          <a:prstGeom prst="rect">
            <a:avLst/>
          </a:prstGeom>
        </p:spPr>
      </p:pic>
    </p:spTree>
    <p:extLst>
      <p:ext uri="{BB962C8B-B14F-4D97-AF65-F5344CB8AC3E}">
        <p14:creationId xmlns:p14="http://schemas.microsoft.com/office/powerpoint/2010/main" val="1975617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5AC66-1191-30C6-4D53-5B4C2B9D1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50292-D5DE-3488-AB3B-33AC91F56713}"/>
              </a:ext>
            </a:extLst>
          </p:cNvPr>
          <p:cNvSpPr>
            <a:spLocks noGrp="1"/>
          </p:cNvSpPr>
          <p:nvPr>
            <p:ph type="title"/>
          </p:nvPr>
        </p:nvSpPr>
        <p:spPr/>
        <p:txBody>
          <a:bodyPr/>
          <a:lstStyle/>
          <a:p>
            <a:r>
              <a:rPr lang="en-US"/>
              <a:t>The Cost of Cutting HIV Research</a:t>
            </a:r>
          </a:p>
        </p:txBody>
      </p:sp>
      <p:sp>
        <p:nvSpPr>
          <p:cNvPr id="3" name="Text Placeholder 2">
            <a:extLst>
              <a:ext uri="{FF2B5EF4-FFF2-40B4-BE49-F238E27FC236}">
                <a16:creationId xmlns:a16="http://schemas.microsoft.com/office/drawing/2014/main" id="{264E3572-0D53-83B8-5CE2-C918DD01E9E8}"/>
              </a:ext>
            </a:extLst>
          </p:cNvPr>
          <p:cNvSpPr>
            <a:spLocks noGrp="1"/>
          </p:cNvSpPr>
          <p:nvPr>
            <p:ph type="body" sz="quarter" idx="10"/>
          </p:nvPr>
        </p:nvSpPr>
        <p:spPr>
          <a:xfrm>
            <a:off x="838200" y="1143442"/>
            <a:ext cx="10882744" cy="882581"/>
          </a:xfrm>
        </p:spPr>
        <p:txBody>
          <a:bodyPr/>
          <a:lstStyle/>
          <a:p>
            <a:r>
              <a:rPr lang="en-US"/>
              <a:t>NIH terminated 191 HIV-specific grants in 2025, slashing over $200 million from key HIV prevention research grants</a:t>
            </a:r>
            <a:r>
              <a:rPr lang="en-US" baseline="30000"/>
              <a:t>1</a:t>
            </a:r>
          </a:p>
          <a:p>
            <a:endParaRPr lang="en-US"/>
          </a:p>
        </p:txBody>
      </p:sp>
      <p:pic>
        <p:nvPicPr>
          <p:cNvPr id="8" name="Picture 7" descr="A diagram of a variety of information&#10;&#10;AI-generated content may be incorrect.">
            <a:extLst>
              <a:ext uri="{FF2B5EF4-FFF2-40B4-BE49-F238E27FC236}">
                <a16:creationId xmlns:a16="http://schemas.microsoft.com/office/drawing/2014/main" id="{6212500F-7671-6EFD-FE37-00BCAAC06C0B}"/>
              </a:ext>
            </a:extLst>
          </p:cNvPr>
          <p:cNvPicPr>
            <a:picLocks noChangeAspect="1"/>
          </p:cNvPicPr>
          <p:nvPr/>
        </p:nvPicPr>
        <p:blipFill>
          <a:blip r:embed="rId2"/>
          <a:stretch>
            <a:fillRect/>
          </a:stretch>
        </p:blipFill>
        <p:spPr>
          <a:xfrm>
            <a:off x="835742" y="2054262"/>
            <a:ext cx="11179863" cy="3012142"/>
          </a:xfrm>
          <a:prstGeom prst="rect">
            <a:avLst/>
          </a:prstGeom>
        </p:spPr>
      </p:pic>
      <p:sp>
        <p:nvSpPr>
          <p:cNvPr id="9" name="TextBox 8">
            <a:extLst>
              <a:ext uri="{FF2B5EF4-FFF2-40B4-BE49-F238E27FC236}">
                <a16:creationId xmlns:a16="http://schemas.microsoft.com/office/drawing/2014/main" id="{ADD32FCD-C5B6-54B7-FE9B-AE0022BF2E9C}"/>
              </a:ext>
            </a:extLst>
          </p:cNvPr>
          <p:cNvSpPr txBox="1"/>
          <p:nvPr/>
        </p:nvSpPr>
        <p:spPr>
          <a:xfrm>
            <a:off x="835742" y="5066404"/>
            <a:ext cx="11076510" cy="307777"/>
          </a:xfrm>
          <a:prstGeom prst="rect">
            <a:avLst/>
          </a:prstGeom>
          <a:noFill/>
        </p:spPr>
        <p:txBody>
          <a:bodyPr wrap="square" rtlCol="0">
            <a:spAutoFit/>
          </a:bodyPr>
          <a:lstStyle/>
          <a:p>
            <a:r>
              <a:rPr lang="en-US" sz="1400" i="1" baseline="30000">
                <a:solidFill>
                  <a:schemeClr val="bg2">
                    <a:lumMod val="10000"/>
                  </a:schemeClr>
                </a:solidFill>
              </a:rPr>
              <a:t>1</a:t>
            </a:r>
            <a:r>
              <a:rPr lang="en-US" sz="1400" i="1">
                <a:solidFill>
                  <a:schemeClr val="bg2">
                    <a:lumMod val="10000"/>
                  </a:schemeClr>
                </a:solidFill>
              </a:rPr>
              <a:t>Grants may cover more than one research area, so total across categories shown here exceeds $200 million in total funding lost</a:t>
            </a:r>
          </a:p>
        </p:txBody>
      </p:sp>
    </p:spTree>
    <p:extLst>
      <p:ext uri="{BB962C8B-B14F-4D97-AF65-F5344CB8AC3E}">
        <p14:creationId xmlns:p14="http://schemas.microsoft.com/office/powerpoint/2010/main" val="3419074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B9B7-F4A6-7344-8659-FDE84F9EDCCC}"/>
              </a:ext>
            </a:extLst>
          </p:cNvPr>
          <p:cNvSpPr>
            <a:spLocks noGrp="1"/>
          </p:cNvSpPr>
          <p:nvPr>
            <p:ph type="title"/>
          </p:nvPr>
        </p:nvSpPr>
        <p:spPr/>
        <p:txBody>
          <a:bodyPr/>
          <a:lstStyle/>
          <a:p>
            <a:r>
              <a:rPr lang="en-US"/>
              <a:t>NIH: Cuts to Clinical Trials</a:t>
            </a:r>
          </a:p>
        </p:txBody>
      </p:sp>
      <p:sp>
        <p:nvSpPr>
          <p:cNvPr id="3" name="Content Placeholder 2">
            <a:extLst>
              <a:ext uri="{FF2B5EF4-FFF2-40B4-BE49-F238E27FC236}">
                <a16:creationId xmlns:a16="http://schemas.microsoft.com/office/drawing/2014/main" id="{7217CF32-AD0C-BD4D-A8A5-236273A3A069}"/>
              </a:ext>
            </a:extLst>
          </p:cNvPr>
          <p:cNvSpPr>
            <a:spLocks noGrp="1"/>
          </p:cNvSpPr>
          <p:nvPr>
            <p:ph idx="4294967295"/>
          </p:nvPr>
        </p:nvSpPr>
        <p:spPr>
          <a:xfrm>
            <a:off x="838201" y="1553716"/>
            <a:ext cx="4077221" cy="4062488"/>
          </a:xfrm>
        </p:spPr>
        <p:txBody>
          <a:bodyPr vert="horz" lIns="91440" tIns="45720" rIns="91440" bIns="45720" rtlCol="0" anchor="t">
            <a:noAutofit/>
          </a:bodyPr>
          <a:lstStyle/>
          <a:p>
            <a:r>
              <a:rPr lang="en-US">
                <a:cs typeface="Arial"/>
              </a:rPr>
              <a:t>Total NIH termination of grants—unprecedented in history of agency</a:t>
            </a:r>
          </a:p>
          <a:p>
            <a:pPr lvl="1"/>
            <a:r>
              <a:rPr lang="en-US">
                <a:cs typeface="Arial"/>
              </a:rPr>
              <a:t>$19B lost funding = 777 terminated grants</a:t>
            </a:r>
          </a:p>
          <a:p>
            <a:pPr lvl="1"/>
            <a:r>
              <a:rPr lang="en-US">
                <a:cs typeface="Arial"/>
              </a:rPr>
              <a:t>$643M = 113 active clinical trials terminated</a:t>
            </a:r>
          </a:p>
          <a:p>
            <a:pPr lvl="1"/>
            <a:r>
              <a:rPr lang="en-US">
                <a:cs typeface="Arial"/>
              </a:rPr>
              <a:t>56% ($~360M) of terminated </a:t>
            </a:r>
            <a:r>
              <a:rPr lang="en-US" b="1">
                <a:cs typeface="Arial"/>
              </a:rPr>
              <a:t>clinical trials </a:t>
            </a:r>
            <a:r>
              <a:rPr lang="en-US">
                <a:cs typeface="Arial"/>
              </a:rPr>
              <a:t>related to HIV</a:t>
            </a:r>
          </a:p>
        </p:txBody>
      </p:sp>
      <p:pic>
        <p:nvPicPr>
          <p:cNvPr id="4" name="Picture 3" descr="A graph of a number of grants&#10;&#10;AI-generated content may be incorrect.">
            <a:extLst>
              <a:ext uri="{FF2B5EF4-FFF2-40B4-BE49-F238E27FC236}">
                <a16:creationId xmlns:a16="http://schemas.microsoft.com/office/drawing/2014/main" id="{194D360F-969E-0132-12E6-BAFE2BF788C5}"/>
              </a:ext>
            </a:extLst>
          </p:cNvPr>
          <p:cNvPicPr>
            <a:picLocks noChangeAspect="1"/>
          </p:cNvPicPr>
          <p:nvPr/>
        </p:nvPicPr>
        <p:blipFill>
          <a:blip r:embed="rId2"/>
          <a:stretch>
            <a:fillRect/>
          </a:stretch>
        </p:blipFill>
        <p:spPr>
          <a:xfrm>
            <a:off x="5283187" y="1394847"/>
            <a:ext cx="6443016" cy="4675323"/>
          </a:xfrm>
          <a:prstGeom prst="rect">
            <a:avLst/>
          </a:prstGeom>
          <a:ln>
            <a:noFill/>
          </a:ln>
        </p:spPr>
      </p:pic>
    </p:spTree>
    <p:extLst>
      <p:ext uri="{BB962C8B-B14F-4D97-AF65-F5344CB8AC3E}">
        <p14:creationId xmlns:p14="http://schemas.microsoft.com/office/powerpoint/2010/main" val="151109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2D6E-7738-AE30-EEE2-C04EDC9571FA}"/>
              </a:ext>
            </a:extLst>
          </p:cNvPr>
          <p:cNvSpPr>
            <a:spLocks noGrp="1"/>
          </p:cNvSpPr>
          <p:nvPr>
            <p:ph type="title"/>
          </p:nvPr>
        </p:nvSpPr>
        <p:spPr/>
        <p:txBody>
          <a:bodyPr/>
          <a:lstStyle/>
          <a:p>
            <a:r>
              <a:rPr lang="en-US"/>
              <a:t>PrEP Delivery Imperiled</a:t>
            </a:r>
          </a:p>
        </p:txBody>
      </p:sp>
      <p:pic>
        <p:nvPicPr>
          <p:cNvPr id="6" name="Picture 5" descr="A few different types of prescription drugs&#10;&#10;AI-generated content may be incorrect.">
            <a:extLst>
              <a:ext uri="{FF2B5EF4-FFF2-40B4-BE49-F238E27FC236}">
                <a16:creationId xmlns:a16="http://schemas.microsoft.com/office/drawing/2014/main" id="{2998A1B5-5077-C3B4-E4DA-7AC358FC0551}"/>
              </a:ext>
            </a:extLst>
          </p:cNvPr>
          <p:cNvPicPr>
            <a:picLocks noChangeAspect="1"/>
          </p:cNvPicPr>
          <p:nvPr/>
        </p:nvPicPr>
        <p:blipFill>
          <a:blip r:embed="rId2"/>
          <a:srcRect t="13202" b="22099"/>
          <a:stretch>
            <a:fillRect/>
          </a:stretch>
        </p:blipFill>
        <p:spPr>
          <a:xfrm>
            <a:off x="835742" y="1839190"/>
            <a:ext cx="10989664" cy="3584864"/>
          </a:xfrm>
          <a:prstGeom prst="rect">
            <a:avLst/>
          </a:prstGeom>
        </p:spPr>
      </p:pic>
    </p:spTree>
    <p:extLst>
      <p:ext uri="{BB962C8B-B14F-4D97-AF65-F5344CB8AC3E}">
        <p14:creationId xmlns:p14="http://schemas.microsoft.com/office/powerpoint/2010/main" val="3321326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60D67-6E49-760D-FC1D-90115B2BC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1EADF-8A89-E496-8C37-E77C20F18540}"/>
              </a:ext>
            </a:extLst>
          </p:cNvPr>
          <p:cNvSpPr>
            <a:spLocks noGrp="1"/>
          </p:cNvSpPr>
          <p:nvPr>
            <p:ph type="title"/>
          </p:nvPr>
        </p:nvSpPr>
        <p:spPr/>
        <p:txBody>
          <a:bodyPr>
            <a:noAutofit/>
          </a:bodyPr>
          <a:lstStyle/>
          <a:p>
            <a:r>
              <a:rPr lang="en-US"/>
              <a:t>Impact of US Funding Cuts on KP Services</a:t>
            </a:r>
          </a:p>
        </p:txBody>
      </p:sp>
      <p:sp>
        <p:nvSpPr>
          <p:cNvPr id="5" name="Text Placeholder 4">
            <a:extLst>
              <a:ext uri="{FF2B5EF4-FFF2-40B4-BE49-F238E27FC236}">
                <a16:creationId xmlns:a16="http://schemas.microsoft.com/office/drawing/2014/main" id="{150E0F47-262B-5E55-3CAD-A9A9EC0B8D5A}"/>
              </a:ext>
            </a:extLst>
          </p:cNvPr>
          <p:cNvSpPr>
            <a:spLocks noGrp="1"/>
          </p:cNvSpPr>
          <p:nvPr>
            <p:ph type="body" sz="quarter" idx="10"/>
          </p:nvPr>
        </p:nvSpPr>
        <p:spPr/>
        <p:txBody>
          <a:bodyPr/>
          <a:lstStyle/>
          <a:p>
            <a:r>
              <a:rPr lang="en-US" sz="2000"/>
              <a:t>Percentage of </a:t>
            </a:r>
            <a:r>
              <a:rPr lang="en-US" sz="2000" err="1"/>
              <a:t>KeyPop</a:t>
            </a:r>
            <a:r>
              <a:rPr lang="en-US" sz="2000"/>
              <a:t> (KP)-serving implementing partners that have reported full or partial termination of the provision of KP services due to US funding cuts as of April 2025</a:t>
            </a:r>
          </a:p>
        </p:txBody>
      </p:sp>
      <p:grpSp>
        <p:nvGrpSpPr>
          <p:cNvPr id="11" name="Group 10">
            <a:extLst>
              <a:ext uri="{FF2B5EF4-FFF2-40B4-BE49-F238E27FC236}">
                <a16:creationId xmlns:a16="http://schemas.microsoft.com/office/drawing/2014/main" id="{38A3F430-8155-42D6-DD03-3734015F7716}"/>
              </a:ext>
            </a:extLst>
          </p:cNvPr>
          <p:cNvGrpSpPr/>
          <p:nvPr/>
        </p:nvGrpSpPr>
        <p:grpSpPr>
          <a:xfrm>
            <a:off x="2153307" y="1930400"/>
            <a:ext cx="7885386" cy="4813300"/>
            <a:chOff x="2153307" y="1930400"/>
            <a:chExt cx="7885386" cy="4813300"/>
          </a:xfrm>
        </p:grpSpPr>
        <p:pic>
          <p:nvPicPr>
            <p:cNvPr id="9" name="Picture 8" descr="A map of africa with different colored areas&#10;&#10;AI-generated content may be incorrect.">
              <a:extLst>
                <a:ext uri="{FF2B5EF4-FFF2-40B4-BE49-F238E27FC236}">
                  <a16:creationId xmlns:a16="http://schemas.microsoft.com/office/drawing/2014/main" id="{AAF1663F-0D97-6ECF-9704-5E302C227785}"/>
                </a:ext>
              </a:extLst>
            </p:cNvPr>
            <p:cNvPicPr>
              <a:picLocks noChangeAspect="1"/>
            </p:cNvPicPr>
            <p:nvPr/>
          </p:nvPicPr>
          <p:blipFill>
            <a:blip r:embed="rId2"/>
            <a:srcRect t="24651" b="9814"/>
            <a:stretch>
              <a:fillRect/>
            </a:stretch>
          </p:blipFill>
          <p:spPr>
            <a:xfrm>
              <a:off x="2153307" y="1930400"/>
              <a:ext cx="7885386" cy="4813300"/>
            </a:xfrm>
            <a:prstGeom prst="rect">
              <a:avLst/>
            </a:prstGeom>
          </p:spPr>
        </p:pic>
        <p:sp>
          <p:nvSpPr>
            <p:cNvPr id="10" name="Rectangle 9">
              <a:extLst>
                <a:ext uri="{FF2B5EF4-FFF2-40B4-BE49-F238E27FC236}">
                  <a16:creationId xmlns:a16="http://schemas.microsoft.com/office/drawing/2014/main" id="{0227BDB8-D780-229E-4DBF-CF01A723F8F7}"/>
                </a:ext>
              </a:extLst>
            </p:cNvPr>
            <p:cNvSpPr/>
            <p:nvPr/>
          </p:nvSpPr>
          <p:spPr>
            <a:xfrm>
              <a:off x="8775700" y="6565900"/>
              <a:ext cx="1262993" cy="177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857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2E2EB-08B9-B06A-F3F5-D403D599A874}"/>
              </a:ext>
            </a:extLst>
          </p:cNvPr>
          <p:cNvSpPr>
            <a:spLocks noGrp="1"/>
          </p:cNvSpPr>
          <p:nvPr>
            <p:ph type="title"/>
          </p:nvPr>
        </p:nvSpPr>
        <p:spPr/>
        <p:txBody>
          <a:bodyPr/>
          <a:lstStyle/>
          <a:p>
            <a:r>
              <a:rPr lang="en-US"/>
              <a:t>Change in PrEP Initiations</a:t>
            </a:r>
          </a:p>
        </p:txBody>
      </p:sp>
      <p:sp>
        <p:nvSpPr>
          <p:cNvPr id="3" name="Text Placeholder 2">
            <a:extLst>
              <a:ext uri="{FF2B5EF4-FFF2-40B4-BE49-F238E27FC236}">
                <a16:creationId xmlns:a16="http://schemas.microsoft.com/office/drawing/2014/main" id="{FD05251B-BEF6-3596-012B-6DFBAC56FA28}"/>
              </a:ext>
            </a:extLst>
          </p:cNvPr>
          <p:cNvSpPr>
            <a:spLocks noGrp="1"/>
          </p:cNvSpPr>
          <p:nvPr>
            <p:ph type="body" sz="quarter" idx="10"/>
          </p:nvPr>
        </p:nvSpPr>
        <p:spPr/>
        <p:txBody>
          <a:bodyPr/>
          <a:lstStyle/>
          <a:p>
            <a:r>
              <a:rPr lang="en-US"/>
              <a:t>Data from five countries from 2024 – 2025 demonstrates changes following foreign assistance cuts</a:t>
            </a:r>
          </a:p>
        </p:txBody>
      </p:sp>
      <p:pic>
        <p:nvPicPr>
          <p:cNvPr id="5" name="Picture 4">
            <a:extLst>
              <a:ext uri="{FF2B5EF4-FFF2-40B4-BE49-F238E27FC236}">
                <a16:creationId xmlns:a16="http://schemas.microsoft.com/office/drawing/2014/main" id="{50915E57-B4DC-ABF5-A113-988F325241AF}"/>
              </a:ext>
            </a:extLst>
          </p:cNvPr>
          <p:cNvPicPr>
            <a:picLocks noChangeAspect="1"/>
          </p:cNvPicPr>
          <p:nvPr/>
        </p:nvPicPr>
        <p:blipFill>
          <a:blip r:embed="rId2"/>
          <a:srcRect l="6131" t="16911" r="5484" b="25470"/>
          <a:stretch>
            <a:fillRect/>
          </a:stretch>
        </p:blipFill>
        <p:spPr>
          <a:xfrm>
            <a:off x="2509157" y="1957693"/>
            <a:ext cx="7173685" cy="4769319"/>
          </a:xfrm>
          <a:prstGeom prst="rect">
            <a:avLst/>
          </a:prstGeom>
        </p:spPr>
      </p:pic>
    </p:spTree>
    <p:extLst>
      <p:ext uri="{BB962C8B-B14F-4D97-AF65-F5344CB8AC3E}">
        <p14:creationId xmlns:p14="http://schemas.microsoft.com/office/powerpoint/2010/main" val="170576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CDDF0-FE7D-623B-60CA-AD07D029B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1025C-D778-8EA8-26FB-8F37903611EA}"/>
              </a:ext>
            </a:extLst>
          </p:cNvPr>
          <p:cNvSpPr>
            <a:spLocks noGrp="1"/>
          </p:cNvSpPr>
          <p:nvPr>
            <p:ph type="title"/>
          </p:nvPr>
        </p:nvSpPr>
        <p:spPr>
          <a:xfrm>
            <a:off x="835742" y="236273"/>
            <a:ext cx="10885202" cy="750077"/>
          </a:xfrm>
        </p:spPr>
        <p:txBody>
          <a:bodyPr>
            <a:normAutofit/>
          </a:bodyPr>
          <a:lstStyle/>
          <a:p>
            <a:r>
              <a:rPr lang="en-US"/>
              <a:t>The HIV Prevention Pipeline</a:t>
            </a:r>
          </a:p>
        </p:txBody>
      </p:sp>
      <p:sp>
        <p:nvSpPr>
          <p:cNvPr id="7" name="TextBox 6">
            <a:extLst>
              <a:ext uri="{FF2B5EF4-FFF2-40B4-BE49-F238E27FC236}">
                <a16:creationId xmlns:a16="http://schemas.microsoft.com/office/drawing/2014/main" id="{B2AD1275-A901-CF6C-B8C3-4A8E0C3B94F2}"/>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grpSp>
        <p:nvGrpSpPr>
          <p:cNvPr id="10" name="Group 9">
            <a:extLst>
              <a:ext uri="{FF2B5EF4-FFF2-40B4-BE49-F238E27FC236}">
                <a16:creationId xmlns:a16="http://schemas.microsoft.com/office/drawing/2014/main" id="{8EDBEDDB-EE0B-CA6A-43C7-640086E208A2}"/>
              </a:ext>
            </a:extLst>
          </p:cNvPr>
          <p:cNvGrpSpPr/>
          <p:nvPr/>
        </p:nvGrpSpPr>
        <p:grpSpPr>
          <a:xfrm>
            <a:off x="835742" y="1277006"/>
            <a:ext cx="9912935" cy="5138123"/>
            <a:chOff x="835742" y="1347344"/>
            <a:chExt cx="9912935" cy="5138123"/>
          </a:xfrm>
        </p:grpSpPr>
        <p:pic>
          <p:nvPicPr>
            <p:cNvPr id="8" name="Picture 7">
              <a:extLst>
                <a:ext uri="{FF2B5EF4-FFF2-40B4-BE49-F238E27FC236}">
                  <a16:creationId xmlns:a16="http://schemas.microsoft.com/office/drawing/2014/main" id="{1A0316C2-1440-8A85-1477-01480AC56B0C}"/>
                </a:ext>
              </a:extLst>
            </p:cNvPr>
            <p:cNvPicPr>
              <a:picLocks noChangeAspect="1"/>
            </p:cNvPicPr>
            <p:nvPr/>
          </p:nvPicPr>
          <p:blipFill>
            <a:blip r:embed="rId2"/>
            <a:srcRect l="2283" t="12721" r="2325"/>
            <a:stretch>
              <a:fillRect/>
            </a:stretch>
          </p:blipFill>
          <p:spPr>
            <a:xfrm>
              <a:off x="835742" y="1347344"/>
              <a:ext cx="9912935" cy="5138123"/>
            </a:xfrm>
            <a:prstGeom prst="rect">
              <a:avLst/>
            </a:prstGeom>
          </p:spPr>
        </p:pic>
        <p:sp>
          <p:nvSpPr>
            <p:cNvPr id="9" name="Rectangle 8">
              <a:extLst>
                <a:ext uri="{FF2B5EF4-FFF2-40B4-BE49-F238E27FC236}">
                  <a16:creationId xmlns:a16="http://schemas.microsoft.com/office/drawing/2014/main" id="{8169F272-75B0-0B96-D4BD-EF96F66B45A4}"/>
                </a:ext>
              </a:extLst>
            </p:cNvPr>
            <p:cNvSpPr/>
            <p:nvPr/>
          </p:nvSpPr>
          <p:spPr>
            <a:xfrm>
              <a:off x="9597006" y="6040073"/>
              <a:ext cx="1151671" cy="445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6738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a:t>ARV-Based and MPT R&amp;D Pipeline</a:t>
            </a:r>
          </a:p>
        </p:txBody>
      </p:sp>
      <p:sp>
        <p:nvSpPr>
          <p:cNvPr id="8" name="Rectangle 7">
            <a:extLst>
              <a:ext uri="{FF2B5EF4-FFF2-40B4-BE49-F238E27FC236}">
                <a16:creationId xmlns:a16="http://schemas.microsoft.com/office/drawing/2014/main" id="{BFAAB0B9-5EED-4E14-8893-A128F7FA1E26}"/>
              </a:ext>
            </a:extLst>
          </p:cNvPr>
          <p:cNvSpPr/>
          <p:nvPr/>
        </p:nvSpPr>
        <p:spPr>
          <a:xfrm>
            <a:off x="9633857" y="6161314"/>
            <a:ext cx="1136639"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A3025F3-A722-AAFE-2E28-4ABDCCAF1567}"/>
              </a:ext>
            </a:extLst>
          </p:cNvPr>
          <p:cNvGrpSpPr/>
          <p:nvPr/>
        </p:nvGrpSpPr>
        <p:grpSpPr>
          <a:xfrm>
            <a:off x="835742" y="1249883"/>
            <a:ext cx="9934754" cy="5394757"/>
            <a:chOff x="835742" y="1249883"/>
            <a:chExt cx="9934754" cy="5394757"/>
          </a:xfrm>
        </p:grpSpPr>
        <p:pic>
          <p:nvPicPr>
            <p:cNvPr id="5" name="Picture 4">
              <a:extLst>
                <a:ext uri="{FF2B5EF4-FFF2-40B4-BE49-F238E27FC236}">
                  <a16:creationId xmlns:a16="http://schemas.microsoft.com/office/drawing/2014/main" id="{F9D40D9B-57AA-C2AC-7881-CB2DB4430522}"/>
                </a:ext>
              </a:extLst>
            </p:cNvPr>
            <p:cNvPicPr>
              <a:picLocks noChangeAspect="1"/>
            </p:cNvPicPr>
            <p:nvPr/>
          </p:nvPicPr>
          <p:blipFill>
            <a:blip r:embed="rId2"/>
            <a:srcRect l="1297" t="18048" r="1334" b="2281"/>
            <a:stretch>
              <a:fillRect/>
            </a:stretch>
          </p:blipFill>
          <p:spPr>
            <a:xfrm>
              <a:off x="835742" y="1249883"/>
              <a:ext cx="9934754" cy="5299186"/>
            </a:xfrm>
            <a:prstGeom prst="rect">
              <a:avLst/>
            </a:prstGeom>
          </p:spPr>
        </p:pic>
        <p:sp>
          <p:nvSpPr>
            <p:cNvPr id="6" name="Rectangle 5">
              <a:extLst>
                <a:ext uri="{FF2B5EF4-FFF2-40B4-BE49-F238E27FC236}">
                  <a16:creationId xmlns:a16="http://schemas.microsoft.com/office/drawing/2014/main" id="{8341FE34-B81D-4CEA-7414-9006478039EE}"/>
                </a:ext>
              </a:extLst>
            </p:cNvPr>
            <p:cNvSpPr/>
            <p:nvPr/>
          </p:nvSpPr>
          <p:spPr>
            <a:xfrm>
              <a:off x="9763760" y="6329680"/>
              <a:ext cx="1006736" cy="314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3664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64F1-DC68-F9C7-CAF9-3281E823777D}"/>
              </a:ext>
            </a:extLst>
          </p:cNvPr>
          <p:cNvSpPr>
            <a:spLocks noGrp="1"/>
          </p:cNvSpPr>
          <p:nvPr>
            <p:ph type="title"/>
          </p:nvPr>
        </p:nvSpPr>
        <p:spPr/>
        <p:txBody>
          <a:bodyPr/>
          <a:lstStyle/>
          <a:p>
            <a:r>
              <a:rPr lang="en-US"/>
              <a:t>HIV Prevention Pipeline: Products to Watch</a:t>
            </a:r>
          </a:p>
        </p:txBody>
      </p:sp>
      <p:pic>
        <p:nvPicPr>
          <p:cNvPr id="4" name="Picture 3">
            <a:extLst>
              <a:ext uri="{FF2B5EF4-FFF2-40B4-BE49-F238E27FC236}">
                <a16:creationId xmlns:a16="http://schemas.microsoft.com/office/drawing/2014/main" id="{B8E18981-F332-BFEB-8071-19EAC16B2D75}"/>
              </a:ext>
            </a:extLst>
          </p:cNvPr>
          <p:cNvPicPr>
            <a:picLocks noChangeAspect="1"/>
          </p:cNvPicPr>
          <p:nvPr/>
        </p:nvPicPr>
        <p:blipFill>
          <a:blip r:embed="rId2"/>
          <a:srcRect l="1911" t="8233" r="2254" b="8557"/>
          <a:stretch>
            <a:fillRect/>
          </a:stretch>
        </p:blipFill>
        <p:spPr>
          <a:xfrm>
            <a:off x="1880514" y="1160831"/>
            <a:ext cx="8320389" cy="5658765"/>
          </a:xfrm>
          <a:prstGeom prst="rect">
            <a:avLst/>
          </a:prstGeom>
        </p:spPr>
      </p:pic>
    </p:spTree>
    <p:extLst>
      <p:ext uri="{BB962C8B-B14F-4D97-AF65-F5344CB8AC3E}">
        <p14:creationId xmlns:p14="http://schemas.microsoft.com/office/powerpoint/2010/main" val="1242404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rmAutofit/>
          </a:bodyPr>
          <a:lstStyle/>
          <a:p>
            <a:r>
              <a:rPr lang="en-US"/>
              <a:t>People’s Research Agenda Summary Table</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12" name="Picture 11" descr="A chart with text and images&#10;&#10;AI-generated content may be incorrect.">
            <a:extLst>
              <a:ext uri="{FF2B5EF4-FFF2-40B4-BE49-F238E27FC236}">
                <a16:creationId xmlns:a16="http://schemas.microsoft.com/office/drawing/2014/main" id="{1EE5D1C6-FF90-70DE-5458-AEC479255B77}"/>
              </a:ext>
            </a:extLst>
          </p:cNvPr>
          <p:cNvPicPr>
            <a:picLocks noChangeAspect="1"/>
          </p:cNvPicPr>
          <p:nvPr/>
        </p:nvPicPr>
        <p:blipFill>
          <a:blip r:embed="rId2"/>
          <a:stretch>
            <a:fillRect/>
          </a:stretch>
        </p:blipFill>
        <p:spPr>
          <a:xfrm>
            <a:off x="835742" y="1231742"/>
            <a:ext cx="9900753" cy="5626258"/>
          </a:xfrm>
          <a:prstGeom prst="rect">
            <a:avLst/>
          </a:prstGeom>
        </p:spPr>
      </p:pic>
    </p:spTree>
    <p:extLst>
      <p:ext uri="{BB962C8B-B14F-4D97-AF65-F5344CB8AC3E}">
        <p14:creationId xmlns:p14="http://schemas.microsoft.com/office/powerpoint/2010/main" val="3775343639"/>
      </p:ext>
    </p:extLst>
  </p:cSld>
  <p:clrMapOvr>
    <a:masterClrMapping/>
  </p:clrMapOvr>
</p:sld>
</file>

<file path=ppt/theme/theme1.xml><?xml version="1.0" encoding="utf-8"?>
<a:theme xmlns:a="http://schemas.openxmlformats.org/drawingml/2006/main" name="Office Theme">
  <a:themeElements>
    <a:clrScheme name="Custom 23">
      <a:dk1>
        <a:srgbClr val="DF002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A1D07EE-E3BA-E845-8E81-CC0A809D5F22}" vid="{810503E2-07A1-9146-9064-15C32A1A05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6D4B9C21C83740A65D5C608EACF76C" ma:contentTypeVersion="16" ma:contentTypeDescription="Create a new document." ma:contentTypeScope="" ma:versionID="2fe86115b47dcb197d140793ce58caff">
  <xsd:schema xmlns:xsd="http://www.w3.org/2001/XMLSchema" xmlns:xs="http://www.w3.org/2001/XMLSchema" xmlns:p="http://schemas.microsoft.com/office/2006/metadata/properties" xmlns:ns2="424603b6-a794-40e4-9344-433f30fb5407" xmlns:ns3="5fb20df2-2146-4677-84a3-4a2eef9c8104" targetNamespace="http://schemas.microsoft.com/office/2006/metadata/properties" ma:root="true" ma:fieldsID="376f8d4caf14aa21d5b24045c8385a1f" ns2:_="" ns3:_="">
    <xsd:import namespace="424603b6-a794-40e4-9344-433f30fb5407"/>
    <xsd:import namespace="5fb20df2-2146-4677-84a3-4a2eef9c81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DateTaken"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603b6-a794-40e4-9344-433f30fb5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a61325-a799-49ec-90cd-bdb119cc2d2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b20df2-2146-4677-84a3-4a2eef9c810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f75432e-4f7e-4e01-b5fe-c89b4569e12b}" ma:internalName="TaxCatchAll" ma:showField="CatchAllData" ma:web="5fb20df2-2146-4677-84a3-4a2eef9c81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24603b6-a794-40e4-9344-433f30fb5407">
      <Terms xmlns="http://schemas.microsoft.com/office/infopath/2007/PartnerControls"/>
    </lcf76f155ced4ddcb4097134ff3c332f>
    <TaxCatchAll xmlns="5fb20df2-2146-4677-84a3-4a2eef9c8104" xsi:nil="true"/>
    <SharedWithUsers xmlns="5fb20df2-2146-4677-84a3-4a2eef9c8104">
      <UserInfo>
        <DisplayName>Navita Jain</DisplayName>
        <AccountId>51</AccountId>
        <AccountType/>
      </UserInfo>
      <UserInfo>
        <DisplayName>Justine MacWilliam</DisplayName>
        <AccountId>56</AccountId>
        <AccountType/>
      </UserInfo>
      <UserInfo>
        <DisplayName>Cindra Feuer</DisplayName>
        <AccountId>47</AccountId>
        <AccountType/>
      </UserInfo>
      <UserInfo>
        <DisplayName>Jason Rosenberg</DisplayName>
        <AccountId>11</AccountId>
        <AccountType/>
      </UserInfo>
      <UserInfo>
        <DisplayName>Erin Kiernon</DisplayName>
        <AccountId>53</AccountId>
        <AccountType/>
      </UserInfo>
      <UserInfo>
        <DisplayName>Deirdre Grant</DisplayName>
        <AccountId>39</AccountId>
        <AccountType/>
      </UserInfo>
      <UserInfo>
        <DisplayName>Janki Tailor</DisplayName>
        <AccountId>41</AccountId>
        <AccountType/>
      </UserInfo>
      <UserInfo>
        <DisplayName>John Meade</DisplayName>
        <AccountId>58</AccountId>
        <AccountType/>
      </UserInfo>
      <UserInfo>
        <DisplayName>Wawira Nyagah</DisplayName>
        <AccountId>42</AccountId>
        <AccountType/>
      </UserInfo>
      <UserInfo>
        <DisplayName>Nandi Sikwana</DisplayName>
        <AccountId>68</AccountId>
        <AccountType/>
      </UserInfo>
      <UserInfo>
        <DisplayName>Randy Goetz</DisplayName>
        <AccountId>49</AccountId>
        <AccountType/>
      </UserInfo>
      <UserInfo>
        <DisplayName>Rachel Saunders</DisplayName>
        <AccountId>67</AccountId>
        <AccountType/>
      </UserInfo>
      <UserInfo>
        <DisplayName>Roberta Sutton</DisplayName>
        <AccountId>70</AccountId>
        <AccountType/>
      </UserInfo>
      <UserInfo>
        <DisplayName>Isha Tendolkar</DisplayName>
        <AccountId>71</AccountId>
        <AccountType/>
      </UserInfo>
      <UserInfo>
        <DisplayName>Kenyon Farrow</DisplayName>
        <AccountId>102</AccountId>
        <AccountType/>
      </UserInfo>
      <UserInfo>
        <DisplayName>Suraj Madoori</DisplayName>
        <AccountId>57</AccountId>
        <AccountType/>
      </UserInfo>
      <UserInfo>
        <DisplayName>Manju Chatani</DisplayName>
        <AccountId>46</AccountId>
        <AccountType/>
      </UserInfo>
      <UserInfo>
        <DisplayName>Saira George Carballo</DisplayName>
        <AccountId>85</AccountId>
        <AccountType/>
      </UserInfo>
      <UserInfo>
        <DisplayName>Abigail Smith</DisplayName>
        <AccountId>69</AccountId>
        <AccountType/>
      </UserInfo>
      <UserInfo>
        <DisplayName>Kate Segal</DisplayName>
        <AccountId>43</AccountId>
        <AccountType/>
      </UserInfo>
      <UserInfo>
        <DisplayName>Grace Kumwenda</DisplayName>
        <AccountId>54</AccountId>
        <AccountType/>
      </UserInfo>
      <UserInfo>
        <DisplayName>Bridget JJuuko</DisplayName>
        <AccountId>81</AccountId>
        <AccountType/>
      </UserInfo>
      <UserInfo>
        <DisplayName>Jeanne Baron</DisplayName>
        <AccountId>10</AccountId>
        <AccountType/>
      </UserInfo>
      <UserInfo>
        <DisplayName>Hannah Nelson</DisplayName>
        <AccountId>61</AccountId>
        <AccountType/>
      </UserInfo>
      <UserInfo>
        <DisplayName>Daisy Ouya</DisplayName>
        <AccountId>64</AccountId>
        <AccountType/>
      </UserInfo>
      <UserInfo>
        <DisplayName>Grace Tetteh</DisplayName>
        <AccountId>72</AccountId>
        <AccountType/>
      </UserInfo>
      <UserInfo>
        <DisplayName>Alison Footman</DisplayName>
        <AccountId>34</AccountId>
        <AccountType/>
      </UserInfo>
      <UserInfo>
        <DisplayName>Samantha Rick</DisplayName>
        <AccountId>65</AccountId>
        <AccountType/>
      </UserInfo>
      <UserInfo>
        <DisplayName>Alexa Alexander</DisplayName>
        <AccountId>44</AccountId>
        <AccountType/>
      </UserInfo>
      <UserInfo>
        <DisplayName>Jennifer Brunet</DisplayName>
        <AccountId>12</AccountId>
        <AccountType/>
      </UserInfo>
      <UserInfo>
        <DisplayName>Annette Gaudino</DisplayName>
        <AccountId>48</AccountId>
        <AccountType/>
      </UserInfo>
      <UserInfo>
        <DisplayName>Estelle Ngaba</DisplayName>
        <AccountId>62</AccountId>
        <AccountType/>
      </UserInfo>
      <UserInfo>
        <DisplayName>Stacey Hannah</DisplayName>
        <AccountId>50</AccountId>
        <AccountType/>
      </UserInfo>
      <UserInfo>
        <DisplayName>Alysha White</DisplayName>
        <AccountId>73</AccountId>
        <AccountType/>
      </UserInfo>
      <UserInfo>
        <DisplayName>Levi Butcher</DisplayName>
        <AccountId>6</AccountId>
        <AccountType/>
      </UserInfo>
      <UserInfo>
        <DisplayName>Kalob Gossett</DisplayName>
        <AccountId>86</AccountId>
        <AccountType/>
      </UserInfo>
      <UserInfo>
        <DisplayName>Breanne Lievense</DisplayName>
        <AccountId>55</AccountId>
        <AccountType/>
      </UserInfo>
      <UserInfo>
        <DisplayName>Catherine Verde Hashim</DisplayName>
        <AccountId>38</AccountId>
        <AccountType/>
      </UserInfo>
      <UserInfo>
        <DisplayName>Arlene Osborne-Francois</DisplayName>
        <AccountId>63</AccountId>
        <AccountType/>
      </UserInfo>
      <UserInfo>
        <DisplayName>Shiva Mozaffarian</DisplayName>
        <AccountId>59</AccountId>
        <AccountType/>
      </UserInfo>
      <UserInfo>
        <DisplayName>Richard Muko</DisplayName>
        <AccountId>60</AccountId>
        <AccountType/>
      </UserInfo>
      <UserInfo>
        <DisplayName>Micky Hingorani</DisplayName>
        <AccountId>13</AccountId>
        <AccountType/>
      </UserInfo>
      <UserInfo>
        <DisplayName>Angelo Katumba</DisplayName>
        <AccountId>52</AccountId>
        <AccountType/>
      </UserInfo>
      <UserInfo>
        <DisplayName>Maureen Luba</DisplayName>
        <AccountId>129</AccountId>
        <AccountType/>
      </UserInfo>
      <UserInfo>
        <DisplayName>Mitchell Warren</DisplayName>
        <AccountId>40</AccountId>
        <AccountType/>
      </UserInfo>
      <UserInfo>
        <DisplayName>Wanda Buckner</DisplayName>
        <AccountId>45</AccountId>
        <AccountType/>
      </UserInfo>
      <UserInfo>
        <DisplayName>Jessica Salzwedel</DisplayName>
        <AccountId>66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8EC3B4-3BE8-4E8A-8DD6-A4DB6DE16ADA}">
  <ds:schemaRefs>
    <ds:schemaRef ds:uri="424603b6-a794-40e4-9344-433f30fb5407"/>
    <ds:schemaRef ds:uri="5fb20df2-2146-4677-84a3-4a2eef9c81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379A11-7818-453A-894C-7320E5D4E16C}">
  <ds:schemaRefs>
    <ds:schemaRef ds:uri="http://purl.org/dc/dcmitype/"/>
    <ds:schemaRef ds:uri="http://schemas.microsoft.com/office/2006/documentManagement/types"/>
    <ds:schemaRef ds:uri="http://purl.org/dc/terms/"/>
    <ds:schemaRef ds:uri="424603b6-a794-40e4-9344-433f30fb5407"/>
    <ds:schemaRef ds:uri="http://purl.org/dc/elements/1.1/"/>
    <ds:schemaRef ds:uri="http://schemas.microsoft.com/office/infopath/2007/PartnerControls"/>
    <ds:schemaRef ds:uri="http://www.w3.org/XML/1998/namespace"/>
    <ds:schemaRef ds:uri="http://schemas.openxmlformats.org/package/2006/metadata/core-properties"/>
    <ds:schemaRef ds:uri="5fb20df2-2146-4677-84a3-4a2eef9c8104"/>
    <ds:schemaRef ds:uri="http://schemas.microsoft.com/office/2006/metadata/properties"/>
  </ds:schemaRefs>
</ds:datastoreItem>
</file>

<file path=customXml/itemProps3.xml><?xml version="1.0" encoding="utf-8"?>
<ds:datastoreItem xmlns:ds="http://schemas.openxmlformats.org/officeDocument/2006/customXml" ds:itemID="{940E87A8-44B7-4A83-BD93-F35FAF141C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2058</Words>
  <Application>Microsoft Office PowerPoint</Application>
  <PresentationFormat>Widescreen</PresentationFormat>
  <Paragraphs>211</Paragraphs>
  <Slides>55</Slides>
  <Notes>9</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Table of Contents</vt:lpstr>
      <vt:lpstr>Table of Contents (cont.)</vt:lpstr>
      <vt:lpstr>HIV Prevention Pipeline</vt:lpstr>
      <vt:lpstr>Years Ahead in HIV Prevention Research:  Time to Market</vt:lpstr>
      <vt:lpstr>The HIV Prevention Pipeline</vt:lpstr>
      <vt:lpstr>ARV-Based and MPT R&amp;D Pipeline</vt:lpstr>
      <vt:lpstr>HIV Prevention Pipeline: Products to Watch</vt:lpstr>
      <vt:lpstr>People’s Research Agenda Summary Table</vt:lpstr>
      <vt:lpstr>EXPrESSIVE Phase III Program Countries of MK-8527</vt:lpstr>
      <vt:lpstr>PrEP</vt:lpstr>
      <vt:lpstr>Innovation Pile-Up in Next-Generation PrEP</vt:lpstr>
      <vt:lpstr>HIV Prevention Product Overview</vt:lpstr>
      <vt:lpstr>Reducing Time to Impact with LEN</vt:lpstr>
      <vt:lpstr>Can We Go Faster?</vt:lpstr>
      <vt:lpstr>PrEP Prices for LMICs</vt:lpstr>
      <vt:lpstr>Where We Are Now with LEN for PrEP</vt:lpstr>
      <vt:lpstr>Lenacapavir Regulatory Approval</vt:lpstr>
      <vt:lpstr>Potential Market of LEN for PrEP</vt:lpstr>
      <vt:lpstr>Potential Lenacapavir Supply: 2026-28</vt:lpstr>
      <vt:lpstr>Lenacapavir for PrEP Rollout</vt:lpstr>
      <vt:lpstr>Lenacapavir Implementation Studies</vt:lpstr>
      <vt:lpstr>Overview of Lenacapavir Trials</vt:lpstr>
      <vt:lpstr>Cabotegravir Implementation</vt:lpstr>
      <vt:lpstr>Multipurpose Prevention Technologies (MPTs) &amp; STIs</vt:lpstr>
      <vt:lpstr>Multipurpose Prevention Technology (MPT) R&amp;D Pipeline</vt:lpstr>
      <vt:lpstr>Spotlight on MPTs Addressing STIs</vt:lpstr>
      <vt:lpstr>Current Status of STI Vaccine Development</vt:lpstr>
      <vt:lpstr>Preventive Vaccines</vt:lpstr>
      <vt:lpstr>HIV Vaccine Clinical Trials Pipeline</vt:lpstr>
      <vt:lpstr>HIV Vaccine &amp; Antibody Efficacy Trials to Date</vt:lpstr>
      <vt:lpstr>Discovery Medicine for HIV Vaccines</vt:lpstr>
      <vt:lpstr>bNAbs</vt:lpstr>
      <vt:lpstr>Broadly Neutralizing Antibodies and HIV</vt:lpstr>
      <vt:lpstr>Broadly Neutralizing Antibody (bNAb) Combinations </vt:lpstr>
      <vt:lpstr>Long-Acting HIV Treatment</vt:lpstr>
      <vt:lpstr>Long-Acting Treatment Pipeline</vt:lpstr>
      <vt:lpstr>HIV Cure</vt:lpstr>
      <vt:lpstr>What Does it Take to Conduct HIV Cure Research?</vt:lpstr>
      <vt:lpstr>HIV Cure Research Cohorts</vt:lpstr>
      <vt:lpstr>PEPFAR Funding Cuts</vt:lpstr>
      <vt:lpstr>PEPFAR Data Release April 2026</vt:lpstr>
      <vt:lpstr>PEPFAR’s Perspective</vt:lpstr>
      <vt:lpstr>Other Perspectives, April 2026</vt:lpstr>
      <vt:lpstr>The Stats: Q1 2024 &gt;&gt; Q4 2025</vt:lpstr>
      <vt:lpstr>Decline in PEPFAR Supported PrEP Initiations </vt:lpstr>
      <vt:lpstr>Significant Reductions in PrEP Services</vt:lpstr>
      <vt:lpstr>Critical KP &amp; Px Programs and Reporting Halted</vt:lpstr>
      <vt:lpstr>Impact of US Funding Cuts on Research and Programs</vt:lpstr>
      <vt:lpstr>HIV Prevention Pipeline: Impact of USAID &amp; NIH Cuts</vt:lpstr>
      <vt:lpstr>The Cost of Cutting HIV Research</vt:lpstr>
      <vt:lpstr>NIH: Cuts to Clinical Trials</vt:lpstr>
      <vt:lpstr>PrEP Delivery Imperiled</vt:lpstr>
      <vt:lpstr>Impact of US Funding Cuts on KP Services</vt:lpstr>
      <vt:lpstr>Change in PrEP Initiations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Roberta Sutton</dc:creator>
  <cp:lastModifiedBy>Breanne Lievense</cp:lastModifiedBy>
  <cp:revision>2</cp:revision>
  <dcterms:created xsi:type="dcterms:W3CDTF">2025-06-19T10:20:48Z</dcterms:created>
  <dcterms:modified xsi:type="dcterms:W3CDTF">2026-07-07T16:02:37Z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0x0101009E6D4B9C21C83740A65D5C608EACF76C</vt:lpwstr>
  </property>
</Properties>
</file>