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14748100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5"/>
  </p:normalViewPr>
  <p:slideViewPr>
    <p:cSldViewPr snapToGrid="0">
      <p:cViewPr varScale="1">
        <p:scale>
          <a:sx n="115" d="100"/>
          <a:sy n="115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</a:t>
            </a:r>
            <a:br>
              <a:rPr lang="en-US"/>
            </a:br>
            <a:r>
              <a:rPr lang="en-US"/>
              <a:t>in </a:t>
            </a:r>
            <a:r>
              <a:rPr lang="en-US" err="1"/>
              <a:t>voluptate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52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298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B7360-C084-D846-AED8-C06AFEFD5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83327"/>
            <a:ext cx="10882745" cy="4493636"/>
          </a:xfrm>
          <a:prstGeom prst="rect">
            <a:avLst/>
          </a:prstGeom>
        </p:spPr>
        <p:txBody>
          <a:bodyPr/>
          <a:lstStyle>
            <a:lvl1pPr>
              <a:buSzPct val="80000"/>
              <a:buFont typeface="Wingdings" pitchFamily="2" charset="2"/>
              <a:buChar char="§"/>
              <a:defRPr sz="2500" baseline="0"/>
            </a:lvl1pPr>
            <a:lvl2pPr marL="800100" indent="-342900">
              <a:buSzPct val="60000"/>
              <a:buFont typeface="Arial" panose="020B0604020202020204" pitchFamily="34" charset="0"/>
              <a:buChar char="—"/>
              <a:defRPr sz="2500" baseline="0"/>
            </a:lvl2pPr>
            <a:lvl3pPr>
              <a:buSzPct val="60000"/>
              <a:buFont typeface="Arial" panose="020B0604020202020204" pitchFamily="34" charset="0"/>
              <a:buChar char="•"/>
              <a:defRPr sz="2500" baseline="0"/>
            </a:lvl3pPr>
            <a:lvl4pPr>
              <a:buSzPct val="60000"/>
              <a:buFont typeface="Wingdings" pitchFamily="2" charset="2"/>
              <a:buChar char="§"/>
              <a:defRPr sz="2800" baseline="0"/>
            </a:lvl4pPr>
            <a:lvl5pPr>
              <a:buSzPct val="60000"/>
              <a:buFont typeface="Wingdings" pitchFamily="2" charset="2"/>
              <a:buChar char="§"/>
              <a:defRPr sz="28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094954"/>
            <a:ext cx="10882744" cy="54709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5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9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40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33971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  <a:p>
            <a:pPr lvl="0"/>
            <a:r>
              <a:rPr lang="en-US"/>
              <a:t>At </a:t>
            </a:r>
            <a:r>
              <a:rPr lang="en-US" err="1"/>
              <a:t>vero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et </a:t>
            </a:r>
            <a:r>
              <a:rPr lang="en-US" err="1"/>
              <a:t>accusamus</a:t>
            </a:r>
            <a:r>
              <a:rPr lang="en-US"/>
              <a:t> et </a:t>
            </a:r>
            <a:r>
              <a:rPr lang="en-US" err="1"/>
              <a:t>iusto</a:t>
            </a:r>
            <a:r>
              <a:rPr lang="en-US"/>
              <a:t>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dignissimos</a:t>
            </a:r>
            <a:r>
              <a:rPr lang="en-US"/>
              <a:t> </a:t>
            </a:r>
            <a:r>
              <a:rPr lang="en-US" err="1"/>
              <a:t>ducimus</a:t>
            </a:r>
            <a:r>
              <a:rPr lang="en-US"/>
              <a:t> qui </a:t>
            </a:r>
            <a:r>
              <a:rPr lang="en-US" err="1"/>
              <a:t>blanditiis</a:t>
            </a:r>
            <a:r>
              <a:rPr lang="en-US"/>
              <a:t> </a:t>
            </a:r>
            <a:r>
              <a:rPr lang="en-US" err="1"/>
              <a:t>praesentium</a:t>
            </a:r>
            <a:r>
              <a:rPr lang="en-US"/>
              <a:t> </a:t>
            </a:r>
            <a:r>
              <a:rPr lang="en-US" err="1"/>
              <a:t>voluptatum</a:t>
            </a:r>
            <a:r>
              <a:rPr lang="en-US"/>
              <a:t> </a:t>
            </a:r>
            <a:r>
              <a:rPr lang="en-US" err="1"/>
              <a:t>deleniti</a:t>
            </a:r>
            <a:r>
              <a:rPr lang="en-US"/>
              <a:t> </a:t>
            </a:r>
            <a:r>
              <a:rPr lang="en-US" err="1"/>
              <a:t>atque</a:t>
            </a:r>
            <a:r>
              <a:rPr lang="en-US"/>
              <a:t> </a:t>
            </a:r>
            <a:r>
              <a:rPr lang="en-US" err="1"/>
              <a:t>corrupti</a:t>
            </a:r>
            <a:r>
              <a:rPr lang="en-US"/>
              <a:t> quos </a:t>
            </a:r>
            <a:r>
              <a:rPr lang="en-US" err="1"/>
              <a:t>dolores</a:t>
            </a:r>
            <a:r>
              <a:rPr lang="en-US"/>
              <a:t> et </a:t>
            </a:r>
            <a:r>
              <a:rPr lang="en-US" err="1"/>
              <a:t>quas</a:t>
            </a:r>
            <a:r>
              <a:rPr lang="en-US"/>
              <a:t> </a:t>
            </a:r>
            <a:r>
              <a:rPr lang="en-US" err="1"/>
              <a:t>molestias</a:t>
            </a:r>
            <a:r>
              <a:rPr lang="en-US"/>
              <a:t> </a:t>
            </a:r>
            <a:r>
              <a:rPr lang="en-US" err="1"/>
              <a:t>excepturi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occaecati</a:t>
            </a:r>
            <a:r>
              <a:rPr lang="en-US"/>
              <a:t> </a:t>
            </a:r>
            <a:r>
              <a:rPr lang="en-US" err="1"/>
              <a:t>cupiditate</a:t>
            </a:r>
            <a:r>
              <a:rPr lang="en-US"/>
              <a:t> non provident, </a:t>
            </a:r>
            <a:r>
              <a:rPr lang="en-US" err="1"/>
              <a:t>similique</a:t>
            </a:r>
            <a:r>
              <a:rPr lang="en-US"/>
              <a:t>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mollitia</a:t>
            </a:r>
            <a:r>
              <a:rPr lang="en-US"/>
              <a:t> animi,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 et </a:t>
            </a:r>
            <a:r>
              <a:rPr lang="en-US" err="1"/>
              <a:t>dolorum</a:t>
            </a:r>
            <a:r>
              <a:rPr lang="en-US"/>
              <a:t>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4712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80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“Quote ed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perspiciatis</a:t>
            </a:r>
            <a:r>
              <a:rPr lang="en-US"/>
              <a:t> </a:t>
            </a:r>
            <a:r>
              <a:rPr lang="en-US" err="1"/>
              <a:t>unde</a:t>
            </a:r>
            <a:r>
              <a:rPr lang="en-US"/>
              <a:t> </a:t>
            </a:r>
            <a:r>
              <a:rPr lang="en-US" err="1"/>
              <a:t>omnis</a:t>
            </a:r>
            <a:r>
              <a:rPr lang="en-US"/>
              <a:t> </a:t>
            </a:r>
            <a:r>
              <a:rPr lang="en-US" err="1"/>
              <a:t>iste</a:t>
            </a:r>
            <a:r>
              <a:rPr lang="en-US"/>
              <a:t> </a:t>
            </a:r>
            <a:r>
              <a:rPr lang="en-US" err="1"/>
              <a:t>natus</a:t>
            </a:r>
            <a:r>
              <a:rPr lang="en-US"/>
              <a:t> error sit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accusantium</a:t>
            </a:r>
            <a:r>
              <a:rPr lang="en-US"/>
              <a:t> </a:t>
            </a:r>
            <a:r>
              <a:rPr lang="en-US" err="1"/>
              <a:t>doloremque</a:t>
            </a:r>
            <a:r>
              <a:rPr lang="en-US"/>
              <a:t> </a:t>
            </a:r>
            <a:r>
              <a:rPr lang="en-US" err="1"/>
              <a:t>laudantium</a:t>
            </a:r>
            <a:r>
              <a:rPr lang="en-US"/>
              <a:t>, </a:t>
            </a:r>
            <a:r>
              <a:rPr lang="en-US" err="1"/>
              <a:t>totam</a:t>
            </a:r>
            <a:r>
              <a:rPr lang="en-US"/>
              <a:t> rem </a:t>
            </a:r>
            <a:r>
              <a:rPr lang="en-US" err="1"/>
              <a:t>aperiam</a:t>
            </a:r>
            <a:r>
              <a:rPr lang="en-US"/>
              <a:t>, </a:t>
            </a:r>
            <a:r>
              <a:rPr lang="en-US" err="1"/>
              <a:t>eaque</a:t>
            </a:r>
            <a:r>
              <a:rPr lang="en-US"/>
              <a:t> </a:t>
            </a:r>
            <a:r>
              <a:rPr lang="en-US" err="1"/>
              <a:t>ipsa</a:t>
            </a:r>
            <a:r>
              <a:rPr lang="en-US"/>
              <a:t> </a:t>
            </a:r>
            <a:r>
              <a:rPr lang="en-US" err="1"/>
              <a:t>quae</a:t>
            </a:r>
            <a:r>
              <a:rPr lang="en-US"/>
              <a:t> ab </a:t>
            </a:r>
            <a:r>
              <a:rPr lang="en-US" err="1"/>
              <a:t>illo</a:t>
            </a:r>
            <a:r>
              <a:rPr lang="en-US"/>
              <a:t> </a:t>
            </a:r>
            <a:r>
              <a:rPr lang="en-US" err="1"/>
              <a:t>inventore</a:t>
            </a:r>
            <a:r>
              <a:rPr lang="en-US"/>
              <a:t> </a:t>
            </a:r>
            <a:r>
              <a:rPr lang="en-US" err="1"/>
              <a:t>veritatis</a:t>
            </a:r>
            <a:r>
              <a:rPr lang="en-US"/>
              <a:t> et quasi </a:t>
            </a:r>
            <a:r>
              <a:rPr lang="en-US" err="1"/>
              <a:t>architecto</a:t>
            </a:r>
            <a:r>
              <a:rPr lang="en-US"/>
              <a:t> </a:t>
            </a:r>
            <a:r>
              <a:rPr lang="en-US" err="1"/>
              <a:t>beatae</a:t>
            </a:r>
            <a:r>
              <a:rPr lang="en-US"/>
              <a:t> vitae dicta sunt </a:t>
            </a:r>
            <a:r>
              <a:rPr lang="en-US" err="1"/>
              <a:t>explicabo</a:t>
            </a:r>
            <a:r>
              <a:rPr lang="en-US"/>
              <a:t>. Nemo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ipsam</a:t>
            </a:r>
            <a:r>
              <a:rPr lang="en-US"/>
              <a:t>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voluptas</a:t>
            </a:r>
            <a:r>
              <a:rPr lang="en-US"/>
              <a:t> sit </a:t>
            </a:r>
            <a:r>
              <a:rPr lang="en-US" err="1"/>
              <a:t>aspernatur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odit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fugit, sed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consequuntur</a:t>
            </a:r>
            <a:r>
              <a:rPr lang="en-US"/>
              <a:t> </a:t>
            </a:r>
            <a:r>
              <a:rPr lang="en-US" err="1"/>
              <a:t>magni</a:t>
            </a:r>
            <a:r>
              <a:rPr lang="en-US"/>
              <a:t> </a:t>
            </a:r>
            <a:r>
              <a:rPr lang="en-US" err="1"/>
              <a:t>dolores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qui </a:t>
            </a:r>
            <a:r>
              <a:rPr lang="en-US" err="1"/>
              <a:t>ratione</a:t>
            </a:r>
            <a:r>
              <a:rPr lang="en-US"/>
              <a:t>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sequi</a:t>
            </a:r>
            <a:r>
              <a:rPr lang="en-US"/>
              <a:t> </a:t>
            </a:r>
            <a:r>
              <a:rPr lang="en-US" err="1"/>
              <a:t>nesciunt</a:t>
            </a:r>
            <a:r>
              <a:rPr lang="en-US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err="1"/>
              <a:t>Lorum</a:t>
            </a:r>
            <a:r>
              <a:rPr lang="en-US"/>
              <a:t> Ipsum dolor </a:t>
            </a:r>
            <a:r>
              <a:rPr lang="en-US" err="1"/>
              <a:t>todo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22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12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7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35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Lorum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do </a:t>
            </a:r>
            <a:r>
              <a:rPr lang="en-US" err="1"/>
              <a:t>eismod</a:t>
            </a:r>
            <a:r>
              <a:rPr lang="en-US"/>
              <a:t> </a:t>
            </a:r>
            <a:r>
              <a:rPr lang="en-US" err="1"/>
              <a:t>temor</a:t>
            </a:r>
            <a:r>
              <a:rPr lang="en-US"/>
              <a:t> incident un labore et dolor magna</a:t>
            </a:r>
          </a:p>
          <a:p>
            <a:pPr lvl="1"/>
            <a:endParaRPr lang="en-US" sz="2800"/>
          </a:p>
          <a:p>
            <a:pPr lvl="1"/>
            <a:endParaRPr lang="en-US" sz="280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9A6E0C-0CFC-1C28-50C0-3E00EFE3DED8}"/>
              </a:ext>
            </a:extLst>
          </p:cNvPr>
          <p:cNvSpPr txBox="1"/>
          <p:nvPr userDrawn="1"/>
        </p:nvSpPr>
        <p:spPr>
          <a:xfrm>
            <a:off x="10733747" y="5951635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>
                <a:solidFill>
                  <a:schemeClr val="bg2">
                    <a:lumMod val="10000"/>
                  </a:schemeClr>
                </a:solidFill>
              </a:rPr>
              <a:t>Updated July 2026</a:t>
            </a:r>
          </a:p>
        </p:txBody>
      </p:sp>
    </p:spTree>
    <p:extLst>
      <p:ext uri="{BB962C8B-B14F-4D97-AF65-F5344CB8AC3E}">
        <p14:creationId xmlns:p14="http://schemas.microsoft.com/office/powerpoint/2010/main" val="1615953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DECA8-29BE-B36E-5775-4E7F41767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56839-E8F8-AE77-7566-0AFB4060C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ea typeface="+mj-lt"/>
                <a:cs typeface="+mj-lt"/>
              </a:rPr>
              <a:t>Alimatravir</a:t>
            </a:r>
            <a:r>
              <a:rPr lang="en-US" dirty="0">
                <a:ea typeface="+mj-lt"/>
                <a:cs typeface="+mj-lt"/>
              </a:rPr>
              <a:t> (AMI) Licensing Timeline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77E7B0-B212-4313-4B0A-F30E6932649D}"/>
              </a:ext>
            </a:extLst>
          </p:cNvPr>
          <p:cNvSpPr/>
          <p:nvPr/>
        </p:nvSpPr>
        <p:spPr>
          <a:xfrm>
            <a:off x="10813063" y="6005015"/>
            <a:ext cx="1378937" cy="852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BAF9CBE-1EC2-8C63-D42B-22B8FC1525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41440" y="6246688"/>
            <a:ext cx="804305" cy="52379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CF27153B-B155-E007-6827-E33899BD22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2672" y="6237037"/>
            <a:ext cx="1242710" cy="5334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F7BCAF-3E11-AB77-2236-BBE7DAEB47A7}"/>
              </a:ext>
            </a:extLst>
          </p:cNvPr>
          <p:cNvSpPr txBox="1"/>
          <p:nvPr/>
        </p:nvSpPr>
        <p:spPr>
          <a:xfrm>
            <a:off x="10022672" y="5954414"/>
            <a:ext cx="2123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Updated </a:t>
            </a:r>
            <a:r>
              <a:rPr lang="en-US" sz="1200" i="1" dirty="0">
                <a:solidFill>
                  <a:srgbClr val="E7E6E6">
                    <a:lumMod val="10000"/>
                  </a:srgbClr>
                </a:solidFill>
                <a:latin typeface="Arial" panose="020B0604020202020204"/>
              </a:rPr>
              <a:t>Aug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068405-DE7F-A0AC-10B8-31C027242201}"/>
              </a:ext>
            </a:extLst>
          </p:cNvPr>
          <p:cNvSpPr txBox="1"/>
          <p:nvPr/>
        </p:nvSpPr>
        <p:spPr>
          <a:xfrm>
            <a:off x="9199085" y="1670375"/>
            <a:ext cx="288187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Merck/MSD announced voluntary license agreements with 7 generics to produce investigational monthly oral </a:t>
            </a:r>
            <a:r>
              <a:rPr lang="en-US" sz="2000" i="1" dirty="0">
                <a:solidFill>
                  <a:srgbClr val="ED7D31"/>
                </a:solidFill>
                <a:latin typeface="Roboto" panose="02000000000000000000" pitchFamily="2" charset="0"/>
              </a:rPr>
              <a:t>A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limatravir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(</a:t>
            </a:r>
            <a:r>
              <a:rPr lang="en-US" sz="2000" i="1" dirty="0">
                <a:solidFill>
                  <a:srgbClr val="ED7D31"/>
                </a:solidFill>
                <a:latin typeface="Roboto" panose="02000000000000000000" pitchFamily="2" charset="0"/>
              </a:rPr>
              <a:t>AMI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) for PrEP – well ahead of efficacy results, building on years of advocacy to shorten the timeline between scientific breakthroughs and public health impact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877B84-C3D8-F205-9466-9F65F4DABE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048" t="29660" r="11625" b="16196"/>
          <a:stretch>
            <a:fillRect/>
          </a:stretch>
        </p:blipFill>
        <p:spPr>
          <a:xfrm>
            <a:off x="835742" y="1618830"/>
            <a:ext cx="8207897" cy="419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5717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53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Roboto</vt:lpstr>
      <vt:lpstr>Wingdings</vt:lpstr>
      <vt:lpstr>1_Office Theme</vt:lpstr>
      <vt:lpstr>Alimatravir (AMI) Licensing Timeline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Mitchell Warren</dc:creator>
  <cp:lastModifiedBy>Mary Kate Hull</cp:lastModifiedBy>
  <cp:revision>4</cp:revision>
  <dcterms:created xsi:type="dcterms:W3CDTF">2026-07-25T17:07:46Z</dcterms:created>
  <dcterms:modified xsi:type="dcterms:W3CDTF">2026-08-18T18:14:08Z</dcterms:modified>
</cp:coreProperties>
</file>