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14748100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2AD0D3-87B0-5344-BAA0-44215187AB35}" v="1" dt="2026-07-07T01:50:56.9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79"/>
    <p:restoredTop sz="96143"/>
  </p:normalViewPr>
  <p:slideViewPr>
    <p:cSldViewPr snapToGrid="0" snapToObjects="1">
      <p:cViewPr varScale="1">
        <p:scale>
          <a:sx n="117" d="100"/>
          <a:sy n="117" d="100"/>
        </p:scale>
        <p:origin x="6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Aft>
                <a:spcPts val="600"/>
              </a:spcAft>
              <a:defRPr sz="5400" b="1" i="0" baseline="0"/>
            </a:lvl1pPr>
          </a:lstStyle>
          <a:p>
            <a:r>
              <a:rPr lang="en-US" dirty="0"/>
              <a:t>AVAC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C0CCE-7552-A341-BCD0-8A3B493EA9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aseline="0">
                <a:solidFill>
                  <a:srgbClr val="FF84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in </a:t>
            </a:r>
            <a:r>
              <a:rPr lang="en-US" dirty="0" err="1"/>
              <a:t>voluptate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7154F93-3658-EC4E-B6B0-6982B218CD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5447506"/>
            <a:ext cx="3338513" cy="57626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800" b="1" i="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Author/Date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66CD2-5539-4F50-B396-2EFBC83EE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2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/>
            </a:lvl1pPr>
          </a:lstStyle>
          <a:p>
            <a:r>
              <a:rPr lang="en-US" dirty="0"/>
              <a:t>Transition Red.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FD5428-236C-3843-FA55-2B7E32DF35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48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742" y="365126"/>
            <a:ext cx="10885202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1690688"/>
            <a:ext cx="10887075" cy="2506662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 marL="742950" indent="-285750">
              <a:spcBef>
                <a:spcPts val="0"/>
              </a:spcBef>
              <a:buFont typeface="Arial" panose="020B0604020202020204" pitchFamily="34" charset="0"/>
              <a:buChar char="–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9723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882744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665" y="1690688"/>
            <a:ext cx="10887848" cy="4117726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cupiditate</a:t>
            </a:r>
            <a:r>
              <a:rPr lang="en-US" dirty="0"/>
              <a:t> non provident, </a:t>
            </a:r>
            <a:r>
              <a:rPr lang="en-US" dirty="0" err="1"/>
              <a:t>similique</a:t>
            </a:r>
            <a:r>
              <a:rPr lang="en-US" dirty="0"/>
              <a:t>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mollitia</a:t>
            </a:r>
            <a:r>
              <a:rPr lang="en-US" dirty="0"/>
              <a:t> animi,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dolorum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963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Transition Yellow.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612B24-4DF6-54A6-F0C1-52006D48CA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8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538867"/>
            <a:ext cx="9144000" cy="281633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37160" indent="-457200" algn="l">
              <a:lnSpc>
                <a:spcPct val="100000"/>
              </a:lnSpc>
              <a:spcAft>
                <a:spcPts val="600"/>
              </a:spcAft>
              <a:defRPr sz="2500" b="0" i="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“Quote 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fugit, sed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consequuntur</a:t>
            </a:r>
            <a:r>
              <a:rPr lang="en-US" dirty="0"/>
              <a:t> </a:t>
            </a:r>
            <a:r>
              <a:rPr lang="en-US" dirty="0" err="1"/>
              <a:t>magni</a:t>
            </a:r>
            <a:r>
              <a:rPr lang="en-US" dirty="0"/>
              <a:t> </a:t>
            </a:r>
            <a:r>
              <a:rPr lang="en-US" dirty="0" err="1"/>
              <a:t>dolores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qui </a:t>
            </a:r>
            <a:r>
              <a:rPr lang="en-US" dirty="0" err="1"/>
              <a:t>ratione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sequi</a:t>
            </a:r>
            <a:r>
              <a:rPr lang="en-US" dirty="0"/>
              <a:t> </a:t>
            </a:r>
            <a:r>
              <a:rPr lang="en-US" dirty="0" err="1"/>
              <a:t>nesciunt</a:t>
            </a:r>
            <a:r>
              <a:rPr lang="en-US" dirty="0"/>
              <a:t>.”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E32B49-4274-D64C-854E-20B50BAD0A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2750" y="4808104"/>
            <a:ext cx="2979738" cy="71278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Lorum</a:t>
            </a:r>
            <a:r>
              <a:rPr lang="en-US" dirty="0"/>
              <a:t> Ipsum dolor </a:t>
            </a:r>
            <a:r>
              <a:rPr lang="en-US" dirty="0" err="1"/>
              <a:t>todo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E88C94-4944-1A7C-1CAD-ADAE720133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1524000" y="4427084"/>
            <a:ext cx="9279835" cy="6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6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36267"/>
            <a:ext cx="4794197" cy="13197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Click to edit yellow room for graphic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4168F-DEC5-9343-89DF-5B95C25A1D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355975"/>
            <a:ext cx="8294649" cy="825190"/>
          </a:xfr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64F4ED-08BA-08F0-7EED-66882D2C09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99" y="3317355"/>
            <a:ext cx="10515601" cy="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9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972" y="256104"/>
            <a:ext cx="10881360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1132" y="114904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8538" y="1149045"/>
            <a:ext cx="4351644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A8B4E6-3A6C-D98B-D7C1-F1FBE8FD04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11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573" y="286678"/>
            <a:ext cx="10854814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926" y="1149710"/>
            <a:ext cx="600146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573" y="1149709"/>
            <a:ext cx="4525937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67FACE-865C-0183-0A17-A0A2C7C3B1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8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9F0FA-9C4A-5D42-9FB1-60858472F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Lorum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eismod</a:t>
            </a:r>
            <a:r>
              <a:rPr lang="en-US" dirty="0"/>
              <a:t> </a:t>
            </a:r>
            <a:r>
              <a:rPr lang="en-US" dirty="0" err="1"/>
              <a:t>temor</a:t>
            </a:r>
            <a:r>
              <a:rPr lang="en-US" dirty="0"/>
              <a:t> incident un </a:t>
            </a:r>
            <a:r>
              <a:rPr lang="en-US" dirty="0" err="1"/>
              <a:t>labore</a:t>
            </a:r>
            <a:r>
              <a:rPr lang="en-US" dirty="0"/>
              <a:t> et dolor magna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BCA7C99F-E2F2-164F-8FB9-9512A15A1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 descr="A red sign with white text&#10;&#10;Description automatically generated">
            <a:extLst>
              <a:ext uri="{FF2B5EF4-FFF2-40B4-BE49-F238E27FC236}">
                <a16:creationId xmlns:a16="http://schemas.microsoft.com/office/drawing/2014/main" id="{0755BEAD-20CB-4CE7-94D9-6D6A3615BC1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853532" y="6228634"/>
            <a:ext cx="1231648" cy="5284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68B714-A8BA-B5DE-6A3A-BC33F8B5376F}"/>
              </a:ext>
            </a:extLst>
          </p:cNvPr>
          <p:cNvSpPr txBox="1"/>
          <p:nvPr userDrawn="1"/>
        </p:nvSpPr>
        <p:spPr>
          <a:xfrm>
            <a:off x="10670430" y="5951635"/>
            <a:ext cx="1462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10000"/>
                  </a:schemeClr>
                </a:solidFill>
              </a:rPr>
              <a:t>Updated July 2026</a:t>
            </a:r>
          </a:p>
        </p:txBody>
      </p:sp>
    </p:spTree>
    <p:extLst>
      <p:ext uri="{BB962C8B-B14F-4D97-AF65-F5344CB8AC3E}">
        <p14:creationId xmlns:p14="http://schemas.microsoft.com/office/powerpoint/2010/main" val="9958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7" r:id="rId4"/>
    <p:sldLayoutId id="2147483662" r:id="rId5"/>
    <p:sldLayoutId id="2147483664" r:id="rId6"/>
    <p:sldLayoutId id="2147483665" r:id="rId7"/>
    <p:sldLayoutId id="2147483657" r:id="rId8"/>
    <p:sldLayoutId id="2147483666" r:id="rId9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35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itchFamily="2" charset="2"/>
        <a:buChar char="§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–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2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6F4D6-1DCD-4AC7-5613-FAE26DF0E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742" y="236273"/>
            <a:ext cx="10885202" cy="750077"/>
          </a:xfrm>
        </p:spPr>
        <p:txBody>
          <a:bodyPr>
            <a:normAutofit fontScale="90000"/>
          </a:bodyPr>
          <a:lstStyle/>
          <a:p>
            <a:r>
              <a:rPr lang="en-US"/>
              <a:t>Years Ahead in HIV Prevention Research: </a:t>
            </a:r>
            <a:br>
              <a:rPr lang="en-US"/>
            </a:br>
            <a:r>
              <a:rPr lang="en-US"/>
              <a:t>Time to Market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C1F77C-2446-F5A1-CF51-A3AA9B0BB6A1}"/>
              </a:ext>
            </a:extLst>
          </p:cNvPr>
          <p:cNvSpPr txBox="1"/>
          <p:nvPr/>
        </p:nvSpPr>
        <p:spPr>
          <a:xfrm>
            <a:off x="9257016" y="5835721"/>
            <a:ext cx="1387011" cy="4109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8E59DC-0619-549D-A091-17720FF4D9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880" b="5822"/>
          <a:stretch>
            <a:fillRect/>
          </a:stretch>
        </p:blipFill>
        <p:spPr>
          <a:xfrm>
            <a:off x="632991" y="1148077"/>
            <a:ext cx="9503228" cy="570992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773E047-2A52-38E4-E10F-63981B3052B0}"/>
              </a:ext>
            </a:extLst>
          </p:cNvPr>
          <p:cNvSpPr/>
          <p:nvPr/>
        </p:nvSpPr>
        <p:spPr>
          <a:xfrm>
            <a:off x="10768760" y="5982644"/>
            <a:ext cx="1372859" cy="831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13">
            <a:extLst>
              <a:ext uri="{FF2B5EF4-FFF2-40B4-BE49-F238E27FC236}">
                <a16:creationId xmlns:a16="http://schemas.microsoft.com/office/drawing/2014/main" id="{10D0D244-4FA7-D649-7F27-D8ABC3AC5D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41440" y="6246688"/>
            <a:ext cx="804305" cy="523791"/>
          </a:xfrm>
          <a:prstGeom prst="rect">
            <a:avLst/>
          </a:prstGeom>
        </p:spPr>
      </p:pic>
      <p:pic>
        <p:nvPicPr>
          <p:cNvPr id="6" name="Graphic 14">
            <a:extLst>
              <a:ext uri="{FF2B5EF4-FFF2-40B4-BE49-F238E27FC236}">
                <a16:creationId xmlns:a16="http://schemas.microsoft.com/office/drawing/2014/main" id="{E4D4D837-6E14-C82A-AC38-86C11FC20B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22672" y="6237037"/>
            <a:ext cx="1242710" cy="533442"/>
          </a:xfrm>
          <a:prstGeom prst="rect">
            <a:avLst/>
          </a:prstGeom>
        </p:spPr>
      </p:pic>
      <p:sp>
        <p:nvSpPr>
          <p:cNvPr id="8" name="TextBox 15">
            <a:extLst>
              <a:ext uri="{FF2B5EF4-FFF2-40B4-BE49-F238E27FC236}">
                <a16:creationId xmlns:a16="http://schemas.microsoft.com/office/drawing/2014/main" id="{5895969D-C71E-6FD8-7062-4263CE7052C3}"/>
              </a:ext>
            </a:extLst>
          </p:cNvPr>
          <p:cNvSpPr txBox="1"/>
          <p:nvPr/>
        </p:nvSpPr>
        <p:spPr>
          <a:xfrm>
            <a:off x="10022672" y="5954414"/>
            <a:ext cx="2123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i="1" dirty="0">
                <a:solidFill>
                  <a:schemeClr val="bg2">
                    <a:lumMod val="10000"/>
                  </a:schemeClr>
                </a:solidFill>
              </a:rPr>
              <a:t>Updated July 2026</a:t>
            </a:r>
          </a:p>
        </p:txBody>
      </p:sp>
    </p:spTree>
    <p:extLst>
      <p:ext uri="{BB962C8B-B14F-4D97-AF65-F5344CB8AC3E}">
        <p14:creationId xmlns:p14="http://schemas.microsoft.com/office/powerpoint/2010/main" val="2173440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rgbClr val="DF002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A1D07EE-E3BA-E845-8E81-CC0A809D5F22}" vid="{810503E2-07A1-9146-9064-15C32A1A052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bb6b75-ed16-40cd-a9a8-77cf87046b80">
      <Terms xmlns="http://schemas.microsoft.com/office/infopath/2007/PartnerControls"/>
    </lcf76f155ced4ddcb4097134ff3c332f>
    <TaxCatchAll xmlns="537d2ee8-cfed-489f-8fdb-1f0a01b7be07" xsi:nil="true"/>
    <SharedWithUsers xmlns="537d2ee8-cfed-489f-8fdb-1f0a01b7be07">
      <UserInfo>
        <DisplayName>Navita Jain</DisplayName>
        <AccountId>51</AccountId>
        <AccountType/>
      </UserInfo>
      <UserInfo>
        <DisplayName>Justine MacWilliam</DisplayName>
        <AccountId>56</AccountId>
        <AccountType/>
      </UserInfo>
      <UserInfo>
        <DisplayName>Cindra Feuer</DisplayName>
        <AccountId>47</AccountId>
        <AccountType/>
      </UserInfo>
      <UserInfo>
        <DisplayName>Jason Rosenberg</DisplayName>
        <AccountId>11</AccountId>
        <AccountType/>
      </UserInfo>
      <UserInfo>
        <DisplayName>Erin Kiernon</DisplayName>
        <AccountId>53</AccountId>
        <AccountType/>
      </UserInfo>
      <UserInfo>
        <DisplayName>Deirdre Grant</DisplayName>
        <AccountId>39</AccountId>
        <AccountType/>
      </UserInfo>
      <UserInfo>
        <DisplayName>Janki Tailor</DisplayName>
        <AccountId>41</AccountId>
        <AccountType/>
      </UserInfo>
      <UserInfo>
        <DisplayName>John Meade</DisplayName>
        <AccountId>58</AccountId>
        <AccountType/>
      </UserInfo>
      <UserInfo>
        <DisplayName>Wawira Nyagah</DisplayName>
        <AccountId>42</AccountId>
        <AccountType/>
      </UserInfo>
      <UserInfo>
        <DisplayName>Nandi Sikwana</DisplayName>
        <AccountId>68</AccountId>
        <AccountType/>
      </UserInfo>
      <UserInfo>
        <DisplayName>Randy Goetz</DisplayName>
        <AccountId>49</AccountId>
        <AccountType/>
      </UserInfo>
      <UserInfo>
        <DisplayName>Rachel Saunders</DisplayName>
        <AccountId>67</AccountId>
        <AccountType/>
      </UserInfo>
      <UserInfo>
        <DisplayName>Roberta Sutton</DisplayName>
        <AccountId>70</AccountId>
        <AccountType/>
      </UserInfo>
      <UserInfo>
        <DisplayName>Isha Tendolkar</DisplayName>
        <AccountId>71</AccountId>
        <AccountType/>
      </UserInfo>
      <UserInfo>
        <DisplayName>Kenyon Farrow</DisplayName>
        <AccountId>102</AccountId>
        <AccountType/>
      </UserInfo>
      <UserInfo>
        <DisplayName>Suraj Madoori</DisplayName>
        <AccountId>57</AccountId>
        <AccountType/>
      </UserInfo>
      <UserInfo>
        <DisplayName>Manju Chatani</DisplayName>
        <AccountId>46</AccountId>
        <AccountType/>
      </UserInfo>
      <UserInfo>
        <DisplayName>Saira George Carballo</DisplayName>
        <AccountId>85</AccountId>
        <AccountType/>
      </UserInfo>
      <UserInfo>
        <DisplayName>Abigail Smith</DisplayName>
        <AccountId>69</AccountId>
        <AccountType/>
      </UserInfo>
      <UserInfo>
        <DisplayName>Kate Segal</DisplayName>
        <AccountId>43</AccountId>
        <AccountType/>
      </UserInfo>
      <UserInfo>
        <DisplayName>Grace Kumwenda</DisplayName>
        <AccountId>54</AccountId>
        <AccountType/>
      </UserInfo>
      <UserInfo>
        <DisplayName>Bridget JJuuko</DisplayName>
        <AccountId>81</AccountId>
        <AccountType/>
      </UserInfo>
      <UserInfo>
        <DisplayName>Jeanne Baron</DisplayName>
        <AccountId>10</AccountId>
        <AccountType/>
      </UserInfo>
      <UserInfo>
        <DisplayName>Hannah Nelson</DisplayName>
        <AccountId>61</AccountId>
        <AccountType/>
      </UserInfo>
      <UserInfo>
        <DisplayName>Daisy Ouya</DisplayName>
        <AccountId>64</AccountId>
        <AccountType/>
      </UserInfo>
      <UserInfo>
        <DisplayName>Grace Tetteh</DisplayName>
        <AccountId>72</AccountId>
        <AccountType/>
      </UserInfo>
      <UserInfo>
        <DisplayName>Alison Footman</DisplayName>
        <AccountId>34</AccountId>
        <AccountType/>
      </UserInfo>
      <UserInfo>
        <DisplayName>Samantha Rick</DisplayName>
        <AccountId>65</AccountId>
        <AccountType/>
      </UserInfo>
      <UserInfo>
        <DisplayName>Alexa Alexander</DisplayName>
        <AccountId>44</AccountId>
        <AccountType/>
      </UserInfo>
      <UserInfo>
        <DisplayName>Jennifer Brunet</DisplayName>
        <AccountId>12</AccountId>
        <AccountType/>
      </UserInfo>
      <UserInfo>
        <DisplayName>Annette Gaudino</DisplayName>
        <AccountId>48</AccountId>
        <AccountType/>
      </UserInfo>
      <UserInfo>
        <DisplayName>Estelle Ngaba</DisplayName>
        <AccountId>62</AccountId>
        <AccountType/>
      </UserInfo>
      <UserInfo>
        <DisplayName>Stacey Hannah</DisplayName>
        <AccountId>50</AccountId>
        <AccountType/>
      </UserInfo>
      <UserInfo>
        <DisplayName>Alysha White</DisplayName>
        <AccountId>73</AccountId>
        <AccountType/>
      </UserInfo>
      <UserInfo>
        <DisplayName>Levi Butcher</DisplayName>
        <AccountId>6</AccountId>
        <AccountType/>
      </UserInfo>
      <UserInfo>
        <DisplayName>Kalob Gossett</DisplayName>
        <AccountId>86</AccountId>
        <AccountType/>
      </UserInfo>
      <UserInfo>
        <DisplayName>Breanne Lievense</DisplayName>
        <AccountId>55</AccountId>
        <AccountType/>
      </UserInfo>
      <UserInfo>
        <DisplayName>Catherine Verde Hashim</DisplayName>
        <AccountId>38</AccountId>
        <AccountType/>
      </UserInfo>
      <UserInfo>
        <DisplayName>Arlene Osborne-Francois</DisplayName>
        <AccountId>63</AccountId>
        <AccountType/>
      </UserInfo>
      <UserInfo>
        <DisplayName>Shiva Mozaffarian</DisplayName>
        <AccountId>59</AccountId>
        <AccountType/>
      </UserInfo>
      <UserInfo>
        <DisplayName>Richard Muko</DisplayName>
        <AccountId>60</AccountId>
        <AccountType/>
      </UserInfo>
      <UserInfo>
        <DisplayName>Micky Hingorani</DisplayName>
        <AccountId>13</AccountId>
        <AccountType/>
      </UserInfo>
      <UserInfo>
        <DisplayName>Angelo Katumba</DisplayName>
        <AccountId>52</AccountId>
        <AccountType/>
      </UserInfo>
      <UserInfo>
        <DisplayName>Maureen Luba</DisplayName>
        <AccountId>129</AccountId>
        <AccountType/>
      </UserInfo>
      <UserInfo>
        <DisplayName>Mitchell Warren</DisplayName>
        <AccountId>40</AccountId>
        <AccountType/>
      </UserInfo>
      <UserInfo>
        <DisplayName>Wanda Buckner</DisplayName>
        <AccountId>45</AccountId>
        <AccountType/>
      </UserInfo>
      <UserInfo>
        <DisplayName>Jessica Salzwedel</DisplayName>
        <AccountId>66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F5BB1116A90459E245489F20C500F" ma:contentTypeVersion="15" ma:contentTypeDescription="Create a new document." ma:contentTypeScope="" ma:versionID="9a38a62cd8400aab58277a35adcaaf94">
  <xsd:schema xmlns:xsd="http://www.w3.org/2001/XMLSchema" xmlns:xs="http://www.w3.org/2001/XMLSchema" xmlns:p="http://schemas.microsoft.com/office/2006/metadata/properties" xmlns:ns2="ecbb6b75-ed16-40cd-a9a8-77cf87046b80" xmlns:ns3="537d2ee8-cfed-489f-8fdb-1f0a01b7be07" targetNamespace="http://schemas.microsoft.com/office/2006/metadata/properties" ma:root="true" ma:fieldsID="9fe388edf8f56ca1b675e030cad9d84f" ns2:_="" ns3:_="">
    <xsd:import namespace="ecbb6b75-ed16-40cd-a9a8-77cf87046b80"/>
    <xsd:import namespace="537d2ee8-cfed-489f-8fdb-1f0a01b7be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b6b75-ed16-40cd-a9a8-77cf87046b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8a61325-a799-49ec-90cd-bdb119cc2d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d2ee8-cfed-489f-8fdb-1f0a01b7be0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d5c1ba9-5ec8-4f86-ac8f-7070fd28c86b}" ma:internalName="TaxCatchAll" ma:showField="CatchAllData" ma:web="537d2ee8-cfed-489f-8fdb-1f0a01b7be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6379A11-7818-453A-894C-7320E5D4E16C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ecbb6b75-ed16-40cd-a9a8-77cf87046b80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dcmitype/"/>
    <ds:schemaRef ds:uri="537d2ee8-cfed-489f-8fdb-1f0a01b7be07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40E87A8-44B7-4A83-BD93-F35FAF141C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ACAA7D-87F1-40D1-881F-0A0FB05187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bb6b75-ed16-40cd-a9a8-77cf87046b80"/>
    <ds:schemaRef ds:uri="537d2ee8-cfed-489f-8fdb-1f0a01b7b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14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Years Ahead in HIV Prevention Research:  Time to Market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Roberta Sutton</dc:creator>
  <cp:lastModifiedBy>Breanne Lievense</cp:lastModifiedBy>
  <cp:revision>7</cp:revision>
  <dcterms:created xsi:type="dcterms:W3CDTF">2025-06-19T10:20:48Z</dcterms:created>
  <dcterms:modified xsi:type="dcterms:W3CDTF">2026-07-24T16:22:47Z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0x010100705F5BB1116A90459E245489F20C500F</vt:lpwstr>
  </property>
  <property fmtid="{D5CDD505-2E9C-101B-9397-08002B2CF9AE}" pid="3" name="MediaServiceImageTags">
    <vt:lpwstr/>
  </property>
</Properties>
</file>