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6"/>
  </p:notesMasterIdLst>
  <p:sldIdLst>
    <p:sldId id="214570730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158156-B047-C442-A871-BC20FF1B6924}" v="6" dt="2026-08-18T17:52:01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32"/>
    <p:restoredTop sz="95781"/>
  </p:normalViewPr>
  <p:slideViewPr>
    <p:cSldViewPr snapToGrid="0" snapToObjects="1">
      <p:cViewPr varScale="1">
        <p:scale>
          <a:sx n="118" d="100"/>
          <a:sy n="118" d="100"/>
        </p:scale>
        <p:origin x="23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5ECB4-8F04-4C4E-A764-18BE15CBA191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F698C-4D13-4947-AA55-DFF4D13D9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7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802C-CD8A-1F7C-39F1-3E9FE45D9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92F21E-B201-8813-AA28-2D784AEFE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12627-3EEB-3477-8348-A6CC25942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1A3A9-79A5-B542-A2FC-F28ACA655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77137-FF23-724B-9363-8F5AC2390D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777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</a:t>
            </a:r>
            <a:br>
              <a:rPr lang="en-US"/>
            </a:br>
            <a:r>
              <a:rPr lang="en-US"/>
              <a:t>in </a:t>
            </a:r>
            <a:r>
              <a:rPr lang="en-US" err="1"/>
              <a:t>voluptate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0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99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884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  <a:r>
              <a:rPr lang="en-US" err="1"/>
              <a:t>Excepteur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</a:t>
            </a:r>
            <a:r>
              <a:rPr lang="en-US"/>
              <a:t> </a:t>
            </a:r>
            <a:r>
              <a:rPr lang="en-US" err="1"/>
              <a:t>cupidatat</a:t>
            </a:r>
            <a:r>
              <a:rPr lang="en-US"/>
              <a:t> non </a:t>
            </a:r>
            <a:r>
              <a:rPr lang="en-US" err="1"/>
              <a:t>proident</a:t>
            </a:r>
            <a:r>
              <a:rPr lang="en-US"/>
              <a:t>,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</a:t>
            </a:r>
            <a:r>
              <a:rPr lang="en-US"/>
              <a:t> </a:t>
            </a:r>
            <a:r>
              <a:rPr lang="en-US" err="1"/>
              <a:t>anim</a:t>
            </a:r>
            <a:r>
              <a:rPr lang="en-US"/>
              <a:t>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.</a:t>
            </a:r>
          </a:p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</a:t>
            </a:r>
            <a:r>
              <a:rPr lang="en-US" err="1"/>
              <a:t>voluptatum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atque</a:t>
            </a:r>
            <a:r>
              <a:rPr lang="en-US"/>
              <a:t> </a:t>
            </a:r>
            <a:r>
              <a:rPr lang="en-US" err="1"/>
              <a:t>corrupti</a:t>
            </a:r>
            <a:r>
              <a:rPr lang="en-US"/>
              <a:t> quos </a:t>
            </a:r>
            <a:r>
              <a:rPr lang="en-US" err="1"/>
              <a:t>dolores</a:t>
            </a:r>
            <a:r>
              <a:rPr lang="en-US"/>
              <a:t> et </a:t>
            </a:r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molestias</a:t>
            </a:r>
            <a:r>
              <a:rPr lang="en-US"/>
              <a:t> </a:t>
            </a:r>
            <a:r>
              <a:rPr lang="en-US" err="1"/>
              <a:t>excepturi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occaecati</a:t>
            </a:r>
            <a:r>
              <a:rPr lang="en-US"/>
              <a:t> </a:t>
            </a:r>
            <a:r>
              <a:rPr lang="en-US" err="1"/>
              <a:t>cupiditate</a:t>
            </a:r>
            <a:r>
              <a:rPr lang="en-US"/>
              <a:t> non provident, </a:t>
            </a:r>
            <a:r>
              <a:rPr lang="en-US" err="1"/>
              <a:t>similique</a:t>
            </a:r>
            <a:r>
              <a:rPr lang="en-US"/>
              <a:t>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mollitia</a:t>
            </a:r>
            <a:r>
              <a:rPr lang="en-US"/>
              <a:t> animi,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 et </a:t>
            </a:r>
            <a:r>
              <a:rPr lang="en-US" err="1"/>
              <a:t>dolorum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480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“Quote ed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perspiciatis</a:t>
            </a:r>
            <a:r>
              <a:rPr lang="en-US"/>
              <a:t> </a:t>
            </a:r>
            <a:r>
              <a:rPr lang="en-US" err="1"/>
              <a:t>unde</a:t>
            </a:r>
            <a:r>
              <a:rPr lang="en-US"/>
              <a:t> </a:t>
            </a:r>
            <a:r>
              <a:rPr lang="en-US" err="1"/>
              <a:t>omnis</a:t>
            </a:r>
            <a:r>
              <a:rPr lang="en-US"/>
              <a:t> </a:t>
            </a:r>
            <a:r>
              <a:rPr lang="en-US" err="1"/>
              <a:t>iste</a:t>
            </a:r>
            <a:r>
              <a:rPr lang="en-US"/>
              <a:t> </a:t>
            </a:r>
            <a:r>
              <a:rPr lang="en-US" err="1"/>
              <a:t>natus</a:t>
            </a:r>
            <a:r>
              <a:rPr lang="en-US"/>
              <a:t> error sit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accusantium</a:t>
            </a:r>
            <a:r>
              <a:rPr lang="en-US"/>
              <a:t> </a:t>
            </a:r>
            <a:r>
              <a:rPr lang="en-US" err="1"/>
              <a:t>doloremque</a:t>
            </a:r>
            <a:r>
              <a:rPr lang="en-US"/>
              <a:t> </a:t>
            </a:r>
            <a:r>
              <a:rPr lang="en-US" err="1"/>
              <a:t>laudantium</a:t>
            </a:r>
            <a:r>
              <a:rPr lang="en-US"/>
              <a:t>, </a:t>
            </a:r>
            <a:r>
              <a:rPr lang="en-US" err="1"/>
              <a:t>totam</a:t>
            </a:r>
            <a:r>
              <a:rPr lang="en-US"/>
              <a:t> rem </a:t>
            </a:r>
            <a:r>
              <a:rPr lang="en-US" err="1"/>
              <a:t>aperiam</a:t>
            </a:r>
            <a:r>
              <a:rPr lang="en-US"/>
              <a:t>, </a:t>
            </a:r>
            <a:r>
              <a:rPr lang="en-US" err="1"/>
              <a:t>eaque</a:t>
            </a:r>
            <a:r>
              <a:rPr lang="en-US"/>
              <a:t> </a:t>
            </a:r>
            <a:r>
              <a:rPr lang="en-US" err="1"/>
              <a:t>ipsa</a:t>
            </a:r>
            <a:r>
              <a:rPr lang="en-US"/>
              <a:t> </a:t>
            </a:r>
            <a:r>
              <a:rPr lang="en-US" err="1"/>
              <a:t>quae</a:t>
            </a:r>
            <a:r>
              <a:rPr lang="en-US"/>
              <a:t> ab </a:t>
            </a:r>
            <a:r>
              <a:rPr lang="en-US" err="1"/>
              <a:t>illo</a:t>
            </a:r>
            <a:r>
              <a:rPr lang="en-US"/>
              <a:t> </a:t>
            </a:r>
            <a:r>
              <a:rPr lang="en-US" err="1"/>
              <a:t>inventore</a:t>
            </a:r>
            <a:r>
              <a:rPr lang="en-US"/>
              <a:t> </a:t>
            </a:r>
            <a:r>
              <a:rPr lang="en-US" err="1"/>
              <a:t>veritatis</a:t>
            </a:r>
            <a:r>
              <a:rPr lang="en-US"/>
              <a:t> et quasi </a:t>
            </a:r>
            <a:r>
              <a:rPr lang="en-US" err="1"/>
              <a:t>architecto</a:t>
            </a:r>
            <a:r>
              <a:rPr lang="en-US"/>
              <a:t> </a:t>
            </a:r>
            <a:r>
              <a:rPr lang="en-US" err="1"/>
              <a:t>beatae</a:t>
            </a:r>
            <a:r>
              <a:rPr lang="en-US"/>
              <a:t> vitae dicta sunt </a:t>
            </a:r>
            <a:r>
              <a:rPr lang="en-US" err="1"/>
              <a:t>explicabo</a:t>
            </a:r>
            <a:r>
              <a:rPr lang="en-US"/>
              <a:t>. Nemo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ipsam</a:t>
            </a:r>
            <a:r>
              <a:rPr lang="en-US"/>
              <a:t>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quia</a:t>
            </a:r>
            <a:r>
              <a:rPr lang="en-US"/>
              <a:t> </a:t>
            </a:r>
            <a:r>
              <a:rPr lang="en-US" err="1"/>
              <a:t>voluptas</a:t>
            </a:r>
            <a:r>
              <a:rPr lang="en-US"/>
              <a:t> sit </a:t>
            </a:r>
            <a:r>
              <a:rPr lang="en-US" err="1"/>
              <a:t>aspernatur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odit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fugit, sed </a:t>
            </a:r>
            <a:r>
              <a:rPr lang="en-US" err="1"/>
              <a:t>quia</a:t>
            </a:r>
            <a:r>
              <a:rPr lang="en-US"/>
              <a:t> </a:t>
            </a:r>
            <a:r>
              <a:rPr lang="en-US" err="1"/>
              <a:t>consequuntur</a:t>
            </a:r>
            <a:r>
              <a:rPr lang="en-US"/>
              <a:t> </a:t>
            </a:r>
            <a:r>
              <a:rPr lang="en-US" err="1"/>
              <a:t>magni</a:t>
            </a:r>
            <a:r>
              <a:rPr lang="en-US"/>
              <a:t> </a:t>
            </a:r>
            <a:r>
              <a:rPr lang="en-US" err="1"/>
              <a:t>dolores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qui </a:t>
            </a:r>
            <a:r>
              <a:rPr lang="en-US" err="1"/>
              <a:t>ratione</a:t>
            </a:r>
            <a:r>
              <a:rPr lang="en-US"/>
              <a:t>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sequi</a:t>
            </a:r>
            <a:r>
              <a:rPr lang="en-US"/>
              <a:t> </a:t>
            </a:r>
            <a:r>
              <a:rPr lang="en-US" err="1"/>
              <a:t>nesciunt</a:t>
            </a:r>
            <a:r>
              <a:rPr lang="en-US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Lorum</a:t>
            </a:r>
            <a:r>
              <a:rPr lang="en-US"/>
              <a:t> Ipsum dolor </a:t>
            </a:r>
            <a:r>
              <a:rPr lang="en-US" err="1"/>
              <a:t>todo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06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4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2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1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298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B7360-C084-D846-AED8-C06AFEFD5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83327"/>
            <a:ext cx="10882745" cy="3170579"/>
          </a:xfrm>
          <a:prstGeom prst="rect">
            <a:avLst/>
          </a:prstGeom>
        </p:spPr>
        <p:txBody>
          <a:bodyPr/>
          <a:lstStyle>
            <a:lvl1pPr>
              <a:buSzPct val="80000"/>
              <a:buFont typeface="Wingdings" pitchFamily="2" charset="2"/>
              <a:buChar char="§"/>
              <a:defRPr sz="2500" baseline="0"/>
            </a:lvl1pPr>
            <a:lvl2pPr marL="800100" indent="-342900">
              <a:buSzPct val="60000"/>
              <a:buFont typeface="Arial" panose="020B0604020202020204" pitchFamily="34" charset="0"/>
              <a:buChar char="—"/>
              <a:defRPr sz="2500" baseline="0"/>
            </a:lvl2pPr>
            <a:lvl3pPr>
              <a:buSzPct val="60000"/>
              <a:buFont typeface="Arial" panose="020B0604020202020204" pitchFamily="34" charset="0"/>
              <a:buChar char="•"/>
              <a:defRPr sz="2500" baseline="0"/>
            </a:lvl3pPr>
            <a:lvl4pPr>
              <a:buSzPct val="60000"/>
              <a:buFont typeface="Wingdings" pitchFamily="2" charset="2"/>
              <a:buChar char="§"/>
              <a:defRPr sz="2800" baseline="0"/>
            </a:lvl4pPr>
            <a:lvl5pPr>
              <a:buSzPct val="60000"/>
              <a:buFont typeface="Wingdings" pitchFamily="2" charset="2"/>
              <a:buChar char="§"/>
              <a:defRPr sz="2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094954"/>
            <a:ext cx="10882744" cy="54709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5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65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Lorum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temor</a:t>
            </a:r>
            <a:r>
              <a:rPr lang="en-US" dirty="0"/>
              <a:t> incident un labore et dolor magna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0755BEAD-20CB-4CE7-94D9-6D6A3615BC1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853532" y="6228634"/>
            <a:ext cx="1231648" cy="528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9A6E0C-0CFC-1C28-50C0-3E00EFE3DED8}"/>
              </a:ext>
            </a:extLst>
          </p:cNvPr>
          <p:cNvSpPr txBox="1"/>
          <p:nvPr userDrawn="1"/>
        </p:nvSpPr>
        <p:spPr>
          <a:xfrm>
            <a:off x="10749778" y="5951635"/>
            <a:ext cx="1430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Oct 2026</a:t>
            </a:r>
          </a:p>
        </p:txBody>
      </p:sp>
    </p:spTree>
    <p:extLst>
      <p:ext uri="{BB962C8B-B14F-4D97-AF65-F5344CB8AC3E}">
        <p14:creationId xmlns:p14="http://schemas.microsoft.com/office/powerpoint/2010/main" val="314214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1BA45-D3BE-389E-BD8B-319BE7427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097DFD-7D19-CEBA-53F3-F6CEA5C17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169" y="1796452"/>
            <a:ext cx="8809822" cy="49623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8427ED-B335-E562-7FF5-F849FD89B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345"/>
            <a:ext cx="10740242" cy="598824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EXPrESSIVE</a:t>
            </a:r>
            <a:r>
              <a:rPr lang="en-US" sz="3600" dirty="0"/>
              <a:t> Phase III Program Countries of AMI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861870C-0D38-60EE-3D29-975A58C704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093169"/>
            <a:ext cx="10849525" cy="996521"/>
          </a:xfrm>
        </p:spPr>
        <p:txBody>
          <a:bodyPr/>
          <a:lstStyle/>
          <a:p>
            <a:pPr marL="14288" indent="-14288"/>
            <a:r>
              <a:rPr lang="en-US" sz="2000" dirty="0"/>
              <a:t>17 countries hosting sites for Phase III program of monthly PrEP pill, </a:t>
            </a:r>
            <a:r>
              <a:rPr lang="en-US" sz="2000" dirty="0" err="1"/>
              <a:t>Alimatravir</a:t>
            </a:r>
            <a:r>
              <a:rPr lang="en-US" sz="2000" dirty="0"/>
              <a:t> (AMI); EXPrESSIVE-11 launched Aug 2025; EXPrESSIVE-10 launched Nov 2025</a:t>
            </a:r>
          </a:p>
        </p:txBody>
      </p:sp>
    </p:spTree>
    <p:extLst>
      <p:ext uri="{BB962C8B-B14F-4D97-AF65-F5344CB8AC3E}">
        <p14:creationId xmlns:p14="http://schemas.microsoft.com/office/powerpoint/2010/main" val="33695934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A1D07EE-E3BA-E845-8E81-CC0A809D5F22}" vid="{810503E2-07A1-9146-9064-15C32A1A05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379A11-7818-453A-894C-7320E5D4E16C}">
  <ds:schemaRefs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537d2ee8-cfed-489f-8fdb-1f0a01b7be07"/>
    <ds:schemaRef ds:uri="ecbb6b75-ed16-40cd-a9a8-77cf87046b8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B8EC72-0BED-4A50-88DD-7F3899EB64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34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Wingdings</vt:lpstr>
      <vt:lpstr>1_Office Theme</vt:lpstr>
      <vt:lpstr>EXPrESSIVE Phase III Program Countries of AMI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Roberta Sutton</dc:creator>
  <cp:keywords/>
  <dc:description/>
  <cp:lastModifiedBy>Mary Kate Hull</cp:lastModifiedBy>
  <cp:revision>17</cp:revision>
  <dcterms:created xsi:type="dcterms:W3CDTF">2025-09-30T18:43:54Z</dcterms:created>
  <dcterms:modified xsi:type="dcterms:W3CDTF">2026-10-22T16:03:41Z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