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charts/chart2.xml" ContentType="application/vnd.openxmlformats-officedocument.drawingml.chart+xml"/>
  <Override PartName="/ppt/notesSlides/notesSlide8.xml" ContentType="application/vnd.openxmlformats-officedocument.presentationml.notesSlide+xml"/>
  <Override PartName="/ppt/charts/chart3.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4.xml" ContentType="application/vnd.openxmlformats-officedocument.drawingml.chart+xml"/>
  <Override PartName="/ppt/notesSlides/notesSlide14.xml" ContentType="application/vnd.openxmlformats-officedocument.presentationml.notesSlide+xml"/>
  <Override PartName="/ppt/charts/chart5.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8"/>
  </p:notesMasterIdLst>
  <p:sldIdLst>
    <p:sldId id="256" r:id="rId2"/>
    <p:sldId id="289" r:id="rId3"/>
    <p:sldId id="257" r:id="rId4"/>
    <p:sldId id="258" r:id="rId5"/>
    <p:sldId id="291" r:id="rId6"/>
    <p:sldId id="294" r:id="rId7"/>
    <p:sldId id="295" r:id="rId8"/>
    <p:sldId id="266" r:id="rId9"/>
    <p:sldId id="318" r:id="rId10"/>
    <p:sldId id="296" r:id="rId11"/>
    <p:sldId id="297" r:id="rId12"/>
    <p:sldId id="298" r:id="rId13"/>
    <p:sldId id="299" r:id="rId14"/>
    <p:sldId id="300" r:id="rId15"/>
    <p:sldId id="301" r:id="rId16"/>
    <p:sldId id="302" r:id="rId17"/>
    <p:sldId id="278" r:id="rId18"/>
    <p:sldId id="314" r:id="rId19"/>
    <p:sldId id="304" r:id="rId20"/>
    <p:sldId id="305" r:id="rId21"/>
    <p:sldId id="276" r:id="rId22"/>
    <p:sldId id="306" r:id="rId23"/>
    <p:sldId id="277" r:id="rId24"/>
    <p:sldId id="307" r:id="rId25"/>
    <p:sldId id="315" r:id="rId26"/>
    <p:sldId id="269" r:id="rId27"/>
    <p:sldId id="270" r:id="rId28"/>
    <p:sldId id="273" r:id="rId29"/>
    <p:sldId id="316" r:id="rId30"/>
    <p:sldId id="283" r:id="rId31"/>
    <p:sldId id="284" r:id="rId32"/>
    <p:sldId id="310" r:id="rId33"/>
    <p:sldId id="311" r:id="rId34"/>
    <p:sldId id="312" r:id="rId35"/>
    <p:sldId id="309" r:id="rId36"/>
    <p:sldId id="285" r:id="rId37"/>
  </p:sldIdLst>
  <p:sldSz cx="12192000" cy="6858000"/>
  <p:notesSz cx="7010400" cy="9296400"/>
  <p:embeddedFontLst>
    <p:embeddedFont>
      <p:font typeface="Verdana" panose="020B0604030504040204" pitchFamily="34"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53" roundtripDataSignature="AMtx7mgwZ47gs3YgN6jb1J3FnZ7YcG0eT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ill Morse" initials="" lastIdx="3" clrIdx="0"/>
  <p:cmAuthor id="1" name="Izukanji Sikazwe" initials="IS" lastIdx="3" clrIdx="1">
    <p:extLst>
      <p:ext uri="{19B8F6BF-5375-455C-9EA6-DF929625EA0E}">
        <p15:presenceInfo xmlns:p15="http://schemas.microsoft.com/office/powerpoint/2012/main" userId="S::Izukanji.Sikazwe@theglobalfund.org::92ff95e2-ac05-461f-8434-67b419a296eb" providerId="AD"/>
      </p:ext>
    </p:extLst>
  </p:cmAuthor>
  <p:cmAuthor id="2" name="Moses Bateganya - 2" initials="MB" lastIdx="10" clrIdx="2">
    <p:extLst>
      <p:ext uri="{19B8F6BF-5375-455C-9EA6-DF929625EA0E}">
        <p15:presenceInfo xmlns:p15="http://schemas.microsoft.com/office/powerpoint/2012/main" userId="S::Moses.Bateganya@theglobalfund.org::5fac357a-0479-4201-96a2-b5d2de5914d5" providerId="AD"/>
      </p:ext>
    </p:extLst>
  </p:cmAuthor>
  <p:cmAuthor id="3" name="Tetiana Saliuk" initials="TS" lastIdx="2" clrIdx="3">
    <p:extLst>
      <p:ext uri="{19B8F6BF-5375-455C-9EA6-DF929625EA0E}">
        <p15:presenceInfo xmlns:p15="http://schemas.microsoft.com/office/powerpoint/2012/main" userId="S::tetiana.saliuk@theglobalfund.org::e7b47267-82e9-4329-bd9c-1e9b1953ff6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75C830E-885A-4DB2-9805-91AC99212BC0}">
  <a:tblStyle styleId="{875C830E-885A-4DB2-9805-91AC99212BC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13"/>
    <p:restoredTop sz="81536" autoAdjust="0"/>
  </p:normalViewPr>
  <p:slideViewPr>
    <p:cSldViewPr snapToGrid="0">
      <p:cViewPr varScale="1">
        <p:scale>
          <a:sx n="75" d="100"/>
          <a:sy n="75" d="100"/>
        </p:scale>
        <p:origin x="1056" y="-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53" Type="http://customschemas.google.com/relationships/presentationmetadata" Target="meta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font" Target="fonts/font3.fntdata"/><Relationship Id="rId54" Type="http://schemas.openxmlformats.org/officeDocument/2006/relationships/commentAuthors" Target="commentAuthors.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bar"/>
        <c:grouping val="clustered"/>
        <c:varyColors val="0"/>
        <c:ser>
          <c:idx val="0"/>
          <c:order val="0"/>
          <c:tx>
            <c:v>Abstracts</c:v>
          </c:tx>
          <c:spPr>
            <a:solidFill>
              <a:srgbClr val="2979C7"/>
            </a:solidFill>
          </c:spPr>
          <c:invertIfNegative val="1"/>
          <c:dPt>
            <c:idx val="0"/>
            <c:invertIfNegative val="0"/>
            <c:bubble3D val="0"/>
            <c:spPr>
              <a:solidFill>
                <a:srgbClr val="D91E4D"/>
              </a:solidFill>
            </c:spPr>
            <c:extLst>
              <c:ext xmlns:c16="http://schemas.microsoft.com/office/drawing/2014/chart" uri="{C3380CC4-5D6E-409C-BE32-E72D297353CC}">
                <c16:uniqueId val="{00000001-556F-A945-B82C-8729642FEC93}"/>
              </c:ext>
            </c:extLst>
          </c:dPt>
          <c:dLbls>
            <c:spPr>
              <a:noFill/>
              <a:ln>
                <a:noFill/>
              </a:ln>
              <a:effectLst/>
            </c:spPr>
            <c:txPr>
              <a:bodyPr anchorCtr="1"/>
              <a:lstStyle/>
              <a:p>
                <a:pPr>
                  <a:defRPr sz="1200" b="1">
                    <a:solidFill>
                      <a:srgbClr val="11111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8"/>
              <c:pt idx="0">
                <c:v>Self-care &amp; navigation</c:v>
              </c:pt>
              <c:pt idx="1">
                <c:v>Diagnostics &amp; decision support</c:v>
              </c:pt>
              <c:pt idx="2">
                <c:v>Targeting &amp; operations</c:v>
              </c:pt>
              <c:pt idx="3">
                <c:v>Research &amp; biomarkers</c:v>
              </c:pt>
              <c:pt idx="4">
                <c:v>Surveillance &amp; listening</c:v>
              </c:pt>
              <c:pt idx="5">
                <c:v>Communications</c:v>
              </c:pt>
              <c:pt idx="6">
                <c:v>Governance &amp; trust</c:v>
              </c:pt>
              <c:pt idx="7">
                <c:v>Evidence synthesis</c:v>
              </c:pt>
            </c:strLit>
          </c:cat>
          <c:val>
            <c:numLit>
              <c:formatCode>General</c:formatCode>
              <c:ptCount val="8"/>
              <c:pt idx="0">
                <c:v>24</c:v>
              </c:pt>
              <c:pt idx="1">
                <c:v>15</c:v>
              </c:pt>
              <c:pt idx="2">
                <c:v>14</c:v>
              </c:pt>
              <c:pt idx="3">
                <c:v>10</c:v>
              </c:pt>
              <c:pt idx="4">
                <c:v>8</c:v>
              </c:pt>
              <c:pt idx="5">
                <c:v>7</c:v>
              </c:pt>
              <c:pt idx="6">
                <c:v>5</c:v>
              </c:pt>
              <c:pt idx="7">
                <c:v>2</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556F-A945-B82C-8729642FEC93}"/>
            </c:ext>
          </c:extLst>
        </c:ser>
        <c:dLbls>
          <c:dLblPos val="outEnd"/>
          <c:showLegendKey val="0"/>
          <c:showVal val="1"/>
          <c:showCatName val="0"/>
          <c:showSerName val="0"/>
          <c:showPercent val="0"/>
          <c:showBubbleSize val="0"/>
        </c:dLbls>
        <c:gapWidth val="48"/>
        <c:axId val="48650112"/>
        <c:axId val="48672768"/>
      </c:barChart>
      <c:catAx>
        <c:axId val="48650112"/>
        <c:scaling>
          <c:orientation val="minMax"/>
        </c:scaling>
        <c:delete val="0"/>
        <c:axPos val="l"/>
        <c:numFmt formatCode="General" sourceLinked="1"/>
        <c:majorTickMark val="none"/>
        <c:minorTickMark val="none"/>
        <c:tickLblPos val="nextTo"/>
        <c:spPr>
          <a:ln w="0">
            <a:solidFill>
              <a:srgbClr val="FFFFFF"/>
            </a:solidFill>
            <a:prstDash val="solid"/>
          </a:ln>
        </c:spPr>
        <c:txPr>
          <a:bodyPr anchorCtr="1"/>
          <a:lstStyle/>
          <a:p>
            <a:pPr>
              <a:defRPr>
                <a:solidFill>
                  <a:srgbClr val="666666"/>
                </a:solidFill>
              </a:defRPr>
            </a:pPr>
            <a:endParaRPr lang="en-US"/>
          </a:p>
        </c:txPr>
        <c:crossAx val="48672768"/>
        <c:crosses val="autoZero"/>
        <c:auto val="1"/>
        <c:lblAlgn val="ctr"/>
        <c:lblOffset val="100"/>
        <c:noMultiLvlLbl val="1"/>
      </c:catAx>
      <c:valAx>
        <c:axId val="48672768"/>
        <c:scaling>
          <c:orientation val="minMax"/>
        </c:scaling>
        <c:delete val="0"/>
        <c:axPos val="b"/>
        <c:numFmt formatCode="General" sourceLinked="1"/>
        <c:majorTickMark val="none"/>
        <c:minorTickMark val="none"/>
        <c:tickLblPos val="nextTo"/>
        <c:spPr>
          <a:ln w="9525">
            <a:solidFill>
              <a:srgbClr val="B8BCC4"/>
            </a:solidFill>
            <a:prstDash val="solid"/>
          </a:ln>
        </c:spPr>
        <c:txPr>
          <a:bodyPr anchorCtr="1"/>
          <a:lstStyle/>
          <a:p>
            <a:pPr>
              <a:defRPr sz="1200">
                <a:solidFill>
                  <a:srgbClr val="111111"/>
                </a:solidFill>
              </a:defRPr>
            </a:pPr>
            <a:endParaRPr lang="en-US"/>
          </a:p>
        </c:txPr>
        <c:crossAx val="48650112"/>
        <c:crosses val="autoZero"/>
        <c:crossBetween val="between"/>
      </c:valAx>
      <c:spPr>
        <a:noFill/>
        <a:ln w="0">
          <a:solidFill>
            <a:srgbClr val="FFFFFF"/>
          </a:solidFill>
          <a:prstDash val="solid"/>
        </a:ln>
      </c:spPr>
    </c:plotArea>
    <c:plotVisOnly val="1"/>
    <c:dispBlanksAs val="zero"/>
    <c:showDLblsOverMax val="1"/>
  </c:chart>
  <c:spPr>
    <a:solidFill>
      <a:srgbClr val="FFFFFF"/>
    </a:solidFill>
    <a:ln w="0">
      <a:solidFill>
        <a:srgbClr val="FFFFFF"/>
      </a:solidFill>
      <a:prstDash val="solid"/>
    </a:ln>
  </c:spPr>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bar"/>
        <c:grouping val="clustered"/>
        <c:varyColors val="0"/>
        <c:ser>
          <c:idx val="0"/>
          <c:order val="0"/>
          <c:tx>
            <c:v>Abstracts</c:v>
          </c:tx>
          <c:spPr>
            <a:solidFill>
              <a:srgbClr val="2979C7"/>
            </a:solidFill>
          </c:spPr>
          <c:invertIfNegative val="1"/>
          <c:dPt>
            <c:idx val="4"/>
            <c:invertIfNegative val="0"/>
            <c:bubble3D val="0"/>
            <c:spPr>
              <a:solidFill>
                <a:srgbClr val="D91E4D"/>
              </a:solidFill>
            </c:spPr>
            <c:extLst>
              <c:ext xmlns:c16="http://schemas.microsoft.com/office/drawing/2014/chart" uri="{C3380CC4-5D6E-409C-BE32-E72D297353CC}">
                <c16:uniqueId val="{00000001-F80E-3348-B84E-8FC8A01BF7D1}"/>
              </c:ext>
            </c:extLst>
          </c:dPt>
          <c:dPt>
            <c:idx val="5"/>
            <c:invertIfNegative val="0"/>
            <c:bubble3D val="0"/>
            <c:spPr>
              <a:solidFill>
                <a:srgbClr val="D98E04"/>
              </a:solidFill>
            </c:spPr>
            <c:extLst>
              <c:ext xmlns:c16="http://schemas.microsoft.com/office/drawing/2014/chart" uri="{C3380CC4-5D6E-409C-BE32-E72D297353CC}">
                <c16:uniqueId val="{00000003-F80E-3348-B84E-8FC8A01BF7D1}"/>
              </c:ext>
            </c:extLst>
          </c:dPt>
          <c:dLbls>
            <c:spPr>
              <a:noFill/>
              <a:ln>
                <a:noFill/>
              </a:ln>
              <a:effectLst/>
            </c:spPr>
            <c:txPr>
              <a:bodyPr anchorCtr="1"/>
              <a:lstStyle/>
              <a:p>
                <a:pPr>
                  <a:defRPr sz="1200" b="1">
                    <a:solidFill>
                      <a:srgbClr val="11111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7"/>
              <c:pt idx="0">
                <c:v>Real-world implementation</c:v>
              </c:pt>
              <c:pt idx="1">
                <c:v>Model development / validation</c:v>
              </c:pt>
              <c:pt idx="2">
                <c:v>Formative / observational</c:v>
              </c:pt>
              <c:pt idx="3">
                <c:v>Policy / governance</c:v>
              </c:pt>
              <c:pt idx="4">
                <c:v>Experimental outcomes</c:v>
              </c:pt>
              <c:pt idx="5">
                <c:v>Systematic reviews</c:v>
              </c:pt>
              <c:pt idx="6">
                <c:v>Concept / simulation</c:v>
              </c:pt>
            </c:strLit>
          </c:cat>
          <c:val>
            <c:numLit>
              <c:formatCode>General</c:formatCode>
              <c:ptCount val="7"/>
              <c:pt idx="0">
                <c:v>30</c:v>
              </c:pt>
              <c:pt idx="1">
                <c:v>27</c:v>
              </c:pt>
              <c:pt idx="2">
                <c:v>14</c:v>
              </c:pt>
              <c:pt idx="3">
                <c:v>9</c:v>
              </c:pt>
              <c:pt idx="4">
                <c:v>2</c:v>
              </c:pt>
              <c:pt idx="5">
                <c:v>2</c:v>
              </c:pt>
              <c:pt idx="6">
                <c:v>1</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4-F80E-3348-B84E-8FC8A01BF7D1}"/>
            </c:ext>
          </c:extLst>
        </c:ser>
        <c:dLbls>
          <c:dLblPos val="outEnd"/>
          <c:showLegendKey val="0"/>
          <c:showVal val="1"/>
          <c:showCatName val="0"/>
          <c:showSerName val="0"/>
          <c:showPercent val="0"/>
          <c:showBubbleSize val="0"/>
        </c:dLbls>
        <c:gapWidth val="48"/>
        <c:axId val="48650112"/>
        <c:axId val="48672768"/>
      </c:barChart>
      <c:catAx>
        <c:axId val="48650112"/>
        <c:scaling>
          <c:orientation val="minMax"/>
        </c:scaling>
        <c:delete val="0"/>
        <c:axPos val="l"/>
        <c:numFmt formatCode="General" sourceLinked="1"/>
        <c:majorTickMark val="none"/>
        <c:minorTickMark val="none"/>
        <c:tickLblPos val="nextTo"/>
        <c:spPr>
          <a:ln w="0">
            <a:solidFill>
              <a:srgbClr val="FFFFFF"/>
            </a:solidFill>
            <a:prstDash val="solid"/>
          </a:ln>
        </c:spPr>
        <c:txPr>
          <a:bodyPr anchorCtr="1"/>
          <a:lstStyle/>
          <a:p>
            <a:pPr>
              <a:defRPr>
                <a:solidFill>
                  <a:srgbClr val="666666"/>
                </a:solidFill>
              </a:defRPr>
            </a:pPr>
            <a:endParaRPr lang="en-US"/>
          </a:p>
        </c:txPr>
        <c:crossAx val="48672768"/>
        <c:crosses val="autoZero"/>
        <c:auto val="1"/>
        <c:lblAlgn val="ctr"/>
        <c:lblOffset val="100"/>
        <c:noMultiLvlLbl val="1"/>
      </c:catAx>
      <c:valAx>
        <c:axId val="48672768"/>
        <c:scaling>
          <c:orientation val="minMax"/>
        </c:scaling>
        <c:delete val="0"/>
        <c:axPos val="b"/>
        <c:numFmt formatCode="General" sourceLinked="1"/>
        <c:majorTickMark val="none"/>
        <c:minorTickMark val="none"/>
        <c:tickLblPos val="nextTo"/>
        <c:spPr>
          <a:ln w="9525">
            <a:solidFill>
              <a:srgbClr val="B8BCC4"/>
            </a:solidFill>
            <a:prstDash val="solid"/>
          </a:ln>
        </c:spPr>
        <c:txPr>
          <a:bodyPr anchorCtr="1"/>
          <a:lstStyle/>
          <a:p>
            <a:pPr>
              <a:defRPr sz="1200">
                <a:solidFill>
                  <a:srgbClr val="111111"/>
                </a:solidFill>
              </a:defRPr>
            </a:pPr>
            <a:endParaRPr lang="en-US"/>
          </a:p>
        </c:txPr>
        <c:crossAx val="48650112"/>
        <c:crosses val="autoZero"/>
        <c:crossBetween val="between"/>
      </c:valAx>
      <c:spPr>
        <a:noFill/>
        <a:ln w="0">
          <a:solidFill>
            <a:srgbClr val="FFFFFF"/>
          </a:solidFill>
          <a:prstDash val="solid"/>
        </a:ln>
      </c:spPr>
    </c:plotArea>
    <c:plotVisOnly val="1"/>
    <c:dispBlanksAs val="zero"/>
    <c:showDLblsOverMax val="1"/>
  </c:chart>
  <c:spPr>
    <a:solidFill>
      <a:srgbClr val="FFFFFF"/>
    </a:solidFill>
    <a:ln w="0">
      <a:solidFill>
        <a:srgbClr val="FFFFFF"/>
      </a:solidFill>
      <a:prstDash val="solid"/>
    </a:ln>
  </c:spPr>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bar"/>
        <c:grouping val="clustered"/>
        <c:varyColors val="0"/>
        <c:ser>
          <c:idx val="0"/>
          <c:order val="0"/>
          <c:tx>
            <c:v>Abstracts</c:v>
          </c:tx>
          <c:spPr>
            <a:solidFill>
              <a:srgbClr val="2979C7"/>
            </a:solidFill>
          </c:spPr>
          <c:invertIfNegative val="1"/>
          <c:dPt>
            <c:idx val="0"/>
            <c:invertIfNegative val="0"/>
            <c:bubble3D val="0"/>
            <c:spPr>
              <a:solidFill>
                <a:srgbClr val="D91E4D"/>
              </a:solidFill>
            </c:spPr>
            <c:extLst>
              <c:ext xmlns:c16="http://schemas.microsoft.com/office/drawing/2014/chart" uri="{C3380CC4-5D6E-409C-BE32-E72D297353CC}">
                <c16:uniqueId val="{00000001-DC62-284A-A1FF-DEBB2E35FC90}"/>
              </c:ext>
            </c:extLst>
          </c:dPt>
          <c:dLbls>
            <c:spPr>
              <a:noFill/>
              <a:ln>
                <a:noFill/>
              </a:ln>
              <a:effectLst/>
            </c:spPr>
            <c:txPr>
              <a:bodyPr anchorCtr="1"/>
              <a:lstStyle/>
              <a:p>
                <a:pPr>
                  <a:defRPr sz="1200" b="1">
                    <a:solidFill>
                      <a:srgbClr val="11111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5"/>
              <c:pt idx="0">
                <c:v>Sub-Saharan Africa</c:v>
              </c:pt>
              <c:pt idx="1">
                <c:v>Americas</c:v>
              </c:pt>
              <c:pt idx="2">
                <c:v>Asia-Pacific</c:v>
              </c:pt>
              <c:pt idx="3">
                <c:v>Global / multi-region</c:v>
              </c:pt>
              <c:pt idx="4">
                <c:v>Europe &amp; Central Asia</c:v>
              </c:pt>
            </c:strLit>
          </c:cat>
          <c:val>
            <c:numLit>
              <c:formatCode>General</c:formatCode>
              <c:ptCount val="5"/>
              <c:pt idx="0">
                <c:v>47</c:v>
              </c:pt>
              <c:pt idx="1">
                <c:v>16</c:v>
              </c:pt>
              <c:pt idx="2">
                <c:v>11</c:v>
              </c:pt>
              <c:pt idx="3">
                <c:v>8</c:v>
              </c:pt>
              <c:pt idx="4">
                <c:v>3</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DC62-284A-A1FF-DEBB2E35FC90}"/>
            </c:ext>
          </c:extLst>
        </c:ser>
        <c:dLbls>
          <c:dLblPos val="outEnd"/>
          <c:showLegendKey val="0"/>
          <c:showVal val="1"/>
          <c:showCatName val="0"/>
          <c:showSerName val="0"/>
          <c:showPercent val="0"/>
          <c:showBubbleSize val="0"/>
        </c:dLbls>
        <c:gapWidth val="55"/>
        <c:axId val="48650112"/>
        <c:axId val="48672768"/>
      </c:barChart>
      <c:catAx>
        <c:axId val="48650112"/>
        <c:scaling>
          <c:orientation val="minMax"/>
        </c:scaling>
        <c:delete val="0"/>
        <c:axPos val="l"/>
        <c:numFmt formatCode="General" sourceLinked="1"/>
        <c:majorTickMark val="none"/>
        <c:minorTickMark val="none"/>
        <c:tickLblPos val="nextTo"/>
        <c:spPr>
          <a:ln w="0">
            <a:solidFill>
              <a:srgbClr val="FFFFFF"/>
            </a:solidFill>
            <a:prstDash val="solid"/>
          </a:ln>
        </c:spPr>
        <c:txPr>
          <a:bodyPr anchorCtr="1"/>
          <a:lstStyle/>
          <a:p>
            <a:pPr>
              <a:defRPr>
                <a:solidFill>
                  <a:srgbClr val="666666"/>
                </a:solidFill>
              </a:defRPr>
            </a:pPr>
            <a:endParaRPr lang="en-US"/>
          </a:p>
        </c:txPr>
        <c:crossAx val="48672768"/>
        <c:crosses val="autoZero"/>
        <c:auto val="1"/>
        <c:lblAlgn val="ctr"/>
        <c:lblOffset val="100"/>
        <c:noMultiLvlLbl val="1"/>
      </c:catAx>
      <c:valAx>
        <c:axId val="48672768"/>
        <c:scaling>
          <c:orientation val="minMax"/>
        </c:scaling>
        <c:delete val="0"/>
        <c:axPos val="b"/>
        <c:numFmt formatCode="General" sourceLinked="1"/>
        <c:majorTickMark val="none"/>
        <c:minorTickMark val="none"/>
        <c:tickLblPos val="nextTo"/>
        <c:spPr>
          <a:ln w="9525">
            <a:solidFill>
              <a:srgbClr val="B8BCC4"/>
            </a:solidFill>
            <a:prstDash val="solid"/>
          </a:ln>
        </c:spPr>
        <c:txPr>
          <a:bodyPr anchorCtr="1"/>
          <a:lstStyle/>
          <a:p>
            <a:pPr>
              <a:defRPr sz="1200">
                <a:solidFill>
                  <a:srgbClr val="111111"/>
                </a:solidFill>
              </a:defRPr>
            </a:pPr>
            <a:endParaRPr lang="en-US"/>
          </a:p>
        </c:txPr>
        <c:crossAx val="48650112"/>
        <c:crosses val="autoZero"/>
        <c:crossBetween val="between"/>
      </c:valAx>
      <c:spPr>
        <a:noFill/>
        <a:ln w="0">
          <a:solidFill>
            <a:srgbClr val="FFFFFF"/>
          </a:solidFill>
          <a:prstDash val="solid"/>
        </a:ln>
      </c:spPr>
    </c:plotArea>
    <c:plotVisOnly val="1"/>
    <c:dispBlanksAs val="zero"/>
    <c:showDLblsOverMax val="1"/>
  </c:chart>
  <c:spPr>
    <a:solidFill>
      <a:srgbClr val="FFFFFF"/>
    </a:solidFill>
    <a:ln w="0">
      <a:solidFill>
        <a:srgbClr val="FFFFFF"/>
      </a:solidFill>
      <a:prstDash val="solid"/>
    </a:ln>
  </c:spPr>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bar"/>
        <c:grouping val="clustered"/>
        <c:varyColors val="0"/>
        <c:ser>
          <c:idx val="0"/>
          <c:order val="0"/>
          <c:tx>
            <c:v>People / kits</c:v>
          </c:tx>
          <c:spPr>
            <a:solidFill>
              <a:srgbClr val="2979C7"/>
            </a:solidFill>
          </c:spPr>
          <c:invertIfNegative val="1"/>
          <c:dPt>
            <c:idx val="3"/>
            <c:invertIfNegative val="0"/>
            <c:bubble3D val="0"/>
            <c:spPr>
              <a:solidFill>
                <a:srgbClr val="D91E4D"/>
              </a:solidFill>
            </c:spPr>
            <c:extLst>
              <c:ext xmlns:c16="http://schemas.microsoft.com/office/drawing/2014/chart" uri="{C3380CC4-5D6E-409C-BE32-E72D297353CC}">
                <c16:uniqueId val="{00000001-30E7-9B4C-BF1C-F2CB1664B017}"/>
              </c:ext>
            </c:extLst>
          </c:dPt>
          <c:dLbls>
            <c:spPr>
              <a:noFill/>
              <a:ln>
                <a:noFill/>
              </a:ln>
              <a:effectLst/>
            </c:spPr>
            <c:txPr>
              <a:bodyPr anchorCtr="1"/>
              <a:lstStyle/>
              <a:p>
                <a:pPr>
                  <a:defRPr sz="1200" b="1">
                    <a:solidFill>
                      <a:srgbClr val="11111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4"/>
              <c:pt idx="0">
                <c:v>Index cases approached</c:v>
              </c:pt>
              <c:pt idx="1">
                <c:v>SmartHIV kits distributed</c:v>
              </c:pt>
              <c:pt idx="2">
                <c:v>Partner results returned</c:v>
              </c:pt>
              <c:pt idx="3">
                <c:v>Partners testing positive</c:v>
              </c:pt>
            </c:strLit>
          </c:cat>
          <c:val>
            <c:numLit>
              <c:formatCode>General</c:formatCode>
              <c:ptCount val="4"/>
              <c:pt idx="0">
                <c:v>6593</c:v>
              </c:pt>
              <c:pt idx="1">
                <c:v>4986</c:v>
              </c:pt>
              <c:pt idx="2">
                <c:v>4028</c:v>
              </c:pt>
              <c:pt idx="3">
                <c:v>488</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30E7-9B4C-BF1C-F2CB1664B017}"/>
            </c:ext>
          </c:extLst>
        </c:ser>
        <c:dLbls>
          <c:dLblPos val="outEnd"/>
          <c:showLegendKey val="0"/>
          <c:showVal val="1"/>
          <c:showCatName val="0"/>
          <c:showSerName val="0"/>
          <c:showPercent val="0"/>
          <c:showBubbleSize val="0"/>
        </c:dLbls>
        <c:gapWidth val="50"/>
        <c:axId val="48650112"/>
        <c:axId val="48672768"/>
      </c:barChart>
      <c:catAx>
        <c:axId val="48650112"/>
        <c:scaling>
          <c:orientation val="minMax"/>
        </c:scaling>
        <c:delete val="0"/>
        <c:axPos val="l"/>
        <c:numFmt formatCode="General" sourceLinked="1"/>
        <c:majorTickMark val="none"/>
        <c:minorTickMark val="none"/>
        <c:tickLblPos val="nextTo"/>
        <c:spPr>
          <a:ln w="0">
            <a:solidFill>
              <a:srgbClr val="FFFFFF"/>
            </a:solidFill>
            <a:prstDash val="solid"/>
          </a:ln>
        </c:spPr>
        <c:txPr>
          <a:bodyPr anchorCtr="1"/>
          <a:lstStyle/>
          <a:p>
            <a:pPr>
              <a:defRPr>
                <a:solidFill>
                  <a:srgbClr val="666666"/>
                </a:solidFill>
              </a:defRPr>
            </a:pPr>
            <a:endParaRPr lang="en-US"/>
          </a:p>
        </c:txPr>
        <c:crossAx val="48672768"/>
        <c:crosses val="autoZero"/>
        <c:auto val="1"/>
        <c:lblAlgn val="ctr"/>
        <c:lblOffset val="100"/>
        <c:noMultiLvlLbl val="1"/>
      </c:catAx>
      <c:valAx>
        <c:axId val="48672768"/>
        <c:scaling>
          <c:orientation val="minMax"/>
        </c:scaling>
        <c:delete val="0"/>
        <c:axPos val="b"/>
        <c:numFmt formatCode="General" sourceLinked="1"/>
        <c:majorTickMark val="none"/>
        <c:minorTickMark val="none"/>
        <c:tickLblPos val="nextTo"/>
        <c:spPr>
          <a:ln w="9525">
            <a:solidFill>
              <a:srgbClr val="B8BCC4"/>
            </a:solidFill>
            <a:prstDash val="solid"/>
          </a:ln>
        </c:spPr>
        <c:txPr>
          <a:bodyPr anchorCtr="1"/>
          <a:lstStyle/>
          <a:p>
            <a:pPr>
              <a:defRPr sz="1200">
                <a:solidFill>
                  <a:srgbClr val="111111"/>
                </a:solidFill>
              </a:defRPr>
            </a:pPr>
            <a:endParaRPr lang="en-US"/>
          </a:p>
        </c:txPr>
        <c:crossAx val="48650112"/>
        <c:crosses val="autoZero"/>
        <c:crossBetween val="between"/>
      </c:valAx>
      <c:spPr>
        <a:noFill/>
        <a:ln w="0">
          <a:solidFill>
            <a:srgbClr val="FFFFFF"/>
          </a:solidFill>
          <a:prstDash val="solid"/>
        </a:ln>
      </c:spPr>
    </c:plotArea>
    <c:plotVisOnly val="1"/>
    <c:dispBlanksAs val="zero"/>
    <c:showDLblsOverMax val="1"/>
  </c:chart>
  <c:spPr>
    <a:solidFill>
      <a:srgbClr val="FFFFFF"/>
    </a:solidFill>
    <a:ln w="0">
      <a:solidFill>
        <a:srgbClr val="FFFFFF"/>
      </a:solidFill>
      <a:prstDash val="solid"/>
    </a:ln>
  </c:spPr>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bar"/>
        <c:grouping val="clustered"/>
        <c:varyColors val="0"/>
        <c:ser>
          <c:idx val="0"/>
          <c:order val="0"/>
          <c:tx>
            <c:v>Before</c:v>
          </c:tx>
          <c:spPr>
            <a:solidFill>
              <a:srgbClr val="B8BCC4"/>
            </a:solidFill>
          </c:spPr>
          <c:invertIfNegative val="1"/>
          <c:dLbls>
            <c:spPr>
              <a:noFill/>
              <a:ln>
                <a:noFill/>
              </a:ln>
              <a:effectLst/>
            </c:spPr>
            <c:txPr>
              <a:bodyPr anchorCtr="1"/>
              <a:lstStyle/>
              <a:p>
                <a:pPr>
                  <a:defRPr sz="1050" b="1">
                    <a:solidFill>
                      <a:srgbClr val="11111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3"/>
              <c:pt idx="0">
                <c:v>Re-engaged within 60 days</c:v>
              </c:pt>
              <c:pt idx="1">
                <c:v>Retained at six months</c:v>
              </c:pt>
              <c:pt idx="2">
                <c:v>Virally suppressed</c:v>
              </c:pt>
            </c:strLit>
          </c:cat>
          <c:val>
            <c:numLit>
              <c:formatCode>General</c:formatCode>
              <c:ptCount val="3"/>
              <c:pt idx="0">
                <c:v>54.2</c:v>
              </c:pt>
              <c:pt idx="1">
                <c:v>61.4</c:v>
              </c:pt>
              <c:pt idx="2">
                <c:v>68.7</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A8E8-304B-8C89-151C89C9AD6D}"/>
            </c:ext>
          </c:extLst>
        </c:ser>
        <c:ser>
          <c:idx val="1"/>
          <c:order val="1"/>
          <c:tx>
            <c:v>After ML-guided outreach</c:v>
          </c:tx>
          <c:spPr>
            <a:solidFill>
              <a:srgbClr val="2979C7"/>
            </a:solidFill>
          </c:spPr>
          <c:invertIfNegative val="1"/>
          <c:dLbls>
            <c:spPr>
              <a:noFill/>
              <a:ln>
                <a:noFill/>
              </a:ln>
              <a:effectLst/>
            </c:spPr>
            <c:txPr>
              <a:bodyPr anchorCtr="1"/>
              <a:lstStyle/>
              <a:p>
                <a:pPr>
                  <a:defRPr sz="1050" b="1">
                    <a:solidFill>
                      <a:srgbClr val="111111"/>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3"/>
              <c:pt idx="0">
                <c:v>Re-engaged within 60 days</c:v>
              </c:pt>
              <c:pt idx="1">
                <c:v>Retained at six months</c:v>
              </c:pt>
              <c:pt idx="2">
                <c:v>Virally suppressed</c:v>
              </c:pt>
            </c:strLit>
          </c:cat>
          <c:val>
            <c:numLit>
              <c:formatCode>General</c:formatCode>
              <c:ptCount val="3"/>
              <c:pt idx="0">
                <c:v>78.900000000000006</c:v>
              </c:pt>
              <c:pt idx="1">
                <c:v>82.1</c:v>
              </c:pt>
              <c:pt idx="2">
                <c:v>80.3</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A8E8-304B-8C89-151C89C9AD6D}"/>
            </c:ext>
          </c:extLst>
        </c:ser>
        <c:dLbls>
          <c:dLblPos val="outEnd"/>
          <c:showLegendKey val="0"/>
          <c:showVal val="1"/>
          <c:showCatName val="0"/>
          <c:showSerName val="0"/>
          <c:showPercent val="0"/>
          <c:showBubbleSize val="0"/>
        </c:dLbls>
        <c:gapWidth val="52"/>
        <c:axId val="48650112"/>
        <c:axId val="48672768"/>
      </c:barChart>
      <c:catAx>
        <c:axId val="48650112"/>
        <c:scaling>
          <c:orientation val="minMax"/>
        </c:scaling>
        <c:delete val="0"/>
        <c:axPos val="l"/>
        <c:majorGridlines>
          <c:spPr>
            <a:ln w="9525">
              <a:solidFill>
                <a:srgbClr val="F0F1F3"/>
              </a:solidFill>
              <a:prstDash val="solid"/>
            </a:ln>
          </c:spPr>
        </c:majorGridlines>
        <c:numFmt formatCode="General" sourceLinked="1"/>
        <c:majorTickMark val="none"/>
        <c:minorTickMark val="none"/>
        <c:tickLblPos val="nextTo"/>
        <c:spPr>
          <a:ln w="9525">
            <a:solidFill>
              <a:srgbClr val="B8BCC4"/>
            </a:solidFill>
            <a:prstDash val="solid"/>
          </a:ln>
        </c:spPr>
        <c:txPr>
          <a:bodyPr anchorCtr="1"/>
          <a:lstStyle/>
          <a:p>
            <a:pPr>
              <a:defRPr sz="975">
                <a:solidFill>
                  <a:srgbClr val="5B6470"/>
                </a:solidFill>
              </a:defRPr>
            </a:pPr>
            <a:endParaRPr lang="en-US"/>
          </a:p>
        </c:txPr>
        <c:crossAx val="48672768"/>
        <c:crosses val="autoZero"/>
        <c:auto val="1"/>
        <c:lblAlgn val="ctr"/>
        <c:lblOffset val="100"/>
        <c:noMultiLvlLbl val="1"/>
      </c:catAx>
      <c:valAx>
        <c:axId val="48672768"/>
        <c:scaling>
          <c:orientation val="minMax"/>
        </c:scaling>
        <c:delete val="0"/>
        <c:axPos val="b"/>
        <c:numFmt formatCode="General" sourceLinked="1"/>
        <c:majorTickMark val="none"/>
        <c:minorTickMark val="none"/>
        <c:tickLblPos val="nextTo"/>
        <c:spPr>
          <a:ln w="9525">
            <a:solidFill>
              <a:srgbClr val="B8BCC4"/>
            </a:solidFill>
            <a:prstDash val="solid"/>
          </a:ln>
        </c:spPr>
        <c:txPr>
          <a:bodyPr anchorCtr="1"/>
          <a:lstStyle/>
          <a:p>
            <a:pPr>
              <a:defRPr sz="1200">
                <a:solidFill>
                  <a:srgbClr val="111111"/>
                </a:solidFill>
              </a:defRPr>
            </a:pPr>
            <a:endParaRPr lang="en-US"/>
          </a:p>
        </c:txPr>
        <c:crossAx val="48650112"/>
        <c:crosses val="autoZero"/>
        <c:crossBetween val="between"/>
      </c:valAx>
      <c:spPr>
        <a:noFill/>
        <a:ln w="0">
          <a:solidFill>
            <a:srgbClr val="FFFFFF"/>
          </a:solidFill>
          <a:prstDash val="solid"/>
        </a:ln>
      </c:spPr>
    </c:plotArea>
    <c:legend>
      <c:legendPos val="b"/>
      <c:overlay val="0"/>
      <c:txPr>
        <a:bodyPr anchorCtr="1"/>
        <a:lstStyle/>
        <a:p>
          <a:pPr>
            <a:defRPr sz="1050">
              <a:solidFill>
                <a:srgbClr val="5B6470"/>
              </a:solidFill>
            </a:defRPr>
          </a:pPr>
          <a:endParaRPr lang="en-US"/>
        </a:p>
      </c:txPr>
    </c:legend>
    <c:plotVisOnly val="1"/>
    <c:dispBlanksAs val="zero"/>
    <c:showDLblsOverMax val="1"/>
  </c:chart>
  <c:spPr>
    <a:solidFill>
      <a:srgbClr val="FFFFFF"/>
    </a:solidFill>
    <a:ln w="0">
      <a:solidFill>
        <a:srgbClr val="FFFFFF"/>
      </a:solidFill>
      <a:prstDash val="solid"/>
    </a:ln>
  </c:spPr>
</c:chartSpace>
</file>

<file path=ppt/comments/comment1.xml><?xml version="1.0" encoding="utf-8"?>
<p:cmLst xmlns:a="http://schemas.openxmlformats.org/drawingml/2006/main" xmlns:r="http://schemas.openxmlformats.org/officeDocument/2006/relationships" xmlns:p="http://schemas.openxmlformats.org/presentationml/2006/main">
  <p:cm authorId="2" dt="2026-07-15T15:23:37.183" idx="4">
    <p:pos x="10" y="10"/>
    <p:text>there are no speaker notes so wondering if te presentation would be from the GF perspective which could be mentioned on this slide or more broadly in health in which case drawing on other applications</p:text>
    <p:extLst>
      <p:ext uri="{C676402C-5697-4E1C-873F-D02D1690AC5C}">
        <p15:threadingInfo xmlns:p15="http://schemas.microsoft.com/office/powerpoint/2012/main" timeZoneBias="-120"/>
      </p:ext>
    </p:extLst>
  </p:cm>
  <p:cm authorId="2" dt="2026-07-15T15:32:32.255" idx="6">
    <p:pos x="10" y="106"/>
    <p:text>Maybe mention some of these in the intro? https://www.theglobalfund.org/en/resilient-sustainable-systems-for-health/digital-health/</p:text>
    <p:extLst>
      <p:ext uri="{C676402C-5697-4E1C-873F-D02D1690AC5C}">
        <p15:threadingInfo xmlns:p15="http://schemas.microsoft.com/office/powerpoint/2012/main" timeZoneBias="-120">
          <p15:parentCm authorId="2" idx="4"/>
        </p15:threadingInfo>
      </p:ext>
    </p:extLst>
  </p:cm>
  <p:cm authorId="2" dt="2026-07-15T15:33:52.073" idx="7">
    <p:pos x="10" y="202"/>
    <p:text>GF investments in digital health where probably AI is residing, promising tools countries are using CXR/CAD, audible health screening etc</p:text>
    <p:extLst>
      <p:ext uri="{C676402C-5697-4E1C-873F-D02D1690AC5C}">
        <p15:threadingInfo xmlns:p15="http://schemas.microsoft.com/office/powerpoint/2012/main" timeZoneBias="-120">
          <p15:parentCm authorId="2" idx="4"/>
        </p15:threadingInf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62" tIns="46568" rIns="93162" bIns="46568"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62" tIns="46568" rIns="93162" bIns="46568"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62" tIns="46568" rIns="93162" bIns="46568"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2: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endParaRPr lang="en-US" dirty="0"/>
          </a:p>
        </p:txBody>
      </p:sp>
      <p:sp>
        <p:nvSpPr>
          <p:cNvPr id="168" name="Google Shape;168;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2</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45388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3: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endParaRPr lang="en-US" dirty="0"/>
          </a:p>
        </p:txBody>
      </p:sp>
      <p:sp>
        <p:nvSpPr>
          <p:cNvPr id="174" name="Google Shape;174;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4: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endParaRPr lang="en-US"/>
          </a:p>
        </p:txBody>
      </p:sp>
      <p:sp>
        <p:nvSpPr>
          <p:cNvPr id="180" name="Google Shape;180;p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dominant themes are closest to patients and programs. Research and surveillance remain important, but service delivery now drives the center of gravity.</a:t>
            </a:r>
          </a:p>
          <a:p>
            <a:endParaRPr/>
          </a:p>
          <a:p>
            <a:r>
              <a:t>[Sources]</a:t>
            </a:r>
          </a:p>
          <a:p>
            <a:r>
              <a:t>- AIDS 2026 Abstract Book: https://www.iasociety.org/sites/default/files/AIDS2026/AIDS-2026_Abstracts.pdf</a:t>
            </a:r>
          </a:p>
          <a:p>
            <a:r>
              <a:t>- AIDS2026_AI_Abstracts_Matrix.xlsx; thematic classification of all 85 abstracts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systematic reviews reinforce the same gap. WEPEE487 found 10 chatbot studies with only 138 participants; EP106 found early PrEP promise but limited controlled evidence.</a:t>
            </a:r>
          </a:p>
          <a:p>
            <a:endParaRPr/>
          </a:p>
          <a:p>
            <a:r>
              <a:t>[Sources]</a:t>
            </a:r>
          </a:p>
          <a:p>
            <a:r>
              <a:t>- WEPEE487, p. 795; EP106, p. 1371 in https://www.iasociety.org/sites/default/files/AIDS2026/AIDS-2026_Abstracts.pdf</a:t>
            </a:r>
          </a:p>
          <a:p>
            <a:r>
              <a:t>- AIDS2026_AI_Abstracts_Matrix.xlsx; evidence-maturity coding of 85 abstracts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Sub-Saharan Africa accounts for 55% of the set, which is a strength. But repeated analyses of the same platforms mean abstract count should not be equated with independent replication.</a:t>
            </a:r>
          </a:p>
          <a:p>
            <a:endParaRPr/>
          </a:p>
          <a:p>
            <a:r>
              <a:t>[Sources]</a:t>
            </a:r>
          </a:p>
          <a:p>
            <a:r>
              <a:t>- AIDS 2026 Abstract Book: https://www.iasociety.org/sites/default/files/AIDS2026/AIDS-2026_Abstracts.pdf</a:t>
            </a:r>
          </a:p>
          <a:p>
            <a:r>
              <a:t>- AIDS2026_AI_Abstracts_Matrix.xlsx; region and repeated-platform coding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EC63F-E29C-48D8-766C-D65A70ED1E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C548FE-24EC-24AD-55B4-5D5DE5FD75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265859-149D-D9CC-D2B9-DD35EE9CEEF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CEE8B4F-36CE-C1C1-EBE6-68BE5BAAED26}"/>
              </a:ext>
            </a:extLst>
          </p:cNvPr>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9</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506468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Stress the operational shift: these tools generate demand, support risk assessment and connect users to testing, prevention, treatment and human care.</a:t>
            </a:r>
          </a:p>
          <a:p>
            <a:endParaRPr dirty="0"/>
          </a:p>
          <a:p>
            <a:r>
              <a:rPr dirty="0"/>
              <a:t>[Sources]</a:t>
            </a:r>
          </a:p>
          <a:p>
            <a:r>
              <a:rPr dirty="0"/>
              <a:t>- WEPEE534, p. 821; WEPEE472, p. 785; THPEE565, p. 1239 in https://</a:t>
            </a:r>
            <a:r>
              <a:rPr dirty="0" err="1"/>
              <a:t>www.iasociety.org</a:t>
            </a:r>
            <a:r>
              <a:rPr dirty="0"/>
              <a:t>/sites/default/files/AIDS2026/AIDS-2026_Abstracts.pdf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strongest case is not that AI predicts risk. It is that prediction can focus outreach, clinical attention and scarce implementation capacity. EP148 is one of only two outcome evaluations in the set.</a:t>
            </a:r>
          </a:p>
          <a:p>
            <a:endParaRPr dirty="0"/>
          </a:p>
          <a:p>
            <a:r>
              <a:rPr dirty="0"/>
              <a:t>[Sources]</a:t>
            </a:r>
          </a:p>
          <a:p>
            <a:r>
              <a:rPr dirty="0"/>
              <a:t>- OAE0302, pp. 86–87; OAE0303, p. 87; WEPEE448, p. 772; EP148, p. 1394 in https://</a:t>
            </a:r>
            <a:r>
              <a:rPr dirty="0" err="1"/>
              <a:t>www.iasociety.org</a:t>
            </a:r>
            <a:r>
              <a:rPr dirty="0"/>
              <a:t>/sites/default/files/AIDS2026/AIDS-2026_Abstracts.pdf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OAE0304 found strong community interest alongside concern about privacy and transparency. WEPEE587 reported no harmful misinformation across more than 300,000 interactions under layered safeguards; present this as developer-reported implementation evidence, not definitive independent proof.</a:t>
            </a:r>
          </a:p>
          <a:p>
            <a:endParaRPr dirty="0"/>
          </a:p>
          <a:p>
            <a:r>
              <a:rPr dirty="0"/>
              <a:t>[Sources]</a:t>
            </a:r>
          </a:p>
          <a:p>
            <a:r>
              <a:rPr dirty="0"/>
              <a:t>- OAE0304, p. 87; WEPEE587, p. 852; THPED418, p. 1153 in https://</a:t>
            </a:r>
            <a:r>
              <a:rPr dirty="0" err="1"/>
              <a:t>www.iasociety.org</a:t>
            </a:r>
            <a:r>
              <a:rPr dirty="0"/>
              <a:t>/sites/default/files/AIDS2026/AIDS-2026_Abstracts.pdf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This is the strongest overall abstract because it combines scale, high diagnostic yield, earlier diagnosis and an initial cost signal. Keep the causal language disciplined: it was an implementation study, not a randomized comparison.</a:t>
            </a:r>
          </a:p>
          <a:p>
            <a:endParaRPr dirty="0"/>
          </a:p>
          <a:p>
            <a:r>
              <a:rPr dirty="0"/>
              <a:t>[Sources]</a:t>
            </a:r>
          </a:p>
          <a:p>
            <a:r>
              <a:rPr dirty="0"/>
              <a:t>- OAE0306LB, pp. 1528–1529 in https://</a:t>
            </a:r>
            <a:r>
              <a:rPr dirty="0" err="1"/>
              <a:t>www.iasociety.org</a:t>
            </a:r>
            <a:r>
              <a:rPr dirty="0"/>
              <a:t>/sites/default/files/AIDS2026/AIDS-2026_Abstracts.pdf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abstract offers the clearest signal of improved HIV outcomes, including viral suppression. The design is quasi-experimental, so present the magnitude as promising evidence that warrants replication.</a:t>
            </a:r>
          </a:p>
          <a:p>
            <a:endParaRPr/>
          </a:p>
          <a:p>
            <a:r>
              <a:t>[Sources]</a:t>
            </a:r>
          </a:p>
          <a:p>
            <a:r>
              <a:t>- EP148, p. 1394 in https://www.iasociety.org/sites/default/files/AIDS2026/AIDS-2026_Abstracts.pdf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This was the only randomized controlled trial among the 85 AI-related abstracts. It improved several patient-reported outcomes, but not adherence. The small sample and three-month follow-up limit conclusions about durable clinical impact.</a:t>
            </a:r>
          </a:p>
          <a:p>
            <a:endParaRPr dirty="0"/>
          </a:p>
          <a:p>
            <a:r>
              <a:rPr dirty="0"/>
              <a:t>[Sources]</a:t>
            </a:r>
          </a:p>
          <a:p>
            <a:r>
              <a:rPr dirty="0"/>
              <a:t>- </a:t>
            </a:r>
            <a:r>
              <a:rPr lang="en-US" dirty="0"/>
              <a:t>X	</a:t>
            </a:r>
            <a:r>
              <a:rPr dirty="0"/>
              <a:t>, p. 1527 in https://</a:t>
            </a:r>
            <a:r>
              <a:rPr dirty="0" err="1"/>
              <a:t>www.iasociety.org</a:t>
            </a:r>
            <a:r>
              <a:rPr dirty="0"/>
              <a:t>/sites/default/files/AIDS2026/AIDS-2026_Abstracts.pdf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strong operational evidence that targeting can expand reach. The interpretation needs nuance: diagnoses doubled, but the positivity rate declined as testing expanded. The before-and-after design also leaves room for other explanations.</a:t>
            </a:r>
          </a:p>
          <a:p>
            <a:endParaRPr/>
          </a:p>
          <a:p>
            <a:r>
              <a:t>[Sources]</a:t>
            </a:r>
          </a:p>
          <a:p>
            <a:r>
              <a:t>- WEPEE448, p. 772 in https://www.iasociety.org/sites/default/files/AIDS2026/AIDS-2026_Abstracts.pdf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WEPEE585 asks whether AI conversations can do more than answer questions.</a:t>
            </a:r>
          </a:p>
          <a:p>
            <a:r>
              <a:rPr dirty="0"/>
              <a:t>Baptiste and colleagues analyzed AI- and clinician-mediated conversations across multiple populations in two countries in 2025. The team extracted more than 120 indicators spanning HIV and sexual and reproductive health, mental health, behaviors, demographics and social determinants of health.</a:t>
            </a:r>
          </a:p>
          <a:p>
            <a:r>
              <a:rPr dirty="0"/>
              <a:t>Sensitive needs were often disclosed spontaneously. Users attributed that comfort to anonymity, lower stigma and the ability to set the pace of the conversation.</a:t>
            </a:r>
          </a:p>
          <a:p>
            <a:r>
              <a:rPr dirty="0"/>
              <a:t>Those signals fed dashboards, risk stratification, nudges and targeted outreach. In Aimee, 45% of users who chatted with AI subsequently linked to downstream care, including HIV testing and PrEP initiation or refill.</a:t>
            </a:r>
          </a:p>
          <a:p>
            <a:r>
              <a:rPr dirty="0"/>
              <a:t>The key insight is that the chatbot can become a feedback loop—not just a front door. But AI should augment community-led monitoring, not replace community governance.</a:t>
            </a:r>
          </a:p>
          <a:p>
            <a:r>
              <a:rPr dirty="0"/>
              <a:t>Caveat: The Aimee finding was observational, with uptake self-reported and provider-validated. It does not establish that the AI caused the linkage outcome.</a:t>
            </a:r>
          </a:p>
          <a:p>
            <a:endParaRPr dirty="0"/>
          </a:p>
          <a:p>
            <a:r>
              <a:rPr dirty="0"/>
              <a:t>[Sources]</a:t>
            </a:r>
          </a:p>
          <a:p>
            <a:r>
              <a:rPr dirty="0"/>
              <a:t>- AIDS 2026 Abstract Book, WEPEE585, pp. 850–851.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a:extLst>
            <a:ext uri="{FF2B5EF4-FFF2-40B4-BE49-F238E27FC236}">
              <a16:creationId xmlns:a16="http://schemas.microsoft.com/office/drawing/2014/main" id="{25F981CC-0026-9C2D-0FFD-7FC8844B7A1B}"/>
            </a:ext>
          </a:extLst>
        </p:cNvPr>
        <p:cNvGrpSpPr/>
        <p:nvPr/>
      </p:nvGrpSpPr>
      <p:grpSpPr>
        <a:xfrm>
          <a:off x="0" y="0"/>
          <a:ext cx="0" cy="0"/>
          <a:chOff x="0" y="0"/>
          <a:chExt cx="0" cy="0"/>
        </a:xfrm>
      </p:grpSpPr>
      <p:sp>
        <p:nvSpPr>
          <p:cNvPr id="179" name="Google Shape;179;p4:notes">
            <a:extLst>
              <a:ext uri="{FF2B5EF4-FFF2-40B4-BE49-F238E27FC236}">
                <a16:creationId xmlns:a16="http://schemas.microsoft.com/office/drawing/2014/main" id="{2E2975F3-F51A-D647-AE91-7522F63AA844}"/>
              </a:ext>
            </a:extLst>
          </p:cNvPr>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endParaRPr lang="en-US"/>
          </a:p>
        </p:txBody>
      </p:sp>
      <p:sp>
        <p:nvSpPr>
          <p:cNvPr id="180" name="Google Shape;180;p4:notes">
            <a:extLst>
              <a:ext uri="{FF2B5EF4-FFF2-40B4-BE49-F238E27FC236}">
                <a16:creationId xmlns:a16="http://schemas.microsoft.com/office/drawing/2014/main" id="{D6127DF7-F194-E1E7-C11E-39AC78140EA1}"/>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262343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snapshot makes the service-model point concrete: Self-Cav, Coach Mpilo and VimbAI use a common AI platform but configure recruitment, content and follow-on care differently.</a:t>
            </a:r>
          </a:p>
          <a:p>
            <a:endParaRPr/>
          </a:p>
          <a:p>
            <a:r>
              <a:t>[Sources]</a:t>
            </a:r>
          </a:p>
          <a:p>
            <a:r>
              <a:t>- Sarah Morris, AIDS 2026 presentation screenshot: Screenshot 2026-08-22 at 5.19.48 PM.png</a:t>
            </a:r>
          </a:p>
          <a:p>
            <a:r>
              <a:t>- Conference-slide metrics and claims are reproduced as presented and were not independently validated against the abstract book.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this slide to broaden the trust discussion beyond model accuracy. Adoption depends on different assurances for users, providers and institutions.</a:t>
            </a:r>
          </a:p>
          <a:p>
            <a:endParaRPr/>
          </a:p>
          <a:p>
            <a:r>
              <a:t>[Sources]</a:t>
            </a:r>
          </a:p>
          <a:p>
            <a:r>
              <a:t>- Primrose Matambanadzo, AIDS 2026 presentation screenshot: Screenshot 2026-08-22 at 5.22.08 PM.png</a:t>
            </a:r>
          </a:p>
          <a:p>
            <a:r>
              <a:t>- Conference-slide metrics and claims are reproduced as presented and were not independently validated against the abstract book.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implementation snapshot shows that conversational AI is no longer uniformly small-scale. Present the figures as program-reported adoption, then return to the evidence gap on health outcomes.</a:t>
            </a:r>
          </a:p>
          <a:p>
            <a:endParaRPr/>
          </a:p>
          <a:p>
            <a:r>
              <a:t>[Sources]</a:t>
            </a:r>
          </a:p>
          <a:p>
            <a:r>
              <a:t>- Ndumiso Madubela, AIDS 2026 presentation screenshot: Screenshot 2026-08-22 at 7.35.44 PM.png</a:t>
            </a:r>
          </a:p>
          <a:p>
            <a:r>
              <a:t>- Conference-slide metrics and claims are reproduced as presented and were not independently validated against the abstract book.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slide turns 'human in the loop' into an operational sequence. Emphasize the handoffs, escalation timing, follow-up and independent review—not simply the presence of a clinician.</a:t>
            </a:r>
          </a:p>
          <a:p>
            <a:endParaRPr/>
          </a:p>
          <a:p>
            <a:r>
              <a:t>[Sources]</a:t>
            </a:r>
          </a:p>
          <a:p>
            <a:r>
              <a:t>- Shawn Malone, AIDS 2026 presentation screenshot: Screenshot 2026-08-22 at 7.45.18 PM.png</a:t>
            </a:r>
          </a:p>
          <a:p>
            <a:r>
              <a:t>- Conference-slide metrics and claims are reproduced as presented and were not independently validated against the abstract book.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23: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endParaRPr lang="en-US"/>
          </a:p>
        </p:txBody>
      </p:sp>
      <p:sp>
        <p:nvSpPr>
          <p:cNvPr id="516" name="Google Shape;516;p2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this snapshot to counter the assumption that lower technology costs automatically make AI affordable. Governance, evaluation, escalation and transition financing shape the real cost structure.</a:t>
            </a:r>
          </a:p>
          <a:p>
            <a:endParaRPr/>
          </a:p>
          <a:p>
            <a:r>
              <a:t>[Sources]</a:t>
            </a:r>
          </a:p>
          <a:p>
            <a:r>
              <a:t>- Sarah Magni, AIDS 2026 presentation screenshot: Screenshot 2026-08-22 at 5.24.04 PM.png</a:t>
            </a:r>
          </a:p>
          <a:p>
            <a:r>
              <a:t>- Conference-slide metrics and claims are reproduced as presented and were not independently validated against the abstract book.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1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3" name="Google Shape;433;p15: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endParaRPr lang="en-US"/>
          </a:p>
        </p:txBody>
      </p:sp>
      <p:sp>
        <p:nvSpPr>
          <p:cNvPr id="434" name="Google Shape;434;p15: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p1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1" name="Google Shape;441;p16: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endParaRPr lang="en-US"/>
          </a:p>
        </p:txBody>
      </p:sp>
      <p:sp>
        <p:nvSpPr>
          <p:cNvPr id="442" name="Google Shape;442;p16: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1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9" name="Google Shape;479;p19: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endParaRPr lang="en-US"/>
          </a:p>
        </p:txBody>
      </p:sp>
      <p:sp>
        <p:nvSpPr>
          <p:cNvPr id="480" name="Google Shape;480;p19: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a:pPr algn="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p29: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endParaRPr lang="en-US"/>
          </a:p>
        </p:txBody>
      </p:sp>
      <p:sp>
        <p:nvSpPr>
          <p:cNvPr id="689" name="Google Shape;689;p2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p3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endParaRPr lang="en-US"/>
          </a:p>
        </p:txBody>
      </p:sp>
      <p:sp>
        <p:nvSpPr>
          <p:cNvPr id="712" name="Google Shape;712;p3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32</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095960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34</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014764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35</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230390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p31: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endParaRPr lang="en-US" dirty="0"/>
          </a:p>
        </p:txBody>
      </p:sp>
      <p:sp>
        <p:nvSpPr>
          <p:cNvPr id="725" name="Google Shape;725;p3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4"/>
        <p:cNvGrpSpPr/>
        <p:nvPr/>
      </p:nvGrpSpPr>
      <p:grpSpPr>
        <a:xfrm>
          <a:off x="0" y="0"/>
          <a:ext cx="0" cy="0"/>
          <a:chOff x="0" y="0"/>
          <a:chExt cx="0" cy="0"/>
        </a:xfrm>
      </p:grpSpPr>
      <p:sp>
        <p:nvSpPr>
          <p:cNvPr id="15" name="Google Shape;15;p36"/>
          <p:cNvSpPr/>
          <p:nvPr/>
        </p:nvSpPr>
        <p:spPr>
          <a:xfrm>
            <a:off x="0" y="0"/>
            <a:ext cx="12192000" cy="166528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16" name="Google Shape;16;p36"/>
          <p:cNvSpPr txBox="1">
            <a:spLocks noGrp="1"/>
          </p:cNvSpPr>
          <p:nvPr>
            <p:ph type="title"/>
          </p:nvPr>
        </p:nvSpPr>
        <p:spPr>
          <a:xfrm>
            <a:off x="442913" y="441325"/>
            <a:ext cx="8891914"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6"/>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18" name="Google Shape;18;p36"/>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pic>
        <p:nvPicPr>
          <p:cNvPr id="19" name="Google Shape;19;p36"/>
          <p:cNvPicPr preferRelativeResize="0"/>
          <p:nvPr/>
        </p:nvPicPr>
        <p:blipFill rotWithShape="1">
          <a:blip r:embed="rId2">
            <a:alphaModFix/>
          </a:blip>
          <a:srcRect/>
          <a:stretch/>
        </p:blipFill>
        <p:spPr>
          <a:xfrm>
            <a:off x="9641299" y="248555"/>
            <a:ext cx="2328312" cy="1499182"/>
          </a:xfrm>
          <a:prstGeom prst="rect">
            <a:avLst/>
          </a:prstGeom>
          <a:noFill/>
          <a:ln>
            <a:noFill/>
          </a:ln>
        </p:spPr>
      </p:pic>
      <p:sp>
        <p:nvSpPr>
          <p:cNvPr id="20" name="Google Shape;20;p36"/>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21" name="Google Shape;21;p36"/>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2"/>
        <p:cNvGrpSpPr/>
        <p:nvPr/>
      </p:nvGrpSpPr>
      <p:grpSpPr>
        <a:xfrm>
          <a:off x="0" y="0"/>
          <a:ext cx="0" cy="0"/>
          <a:chOff x="0" y="0"/>
          <a:chExt cx="0" cy="0"/>
        </a:xfrm>
      </p:grpSpPr>
      <p:sp>
        <p:nvSpPr>
          <p:cNvPr id="23" name="Google Shape;23;p37"/>
          <p:cNvSpPr txBox="1">
            <a:spLocks noGrp="1"/>
          </p:cNvSpPr>
          <p:nvPr>
            <p:ph type="title"/>
          </p:nvPr>
        </p:nvSpPr>
        <p:spPr>
          <a:xfrm>
            <a:off x="4116391" y="441325"/>
            <a:ext cx="7357341" cy="5759450"/>
          </a:xfrm>
          <a:prstGeom prst="rect">
            <a:avLst/>
          </a:prstGeom>
          <a:noFill/>
          <a:ln>
            <a:noFill/>
          </a:ln>
        </p:spPr>
        <p:txBody>
          <a:bodyPr spcFirstLastPara="1" wrap="square" lIns="0" tIns="0" rIns="0" bIns="0" anchor="ctr" anchorCtr="0">
            <a:normAutofit/>
          </a:bodyPr>
          <a:lstStyle>
            <a:lvl1pPr lvl="0" algn="l">
              <a:lnSpc>
                <a:spcPct val="90000"/>
              </a:lnSpc>
              <a:spcBef>
                <a:spcPts val="0"/>
              </a:spcBef>
              <a:spcAft>
                <a:spcPts val="0"/>
              </a:spcAft>
              <a:buClr>
                <a:schemeClr val="dk2"/>
              </a:buClr>
              <a:buSzPts val="6000"/>
              <a:buFont typeface="Verdana"/>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37"/>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pic>
        <p:nvPicPr>
          <p:cNvPr id="25" name="Google Shape;25;p37"/>
          <p:cNvPicPr preferRelativeResize="0"/>
          <p:nvPr/>
        </p:nvPicPr>
        <p:blipFill rotWithShape="1">
          <a:blip r:embed="rId2">
            <a:alphaModFix/>
          </a:blip>
          <a:srcRect/>
          <a:stretch/>
        </p:blipFill>
        <p:spPr>
          <a:xfrm>
            <a:off x="127306" y="4037048"/>
            <a:ext cx="3585484" cy="2308665"/>
          </a:xfrm>
          <a:prstGeom prst="rect">
            <a:avLst/>
          </a:prstGeom>
          <a:noFill/>
          <a:ln>
            <a:noFill/>
          </a:ln>
        </p:spPr>
      </p:pic>
      <p:pic>
        <p:nvPicPr>
          <p:cNvPr id="26" name="Google Shape;26;p37"/>
          <p:cNvPicPr preferRelativeResize="0"/>
          <p:nvPr/>
        </p:nvPicPr>
        <p:blipFill rotWithShape="1">
          <a:blip r:embed="rId3">
            <a:alphaModFix/>
          </a:blip>
          <a:srcRect/>
          <a:stretch/>
        </p:blipFill>
        <p:spPr>
          <a:xfrm>
            <a:off x="0" y="0"/>
            <a:ext cx="4059534" cy="3696086"/>
          </a:xfrm>
          <a:prstGeom prst="rect">
            <a:avLst/>
          </a:prstGeom>
          <a:noFill/>
          <a:ln>
            <a:noFill/>
          </a:ln>
        </p:spPr>
      </p:pic>
      <p:sp>
        <p:nvSpPr>
          <p:cNvPr id="27" name="Google Shape;27;p37"/>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28" name="Google Shape;28;p37"/>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spTree>
  </p:cSld>
  <p:clrMapOvr>
    <a:masterClrMapping/>
  </p:clrMapOvr>
  <p:extLst>
    <p:ext uri="{DCECCB84-F9BA-43D5-87BE-67443E8EF086}">
      <p15:sldGuideLst xmlns:p15="http://schemas.microsoft.com/office/powerpoint/2012/main">
        <p15:guide id="1" pos="3840">
          <p15:clr>
            <a:srgbClr val="FBAE40"/>
          </p15:clr>
        </p15:guide>
        <p15:guide id="2" pos="243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9"/>
        <p:cNvGrpSpPr/>
        <p:nvPr/>
      </p:nvGrpSpPr>
      <p:grpSpPr>
        <a:xfrm>
          <a:off x="0" y="0"/>
          <a:ext cx="0" cy="0"/>
          <a:chOff x="0" y="0"/>
          <a:chExt cx="0" cy="0"/>
        </a:xfrm>
      </p:grpSpPr>
      <p:sp>
        <p:nvSpPr>
          <p:cNvPr id="30" name="Google Shape;30;p38"/>
          <p:cNvSpPr txBox="1">
            <a:spLocks noGrp="1"/>
          </p:cNvSpPr>
          <p:nvPr>
            <p:ph type="body" idx="1"/>
          </p:nvPr>
        </p:nvSpPr>
        <p:spPr>
          <a:xfrm>
            <a:off x="4116388" y="2097091"/>
            <a:ext cx="7632704" cy="4103687"/>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Font typeface="Courier New"/>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38"/>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38"/>
          <p:cNvSpPr txBox="1"/>
          <p:nvPr/>
        </p:nvSpPr>
        <p:spPr>
          <a:xfrm>
            <a:off x="4116388"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33" name="Google Shape;33;p38"/>
          <p:cNvSpPr txBox="1"/>
          <p:nvPr/>
        </p:nvSpPr>
        <p:spPr>
          <a:xfrm>
            <a:off x="7789864"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pic>
        <p:nvPicPr>
          <p:cNvPr id="34" name="Google Shape;34;p38"/>
          <p:cNvPicPr preferRelativeResize="0"/>
          <p:nvPr/>
        </p:nvPicPr>
        <p:blipFill rotWithShape="1">
          <a:blip r:embed="rId2">
            <a:alphaModFix/>
          </a:blip>
          <a:srcRect/>
          <a:stretch/>
        </p:blipFill>
        <p:spPr>
          <a:xfrm>
            <a:off x="0" y="2097088"/>
            <a:ext cx="3808730" cy="476091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mage with Caption">
  <p:cSld name="Image with Caption">
    <p:spTree>
      <p:nvGrpSpPr>
        <p:cNvPr id="1" name="Shape 35"/>
        <p:cNvGrpSpPr/>
        <p:nvPr/>
      </p:nvGrpSpPr>
      <p:grpSpPr>
        <a:xfrm>
          <a:off x="0" y="0"/>
          <a:ext cx="0" cy="0"/>
          <a:chOff x="0" y="0"/>
          <a:chExt cx="0" cy="0"/>
        </a:xfrm>
      </p:grpSpPr>
      <p:pic>
        <p:nvPicPr>
          <p:cNvPr id="36" name="Google Shape;36;p39"/>
          <p:cNvPicPr preferRelativeResize="0"/>
          <p:nvPr/>
        </p:nvPicPr>
        <p:blipFill rotWithShape="1">
          <a:blip r:embed="rId2">
            <a:alphaModFix/>
          </a:blip>
          <a:srcRect/>
          <a:stretch/>
        </p:blipFill>
        <p:spPr>
          <a:xfrm>
            <a:off x="8075613" y="0"/>
            <a:ext cx="4114800" cy="6858000"/>
          </a:xfrm>
          <a:prstGeom prst="rect">
            <a:avLst/>
          </a:prstGeom>
          <a:noFill/>
          <a:ln>
            <a:noFill/>
          </a:ln>
        </p:spPr>
      </p:pic>
      <p:sp>
        <p:nvSpPr>
          <p:cNvPr id="37" name="Google Shape;37;p39"/>
          <p:cNvSpPr txBox="1">
            <a:spLocks noGrp="1"/>
          </p:cNvSpPr>
          <p:nvPr>
            <p:ph type="body" idx="1"/>
          </p:nvPr>
        </p:nvSpPr>
        <p:spPr>
          <a:xfrm>
            <a:off x="442915" y="3256767"/>
            <a:ext cx="5437188" cy="2944008"/>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39"/>
          <p:cNvSpPr txBox="1">
            <a:spLocks noGrp="1"/>
          </p:cNvSpPr>
          <p:nvPr>
            <p:ph type="title"/>
          </p:nvPr>
        </p:nvSpPr>
        <p:spPr>
          <a:xfrm>
            <a:off x="442913" y="1881188"/>
            <a:ext cx="5437187" cy="1212747"/>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39"/>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40" name="Google Shape;40;p39"/>
          <p:cNvSpPr>
            <a:spLocks noGrp="1"/>
          </p:cNvSpPr>
          <p:nvPr>
            <p:ph type="pic" idx="2"/>
          </p:nvPr>
        </p:nvSpPr>
        <p:spPr>
          <a:xfrm>
            <a:off x="6483328" y="979714"/>
            <a:ext cx="4734000" cy="4898572"/>
          </a:xfrm>
          <a:prstGeom prst="rect">
            <a:avLst/>
          </a:prstGeom>
          <a:solidFill>
            <a:schemeClr val="dk2"/>
          </a:solidFill>
          <a:ln>
            <a:noFill/>
          </a:ln>
        </p:spPr>
        <p:txBody>
          <a:bodyPr/>
          <a:lstStyle/>
          <a:p>
            <a:endParaRPr lang="en-US"/>
          </a:p>
        </p:txBody>
      </p:sp>
      <p:sp>
        <p:nvSpPr>
          <p:cNvPr id="41" name="Google Shape;41;p39"/>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42" name="Google Shape;42;p39"/>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43" name="Google Shape;43;p39"/>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54"/>
        <p:cNvGrpSpPr/>
        <p:nvPr/>
      </p:nvGrpSpPr>
      <p:grpSpPr>
        <a:xfrm>
          <a:off x="0" y="0"/>
          <a:ext cx="0" cy="0"/>
          <a:chOff x="0" y="0"/>
          <a:chExt cx="0" cy="0"/>
        </a:xfrm>
      </p:grpSpPr>
      <p:sp>
        <p:nvSpPr>
          <p:cNvPr id="55" name="Google Shape;55;p41"/>
          <p:cNvSpPr txBox="1">
            <a:spLocks noGrp="1"/>
          </p:cNvSpPr>
          <p:nvPr>
            <p:ph type="body" idx="1"/>
          </p:nvPr>
        </p:nvSpPr>
        <p:spPr>
          <a:xfrm>
            <a:off x="442913" y="2097089"/>
            <a:ext cx="5437187" cy="4103686"/>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41"/>
          <p:cNvSpPr txBox="1">
            <a:spLocks noGrp="1"/>
          </p:cNvSpPr>
          <p:nvPr>
            <p:ph type="body" idx="2"/>
          </p:nvPr>
        </p:nvSpPr>
        <p:spPr>
          <a:xfrm>
            <a:off x="6311903" y="2097091"/>
            <a:ext cx="5437188" cy="4103687"/>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41"/>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41"/>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59" name="Google Shape;59;p41"/>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60" name="Google Shape;60;p41"/>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61" name="Google Shape;61;p41"/>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Text 3">
  <p:cSld name="Content with Text 3">
    <p:spTree>
      <p:nvGrpSpPr>
        <p:cNvPr id="1" name="Shape 72"/>
        <p:cNvGrpSpPr/>
        <p:nvPr/>
      </p:nvGrpSpPr>
      <p:grpSpPr>
        <a:xfrm>
          <a:off x="0" y="0"/>
          <a:ext cx="0" cy="0"/>
          <a:chOff x="0" y="0"/>
          <a:chExt cx="0" cy="0"/>
        </a:xfrm>
      </p:grpSpPr>
      <p:sp>
        <p:nvSpPr>
          <p:cNvPr id="73" name="Google Shape;73;p43"/>
          <p:cNvSpPr txBox="1">
            <a:spLocks noGrp="1"/>
          </p:cNvSpPr>
          <p:nvPr>
            <p:ph type="body" idx="1"/>
          </p:nvPr>
        </p:nvSpPr>
        <p:spPr>
          <a:xfrm>
            <a:off x="6311900" y="2097089"/>
            <a:ext cx="5437191" cy="4103692"/>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 name="Google Shape;74;p43"/>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43"/>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76" name="Google Shape;76;p43"/>
          <p:cNvSpPr txBox="1">
            <a:spLocks noGrp="1"/>
          </p:cNvSpPr>
          <p:nvPr>
            <p:ph type="body" idx="2"/>
          </p:nvPr>
        </p:nvSpPr>
        <p:spPr>
          <a:xfrm>
            <a:off x="442913" y="2097088"/>
            <a:ext cx="5437187" cy="4103687"/>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43"/>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78" name="Google Shape;78;p43"/>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79" name="Google Shape;79;p43"/>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spTree>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Text">
  <p:cSld name="Content with Text">
    <p:spTree>
      <p:nvGrpSpPr>
        <p:cNvPr id="1" name="Shape 80"/>
        <p:cNvGrpSpPr/>
        <p:nvPr/>
      </p:nvGrpSpPr>
      <p:grpSpPr>
        <a:xfrm>
          <a:off x="0" y="0"/>
          <a:ext cx="0" cy="0"/>
          <a:chOff x="0" y="0"/>
          <a:chExt cx="0" cy="0"/>
        </a:xfrm>
      </p:grpSpPr>
      <p:sp>
        <p:nvSpPr>
          <p:cNvPr id="81" name="Google Shape;81;p44"/>
          <p:cNvSpPr txBox="1">
            <a:spLocks noGrp="1"/>
          </p:cNvSpPr>
          <p:nvPr>
            <p:ph type="body" idx="1"/>
          </p:nvPr>
        </p:nvSpPr>
        <p:spPr>
          <a:xfrm>
            <a:off x="442915" y="3256767"/>
            <a:ext cx="5437188" cy="2944008"/>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44"/>
          <p:cNvSpPr txBox="1">
            <a:spLocks noGrp="1"/>
          </p:cNvSpPr>
          <p:nvPr>
            <p:ph type="body" idx="2"/>
          </p:nvPr>
        </p:nvSpPr>
        <p:spPr>
          <a:xfrm>
            <a:off x="6311903" y="441325"/>
            <a:ext cx="5437188" cy="5759450"/>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44"/>
          <p:cNvSpPr txBox="1">
            <a:spLocks noGrp="1"/>
          </p:cNvSpPr>
          <p:nvPr>
            <p:ph type="title"/>
          </p:nvPr>
        </p:nvSpPr>
        <p:spPr>
          <a:xfrm>
            <a:off x="442913" y="1881188"/>
            <a:ext cx="5437187" cy="1212747"/>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44"/>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85" name="Google Shape;85;p44"/>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86" name="Google Shape;86;p44"/>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87" name="Google Shape;87;p44"/>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Text 2">
  <p:cSld name="Content with Text 2">
    <p:spTree>
      <p:nvGrpSpPr>
        <p:cNvPr id="1" name="Shape 88"/>
        <p:cNvGrpSpPr/>
        <p:nvPr/>
      </p:nvGrpSpPr>
      <p:grpSpPr>
        <a:xfrm>
          <a:off x="0" y="0"/>
          <a:ext cx="0" cy="0"/>
          <a:chOff x="0" y="0"/>
          <a:chExt cx="0" cy="0"/>
        </a:xfrm>
      </p:grpSpPr>
      <p:sp>
        <p:nvSpPr>
          <p:cNvPr id="89" name="Google Shape;89;p45"/>
          <p:cNvSpPr txBox="1">
            <a:spLocks noGrp="1"/>
          </p:cNvSpPr>
          <p:nvPr>
            <p:ph type="body" idx="1"/>
          </p:nvPr>
        </p:nvSpPr>
        <p:spPr>
          <a:xfrm>
            <a:off x="4116388" y="2097089"/>
            <a:ext cx="7632703" cy="4103692"/>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0" name="Google Shape;90;p45"/>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 name="Google Shape;91;p45"/>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92" name="Google Shape;92;p45"/>
          <p:cNvSpPr txBox="1">
            <a:spLocks noGrp="1"/>
          </p:cNvSpPr>
          <p:nvPr>
            <p:ph type="body" idx="2"/>
          </p:nvPr>
        </p:nvSpPr>
        <p:spPr>
          <a:xfrm>
            <a:off x="442913" y="2097088"/>
            <a:ext cx="3368799" cy="4103687"/>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45"/>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94" name="Google Shape;94;p45"/>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95" name="Google Shape;95;p45"/>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spTree>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102"/>
        <p:cNvGrpSpPr/>
        <p:nvPr/>
      </p:nvGrpSpPr>
      <p:grpSpPr>
        <a:xfrm>
          <a:off x="0" y="0"/>
          <a:ext cx="0" cy="0"/>
          <a:chOff x="0" y="0"/>
          <a:chExt cx="0" cy="0"/>
        </a:xfrm>
      </p:grpSpPr>
      <p:sp>
        <p:nvSpPr>
          <p:cNvPr id="103" name="Google Shape;103;p47"/>
          <p:cNvSpPr txBox="1">
            <a:spLocks noGrp="1"/>
          </p:cNvSpPr>
          <p:nvPr>
            <p:ph type="title"/>
          </p:nvPr>
        </p:nvSpPr>
        <p:spPr>
          <a:xfrm>
            <a:off x="4116391" y="441325"/>
            <a:ext cx="7632700" cy="5759450"/>
          </a:xfrm>
          <a:prstGeom prst="rect">
            <a:avLst/>
          </a:prstGeom>
          <a:noFill/>
          <a:ln>
            <a:noFill/>
          </a:ln>
        </p:spPr>
        <p:txBody>
          <a:bodyPr spcFirstLastPara="1" wrap="square" lIns="0" tIns="0" rIns="0" bIns="0" anchor="ctr" anchorCtr="0">
            <a:normAutofit/>
          </a:bodyPr>
          <a:lstStyle>
            <a:lvl1pPr lvl="0" algn="l">
              <a:lnSpc>
                <a:spcPct val="90000"/>
              </a:lnSpc>
              <a:spcBef>
                <a:spcPts val="0"/>
              </a:spcBef>
              <a:spcAft>
                <a:spcPts val="0"/>
              </a:spcAft>
              <a:buClr>
                <a:schemeClr val="dk2"/>
              </a:buClr>
              <a:buSzPts val="6000"/>
              <a:buFont typeface="Verdana"/>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47"/>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105" name="Google Shape;105;p47"/>
          <p:cNvSpPr txBox="1"/>
          <p:nvPr/>
        </p:nvSpPr>
        <p:spPr>
          <a:xfrm>
            <a:off x="4116388"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106" name="Google Shape;106;p47"/>
          <p:cNvSpPr txBox="1"/>
          <p:nvPr/>
        </p:nvSpPr>
        <p:spPr>
          <a:xfrm>
            <a:off x="7789864"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pic>
        <p:nvPicPr>
          <p:cNvPr id="107" name="Google Shape;107;p47"/>
          <p:cNvPicPr preferRelativeResize="0"/>
          <p:nvPr/>
        </p:nvPicPr>
        <p:blipFill rotWithShape="1">
          <a:blip r:embed="rId2">
            <a:alphaModFix/>
          </a:blip>
          <a:srcRect/>
          <a:stretch/>
        </p:blipFill>
        <p:spPr>
          <a:xfrm>
            <a:off x="0" y="2097088"/>
            <a:ext cx="3808730" cy="476091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2">
  <p:cSld name="Section Header 2">
    <p:spTree>
      <p:nvGrpSpPr>
        <p:cNvPr id="1" name="Shape 108"/>
        <p:cNvGrpSpPr/>
        <p:nvPr/>
      </p:nvGrpSpPr>
      <p:grpSpPr>
        <a:xfrm>
          <a:off x="0" y="0"/>
          <a:ext cx="0" cy="0"/>
          <a:chOff x="0" y="0"/>
          <a:chExt cx="0" cy="0"/>
        </a:xfrm>
      </p:grpSpPr>
      <p:sp>
        <p:nvSpPr>
          <p:cNvPr id="109" name="Google Shape;109;p48"/>
          <p:cNvSpPr txBox="1">
            <a:spLocks noGrp="1"/>
          </p:cNvSpPr>
          <p:nvPr>
            <p:ph type="title"/>
          </p:nvPr>
        </p:nvSpPr>
        <p:spPr>
          <a:xfrm>
            <a:off x="4116391" y="441325"/>
            <a:ext cx="7632700" cy="5759450"/>
          </a:xfrm>
          <a:prstGeom prst="rect">
            <a:avLst/>
          </a:prstGeom>
          <a:noFill/>
          <a:ln>
            <a:noFill/>
          </a:ln>
        </p:spPr>
        <p:txBody>
          <a:bodyPr spcFirstLastPara="1" wrap="square" lIns="0" tIns="0" rIns="0" bIns="0" anchor="ctr" anchorCtr="0">
            <a:normAutofit/>
          </a:bodyPr>
          <a:lstStyle>
            <a:lvl1pPr lvl="0" algn="l">
              <a:lnSpc>
                <a:spcPct val="90000"/>
              </a:lnSpc>
              <a:spcBef>
                <a:spcPts val="0"/>
              </a:spcBef>
              <a:spcAft>
                <a:spcPts val="0"/>
              </a:spcAft>
              <a:buClr>
                <a:schemeClr val="dk2"/>
              </a:buClr>
              <a:buSzPts val="6000"/>
              <a:buFont typeface="Verdana"/>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48"/>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111" name="Google Shape;111;p48"/>
          <p:cNvSpPr txBox="1"/>
          <p:nvPr/>
        </p:nvSpPr>
        <p:spPr>
          <a:xfrm>
            <a:off x="4116388"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112" name="Google Shape;112;p48"/>
          <p:cNvSpPr txBox="1"/>
          <p:nvPr/>
        </p:nvSpPr>
        <p:spPr>
          <a:xfrm>
            <a:off x="7789864"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pic>
        <p:nvPicPr>
          <p:cNvPr id="113" name="Google Shape;113;p48"/>
          <p:cNvPicPr preferRelativeResize="0"/>
          <p:nvPr/>
        </p:nvPicPr>
        <p:blipFill rotWithShape="1">
          <a:blip r:embed="rId2">
            <a:alphaModFix/>
          </a:blip>
          <a:srcRect/>
          <a:stretch/>
        </p:blipFill>
        <p:spPr>
          <a:xfrm>
            <a:off x="0" y="2097088"/>
            <a:ext cx="3808730" cy="476091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Text 4">
  <p:cSld name="Content with Text 4">
    <p:spTree>
      <p:nvGrpSpPr>
        <p:cNvPr id="1" name="Shape 114"/>
        <p:cNvGrpSpPr/>
        <p:nvPr/>
      </p:nvGrpSpPr>
      <p:grpSpPr>
        <a:xfrm>
          <a:off x="0" y="0"/>
          <a:ext cx="0" cy="0"/>
          <a:chOff x="0" y="0"/>
          <a:chExt cx="0" cy="0"/>
        </a:xfrm>
      </p:grpSpPr>
      <p:sp>
        <p:nvSpPr>
          <p:cNvPr id="115" name="Google Shape;115;p49"/>
          <p:cNvSpPr txBox="1">
            <a:spLocks noGrp="1"/>
          </p:cNvSpPr>
          <p:nvPr>
            <p:ph type="body" idx="1"/>
          </p:nvPr>
        </p:nvSpPr>
        <p:spPr>
          <a:xfrm>
            <a:off x="8075613" y="2097089"/>
            <a:ext cx="3673478" cy="4103692"/>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6" name="Google Shape;116;p49"/>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49"/>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118" name="Google Shape;118;p49"/>
          <p:cNvSpPr txBox="1">
            <a:spLocks noGrp="1"/>
          </p:cNvSpPr>
          <p:nvPr>
            <p:ph type="body" idx="2"/>
          </p:nvPr>
        </p:nvSpPr>
        <p:spPr>
          <a:xfrm>
            <a:off x="442913" y="2097088"/>
            <a:ext cx="7200900" cy="4103687"/>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49"/>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120" name="Google Shape;120;p49"/>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121" name="Google Shape;121;p49"/>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spTree>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Image with Caption 2">
  <p:cSld name="Image with Caption 2">
    <p:spTree>
      <p:nvGrpSpPr>
        <p:cNvPr id="1" name="Shape 122"/>
        <p:cNvGrpSpPr/>
        <p:nvPr/>
      </p:nvGrpSpPr>
      <p:grpSpPr>
        <a:xfrm>
          <a:off x="0" y="0"/>
          <a:ext cx="0" cy="0"/>
          <a:chOff x="0" y="0"/>
          <a:chExt cx="0" cy="0"/>
        </a:xfrm>
      </p:grpSpPr>
      <p:pic>
        <p:nvPicPr>
          <p:cNvPr id="123" name="Google Shape;123;p50"/>
          <p:cNvPicPr preferRelativeResize="0"/>
          <p:nvPr/>
        </p:nvPicPr>
        <p:blipFill rotWithShape="1">
          <a:blip r:embed="rId2">
            <a:alphaModFix/>
          </a:blip>
          <a:srcRect/>
          <a:stretch/>
        </p:blipFill>
        <p:spPr>
          <a:xfrm>
            <a:off x="8075613" y="0"/>
            <a:ext cx="4114800" cy="6858000"/>
          </a:xfrm>
          <a:prstGeom prst="rect">
            <a:avLst/>
          </a:prstGeom>
          <a:noFill/>
          <a:ln>
            <a:noFill/>
          </a:ln>
        </p:spPr>
      </p:pic>
      <p:sp>
        <p:nvSpPr>
          <p:cNvPr id="124" name="Google Shape;124;p50"/>
          <p:cNvSpPr txBox="1">
            <a:spLocks noGrp="1"/>
          </p:cNvSpPr>
          <p:nvPr>
            <p:ph type="body" idx="1"/>
          </p:nvPr>
        </p:nvSpPr>
        <p:spPr>
          <a:xfrm>
            <a:off x="442915" y="3256767"/>
            <a:ext cx="5437188" cy="2944008"/>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5" name="Google Shape;125;p50"/>
          <p:cNvSpPr txBox="1">
            <a:spLocks noGrp="1"/>
          </p:cNvSpPr>
          <p:nvPr>
            <p:ph type="title"/>
          </p:nvPr>
        </p:nvSpPr>
        <p:spPr>
          <a:xfrm>
            <a:off x="442913" y="1881188"/>
            <a:ext cx="5437187" cy="1212747"/>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50"/>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127" name="Google Shape;127;p50"/>
          <p:cNvSpPr>
            <a:spLocks noGrp="1"/>
          </p:cNvSpPr>
          <p:nvPr>
            <p:ph type="pic" idx="2"/>
          </p:nvPr>
        </p:nvSpPr>
        <p:spPr>
          <a:xfrm>
            <a:off x="6474702" y="979714"/>
            <a:ext cx="4734000" cy="4898572"/>
          </a:xfrm>
          <a:prstGeom prst="rect">
            <a:avLst/>
          </a:prstGeom>
          <a:solidFill>
            <a:schemeClr val="accent2"/>
          </a:solidFill>
          <a:ln>
            <a:noFill/>
          </a:ln>
        </p:spPr>
      </p:sp>
      <p:sp>
        <p:nvSpPr>
          <p:cNvPr id="128" name="Google Shape;128;p50"/>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129" name="Google Shape;129;p50"/>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130" name="Google Shape;130;p50"/>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Image and Content - Pattern 1">
  <p:cSld name="Image and Content - Pattern 1">
    <p:spTree>
      <p:nvGrpSpPr>
        <p:cNvPr id="1" name="Shape 131"/>
        <p:cNvGrpSpPr/>
        <p:nvPr/>
      </p:nvGrpSpPr>
      <p:grpSpPr>
        <a:xfrm>
          <a:off x="0" y="0"/>
          <a:ext cx="0" cy="0"/>
          <a:chOff x="0" y="0"/>
          <a:chExt cx="0" cy="0"/>
        </a:xfrm>
      </p:grpSpPr>
      <p:pic>
        <p:nvPicPr>
          <p:cNvPr id="132" name="Google Shape;132;p51"/>
          <p:cNvPicPr preferRelativeResize="0"/>
          <p:nvPr/>
        </p:nvPicPr>
        <p:blipFill rotWithShape="1">
          <a:blip r:embed="rId2">
            <a:alphaModFix/>
          </a:blip>
          <a:srcRect/>
          <a:stretch/>
        </p:blipFill>
        <p:spPr>
          <a:xfrm>
            <a:off x="0" y="2994408"/>
            <a:ext cx="3738959" cy="3863591"/>
          </a:xfrm>
          <a:prstGeom prst="rect">
            <a:avLst/>
          </a:prstGeom>
          <a:noFill/>
          <a:ln>
            <a:noFill/>
          </a:ln>
        </p:spPr>
      </p:pic>
      <p:sp>
        <p:nvSpPr>
          <p:cNvPr id="133" name="Google Shape;133;p51"/>
          <p:cNvSpPr txBox="1">
            <a:spLocks noGrp="1"/>
          </p:cNvSpPr>
          <p:nvPr>
            <p:ph type="body" idx="1"/>
          </p:nvPr>
        </p:nvSpPr>
        <p:spPr>
          <a:xfrm>
            <a:off x="6311903" y="2097091"/>
            <a:ext cx="5437188" cy="4103687"/>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4" name="Google Shape;134;p51"/>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51"/>
          <p:cNvSpPr>
            <a:spLocks noGrp="1"/>
          </p:cNvSpPr>
          <p:nvPr>
            <p:ph type="pic" idx="2"/>
          </p:nvPr>
        </p:nvSpPr>
        <p:spPr>
          <a:xfrm>
            <a:off x="1188000" y="2098800"/>
            <a:ext cx="4690800" cy="3571200"/>
          </a:xfrm>
          <a:prstGeom prst="rect">
            <a:avLst/>
          </a:prstGeom>
          <a:solidFill>
            <a:schemeClr val="dk2"/>
          </a:solidFill>
          <a:ln>
            <a:noFill/>
          </a:ln>
        </p:spPr>
      </p:sp>
      <p:sp>
        <p:nvSpPr>
          <p:cNvPr id="136" name="Google Shape;136;p51"/>
          <p:cNvSpPr txBox="1"/>
          <p:nvPr/>
        </p:nvSpPr>
        <p:spPr>
          <a:xfrm>
            <a:off x="4116388"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137" name="Google Shape;137;p51"/>
          <p:cNvSpPr txBox="1"/>
          <p:nvPr/>
        </p:nvSpPr>
        <p:spPr>
          <a:xfrm>
            <a:off x="7789864"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Image and Content - Pattern 2">
  <p:cSld name="Image and Content - Pattern 2">
    <p:spTree>
      <p:nvGrpSpPr>
        <p:cNvPr id="1" name="Shape 138"/>
        <p:cNvGrpSpPr/>
        <p:nvPr/>
      </p:nvGrpSpPr>
      <p:grpSpPr>
        <a:xfrm>
          <a:off x="0" y="0"/>
          <a:ext cx="0" cy="0"/>
          <a:chOff x="0" y="0"/>
          <a:chExt cx="0" cy="0"/>
        </a:xfrm>
      </p:grpSpPr>
      <p:pic>
        <p:nvPicPr>
          <p:cNvPr id="139" name="Google Shape;139;p52"/>
          <p:cNvPicPr preferRelativeResize="0"/>
          <p:nvPr/>
        </p:nvPicPr>
        <p:blipFill rotWithShape="1">
          <a:blip r:embed="rId2">
            <a:alphaModFix/>
          </a:blip>
          <a:srcRect/>
          <a:stretch/>
        </p:blipFill>
        <p:spPr>
          <a:xfrm>
            <a:off x="0" y="2960642"/>
            <a:ext cx="4280598" cy="3897357"/>
          </a:xfrm>
          <a:prstGeom prst="rect">
            <a:avLst/>
          </a:prstGeom>
          <a:noFill/>
          <a:ln>
            <a:noFill/>
          </a:ln>
        </p:spPr>
      </p:pic>
      <p:sp>
        <p:nvSpPr>
          <p:cNvPr id="140" name="Google Shape;140;p52"/>
          <p:cNvSpPr txBox="1">
            <a:spLocks noGrp="1"/>
          </p:cNvSpPr>
          <p:nvPr>
            <p:ph type="body" idx="1"/>
          </p:nvPr>
        </p:nvSpPr>
        <p:spPr>
          <a:xfrm>
            <a:off x="6311903" y="2097091"/>
            <a:ext cx="5437188" cy="4103687"/>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1" name="Google Shape;141;p52"/>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52"/>
          <p:cNvSpPr>
            <a:spLocks noGrp="1"/>
          </p:cNvSpPr>
          <p:nvPr>
            <p:ph type="pic" idx="2"/>
          </p:nvPr>
        </p:nvSpPr>
        <p:spPr>
          <a:xfrm>
            <a:off x="1188719" y="2098800"/>
            <a:ext cx="4690800" cy="3571200"/>
          </a:xfrm>
          <a:prstGeom prst="rect">
            <a:avLst/>
          </a:prstGeom>
          <a:solidFill>
            <a:schemeClr val="accent2"/>
          </a:solidFill>
          <a:ln>
            <a:noFill/>
          </a:ln>
        </p:spPr>
        <p:txBody>
          <a:bodyPr/>
          <a:lstStyle/>
          <a:p>
            <a:endParaRPr lang="en-US"/>
          </a:p>
        </p:txBody>
      </p:sp>
      <p:sp>
        <p:nvSpPr>
          <p:cNvPr id="143" name="Google Shape;143;p52"/>
          <p:cNvSpPr txBox="1"/>
          <p:nvPr/>
        </p:nvSpPr>
        <p:spPr>
          <a:xfrm>
            <a:off x="4116388"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144" name="Google Shape;144;p52"/>
          <p:cNvSpPr txBox="1"/>
          <p:nvPr/>
        </p:nvSpPr>
        <p:spPr>
          <a:xfrm>
            <a:off x="7789864"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Image and Content">
  <p:cSld name="Image and Content">
    <p:spTree>
      <p:nvGrpSpPr>
        <p:cNvPr id="1" name="Shape 145"/>
        <p:cNvGrpSpPr/>
        <p:nvPr/>
      </p:nvGrpSpPr>
      <p:grpSpPr>
        <a:xfrm>
          <a:off x="0" y="0"/>
          <a:ext cx="0" cy="0"/>
          <a:chOff x="0" y="0"/>
          <a:chExt cx="0" cy="0"/>
        </a:xfrm>
      </p:grpSpPr>
      <p:sp>
        <p:nvSpPr>
          <p:cNvPr id="146" name="Google Shape;146;p53"/>
          <p:cNvSpPr txBox="1">
            <a:spLocks noGrp="1"/>
          </p:cNvSpPr>
          <p:nvPr>
            <p:ph type="body" idx="1"/>
          </p:nvPr>
        </p:nvSpPr>
        <p:spPr>
          <a:xfrm>
            <a:off x="442913" y="2097089"/>
            <a:ext cx="5437187" cy="4103686"/>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dk1"/>
              </a:buClr>
              <a:buSzPts val="1400"/>
              <a:buNone/>
              <a:defRPr sz="14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7" name="Google Shape;147;p53"/>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8" name="Google Shape;148;p53"/>
          <p:cNvSpPr>
            <a:spLocks noGrp="1"/>
          </p:cNvSpPr>
          <p:nvPr>
            <p:ph type="pic" idx="2"/>
          </p:nvPr>
        </p:nvSpPr>
        <p:spPr>
          <a:xfrm>
            <a:off x="6311903" y="2097091"/>
            <a:ext cx="5437188" cy="4103687"/>
          </a:xfrm>
          <a:prstGeom prst="rect">
            <a:avLst/>
          </a:prstGeom>
          <a:solidFill>
            <a:schemeClr val="accent2"/>
          </a:solidFill>
          <a:ln>
            <a:noFill/>
          </a:ln>
        </p:spPr>
      </p:sp>
      <p:sp>
        <p:nvSpPr>
          <p:cNvPr id="149" name="Google Shape;149;p53"/>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150" name="Google Shape;150;p53"/>
          <p:cNvSpPr txBox="1"/>
          <p:nvPr/>
        </p:nvSpPr>
        <p:spPr>
          <a:xfrm>
            <a:off x="6312024" y="6416676"/>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endParaRPr sz="1000">
              <a:solidFill>
                <a:schemeClr val="dk1"/>
              </a:solidFill>
              <a:latin typeface="Verdana"/>
              <a:ea typeface="Verdana"/>
              <a:cs typeface="Verdana"/>
              <a:sym typeface="Verdana"/>
            </a:endParaRPr>
          </a:p>
        </p:txBody>
      </p:sp>
      <p:sp>
        <p:nvSpPr>
          <p:cNvPr id="151" name="Google Shape;151;p53"/>
          <p:cNvSpPr txBox="1"/>
          <p:nvPr/>
        </p:nvSpPr>
        <p:spPr>
          <a:xfrm>
            <a:off x="442913"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152" name="Google Shape;152;p53"/>
          <p:cNvSpPr txBox="1"/>
          <p:nvPr/>
        </p:nvSpPr>
        <p:spPr>
          <a:xfrm>
            <a:off x="4116389"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Full slide quote">
  <p:cSld name="Full slide quote">
    <p:spTree>
      <p:nvGrpSpPr>
        <p:cNvPr id="1" name="Shape 153"/>
        <p:cNvGrpSpPr/>
        <p:nvPr/>
      </p:nvGrpSpPr>
      <p:grpSpPr>
        <a:xfrm>
          <a:off x="0" y="0"/>
          <a:ext cx="0" cy="0"/>
          <a:chOff x="0" y="0"/>
          <a:chExt cx="0" cy="0"/>
        </a:xfrm>
      </p:grpSpPr>
      <p:sp>
        <p:nvSpPr>
          <p:cNvPr id="154" name="Google Shape;154;p54"/>
          <p:cNvSpPr txBox="1">
            <a:spLocks noGrp="1"/>
          </p:cNvSpPr>
          <p:nvPr>
            <p:ph type="title"/>
          </p:nvPr>
        </p:nvSpPr>
        <p:spPr>
          <a:xfrm>
            <a:off x="4116391" y="441325"/>
            <a:ext cx="7632700" cy="4609306"/>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2"/>
              </a:buClr>
              <a:buSzPts val="4800"/>
              <a:buFont typeface="Verdana"/>
              <a:buNone/>
              <a:defRPr sz="4800" b="0" i="0">
                <a:latin typeface="Verdana"/>
                <a:ea typeface="Verdana"/>
                <a:cs typeface="Verdana"/>
                <a:sym typeface="Verdan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54"/>
          <p:cNvSpPr txBox="1">
            <a:spLocks noGrp="1"/>
          </p:cNvSpPr>
          <p:nvPr>
            <p:ph type="body" idx="1"/>
          </p:nvPr>
        </p:nvSpPr>
        <p:spPr>
          <a:xfrm>
            <a:off x="4116388" y="5364956"/>
            <a:ext cx="7632700" cy="835818"/>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accent1"/>
              </a:buClr>
              <a:buSzPts val="2000"/>
              <a:buNone/>
              <a:defRPr sz="2000" b="0" i="0">
                <a:solidFill>
                  <a:schemeClr val="accent1"/>
                </a:solidFill>
                <a:latin typeface="Verdana"/>
                <a:ea typeface="Verdana"/>
                <a:cs typeface="Verdana"/>
                <a:sym typeface="Verdana"/>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54"/>
          <p:cNvSpPr txBox="1"/>
          <p:nvPr/>
        </p:nvSpPr>
        <p:spPr>
          <a:xfrm>
            <a:off x="4116388"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26–31 July  •  Rio de Janeiro, Brazil</a:t>
            </a:r>
            <a:endParaRPr/>
          </a:p>
        </p:txBody>
      </p:sp>
      <p:sp>
        <p:nvSpPr>
          <p:cNvPr id="157" name="Google Shape;157;p54"/>
          <p:cNvSpPr txBox="1"/>
          <p:nvPr/>
        </p:nvSpPr>
        <p:spPr>
          <a:xfrm>
            <a:off x="7789864"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dk1"/>
                </a:solidFill>
                <a:latin typeface="Verdana"/>
                <a:ea typeface="Verdana"/>
                <a:cs typeface="Verdana"/>
                <a:sym typeface="Verdana"/>
              </a:rPr>
              <a:t>aids2026.org</a:t>
            </a:r>
            <a:endParaRPr/>
          </a:p>
        </p:txBody>
      </p:sp>
      <p:pic>
        <p:nvPicPr>
          <p:cNvPr id="158" name="Google Shape;158;p54"/>
          <p:cNvPicPr preferRelativeResize="0"/>
          <p:nvPr/>
        </p:nvPicPr>
        <p:blipFill rotWithShape="1">
          <a:blip r:embed="rId2">
            <a:alphaModFix/>
          </a:blip>
          <a:srcRect/>
          <a:stretch/>
        </p:blipFill>
        <p:spPr>
          <a:xfrm>
            <a:off x="0" y="2097088"/>
            <a:ext cx="3808730" cy="4760912"/>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Full slide quote 2">
  <p:cSld name="Full slide quote 2">
    <p:spTree>
      <p:nvGrpSpPr>
        <p:cNvPr id="1" name="Shape 159"/>
        <p:cNvGrpSpPr/>
        <p:nvPr/>
      </p:nvGrpSpPr>
      <p:grpSpPr>
        <a:xfrm>
          <a:off x="0" y="0"/>
          <a:ext cx="0" cy="0"/>
          <a:chOff x="0" y="0"/>
          <a:chExt cx="0" cy="0"/>
        </a:xfrm>
      </p:grpSpPr>
      <p:sp>
        <p:nvSpPr>
          <p:cNvPr id="160" name="Google Shape;160;p55"/>
          <p:cNvSpPr/>
          <p:nvPr/>
        </p:nvSpPr>
        <p:spPr>
          <a:xfrm>
            <a:off x="3125036" y="0"/>
            <a:ext cx="9066963" cy="6858000"/>
          </a:xfrm>
          <a:prstGeom prst="rect">
            <a:avLst/>
          </a:prstGeom>
          <a:solidFill>
            <a:schemeClr val="accent1"/>
          </a:solidFill>
          <a:ln>
            <a:noFill/>
          </a:ln>
        </p:spPr>
        <p:txBody>
          <a:bodyPr spcFirstLastPara="1" wrap="square" lIns="288000" tIns="288000" rIns="288000" bIns="288000" anchor="t" anchorCtr="0">
            <a:noAutofit/>
          </a:bodyPr>
          <a:lstStyle/>
          <a:p>
            <a:pPr marL="0" marR="0" lvl="0" indent="0" algn="l" rtl="0">
              <a:spcBef>
                <a:spcPts val="0"/>
              </a:spcBef>
              <a:spcAft>
                <a:spcPts val="0"/>
              </a:spcAft>
              <a:buNone/>
            </a:pPr>
            <a:endParaRPr sz="1800">
              <a:solidFill>
                <a:schemeClr val="lt1"/>
              </a:solidFill>
              <a:latin typeface="Verdana"/>
              <a:ea typeface="Verdana"/>
              <a:cs typeface="Verdana"/>
              <a:sym typeface="Verdana"/>
            </a:endParaRPr>
          </a:p>
        </p:txBody>
      </p:sp>
      <p:sp>
        <p:nvSpPr>
          <p:cNvPr id="161" name="Google Shape;161;p55"/>
          <p:cNvSpPr txBox="1">
            <a:spLocks noGrp="1"/>
          </p:cNvSpPr>
          <p:nvPr>
            <p:ph type="title"/>
          </p:nvPr>
        </p:nvSpPr>
        <p:spPr>
          <a:xfrm>
            <a:off x="4116391" y="441325"/>
            <a:ext cx="7632700" cy="4609306"/>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lt1"/>
              </a:buClr>
              <a:buSzPts val="4800"/>
              <a:buFont typeface="Verdana"/>
              <a:buNone/>
              <a:defRPr sz="4800" b="0" i="0">
                <a:solidFill>
                  <a:schemeClr val="lt1"/>
                </a:solidFill>
                <a:latin typeface="Verdana"/>
                <a:ea typeface="Verdana"/>
                <a:cs typeface="Verdana"/>
                <a:sym typeface="Verdan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2" name="Google Shape;162;p55"/>
          <p:cNvSpPr txBox="1">
            <a:spLocks noGrp="1"/>
          </p:cNvSpPr>
          <p:nvPr>
            <p:ph type="body" idx="1"/>
          </p:nvPr>
        </p:nvSpPr>
        <p:spPr>
          <a:xfrm>
            <a:off x="4116388" y="5364956"/>
            <a:ext cx="7632700" cy="835818"/>
          </a:xfrm>
          <a:prstGeom prst="rect">
            <a:avLst/>
          </a:prstGeom>
          <a:noFill/>
          <a:ln>
            <a:noFill/>
          </a:ln>
        </p:spPr>
        <p:txBody>
          <a:bodyPr spcFirstLastPara="1" wrap="square" lIns="0" tIns="0" rIns="0" bIns="0" anchor="t" anchorCtr="0">
            <a:normAutofit/>
          </a:bodyPr>
          <a:lstStyle>
            <a:lvl1pPr marL="457200" lvl="0" indent="-228600" algn="l">
              <a:lnSpc>
                <a:spcPct val="110000"/>
              </a:lnSpc>
              <a:spcBef>
                <a:spcPts val="1000"/>
              </a:spcBef>
              <a:spcAft>
                <a:spcPts val="0"/>
              </a:spcAft>
              <a:buClr>
                <a:schemeClr val="lt1"/>
              </a:buClr>
              <a:buSzPts val="2000"/>
              <a:buNone/>
              <a:defRPr sz="2000" b="0" i="0">
                <a:solidFill>
                  <a:schemeClr val="lt1"/>
                </a:solidFill>
                <a:latin typeface="Verdana"/>
                <a:ea typeface="Verdana"/>
                <a:cs typeface="Verdana"/>
                <a:sym typeface="Verdana"/>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3" name="Google Shape;163;p55"/>
          <p:cNvSpPr txBox="1"/>
          <p:nvPr/>
        </p:nvSpPr>
        <p:spPr>
          <a:xfrm>
            <a:off x="4116388" y="6416675"/>
            <a:ext cx="3673475"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lt1"/>
                </a:solidFill>
                <a:latin typeface="Verdana"/>
                <a:ea typeface="Verdana"/>
                <a:cs typeface="Verdana"/>
                <a:sym typeface="Verdana"/>
              </a:rPr>
              <a:t>26–31 July  •  Rio de Janeiro, Brazil</a:t>
            </a:r>
            <a:endParaRPr/>
          </a:p>
        </p:txBody>
      </p:sp>
      <p:sp>
        <p:nvSpPr>
          <p:cNvPr id="164" name="Google Shape;164;p55"/>
          <p:cNvSpPr txBox="1"/>
          <p:nvPr/>
        </p:nvSpPr>
        <p:spPr>
          <a:xfrm>
            <a:off x="7789864" y="6416675"/>
            <a:ext cx="1763711" cy="215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000" b="0" i="0">
                <a:solidFill>
                  <a:schemeClr val="lt1"/>
                </a:solidFill>
                <a:latin typeface="Verdana"/>
                <a:ea typeface="Verdana"/>
                <a:cs typeface="Verdana"/>
                <a:sym typeface="Verdana"/>
              </a:rPr>
              <a:t>aids2026.org</a:t>
            </a:r>
            <a:endParaRPr/>
          </a:p>
        </p:txBody>
      </p:sp>
      <p:pic>
        <p:nvPicPr>
          <p:cNvPr id="165" name="Google Shape;165;p55"/>
          <p:cNvPicPr preferRelativeResize="0"/>
          <p:nvPr/>
        </p:nvPicPr>
        <p:blipFill rotWithShape="1">
          <a:blip r:embed="rId2">
            <a:alphaModFix/>
          </a:blip>
          <a:srcRect/>
          <a:stretch/>
        </p:blipFill>
        <p:spPr>
          <a:xfrm>
            <a:off x="0" y="2097088"/>
            <a:ext cx="3808730" cy="4760912"/>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12315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0DAC1-7EBC-D78A-8686-D13E21CA3C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CAA884-0BFA-FE76-A7FD-286BC905E35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4AE406-8B9D-AB0A-3BAF-D6292DFB135A}"/>
              </a:ext>
            </a:extLst>
          </p:cNvPr>
          <p:cNvSpPr>
            <a:spLocks noGrp="1"/>
          </p:cNvSpPr>
          <p:nvPr>
            <p:ph type="dt" sz="half" idx="10"/>
          </p:nvPr>
        </p:nvSpPr>
        <p:spPr/>
        <p:txBody>
          <a:bodyPr/>
          <a:lstStyle/>
          <a:p>
            <a:fld id="{1E209216-4F6C-7246-8787-F568539F2E8B}" type="datetimeFigureOut">
              <a:rPr lang="en-US" smtClean="0"/>
              <a:t>8/28/26</a:t>
            </a:fld>
            <a:endParaRPr lang="en-US"/>
          </a:p>
        </p:txBody>
      </p:sp>
      <p:sp>
        <p:nvSpPr>
          <p:cNvPr id="5" name="Footer Placeholder 4">
            <a:extLst>
              <a:ext uri="{FF2B5EF4-FFF2-40B4-BE49-F238E27FC236}">
                <a16:creationId xmlns:a16="http://schemas.microsoft.com/office/drawing/2014/main" id="{6C3E54B9-2E81-693A-401A-764357868F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0EE3AE-8EB7-715F-CAD6-C97B7C5DF88F}"/>
              </a:ext>
            </a:extLst>
          </p:cNvPr>
          <p:cNvSpPr>
            <a:spLocks noGrp="1"/>
          </p:cNvSpPr>
          <p:nvPr>
            <p:ph type="sldNum" sz="quarter" idx="12"/>
          </p:nvPr>
        </p:nvSpPr>
        <p:spPr/>
        <p:txBody>
          <a:bodyPr/>
          <a:lstStyle/>
          <a:p>
            <a:fld id="{5858DC50-E9B7-1249-A936-BE7EC031837E}" type="slidenum">
              <a:rPr lang="en-US" smtClean="0"/>
              <a:t>‹#›</a:t>
            </a:fld>
            <a:endParaRPr lang="en-US"/>
          </a:p>
        </p:txBody>
      </p:sp>
    </p:spTree>
    <p:extLst>
      <p:ext uri="{BB962C8B-B14F-4D97-AF65-F5344CB8AC3E}">
        <p14:creationId xmlns:p14="http://schemas.microsoft.com/office/powerpoint/2010/main" val="870990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5"/>
          <p:cNvSpPr txBox="1">
            <a:spLocks noGrp="1"/>
          </p:cNvSpPr>
          <p:nvPr>
            <p:ph type="title"/>
          </p:nvPr>
        </p:nvSpPr>
        <p:spPr>
          <a:xfrm>
            <a:off x="4116390" y="441326"/>
            <a:ext cx="7632692" cy="1223964"/>
          </a:xfrm>
          <a:prstGeom prst="rect">
            <a:avLst/>
          </a:prstGeom>
          <a:noFill/>
          <a:ln>
            <a:noFill/>
          </a:ln>
        </p:spPr>
        <p:txBody>
          <a:bodyPr spcFirstLastPara="1" wrap="square" lIns="0" tIns="0" rIns="0" bIns="0" anchor="b" anchorCtr="0">
            <a:normAutofit/>
          </a:bodyPr>
          <a:lstStyle>
            <a:lvl1pPr marR="0" lvl="0" algn="l" rtl="0">
              <a:lnSpc>
                <a:spcPct val="90000"/>
              </a:lnSpc>
              <a:spcBef>
                <a:spcPts val="0"/>
              </a:spcBef>
              <a:spcAft>
                <a:spcPts val="0"/>
              </a:spcAft>
              <a:buClr>
                <a:schemeClr val="dk2"/>
              </a:buClr>
              <a:buSzPts val="4400"/>
              <a:buFont typeface="Verdana"/>
              <a:buNone/>
              <a:defRPr sz="4400" b="1" i="0" u="none" strike="noStrike" cap="none">
                <a:solidFill>
                  <a:schemeClr val="dk2"/>
                </a:solidFill>
                <a:latin typeface="Verdana"/>
                <a:ea typeface="Verdana"/>
                <a:cs typeface="Verdana"/>
                <a:sym typeface="Verdan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5"/>
          <p:cNvSpPr txBox="1">
            <a:spLocks noGrp="1"/>
          </p:cNvSpPr>
          <p:nvPr>
            <p:ph type="body" idx="1"/>
          </p:nvPr>
        </p:nvSpPr>
        <p:spPr>
          <a:xfrm>
            <a:off x="442907" y="2097090"/>
            <a:ext cx="11306175" cy="4079872"/>
          </a:xfrm>
          <a:prstGeom prst="rect">
            <a:avLst/>
          </a:prstGeom>
          <a:noFill/>
          <a:ln>
            <a:noFill/>
          </a:ln>
        </p:spPr>
        <p:txBody>
          <a:bodyPr spcFirstLastPara="1" wrap="square" lIns="0" tIns="0" rIns="0" bIns="0" anchor="t" anchorCtr="0">
            <a:normAutofit/>
          </a:bodyPr>
          <a:lstStyle>
            <a:lvl1pPr marL="457200" marR="0" lvl="0" indent="-317500" algn="l" rtl="0">
              <a:lnSpc>
                <a:spcPct val="110000"/>
              </a:lnSpc>
              <a:spcBef>
                <a:spcPts val="1000"/>
              </a:spcBef>
              <a:spcAft>
                <a:spcPts val="0"/>
              </a:spcAft>
              <a:buClr>
                <a:schemeClr val="dk1"/>
              </a:buClr>
              <a:buSzPts val="1400"/>
              <a:buFont typeface="Arial"/>
              <a:buChar char="•"/>
              <a:defRPr sz="1400" b="0" i="0" u="none" strike="noStrike" cap="none">
                <a:solidFill>
                  <a:schemeClr val="dk1"/>
                </a:solidFill>
                <a:latin typeface="Verdana"/>
                <a:ea typeface="Verdana"/>
                <a:cs typeface="Verdana"/>
                <a:sym typeface="Verdana"/>
              </a:defRPr>
            </a:lvl1pPr>
            <a:lvl2pPr marL="914400" marR="0" lvl="1" indent="-317500" algn="l" rtl="0">
              <a:lnSpc>
                <a:spcPct val="110000"/>
              </a:lnSpc>
              <a:spcBef>
                <a:spcPts val="500"/>
              </a:spcBef>
              <a:spcAft>
                <a:spcPts val="0"/>
              </a:spcAft>
              <a:buClr>
                <a:schemeClr val="dk1"/>
              </a:buClr>
              <a:buSzPts val="1400"/>
              <a:buFont typeface="Arial"/>
              <a:buChar char="•"/>
              <a:defRPr sz="1400" b="0" i="0" u="none" strike="noStrike" cap="none">
                <a:solidFill>
                  <a:schemeClr val="dk1"/>
                </a:solidFill>
                <a:latin typeface="Verdana"/>
                <a:ea typeface="Verdana"/>
                <a:cs typeface="Verdana"/>
                <a:sym typeface="Verdana"/>
              </a:defRPr>
            </a:lvl2pPr>
            <a:lvl3pPr marL="1371600" marR="0" lvl="2" indent="-317500" algn="l" rtl="0">
              <a:lnSpc>
                <a:spcPct val="110000"/>
              </a:lnSpc>
              <a:spcBef>
                <a:spcPts val="500"/>
              </a:spcBef>
              <a:spcAft>
                <a:spcPts val="0"/>
              </a:spcAft>
              <a:buClr>
                <a:schemeClr val="dk1"/>
              </a:buClr>
              <a:buSzPts val="1400"/>
              <a:buFont typeface="Arial"/>
              <a:buChar char="•"/>
              <a:defRPr sz="1400" b="0" i="0" u="none" strike="noStrike" cap="none">
                <a:solidFill>
                  <a:schemeClr val="dk1"/>
                </a:solidFill>
                <a:latin typeface="Verdana"/>
                <a:ea typeface="Verdana"/>
                <a:cs typeface="Verdana"/>
                <a:sym typeface="Verdana"/>
              </a:defRPr>
            </a:lvl3pPr>
            <a:lvl4pPr marL="1828800" marR="0" lvl="3" indent="-317500" algn="l" rtl="0">
              <a:lnSpc>
                <a:spcPct val="110000"/>
              </a:lnSpc>
              <a:spcBef>
                <a:spcPts val="500"/>
              </a:spcBef>
              <a:spcAft>
                <a:spcPts val="0"/>
              </a:spcAft>
              <a:buClr>
                <a:schemeClr val="dk1"/>
              </a:buClr>
              <a:buSzPts val="1400"/>
              <a:buFont typeface="Arial"/>
              <a:buChar char="•"/>
              <a:defRPr sz="1400" b="0" i="0" u="none" strike="noStrike" cap="none">
                <a:solidFill>
                  <a:schemeClr val="dk1"/>
                </a:solidFill>
                <a:latin typeface="Verdana"/>
                <a:ea typeface="Verdana"/>
                <a:cs typeface="Verdana"/>
                <a:sym typeface="Verdana"/>
              </a:defRPr>
            </a:lvl4pPr>
            <a:lvl5pPr marL="2286000" marR="0" lvl="4" indent="-317500" algn="l" rtl="0">
              <a:lnSpc>
                <a:spcPct val="110000"/>
              </a:lnSpc>
              <a:spcBef>
                <a:spcPts val="500"/>
              </a:spcBef>
              <a:spcAft>
                <a:spcPts val="0"/>
              </a:spcAft>
              <a:buClr>
                <a:schemeClr val="dk1"/>
              </a:buClr>
              <a:buSzPts val="1400"/>
              <a:buFont typeface="Arial"/>
              <a:buChar char="•"/>
              <a:defRPr sz="1400" b="0" i="0" u="none" strike="noStrike" cap="none">
                <a:solidFill>
                  <a:schemeClr val="dk1"/>
                </a:solidFill>
                <a:latin typeface="Verdana"/>
                <a:ea typeface="Verdana"/>
                <a:cs typeface="Verdana"/>
                <a:sym typeface="Verdan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9pPr>
          </a:lstStyle>
          <a:p>
            <a:endParaRPr/>
          </a:p>
        </p:txBody>
      </p:sp>
      <p:pic>
        <p:nvPicPr>
          <p:cNvPr id="12" name="Google Shape;12;p35"/>
          <p:cNvPicPr preferRelativeResize="0"/>
          <p:nvPr/>
        </p:nvPicPr>
        <p:blipFill rotWithShape="1">
          <a:blip r:embed="rId21">
            <a:alphaModFix/>
          </a:blip>
          <a:srcRect/>
          <a:stretch/>
        </p:blipFill>
        <p:spPr>
          <a:xfrm>
            <a:off x="236214" y="248555"/>
            <a:ext cx="2328312" cy="1499182"/>
          </a:xfrm>
          <a:prstGeom prst="rect">
            <a:avLst/>
          </a:prstGeom>
          <a:noFill/>
          <a:ln>
            <a:noFill/>
          </a:ln>
        </p:spPr>
      </p:pic>
      <p:pic>
        <p:nvPicPr>
          <p:cNvPr id="13" name="Google Shape;13;p35"/>
          <p:cNvPicPr preferRelativeResize="0"/>
          <p:nvPr/>
        </p:nvPicPr>
        <p:blipFill rotWithShape="1">
          <a:blip r:embed="rId22">
            <a:alphaModFix/>
          </a:blip>
          <a:srcRect/>
          <a:stretch/>
        </p:blipFill>
        <p:spPr>
          <a:xfrm>
            <a:off x="10699750" y="5816600"/>
            <a:ext cx="1435100" cy="14351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6" r:id="rId6"/>
    <p:sldLayoutId id="2147483657" r:id="rId7"/>
    <p:sldLayoutId id="2147483658"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 id="2147483668" r:id="rId17"/>
    <p:sldLayoutId id="2147483669" r:id="rId18"/>
    <p:sldLayoutId id="2147483670"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79">
          <p15:clr>
            <a:srgbClr val="F26B43"/>
          </p15:clr>
        </p15:guide>
        <p15:guide id="2" pos="2593">
          <p15:clr>
            <a:srgbClr val="F26B43"/>
          </p15:clr>
        </p15:guide>
        <p15:guide id="3" pos="2865">
          <p15:clr>
            <a:srgbClr val="F26B43"/>
          </p15:clr>
        </p15:guide>
        <p15:guide id="4" pos="3704">
          <p15:clr>
            <a:srgbClr val="F26B43"/>
          </p15:clr>
        </p15:guide>
        <p15:guide id="5" pos="3976">
          <p15:clr>
            <a:srgbClr val="F26B43"/>
          </p15:clr>
        </p15:guide>
        <p15:guide id="6" pos="4815">
          <p15:clr>
            <a:srgbClr val="F26B43"/>
          </p15:clr>
        </p15:guide>
        <p15:guide id="7" pos="5087">
          <p15:clr>
            <a:srgbClr val="F26B43"/>
          </p15:clr>
        </p15:guide>
        <p15:guide id="8" pos="7401">
          <p15:clr>
            <a:srgbClr val="F26B43"/>
          </p15:clr>
        </p15:guide>
        <p15:guide id="9" orient="horz" pos="278">
          <p15:clr>
            <a:srgbClr val="F26B43"/>
          </p15:clr>
        </p15:guide>
        <p15:guide id="10" orient="horz" pos="1049">
          <p15:clr>
            <a:srgbClr val="F26B43"/>
          </p15:clr>
        </p15:guide>
        <p15:guide id="11" orient="horz" pos="1321">
          <p15:clr>
            <a:srgbClr val="F26B43"/>
          </p15:clr>
        </p15:guide>
        <p15:guide id="12" orient="horz" pos="3906">
          <p15:clr>
            <a:srgbClr val="F26B43"/>
          </p15:clr>
        </p15:guide>
        <p15:guide id="13" orient="horz" pos="4178">
          <p15:clr>
            <a:srgbClr val="F26B43"/>
          </p15:clr>
        </p15:guide>
        <p15:guide id="14" orient="horz" pos="4042">
          <p15:clr>
            <a:srgbClr val="F26B43"/>
          </p15:clr>
        </p15:guide>
        <p15:guide id="15" orient="horz" pos="118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3.xml"/><Relationship Id="rId1" Type="http://schemas.openxmlformats.org/officeDocument/2006/relationships/slideLayout" Target="../slideLayouts/slideLayout18.xml"/><Relationship Id="rId5" Type="http://schemas.openxmlformats.org/officeDocument/2006/relationships/image" Target="../media/image18.png"/><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4.xml"/><Relationship Id="rId1" Type="http://schemas.openxmlformats.org/officeDocument/2006/relationships/slideLayout" Target="../slideLayouts/slideLayout18.xml"/><Relationship Id="rId5" Type="http://schemas.openxmlformats.org/officeDocument/2006/relationships/image" Target="../media/image16.png"/><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18.xml"/><Relationship Id="rId5" Type="http://schemas.openxmlformats.org/officeDocument/2006/relationships/image" Target="../media/image21.png"/><Relationship Id="rId4" Type="http://schemas.openxmlformats.org/officeDocument/2006/relationships/image" Target="../media/image9.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18.xml"/><Relationship Id="rId4" Type="http://schemas.openxmlformats.org/officeDocument/2006/relationships/image" Target="../media/image9.jp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18.xml"/><Relationship Id="rId4" Type="http://schemas.openxmlformats.org/officeDocument/2006/relationships/image" Target="../media/image9.jp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18.xml"/><Relationship Id="rId4" Type="http://schemas.openxmlformats.org/officeDocument/2006/relationships/image" Target="../media/image9.jp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8.xml"/><Relationship Id="rId4" Type="http://schemas.openxmlformats.org/officeDocument/2006/relationships/image" Target="../media/image9.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18.xml"/><Relationship Id="rId4" Type="http://schemas.openxmlformats.org/officeDocument/2006/relationships/image" Target="../media/image9.jpg"/></Relationships>
</file>

<file path=ppt/slides/_rels/slide2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8.xml"/><Relationship Id="rId4" Type="http://schemas.openxmlformats.org/officeDocument/2006/relationships/image" Target="../media/image9.jpg"/></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8.xml"/><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1.xml"/><Relationship Id="rId1" Type="http://schemas.openxmlformats.org/officeDocument/2006/relationships/slideLayout" Target="../slideLayouts/slideLayout8.xml"/><Relationship Id="rId5" Type="http://schemas.openxmlformats.org/officeDocument/2006/relationships/image" Target="../media/image41.png"/><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
          <p:cNvSpPr txBox="1">
            <a:spLocks noGrp="1"/>
          </p:cNvSpPr>
          <p:nvPr>
            <p:ph type="title"/>
          </p:nvPr>
        </p:nvSpPr>
        <p:spPr>
          <a:xfrm>
            <a:off x="3895106" y="1352863"/>
            <a:ext cx="7920841" cy="4178778"/>
          </a:xfrm>
          <a:prstGeom prst="rect">
            <a:avLst/>
          </a:prstGeom>
          <a:noFill/>
          <a:ln>
            <a:noFill/>
          </a:ln>
        </p:spPr>
        <p:txBody>
          <a:bodyPr spcFirstLastPara="1" wrap="square" lIns="0" tIns="0" rIns="0" bIns="0" anchor="ctr" anchorCtr="0">
            <a:normAutofit/>
          </a:bodyPr>
          <a:lstStyle/>
          <a:p>
            <a:pPr>
              <a:lnSpc>
                <a:spcPct val="100000"/>
              </a:lnSpc>
              <a:defRPr sz="5400" b="1" i="0">
                <a:solidFill>
                  <a:srgbClr val="111111"/>
                </a:solidFill>
                <a:latin typeface="Arial"/>
                <a:ea typeface="Arial"/>
                <a:cs typeface="Arial"/>
              </a:defRPr>
            </a:pPr>
            <a:r>
              <a:rPr lang="en-US" dirty="0">
                <a:solidFill>
                  <a:schemeClr val="bg2"/>
                </a:solidFill>
                <a:latin typeface="Arial"/>
                <a:ea typeface="Arial"/>
                <a:cs typeface="Arial"/>
              </a:rPr>
              <a:t>Artificial Intelligence</a:t>
            </a:r>
            <a:br>
              <a:rPr lang="en-US" dirty="0">
                <a:solidFill>
                  <a:schemeClr val="bg2"/>
                </a:solidFill>
                <a:latin typeface="Arial"/>
                <a:ea typeface="Arial"/>
                <a:cs typeface="Arial"/>
              </a:rPr>
            </a:br>
            <a:r>
              <a:rPr lang="en-US" dirty="0">
                <a:solidFill>
                  <a:schemeClr val="bg2"/>
                </a:solidFill>
                <a:latin typeface="Arial"/>
                <a:ea typeface="Arial"/>
                <a:cs typeface="Arial"/>
              </a:rPr>
              <a:t>in the HIV response</a:t>
            </a:r>
            <a:r>
              <a:rPr lang="en-US" sz="5800" dirty="0">
                <a:solidFill>
                  <a:schemeClr val="bg2"/>
                </a:solidFill>
              </a:rPr>
              <a:t>:</a:t>
            </a:r>
            <a:br>
              <a:rPr lang="en-US" dirty="0"/>
            </a:br>
            <a:r>
              <a:rPr lang="en-US" sz="2200" dirty="0"/>
              <a:t> </a:t>
            </a:r>
            <a:br>
              <a:rPr lang="en-US" dirty="0"/>
            </a:br>
            <a:r>
              <a:rPr lang="en-US" sz="3200" dirty="0">
                <a:solidFill>
                  <a:schemeClr val="accent1"/>
                </a:solidFill>
              </a:rPr>
              <a:t>All the good stuff from AIDS2026</a:t>
            </a:r>
            <a:endParaRPr sz="3200" dirty="0"/>
          </a:p>
        </p:txBody>
      </p:sp>
      <p:sp>
        <p:nvSpPr>
          <p:cNvPr id="171" name="Google Shape;171;p2"/>
          <p:cNvSpPr txBox="1"/>
          <p:nvPr/>
        </p:nvSpPr>
        <p:spPr>
          <a:xfrm>
            <a:off x="3924718" y="4843666"/>
            <a:ext cx="7481292" cy="851478"/>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chemeClr val="dk1"/>
              </a:buClr>
              <a:buSzPts val="2000"/>
              <a:buFont typeface="Arial"/>
              <a:buNone/>
            </a:pPr>
            <a:r>
              <a:rPr lang="en-US" sz="2000" b="1" dirty="0">
                <a:solidFill>
                  <a:schemeClr val="dk1"/>
                </a:solidFill>
                <a:latin typeface="Verdana"/>
                <a:ea typeface="Verdana"/>
                <a:cs typeface="Verdana"/>
                <a:sym typeface="Verdana"/>
              </a:rPr>
              <a:t>Jirair Ratevosian</a:t>
            </a:r>
            <a:endParaRPr sz="2000" b="1" dirty="0">
              <a:solidFill>
                <a:schemeClr val="dk1"/>
              </a:solidFill>
              <a:latin typeface="Verdana"/>
              <a:ea typeface="Verdana"/>
              <a:cs typeface="Verdana"/>
              <a:sym typeface="Verdana"/>
            </a:endParaRPr>
          </a:p>
          <a:p>
            <a:pPr marL="0" marR="0" lvl="0" indent="0" algn="l" rtl="0">
              <a:lnSpc>
                <a:spcPct val="110000"/>
              </a:lnSpc>
              <a:spcBef>
                <a:spcPts val="1000"/>
              </a:spcBef>
              <a:spcAft>
                <a:spcPts val="0"/>
              </a:spcAft>
              <a:buClr>
                <a:schemeClr val="dk1"/>
              </a:buClr>
              <a:buSzPts val="2000"/>
              <a:buFont typeface="Arial"/>
              <a:buNone/>
            </a:pPr>
            <a:r>
              <a:rPr lang="en-US" sz="2000" dirty="0">
                <a:solidFill>
                  <a:schemeClr val="dk1"/>
                </a:solidFill>
                <a:latin typeface="Verdana"/>
                <a:ea typeface="Verdana"/>
                <a:cs typeface="Verdana"/>
                <a:sym typeface="Verdana"/>
              </a:rPr>
              <a:t>Duke Global Health Institute </a:t>
            </a:r>
            <a:endParaRPr sz="2000" dirty="0">
              <a:solidFill>
                <a:schemeClr val="dk1"/>
              </a:solidFill>
              <a:latin typeface="Verdana"/>
              <a:ea typeface="Verdana"/>
              <a:cs typeface="Verdana"/>
              <a:sym typeface="Verdana"/>
            </a:endParaRPr>
          </a:p>
        </p:txBody>
      </p:sp>
      <p:pic>
        <p:nvPicPr>
          <p:cNvPr id="3" name="Picture 2">
            <a:extLst>
              <a:ext uri="{FF2B5EF4-FFF2-40B4-BE49-F238E27FC236}">
                <a16:creationId xmlns:a16="http://schemas.microsoft.com/office/drawing/2014/main" id="{C3457A8A-1B57-9531-1BCE-B9D9E01C247C}"/>
              </a:ext>
            </a:extLst>
          </p:cNvPr>
          <p:cNvPicPr>
            <a:picLocks noChangeAspect="1"/>
          </p:cNvPicPr>
          <p:nvPr/>
        </p:nvPicPr>
        <p:blipFill>
          <a:blip r:embed="rId3"/>
          <a:stretch>
            <a:fillRect/>
          </a:stretch>
        </p:blipFill>
        <p:spPr>
          <a:xfrm>
            <a:off x="9200524" y="5986690"/>
            <a:ext cx="2991476" cy="85147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E55A8-B362-FE09-33C6-23AD05493DCB}"/>
              </a:ext>
            </a:extLst>
          </p:cNvPr>
          <p:cNvSpPr>
            <a:spLocks noGrp="1"/>
          </p:cNvSpPr>
          <p:nvPr>
            <p:ph type="title"/>
          </p:nvPr>
        </p:nvSpPr>
        <p:spPr/>
        <p:txBody>
          <a:bodyPr>
            <a:normAutofit/>
          </a:bodyPr>
          <a:lstStyle/>
          <a:p>
            <a:r>
              <a:rPr lang="en-US" sz="4400" dirty="0"/>
              <a:t>Disclosures</a:t>
            </a:r>
            <a:br>
              <a:rPr lang="en-US" sz="4400" b="0" dirty="0">
                <a:solidFill>
                  <a:schemeClr val="tx1"/>
                </a:solidFill>
              </a:rPr>
            </a:br>
            <a:br>
              <a:rPr lang="en-US" sz="4400" b="0" dirty="0">
                <a:solidFill>
                  <a:schemeClr val="tx1"/>
                </a:solidFill>
              </a:rPr>
            </a:br>
            <a:r>
              <a:rPr lang="en-US" sz="2800" b="0" dirty="0">
                <a:solidFill>
                  <a:schemeClr val="tx1"/>
                </a:solidFill>
              </a:rPr>
              <a:t>Track F co-chair</a:t>
            </a:r>
            <a:br>
              <a:rPr lang="en-US" sz="2800" b="0" dirty="0">
                <a:solidFill>
                  <a:schemeClr val="tx1"/>
                </a:solidFill>
              </a:rPr>
            </a:br>
            <a:br>
              <a:rPr lang="en-US" sz="2800" b="0" dirty="0">
                <a:solidFill>
                  <a:schemeClr val="tx1"/>
                </a:solidFill>
              </a:rPr>
            </a:br>
            <a:r>
              <a:rPr lang="en-US" sz="2800" b="0" dirty="0">
                <a:solidFill>
                  <a:schemeClr val="tx1"/>
                </a:solidFill>
              </a:rPr>
              <a:t>Previous Senior Advisor, </a:t>
            </a:r>
            <a:r>
              <a:rPr lang="en-US" sz="2800" b="0" dirty="0" err="1">
                <a:solidFill>
                  <a:schemeClr val="tx1"/>
                </a:solidFill>
              </a:rPr>
              <a:t>Audere</a:t>
            </a:r>
            <a:r>
              <a:rPr lang="en-US" sz="2800" b="0" dirty="0">
                <a:solidFill>
                  <a:schemeClr val="tx1"/>
                </a:solidFill>
              </a:rPr>
              <a:t> Africa</a:t>
            </a:r>
            <a:br>
              <a:rPr lang="en-US" sz="2800" b="0" dirty="0">
                <a:solidFill>
                  <a:schemeClr val="tx1"/>
                </a:solidFill>
              </a:rPr>
            </a:br>
            <a:br>
              <a:rPr lang="en-US" sz="2800" b="0" dirty="0">
                <a:solidFill>
                  <a:schemeClr val="tx1"/>
                </a:solidFill>
              </a:rPr>
            </a:br>
            <a:r>
              <a:rPr lang="en-US" sz="2800" b="0" dirty="0">
                <a:solidFill>
                  <a:schemeClr val="tx1"/>
                </a:solidFill>
              </a:rPr>
              <a:t>Member of the Lancet Commission on HIV and AI </a:t>
            </a:r>
            <a:br>
              <a:rPr lang="en-US" sz="4400" b="0" dirty="0">
                <a:solidFill>
                  <a:schemeClr val="tx1"/>
                </a:solidFill>
              </a:rPr>
            </a:br>
            <a:endParaRPr lang="en-US" sz="4400" b="0" dirty="0">
              <a:solidFill>
                <a:schemeClr val="tx1"/>
              </a:solidFill>
            </a:endParaRPr>
          </a:p>
        </p:txBody>
      </p:sp>
      <p:pic>
        <p:nvPicPr>
          <p:cNvPr id="3" name="Picture 2">
            <a:extLst>
              <a:ext uri="{FF2B5EF4-FFF2-40B4-BE49-F238E27FC236}">
                <a16:creationId xmlns:a16="http://schemas.microsoft.com/office/drawing/2014/main" id="{B70C733C-20C7-1770-EEA5-C8EBDE09EFC7}"/>
              </a:ext>
            </a:extLst>
          </p:cNvPr>
          <p:cNvPicPr>
            <a:picLocks noChangeAspect="1"/>
          </p:cNvPicPr>
          <p:nvPr/>
        </p:nvPicPr>
        <p:blipFill>
          <a:blip r:embed="rId3"/>
          <a:stretch>
            <a:fillRect/>
          </a:stretch>
        </p:blipFill>
        <p:spPr>
          <a:xfrm>
            <a:off x="9200524" y="5986690"/>
            <a:ext cx="2991476" cy="851478"/>
          </a:xfrm>
          <a:prstGeom prst="rect">
            <a:avLst/>
          </a:prstGeom>
        </p:spPr>
      </p:pic>
    </p:spTree>
    <p:extLst>
      <p:ext uri="{BB962C8B-B14F-4D97-AF65-F5344CB8AC3E}">
        <p14:creationId xmlns:p14="http://schemas.microsoft.com/office/powerpoint/2010/main" val="2040544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3"/>
          <p:cNvSpPr txBox="1">
            <a:spLocks noGrp="1"/>
          </p:cNvSpPr>
          <p:nvPr>
            <p:ph type="body" idx="1"/>
          </p:nvPr>
        </p:nvSpPr>
        <p:spPr>
          <a:xfrm>
            <a:off x="4116388" y="2097091"/>
            <a:ext cx="7632704" cy="4103687"/>
          </a:xfrm>
          <a:prstGeom prst="rect">
            <a:avLst/>
          </a:prstGeom>
          <a:noFill/>
          <a:ln>
            <a:noFill/>
          </a:ln>
        </p:spPr>
        <p:txBody>
          <a:bodyPr spcFirstLastPara="1" wrap="square" lIns="0" tIns="0" rIns="0" bIns="0" anchor="t" anchorCtr="0">
            <a:normAutofit/>
          </a:bodyPr>
          <a:lstStyle/>
          <a:p>
            <a:pPr marL="285750" lvl="0" indent="-285750" algn="l" rtl="0">
              <a:lnSpc>
                <a:spcPct val="110000"/>
              </a:lnSpc>
              <a:spcBef>
                <a:spcPts val="3000"/>
              </a:spcBef>
              <a:spcAft>
                <a:spcPts val="0"/>
              </a:spcAft>
              <a:buClr>
                <a:schemeClr val="dk2"/>
              </a:buClr>
              <a:buSzPts val="2400"/>
              <a:buFont typeface="Noto Sans Symbols"/>
              <a:buChar char="▪"/>
            </a:pPr>
            <a:r>
              <a:rPr lang="en-US" sz="2400" b="1" dirty="0">
                <a:solidFill>
                  <a:schemeClr val="dk2"/>
                </a:solidFill>
              </a:rPr>
              <a:t>Quick analysis of Abstract Book</a:t>
            </a:r>
          </a:p>
          <a:p>
            <a:pPr marL="285750" lvl="0" indent="-285750" algn="l" rtl="0">
              <a:lnSpc>
                <a:spcPct val="110000"/>
              </a:lnSpc>
              <a:spcBef>
                <a:spcPts val="3000"/>
              </a:spcBef>
              <a:spcAft>
                <a:spcPts val="0"/>
              </a:spcAft>
              <a:buClr>
                <a:schemeClr val="dk2"/>
              </a:buClr>
              <a:buSzPts val="2400"/>
              <a:buFont typeface="Noto Sans Symbols"/>
              <a:buChar char="▪"/>
            </a:pPr>
            <a:r>
              <a:rPr lang="en-US" sz="2400" b="1" dirty="0">
                <a:solidFill>
                  <a:schemeClr val="dk2"/>
                </a:solidFill>
              </a:rPr>
              <a:t>Key themes from AI use cases</a:t>
            </a:r>
          </a:p>
          <a:p>
            <a:pPr marL="285750" lvl="0" indent="-285750">
              <a:spcBef>
                <a:spcPts val="3000"/>
              </a:spcBef>
              <a:buClr>
                <a:schemeClr val="dk2"/>
              </a:buClr>
              <a:buSzPts val="2400"/>
              <a:buFont typeface="Noto Sans Symbols"/>
              <a:buChar char="▪"/>
            </a:pPr>
            <a:r>
              <a:rPr lang="en-US" sz="2400" b="1" dirty="0">
                <a:solidFill>
                  <a:schemeClr val="dk2"/>
                </a:solidFill>
              </a:rPr>
              <a:t>Emerging trends in governance, policy and financing </a:t>
            </a:r>
            <a:endParaRPr lang="en-US" sz="2400" dirty="0">
              <a:solidFill>
                <a:schemeClr val="dk2"/>
              </a:solidFill>
            </a:endParaRPr>
          </a:p>
          <a:p>
            <a:pPr marL="0" lvl="0" indent="0">
              <a:spcBef>
                <a:spcPts val="3000"/>
              </a:spcBef>
              <a:buClr>
                <a:schemeClr val="dk2"/>
              </a:buClr>
              <a:buSzPts val="2400"/>
            </a:pPr>
            <a:endParaRPr lang="en-US" sz="2400" dirty="0">
              <a:solidFill>
                <a:schemeClr val="dk2"/>
              </a:solidFill>
            </a:endParaRPr>
          </a:p>
        </p:txBody>
      </p:sp>
      <p:sp>
        <p:nvSpPr>
          <p:cNvPr id="177" name="Google Shape;177;p3"/>
          <p:cNvSpPr txBox="1">
            <a:spLocks noGrp="1"/>
          </p:cNvSpPr>
          <p:nvPr>
            <p:ph type="title"/>
          </p:nvPr>
        </p:nvSpPr>
        <p:spPr>
          <a:xfrm>
            <a:off x="4116391" y="441325"/>
            <a:ext cx="7632700" cy="1223964"/>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4400"/>
              <a:buFont typeface="Verdana"/>
              <a:buNone/>
            </a:pPr>
            <a:r>
              <a:rPr lang="en-US" dirty="0"/>
              <a:t>Talk Outline</a:t>
            </a:r>
            <a:endParaRPr dirty="0"/>
          </a:p>
        </p:txBody>
      </p:sp>
      <p:pic>
        <p:nvPicPr>
          <p:cNvPr id="2" name="Picture 1">
            <a:extLst>
              <a:ext uri="{FF2B5EF4-FFF2-40B4-BE49-F238E27FC236}">
                <a16:creationId xmlns:a16="http://schemas.microsoft.com/office/drawing/2014/main" id="{474912F1-7A32-B7BA-59F7-6269C443AAD1}"/>
              </a:ext>
            </a:extLst>
          </p:cNvPr>
          <p:cNvPicPr>
            <a:picLocks noChangeAspect="1"/>
          </p:cNvPicPr>
          <p:nvPr/>
        </p:nvPicPr>
        <p:blipFill>
          <a:blip r:embed="rId3"/>
          <a:stretch>
            <a:fillRect/>
          </a:stretch>
        </p:blipFill>
        <p:spPr>
          <a:xfrm>
            <a:off x="9200524" y="5986690"/>
            <a:ext cx="2991476" cy="85147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3" name="Google Shape;183;p4"/>
          <p:cNvSpPr txBox="1">
            <a:spLocks noGrp="1"/>
          </p:cNvSpPr>
          <p:nvPr>
            <p:ph type="title"/>
          </p:nvPr>
        </p:nvSpPr>
        <p:spPr>
          <a:xfrm>
            <a:off x="403157" y="3299170"/>
            <a:ext cx="5437187" cy="1212747"/>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4400"/>
              <a:buFont typeface="Verdana"/>
              <a:buNone/>
            </a:pPr>
            <a:r>
              <a:rPr lang="en-US" dirty="0"/>
              <a:t>Submitted Abstracts </a:t>
            </a:r>
            <a:endParaRPr dirty="0"/>
          </a:p>
        </p:txBody>
      </p:sp>
      <p:pic>
        <p:nvPicPr>
          <p:cNvPr id="3" name="Picture 2">
            <a:extLst>
              <a:ext uri="{FF2B5EF4-FFF2-40B4-BE49-F238E27FC236}">
                <a16:creationId xmlns:a16="http://schemas.microsoft.com/office/drawing/2014/main" id="{F7D69762-53F5-B7A6-E814-69586FFF0FF0}"/>
              </a:ext>
            </a:extLst>
          </p:cNvPr>
          <p:cNvPicPr>
            <a:picLocks noChangeAspect="1"/>
          </p:cNvPicPr>
          <p:nvPr/>
        </p:nvPicPr>
        <p:blipFill>
          <a:blip r:embed="rId3"/>
          <a:stretch>
            <a:fillRect/>
          </a:stretch>
        </p:blipFill>
        <p:spPr>
          <a:xfrm>
            <a:off x="3670852" y="780153"/>
            <a:ext cx="3719382" cy="5297694"/>
          </a:xfrm>
          <a:prstGeom prst="rect">
            <a:avLst/>
          </a:prstGeom>
        </p:spPr>
      </p:pic>
      <p:sp>
        <p:nvSpPr>
          <p:cNvPr id="5" name="TextBox 4">
            <a:extLst>
              <a:ext uri="{FF2B5EF4-FFF2-40B4-BE49-F238E27FC236}">
                <a16:creationId xmlns:a16="http://schemas.microsoft.com/office/drawing/2014/main" id="{9396010A-200A-98F2-DEE5-1C7B0E3B1C89}"/>
              </a:ext>
            </a:extLst>
          </p:cNvPr>
          <p:cNvSpPr txBox="1"/>
          <p:nvPr/>
        </p:nvSpPr>
        <p:spPr>
          <a:xfrm>
            <a:off x="238539" y="6077847"/>
            <a:ext cx="6096000" cy="276999"/>
          </a:xfrm>
          <a:prstGeom prst="rect">
            <a:avLst/>
          </a:prstGeom>
          <a:noFill/>
        </p:spPr>
        <p:txBody>
          <a:bodyPr wrap="square">
            <a:spAutoFit/>
          </a:bodyPr>
          <a:lstStyle/>
          <a:p>
            <a:r>
              <a:rPr lang="en-US" sz="1200" dirty="0"/>
              <a:t>https://</a:t>
            </a:r>
            <a:r>
              <a:rPr lang="en-US" sz="1200" dirty="0" err="1"/>
              <a:t>www.iasociety.org</a:t>
            </a:r>
            <a:r>
              <a:rPr lang="en-US" sz="1200" dirty="0"/>
              <a:t>/sites/default/files/AIDS2026/AIDS-2026_Abstracts.pdf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52C82D-228A-4CF6-96D3-B234C9E8C132}"/>
              </a:ext>
            </a:extLst>
          </p:cNvPr>
          <p:cNvSpPr>
            <a:spLocks noGrp="1"/>
          </p:cNvSpPr>
          <p:nvPr/>
        </p:nvSpPr>
        <p:spPr>
          <a:xfrm>
            <a:off x="514350" y="1752600"/>
            <a:ext cx="10858500" cy="819150"/>
          </a:xfrm>
          <a:prstGeom prst="rect">
            <a:avLst/>
          </a:prstGeom>
          <a:noFill/>
          <a:ln w="0">
            <a:noFill/>
            <a:prstDash val="solid"/>
          </a:ln>
        </p:spPr>
        <p:txBody>
          <a:bodyPr wrap="square" lIns="0" tIns="0" rIns="0" bIns="0" anchor="t">
            <a:normAutofit/>
          </a:bodyPr>
          <a:lstStyle/>
          <a:p>
            <a:pPr algn="l">
              <a:lnSpc>
                <a:spcPct val="100000"/>
              </a:lnSpc>
              <a:buNone/>
              <a:defRPr sz="2025" b="0" i="0">
                <a:solidFill>
                  <a:srgbClr val="5B6470"/>
                </a:solidFill>
                <a:latin typeface="Arial"/>
                <a:ea typeface="Arial"/>
                <a:cs typeface="Arial"/>
              </a:defRPr>
            </a:pPr>
            <a:r>
              <a:rPr sz="2025" b="0" i="0" dirty="0">
                <a:solidFill>
                  <a:srgbClr val="5B6470"/>
                </a:solidFill>
                <a:latin typeface="Arial"/>
                <a:ea typeface="Arial"/>
                <a:cs typeface="Arial"/>
              </a:rPr>
              <a:t>AI has moved well beyond pilots and opinion pieces—but most abstracts still show feasibility, model performance or implementation, not attributable health impact.</a:t>
            </a:r>
          </a:p>
        </p:txBody>
      </p:sp>
      <p:sp>
        <p:nvSpPr>
          <p:cNvPr id="5" name="Rectangle 4">
            <a:extLst>
              <a:ext uri="{FF2B5EF4-FFF2-40B4-BE49-F238E27FC236}">
                <a16:creationId xmlns:a16="http://schemas.microsoft.com/office/drawing/2014/main" id="{CC4AFB40-11AA-467B-810D-5D9B0ACD73F3}"/>
              </a:ext>
            </a:extLst>
          </p:cNvPr>
          <p:cNvSpPr>
            <a:spLocks noGrp="1"/>
          </p:cNvSpPr>
          <p:nvPr/>
        </p:nvSpPr>
        <p:spPr>
          <a:xfrm>
            <a:off x="514350" y="3048000"/>
            <a:ext cx="2286000" cy="704850"/>
          </a:xfrm>
          <a:prstGeom prst="rect">
            <a:avLst/>
          </a:prstGeom>
          <a:noFill/>
          <a:ln w="0">
            <a:noFill/>
            <a:prstDash val="solid"/>
          </a:ln>
        </p:spPr>
        <p:txBody>
          <a:bodyPr wrap="square" lIns="0" tIns="0" rIns="0" bIns="0" anchor="b">
            <a:normAutofit/>
          </a:bodyPr>
          <a:lstStyle/>
          <a:p>
            <a:pPr algn="l">
              <a:lnSpc>
                <a:spcPct val="100000"/>
              </a:lnSpc>
              <a:buNone/>
              <a:defRPr sz="4350" b="1" i="0">
                <a:solidFill>
                  <a:srgbClr val="D91E4D"/>
                </a:solidFill>
                <a:latin typeface="Arial"/>
                <a:ea typeface="Arial"/>
                <a:cs typeface="Arial"/>
              </a:defRPr>
            </a:pPr>
            <a:r>
              <a:rPr sz="4350" b="1" i="0">
                <a:solidFill>
                  <a:srgbClr val="D91E4D"/>
                </a:solidFill>
                <a:latin typeface="Arial"/>
                <a:ea typeface="Arial"/>
                <a:cs typeface="Arial"/>
              </a:rPr>
              <a:t>85</a:t>
            </a:r>
          </a:p>
        </p:txBody>
      </p:sp>
      <p:sp>
        <p:nvSpPr>
          <p:cNvPr id="6" name="Rectangle 5">
            <a:extLst>
              <a:ext uri="{FF2B5EF4-FFF2-40B4-BE49-F238E27FC236}">
                <a16:creationId xmlns:a16="http://schemas.microsoft.com/office/drawing/2014/main" id="{E193C203-003F-4359-811E-B86348DEC125}"/>
              </a:ext>
            </a:extLst>
          </p:cNvPr>
          <p:cNvSpPr>
            <a:spLocks noGrp="1"/>
          </p:cNvSpPr>
          <p:nvPr/>
        </p:nvSpPr>
        <p:spPr>
          <a:xfrm>
            <a:off x="514350" y="3829050"/>
            <a:ext cx="2286000" cy="590550"/>
          </a:xfrm>
          <a:prstGeom prst="rect">
            <a:avLst/>
          </a:prstGeom>
          <a:noFill/>
          <a:ln w="0">
            <a:noFill/>
            <a:prstDash val="solid"/>
          </a:ln>
        </p:spPr>
        <p:txBody>
          <a:bodyPr wrap="square" lIns="0" tIns="0" rIns="0" bIns="0" anchor="t">
            <a:normAutofit/>
          </a:bodyPr>
          <a:lstStyle/>
          <a:p>
            <a:pPr algn="l">
              <a:lnSpc>
                <a:spcPct val="100000"/>
              </a:lnSpc>
              <a:buNone/>
              <a:defRPr sz="1500" b="0" i="0">
                <a:solidFill>
                  <a:srgbClr val="5B6470"/>
                </a:solidFill>
                <a:latin typeface="Arial"/>
                <a:ea typeface="Arial"/>
                <a:cs typeface="Arial"/>
              </a:defRPr>
            </a:pPr>
            <a:r>
              <a:rPr sz="1500" b="0" i="0">
                <a:solidFill>
                  <a:srgbClr val="5B6470"/>
                </a:solidFill>
                <a:latin typeface="Arial"/>
                <a:ea typeface="Arial"/>
                <a:cs typeface="Arial"/>
              </a:rPr>
              <a:t>AI-related abstracts under an inclusive definition</a:t>
            </a:r>
          </a:p>
        </p:txBody>
      </p:sp>
      <p:sp>
        <p:nvSpPr>
          <p:cNvPr id="7" name="Rectangle 6">
            <a:extLst>
              <a:ext uri="{FF2B5EF4-FFF2-40B4-BE49-F238E27FC236}">
                <a16:creationId xmlns:a16="http://schemas.microsoft.com/office/drawing/2014/main" id="{0D3A32D8-17B2-425D-8FE7-B2308BC4385F}"/>
              </a:ext>
            </a:extLst>
          </p:cNvPr>
          <p:cNvSpPr>
            <a:spLocks noGrp="1"/>
          </p:cNvSpPr>
          <p:nvPr/>
        </p:nvSpPr>
        <p:spPr>
          <a:xfrm>
            <a:off x="3333750" y="3048000"/>
            <a:ext cx="2286000" cy="704850"/>
          </a:xfrm>
          <a:prstGeom prst="rect">
            <a:avLst/>
          </a:prstGeom>
          <a:noFill/>
          <a:ln w="0">
            <a:noFill/>
            <a:prstDash val="solid"/>
          </a:ln>
        </p:spPr>
        <p:txBody>
          <a:bodyPr wrap="square" lIns="0" tIns="0" rIns="0" bIns="0" anchor="b">
            <a:normAutofit/>
          </a:bodyPr>
          <a:lstStyle/>
          <a:p>
            <a:pPr algn="l">
              <a:lnSpc>
                <a:spcPct val="100000"/>
              </a:lnSpc>
              <a:buNone/>
              <a:defRPr sz="4350" b="1" i="0">
                <a:solidFill>
                  <a:srgbClr val="2979C7"/>
                </a:solidFill>
                <a:latin typeface="Arial"/>
                <a:ea typeface="Arial"/>
                <a:cs typeface="Arial"/>
              </a:defRPr>
            </a:pPr>
            <a:r>
              <a:rPr sz="4350" b="1" i="0" dirty="0">
                <a:solidFill>
                  <a:srgbClr val="2979C7"/>
                </a:solidFill>
                <a:latin typeface="Arial"/>
                <a:ea typeface="Arial"/>
                <a:cs typeface="Arial"/>
              </a:rPr>
              <a:t>63</a:t>
            </a:r>
          </a:p>
        </p:txBody>
      </p:sp>
      <p:sp>
        <p:nvSpPr>
          <p:cNvPr id="8" name="Rectangle 7">
            <a:extLst>
              <a:ext uri="{FF2B5EF4-FFF2-40B4-BE49-F238E27FC236}">
                <a16:creationId xmlns:a16="http://schemas.microsoft.com/office/drawing/2014/main" id="{577F94FF-27C6-4806-A665-8827F05A1EA8}"/>
              </a:ext>
            </a:extLst>
          </p:cNvPr>
          <p:cNvSpPr>
            <a:spLocks noGrp="1"/>
          </p:cNvSpPr>
          <p:nvPr/>
        </p:nvSpPr>
        <p:spPr>
          <a:xfrm>
            <a:off x="3333750" y="3829050"/>
            <a:ext cx="2286000" cy="590550"/>
          </a:xfrm>
          <a:prstGeom prst="rect">
            <a:avLst/>
          </a:prstGeom>
          <a:noFill/>
          <a:ln w="0">
            <a:noFill/>
            <a:prstDash val="solid"/>
          </a:ln>
        </p:spPr>
        <p:txBody>
          <a:bodyPr wrap="square" lIns="0" tIns="0" rIns="0" bIns="0" anchor="t">
            <a:normAutofit fontScale="95782" lnSpcReduction="10000"/>
          </a:bodyPr>
          <a:lstStyle/>
          <a:p>
            <a:pPr algn="l">
              <a:lnSpc>
                <a:spcPct val="100000"/>
              </a:lnSpc>
              <a:buNone/>
              <a:defRPr sz="1500" b="0" i="0">
                <a:solidFill>
                  <a:srgbClr val="5B6470"/>
                </a:solidFill>
                <a:latin typeface="Arial"/>
                <a:ea typeface="Arial"/>
                <a:cs typeface="Arial"/>
              </a:defRPr>
            </a:pPr>
            <a:r>
              <a:rPr sz="1500" b="0" i="0">
                <a:solidFill>
                  <a:srgbClr val="5B6470"/>
                </a:solidFill>
                <a:latin typeface="Arial"/>
                <a:ea typeface="Arial"/>
                <a:cs typeface="Arial"/>
              </a:rPr>
              <a:t>treat AI as the core intervention or analytic method</a:t>
            </a:r>
          </a:p>
        </p:txBody>
      </p:sp>
      <p:sp>
        <p:nvSpPr>
          <p:cNvPr id="9" name="Rectangle 8">
            <a:extLst>
              <a:ext uri="{FF2B5EF4-FFF2-40B4-BE49-F238E27FC236}">
                <a16:creationId xmlns:a16="http://schemas.microsoft.com/office/drawing/2014/main" id="{64E1EC09-82A2-4A77-9167-C9BD9ABD1DEE}"/>
              </a:ext>
            </a:extLst>
          </p:cNvPr>
          <p:cNvSpPr>
            <a:spLocks noGrp="1"/>
          </p:cNvSpPr>
          <p:nvPr/>
        </p:nvSpPr>
        <p:spPr>
          <a:xfrm>
            <a:off x="6153150" y="3048000"/>
            <a:ext cx="2286000" cy="704850"/>
          </a:xfrm>
          <a:prstGeom prst="rect">
            <a:avLst/>
          </a:prstGeom>
          <a:noFill/>
          <a:ln w="0">
            <a:noFill/>
            <a:prstDash val="solid"/>
          </a:ln>
        </p:spPr>
        <p:txBody>
          <a:bodyPr wrap="square" lIns="0" tIns="0" rIns="0" bIns="0" anchor="b">
            <a:normAutofit/>
          </a:bodyPr>
          <a:lstStyle/>
          <a:p>
            <a:pPr algn="l">
              <a:lnSpc>
                <a:spcPct val="100000"/>
              </a:lnSpc>
              <a:buNone/>
              <a:defRPr sz="4350" b="1" i="0">
                <a:solidFill>
                  <a:srgbClr val="28856B"/>
                </a:solidFill>
                <a:latin typeface="Arial"/>
                <a:ea typeface="Arial"/>
                <a:cs typeface="Arial"/>
              </a:defRPr>
            </a:pPr>
            <a:r>
              <a:rPr sz="4350" b="1" i="0">
                <a:solidFill>
                  <a:srgbClr val="28856B"/>
                </a:solidFill>
                <a:latin typeface="Arial"/>
                <a:ea typeface="Arial"/>
                <a:cs typeface="Arial"/>
              </a:rPr>
              <a:t>47</a:t>
            </a:r>
          </a:p>
        </p:txBody>
      </p:sp>
      <p:sp>
        <p:nvSpPr>
          <p:cNvPr id="10" name="Rectangle 9">
            <a:extLst>
              <a:ext uri="{FF2B5EF4-FFF2-40B4-BE49-F238E27FC236}">
                <a16:creationId xmlns:a16="http://schemas.microsoft.com/office/drawing/2014/main" id="{6AC408AD-65A9-4945-AA36-A11E7F573204}"/>
              </a:ext>
            </a:extLst>
          </p:cNvPr>
          <p:cNvSpPr>
            <a:spLocks noGrp="1"/>
          </p:cNvSpPr>
          <p:nvPr/>
        </p:nvSpPr>
        <p:spPr>
          <a:xfrm>
            <a:off x="6153150" y="3829050"/>
            <a:ext cx="2286000" cy="590550"/>
          </a:xfrm>
          <a:prstGeom prst="rect">
            <a:avLst/>
          </a:prstGeom>
          <a:noFill/>
          <a:ln w="0">
            <a:noFill/>
            <a:prstDash val="solid"/>
          </a:ln>
        </p:spPr>
        <p:txBody>
          <a:bodyPr wrap="square" lIns="0" tIns="0" rIns="0" bIns="0" anchor="t">
            <a:normAutofit/>
          </a:bodyPr>
          <a:lstStyle/>
          <a:p>
            <a:pPr algn="l">
              <a:lnSpc>
                <a:spcPct val="100000"/>
              </a:lnSpc>
              <a:buNone/>
              <a:defRPr sz="1500" b="0" i="0">
                <a:solidFill>
                  <a:srgbClr val="5B6470"/>
                </a:solidFill>
                <a:latin typeface="Arial"/>
                <a:ea typeface="Arial"/>
                <a:cs typeface="Arial"/>
              </a:defRPr>
            </a:pPr>
            <a:r>
              <a:rPr sz="1500" b="0" i="0">
                <a:solidFill>
                  <a:srgbClr val="5B6470"/>
                </a:solidFill>
                <a:latin typeface="Arial"/>
                <a:ea typeface="Arial"/>
                <a:cs typeface="Arial"/>
              </a:rPr>
              <a:t>focus on sub-Saharan Africa</a:t>
            </a:r>
          </a:p>
        </p:txBody>
      </p:sp>
      <p:sp>
        <p:nvSpPr>
          <p:cNvPr id="11" name="Rectangle 10">
            <a:extLst>
              <a:ext uri="{FF2B5EF4-FFF2-40B4-BE49-F238E27FC236}">
                <a16:creationId xmlns:a16="http://schemas.microsoft.com/office/drawing/2014/main" id="{1D1B970F-FF17-46ED-A64C-700DBF41734A}"/>
              </a:ext>
            </a:extLst>
          </p:cNvPr>
          <p:cNvSpPr>
            <a:spLocks noGrp="1"/>
          </p:cNvSpPr>
          <p:nvPr/>
        </p:nvSpPr>
        <p:spPr>
          <a:xfrm>
            <a:off x="8972550" y="3048000"/>
            <a:ext cx="2286000" cy="704850"/>
          </a:xfrm>
          <a:prstGeom prst="rect">
            <a:avLst/>
          </a:prstGeom>
          <a:noFill/>
          <a:ln w="0">
            <a:noFill/>
            <a:prstDash val="solid"/>
          </a:ln>
        </p:spPr>
        <p:txBody>
          <a:bodyPr wrap="square" lIns="0" tIns="0" rIns="0" bIns="0" anchor="b">
            <a:normAutofit/>
          </a:bodyPr>
          <a:lstStyle/>
          <a:p>
            <a:pPr algn="l">
              <a:lnSpc>
                <a:spcPct val="100000"/>
              </a:lnSpc>
              <a:buNone/>
              <a:defRPr sz="4350" b="1" i="0">
                <a:solidFill>
                  <a:srgbClr val="D98E04"/>
                </a:solidFill>
                <a:latin typeface="Arial"/>
                <a:ea typeface="Arial"/>
                <a:cs typeface="Arial"/>
              </a:defRPr>
            </a:pPr>
            <a:r>
              <a:rPr sz="4350" b="1" i="0">
                <a:solidFill>
                  <a:srgbClr val="D98E04"/>
                </a:solidFill>
                <a:latin typeface="Arial"/>
                <a:ea typeface="Arial"/>
                <a:cs typeface="Arial"/>
              </a:rPr>
              <a:t>2</a:t>
            </a:r>
          </a:p>
        </p:txBody>
      </p:sp>
      <p:sp>
        <p:nvSpPr>
          <p:cNvPr id="12" name="Rectangle 11">
            <a:extLst>
              <a:ext uri="{FF2B5EF4-FFF2-40B4-BE49-F238E27FC236}">
                <a16:creationId xmlns:a16="http://schemas.microsoft.com/office/drawing/2014/main" id="{2F56E34B-35C6-4250-9857-D17A5E8C4AB1}"/>
              </a:ext>
            </a:extLst>
          </p:cNvPr>
          <p:cNvSpPr>
            <a:spLocks noGrp="1"/>
          </p:cNvSpPr>
          <p:nvPr/>
        </p:nvSpPr>
        <p:spPr>
          <a:xfrm>
            <a:off x="8972550" y="3829050"/>
            <a:ext cx="2286000" cy="590550"/>
          </a:xfrm>
          <a:prstGeom prst="rect">
            <a:avLst/>
          </a:prstGeom>
          <a:noFill/>
          <a:ln w="0">
            <a:noFill/>
            <a:prstDash val="solid"/>
          </a:ln>
        </p:spPr>
        <p:txBody>
          <a:bodyPr wrap="square" lIns="0" tIns="0" rIns="0" bIns="0" anchor="t">
            <a:normAutofit/>
          </a:bodyPr>
          <a:lstStyle/>
          <a:p>
            <a:pPr algn="l">
              <a:lnSpc>
                <a:spcPct val="100000"/>
              </a:lnSpc>
              <a:buNone/>
              <a:defRPr sz="1500" b="0" i="0">
                <a:solidFill>
                  <a:srgbClr val="5B6470"/>
                </a:solidFill>
                <a:latin typeface="Arial"/>
                <a:ea typeface="Arial"/>
                <a:cs typeface="Arial"/>
              </a:defRPr>
            </a:pPr>
            <a:r>
              <a:rPr sz="1500" b="0" i="0">
                <a:solidFill>
                  <a:srgbClr val="5B6470"/>
                </a:solidFill>
                <a:latin typeface="Arial"/>
                <a:ea typeface="Arial"/>
                <a:cs typeface="Arial"/>
              </a:rPr>
              <a:t>evaluate outcomes experimentally</a:t>
            </a:r>
          </a:p>
        </p:txBody>
      </p:sp>
      <p:sp>
        <p:nvSpPr>
          <p:cNvPr id="13" name="Rectangle 12">
            <a:extLst>
              <a:ext uri="{FF2B5EF4-FFF2-40B4-BE49-F238E27FC236}">
                <a16:creationId xmlns:a16="http://schemas.microsoft.com/office/drawing/2014/main" id="{72EBFE35-5CFC-4995-8E65-F8FC7142ACB9}"/>
              </a:ext>
            </a:extLst>
          </p:cNvPr>
          <p:cNvSpPr>
            <a:spLocks noGrp="1"/>
          </p:cNvSpPr>
          <p:nvPr/>
        </p:nvSpPr>
        <p:spPr>
          <a:xfrm>
            <a:off x="3105150" y="3067050"/>
            <a:ext cx="9525" cy="1752600"/>
          </a:xfrm>
          <a:prstGeom prst="rect">
            <a:avLst/>
          </a:prstGeom>
          <a:solidFill>
            <a:srgbClr val="B8BCC4"/>
          </a:solidFill>
          <a:ln w="0">
            <a:solidFill>
              <a:srgbClr val="B8BCC4"/>
            </a:solidFill>
            <a:prstDash val="solid"/>
          </a:ln>
        </p:spPr>
        <p:txBody>
          <a:bodyPr/>
          <a:lstStyle/>
          <a:p>
            <a:endParaRPr lang="en-US"/>
          </a:p>
        </p:txBody>
      </p:sp>
      <p:sp>
        <p:nvSpPr>
          <p:cNvPr id="14" name="Rectangle 13">
            <a:extLst>
              <a:ext uri="{FF2B5EF4-FFF2-40B4-BE49-F238E27FC236}">
                <a16:creationId xmlns:a16="http://schemas.microsoft.com/office/drawing/2014/main" id="{860E3418-0E64-4079-8AD0-66C141A214C4}"/>
              </a:ext>
            </a:extLst>
          </p:cNvPr>
          <p:cNvSpPr>
            <a:spLocks noGrp="1"/>
          </p:cNvSpPr>
          <p:nvPr/>
        </p:nvSpPr>
        <p:spPr>
          <a:xfrm>
            <a:off x="5924550" y="3067050"/>
            <a:ext cx="9525" cy="1752600"/>
          </a:xfrm>
          <a:prstGeom prst="rect">
            <a:avLst/>
          </a:prstGeom>
          <a:solidFill>
            <a:srgbClr val="B8BCC4"/>
          </a:solidFill>
          <a:ln w="0">
            <a:solidFill>
              <a:srgbClr val="B8BCC4"/>
            </a:solidFill>
            <a:prstDash val="solid"/>
          </a:ln>
        </p:spPr>
        <p:txBody>
          <a:bodyPr/>
          <a:lstStyle/>
          <a:p>
            <a:endParaRPr lang="en-US"/>
          </a:p>
        </p:txBody>
      </p:sp>
      <p:sp>
        <p:nvSpPr>
          <p:cNvPr id="15" name="Rectangle 14">
            <a:extLst>
              <a:ext uri="{FF2B5EF4-FFF2-40B4-BE49-F238E27FC236}">
                <a16:creationId xmlns:a16="http://schemas.microsoft.com/office/drawing/2014/main" id="{48E84B63-C347-4F70-9EBC-15388A1C6265}"/>
              </a:ext>
            </a:extLst>
          </p:cNvPr>
          <p:cNvSpPr>
            <a:spLocks noGrp="1"/>
          </p:cNvSpPr>
          <p:nvPr/>
        </p:nvSpPr>
        <p:spPr>
          <a:xfrm>
            <a:off x="8743950" y="3067050"/>
            <a:ext cx="9525" cy="1752600"/>
          </a:xfrm>
          <a:prstGeom prst="rect">
            <a:avLst/>
          </a:prstGeom>
          <a:solidFill>
            <a:srgbClr val="B8BCC4"/>
          </a:solidFill>
          <a:ln w="0">
            <a:solidFill>
              <a:srgbClr val="B8BCC4"/>
            </a:solidFill>
            <a:prstDash val="solid"/>
          </a:ln>
        </p:spPr>
        <p:txBody>
          <a:bodyPr/>
          <a:lstStyle/>
          <a:p>
            <a:endParaRPr lang="en-US"/>
          </a:p>
        </p:txBody>
      </p:sp>
      <p:sp>
        <p:nvSpPr>
          <p:cNvPr id="18" name="source-2">
            <a:extLst>
              <a:ext uri="{FF2B5EF4-FFF2-40B4-BE49-F238E27FC236}">
                <a16:creationId xmlns:a16="http://schemas.microsoft.com/office/drawing/2014/main" id="{9830CF0A-B2BA-4CB8-9A33-F13CA13250DB}"/>
              </a:ext>
            </a:extLst>
          </p:cNvPr>
          <p:cNvSpPr>
            <a:spLocks noGrp="1"/>
          </p:cNvSpPr>
          <p:nvPr/>
        </p:nvSpPr>
        <p:spPr>
          <a:xfrm>
            <a:off x="762000" y="6381750"/>
            <a:ext cx="9658350" cy="228600"/>
          </a:xfrm>
          <a:prstGeom prst="rect">
            <a:avLst/>
          </a:prstGeom>
          <a:noFill/>
          <a:ln w="0">
            <a:noFill/>
            <a:prstDash val="solid"/>
          </a:ln>
        </p:spPr>
        <p:txBody>
          <a:bodyPr wrap="square" lIns="0" tIns="0" rIns="0" bIns="0" anchor="ctr">
            <a:noAutofit/>
          </a:bodyPr>
          <a:lstStyle/>
          <a:p>
            <a:pPr algn="l">
              <a:lnSpc>
                <a:spcPct val="100000"/>
              </a:lnSpc>
              <a:buNone/>
              <a:defRPr sz="900" b="0" i="0">
                <a:solidFill>
                  <a:srgbClr val="5B6470"/>
                </a:solidFill>
                <a:latin typeface="Arial"/>
                <a:ea typeface="Arial"/>
                <a:cs typeface="Arial"/>
              </a:defRPr>
            </a:pPr>
            <a:r>
              <a:rPr sz="900" b="0" i="0" dirty="0">
                <a:solidFill>
                  <a:srgbClr val="5B6470"/>
                </a:solidFill>
                <a:latin typeface="Arial"/>
                <a:ea typeface="Arial"/>
                <a:cs typeface="Arial"/>
              </a:rPr>
              <a:t>Source: AIDS 2026 Abstract Book; </a:t>
            </a:r>
            <a:r>
              <a:rPr lang="en-US" sz="900" b="0" i="0" dirty="0">
                <a:solidFill>
                  <a:srgbClr val="5B6470"/>
                </a:solidFill>
                <a:latin typeface="Arial"/>
                <a:ea typeface="Arial"/>
                <a:cs typeface="Arial"/>
              </a:rPr>
              <a:t>AI analysis (ChatGPT Pro) and reviewed by </a:t>
            </a:r>
            <a:r>
              <a:rPr sz="900" b="0" i="0" dirty="0">
                <a:solidFill>
                  <a:srgbClr val="5B6470"/>
                </a:solidFill>
                <a:latin typeface="Arial"/>
                <a:ea typeface="Arial"/>
                <a:cs typeface="Arial"/>
              </a:rPr>
              <a:t>author</a:t>
            </a:r>
          </a:p>
        </p:txBody>
      </p:sp>
      <p:sp>
        <p:nvSpPr>
          <p:cNvPr id="19" name="page-2">
            <a:extLst>
              <a:ext uri="{FF2B5EF4-FFF2-40B4-BE49-F238E27FC236}">
                <a16:creationId xmlns:a16="http://schemas.microsoft.com/office/drawing/2014/main" id="{ED4D0489-D8F1-423F-BBCF-F06DC1760803}"/>
              </a:ext>
            </a:extLst>
          </p:cNvPr>
          <p:cNvSpPr>
            <a:spLocks noGrp="1"/>
          </p:cNvSpPr>
          <p:nvPr/>
        </p:nvSpPr>
        <p:spPr>
          <a:xfrm>
            <a:off x="11144250" y="6381750"/>
            <a:ext cx="533400" cy="228600"/>
          </a:xfrm>
          <a:prstGeom prst="rect">
            <a:avLst/>
          </a:prstGeom>
          <a:noFill/>
          <a:ln w="0">
            <a:noFill/>
            <a:prstDash val="solid"/>
          </a:ln>
        </p:spPr>
        <p:txBody>
          <a:bodyPr wrap="square" lIns="0" tIns="0" rIns="0" bIns="0" anchor="ctr">
            <a:noAutofit/>
          </a:bodyPr>
          <a:lstStyle/>
          <a:p>
            <a:pPr algn="r">
              <a:lnSpc>
                <a:spcPct val="100000"/>
              </a:lnSpc>
              <a:buNone/>
              <a:defRPr sz="975" b="0" i="0">
                <a:solidFill>
                  <a:srgbClr val="5B6470"/>
                </a:solidFill>
                <a:latin typeface="Arial"/>
                <a:ea typeface="Arial"/>
                <a:cs typeface="Arial"/>
              </a:defRPr>
            </a:pPr>
            <a:r>
              <a:rPr sz="975" b="0" i="0">
                <a:solidFill>
                  <a:srgbClr val="5B6470"/>
                </a:solidFill>
                <a:latin typeface="Arial"/>
                <a:ea typeface="Arial"/>
                <a:cs typeface="Arial"/>
              </a:rPr>
              <a:t>2</a:t>
            </a:r>
          </a:p>
        </p:txBody>
      </p:sp>
      <p:pic>
        <p:nvPicPr>
          <p:cNvPr id="2" name="Picture 1">
            <a:extLst>
              <a:ext uri="{FF2B5EF4-FFF2-40B4-BE49-F238E27FC236}">
                <a16:creationId xmlns:a16="http://schemas.microsoft.com/office/drawing/2014/main" id="{9982ECF7-3D84-236E-02A0-35F9EEE9232A}"/>
              </a:ext>
            </a:extLst>
          </p:cNvPr>
          <p:cNvPicPr>
            <a:picLocks noChangeAspect="1"/>
          </p:cNvPicPr>
          <p:nvPr/>
        </p:nvPicPr>
        <p:blipFill>
          <a:blip r:embed="rId3"/>
          <a:stretch>
            <a:fillRect/>
          </a:stretch>
        </p:blipFill>
        <p:spPr>
          <a:xfrm>
            <a:off x="9200524" y="5986690"/>
            <a:ext cx="2991476" cy="851478"/>
          </a:xfrm>
          <a:prstGeom prst="rect">
            <a:avLst/>
          </a:prstGeom>
        </p:spPr>
      </p:pic>
    </p:spTree>
    <p:extLst>
      <p:ext uri="{BB962C8B-B14F-4D97-AF65-F5344CB8AC3E}">
        <p14:creationId xmlns:p14="http://schemas.microsoft.com/office/powerpoint/2010/main" val="2074768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3">
            <a:extLst>
              <a:ext uri="{FF2B5EF4-FFF2-40B4-BE49-F238E27FC236}">
                <a16:creationId xmlns:a16="http://schemas.microsoft.com/office/drawing/2014/main" id="{FF7A3861-6BA9-4B14-8696-52DB28C5B21A}"/>
              </a:ext>
            </a:extLst>
          </p:cNvPr>
          <p:cNvSpPr>
            <a:spLocks noGrp="1"/>
          </p:cNvSpPr>
          <p:nvPr/>
        </p:nvSpPr>
        <p:spPr>
          <a:xfrm>
            <a:off x="2915478" y="685800"/>
            <a:ext cx="8762172" cy="762000"/>
          </a:xfrm>
          <a:prstGeom prst="rect">
            <a:avLst/>
          </a:prstGeom>
          <a:noFill/>
          <a:ln w="0">
            <a:noFill/>
            <a:prstDash val="solid"/>
          </a:ln>
        </p:spPr>
        <p:txBody>
          <a:bodyPr wrap="square" lIns="0" tIns="0" rIns="0" bIns="0" anchor="t">
            <a:noAutofit/>
          </a:bodyPr>
          <a:lstStyle/>
          <a:p>
            <a:pPr algn="l">
              <a:lnSpc>
                <a:spcPct val="100000"/>
              </a:lnSpc>
              <a:buNone/>
              <a:defRPr sz="3525" b="1" i="0">
                <a:solidFill>
                  <a:srgbClr val="111111"/>
                </a:solidFill>
                <a:latin typeface="Arial"/>
                <a:ea typeface="Arial"/>
                <a:cs typeface="Arial"/>
              </a:defRPr>
            </a:pPr>
            <a:r>
              <a:rPr lang="en-US" sz="3525" b="1" i="0" dirty="0">
                <a:solidFill>
                  <a:srgbClr val="111111"/>
                </a:solidFill>
                <a:latin typeface="Arial"/>
                <a:ea typeface="Arial"/>
                <a:cs typeface="Arial"/>
              </a:rPr>
              <a:t>Thematic overview of selected abstracts</a:t>
            </a:r>
            <a:endParaRPr sz="3525" b="1" i="0" dirty="0">
              <a:solidFill>
                <a:srgbClr val="111111"/>
              </a:solidFill>
              <a:latin typeface="Arial"/>
              <a:ea typeface="Arial"/>
              <a:cs typeface="Arial"/>
            </a:endParaRPr>
          </a:p>
        </p:txBody>
      </p:sp>
      <p:graphicFrame>
        <p:nvGraphicFramePr>
          <p:cNvPr id="14" name="Chart"/>
          <p:cNvGraphicFramePr/>
          <p:nvPr/>
        </p:nvGraphicFramePr>
        <p:xfrm>
          <a:off x="419100" y="1752600"/>
          <a:ext cx="7524750" cy="4286250"/>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a:extLst>
              <a:ext uri="{FF2B5EF4-FFF2-40B4-BE49-F238E27FC236}">
                <a16:creationId xmlns:a16="http://schemas.microsoft.com/office/drawing/2014/main" id="{E2EA300E-649E-4954-B57D-BC9F29A9BE10}"/>
              </a:ext>
            </a:extLst>
          </p:cNvPr>
          <p:cNvSpPr>
            <a:spLocks noGrp="1"/>
          </p:cNvSpPr>
          <p:nvPr/>
        </p:nvSpPr>
        <p:spPr>
          <a:xfrm>
            <a:off x="8324850" y="1905000"/>
            <a:ext cx="3143250" cy="3429000"/>
          </a:xfrm>
          <a:prstGeom prst="rect">
            <a:avLst/>
          </a:prstGeom>
          <a:solidFill>
            <a:srgbClr val="E7F2FA"/>
          </a:solidFill>
          <a:ln w="0">
            <a:solidFill>
              <a:srgbClr val="E7F2FA"/>
            </a:solidFill>
            <a:prstDash val="solid"/>
          </a:ln>
        </p:spPr>
        <p:txBody>
          <a:bodyPr/>
          <a:lstStyle/>
          <a:p>
            <a:endParaRPr lang="en-US"/>
          </a:p>
        </p:txBody>
      </p:sp>
      <p:sp>
        <p:nvSpPr>
          <p:cNvPr id="6" name="Rectangle 5">
            <a:extLst>
              <a:ext uri="{FF2B5EF4-FFF2-40B4-BE49-F238E27FC236}">
                <a16:creationId xmlns:a16="http://schemas.microsoft.com/office/drawing/2014/main" id="{7AADAA40-F532-425E-AAE7-A520E43A93B4}"/>
              </a:ext>
            </a:extLst>
          </p:cNvPr>
          <p:cNvSpPr>
            <a:spLocks noGrp="1"/>
          </p:cNvSpPr>
          <p:nvPr/>
        </p:nvSpPr>
        <p:spPr>
          <a:xfrm>
            <a:off x="8667750" y="2152650"/>
            <a:ext cx="2286000" cy="781050"/>
          </a:xfrm>
          <a:prstGeom prst="rect">
            <a:avLst/>
          </a:prstGeom>
          <a:noFill/>
          <a:ln w="0">
            <a:noFill/>
            <a:prstDash val="solid"/>
          </a:ln>
        </p:spPr>
        <p:txBody>
          <a:bodyPr wrap="square" lIns="0" tIns="0" rIns="0" bIns="0" anchor="t">
            <a:normAutofit/>
          </a:bodyPr>
          <a:lstStyle/>
          <a:p>
            <a:pPr algn="l">
              <a:lnSpc>
                <a:spcPct val="100000"/>
              </a:lnSpc>
              <a:buNone/>
              <a:defRPr sz="4800" b="1" i="0">
                <a:solidFill>
                  <a:srgbClr val="D91E4D"/>
                </a:solidFill>
                <a:latin typeface="Arial"/>
                <a:ea typeface="Arial"/>
                <a:cs typeface="Arial"/>
              </a:defRPr>
            </a:pPr>
            <a:r>
              <a:rPr sz="4800" b="1" i="0">
                <a:solidFill>
                  <a:srgbClr val="D91E4D"/>
                </a:solidFill>
                <a:latin typeface="Arial"/>
                <a:ea typeface="Arial"/>
                <a:cs typeface="Arial"/>
              </a:rPr>
              <a:t>53</a:t>
            </a:r>
          </a:p>
        </p:txBody>
      </p:sp>
      <p:sp>
        <p:nvSpPr>
          <p:cNvPr id="7" name="Rectangle 6">
            <a:extLst>
              <a:ext uri="{FF2B5EF4-FFF2-40B4-BE49-F238E27FC236}">
                <a16:creationId xmlns:a16="http://schemas.microsoft.com/office/drawing/2014/main" id="{5BDAAA88-B9DC-4657-8276-453B9A8D70D0}"/>
              </a:ext>
            </a:extLst>
          </p:cNvPr>
          <p:cNvSpPr>
            <a:spLocks noGrp="1"/>
          </p:cNvSpPr>
          <p:nvPr/>
        </p:nvSpPr>
        <p:spPr>
          <a:xfrm>
            <a:off x="8667750" y="3048000"/>
            <a:ext cx="2381250" cy="1219200"/>
          </a:xfrm>
          <a:prstGeom prst="rect">
            <a:avLst/>
          </a:prstGeom>
          <a:noFill/>
          <a:ln w="0">
            <a:noFill/>
            <a:prstDash val="solid"/>
          </a:ln>
        </p:spPr>
        <p:txBody>
          <a:bodyPr wrap="square" lIns="0" tIns="0" rIns="0" bIns="0" anchor="t">
            <a:normAutofit fontScale="96389" lnSpcReduction="10000"/>
          </a:bodyPr>
          <a:lstStyle/>
          <a:p>
            <a:pPr algn="l">
              <a:lnSpc>
                <a:spcPct val="100000"/>
              </a:lnSpc>
              <a:buNone/>
              <a:defRPr sz="1800" b="1" i="0">
                <a:solidFill>
                  <a:srgbClr val="111111"/>
                </a:solidFill>
                <a:latin typeface="Arial"/>
                <a:ea typeface="Arial"/>
                <a:cs typeface="Arial"/>
              </a:defRPr>
            </a:pPr>
            <a:r>
              <a:rPr sz="1800" b="1" i="0" dirty="0">
                <a:solidFill>
                  <a:srgbClr val="111111"/>
                </a:solidFill>
                <a:latin typeface="Arial"/>
                <a:ea typeface="Arial"/>
                <a:cs typeface="Arial"/>
              </a:rPr>
              <a:t>abstracts—62% of the set—focus on the service interface, diagnostics or program operations.</a:t>
            </a:r>
          </a:p>
        </p:txBody>
      </p:sp>
      <p:sp>
        <p:nvSpPr>
          <p:cNvPr id="8" name="Rectangle 7">
            <a:extLst>
              <a:ext uri="{FF2B5EF4-FFF2-40B4-BE49-F238E27FC236}">
                <a16:creationId xmlns:a16="http://schemas.microsoft.com/office/drawing/2014/main" id="{A517A658-F231-4768-87EA-688CED94DB72}"/>
              </a:ext>
            </a:extLst>
          </p:cNvPr>
          <p:cNvSpPr>
            <a:spLocks noGrp="1"/>
          </p:cNvSpPr>
          <p:nvPr/>
        </p:nvSpPr>
        <p:spPr>
          <a:xfrm>
            <a:off x="8667750" y="4495800"/>
            <a:ext cx="2381250" cy="647700"/>
          </a:xfrm>
          <a:prstGeom prst="rect">
            <a:avLst/>
          </a:prstGeom>
          <a:noFill/>
          <a:ln w="0">
            <a:noFill/>
            <a:prstDash val="solid"/>
          </a:ln>
        </p:spPr>
        <p:txBody>
          <a:bodyPr wrap="square" lIns="0" tIns="0" rIns="0" bIns="0" anchor="t">
            <a:normAutofit fontScale="99415"/>
          </a:bodyPr>
          <a:lstStyle/>
          <a:p>
            <a:pPr algn="l">
              <a:lnSpc>
                <a:spcPct val="100000"/>
              </a:lnSpc>
              <a:buNone/>
              <a:defRPr sz="1425" b="0" i="0">
                <a:solidFill>
                  <a:srgbClr val="5B6470"/>
                </a:solidFill>
                <a:latin typeface="Arial"/>
                <a:ea typeface="Arial"/>
                <a:cs typeface="Arial"/>
              </a:defRPr>
            </a:pPr>
            <a:endParaRPr sz="1425" b="0" i="0" dirty="0">
              <a:solidFill>
                <a:srgbClr val="5B6470"/>
              </a:solidFill>
              <a:latin typeface="Arial"/>
              <a:ea typeface="Arial"/>
              <a:cs typeface="Arial"/>
            </a:endParaRPr>
          </a:p>
        </p:txBody>
      </p:sp>
      <p:sp>
        <p:nvSpPr>
          <p:cNvPr id="9" name="source-3">
            <a:extLst>
              <a:ext uri="{FF2B5EF4-FFF2-40B4-BE49-F238E27FC236}">
                <a16:creationId xmlns:a16="http://schemas.microsoft.com/office/drawing/2014/main" id="{7918064C-2B61-4DF9-A268-1BB7FC39F9F0}"/>
              </a:ext>
            </a:extLst>
          </p:cNvPr>
          <p:cNvSpPr>
            <a:spLocks noGrp="1"/>
          </p:cNvSpPr>
          <p:nvPr/>
        </p:nvSpPr>
        <p:spPr>
          <a:xfrm>
            <a:off x="762000" y="6381750"/>
            <a:ext cx="9658350" cy="228600"/>
          </a:xfrm>
          <a:prstGeom prst="rect">
            <a:avLst/>
          </a:prstGeom>
          <a:noFill/>
          <a:ln w="0">
            <a:noFill/>
            <a:prstDash val="solid"/>
          </a:ln>
        </p:spPr>
        <p:txBody>
          <a:bodyPr wrap="square" lIns="0" tIns="0" rIns="0" bIns="0" anchor="ctr">
            <a:noAutofit/>
          </a:bodyPr>
          <a:lstStyle/>
          <a:p>
            <a:pPr algn="l">
              <a:lnSpc>
                <a:spcPct val="100000"/>
              </a:lnSpc>
              <a:buNone/>
              <a:defRPr sz="900" b="0" i="0">
                <a:solidFill>
                  <a:srgbClr val="5B6470"/>
                </a:solidFill>
                <a:latin typeface="Arial"/>
                <a:ea typeface="Arial"/>
                <a:cs typeface="Arial"/>
              </a:defRPr>
            </a:pPr>
            <a:r>
              <a:rPr sz="900" b="0" i="0">
                <a:solidFill>
                  <a:srgbClr val="5B6470"/>
                </a:solidFill>
                <a:latin typeface="Arial"/>
                <a:ea typeface="Arial"/>
                <a:cs typeface="Arial"/>
              </a:rPr>
              <a:t>Source: AIDS 2026 Abstract Book; author analysis</a:t>
            </a:r>
          </a:p>
        </p:txBody>
      </p:sp>
      <p:sp>
        <p:nvSpPr>
          <p:cNvPr id="10" name="page-3">
            <a:extLst>
              <a:ext uri="{FF2B5EF4-FFF2-40B4-BE49-F238E27FC236}">
                <a16:creationId xmlns:a16="http://schemas.microsoft.com/office/drawing/2014/main" id="{A2C9677A-8009-4FC3-9BE7-09F0105DF6F5}"/>
              </a:ext>
            </a:extLst>
          </p:cNvPr>
          <p:cNvSpPr>
            <a:spLocks noGrp="1"/>
          </p:cNvSpPr>
          <p:nvPr/>
        </p:nvSpPr>
        <p:spPr>
          <a:xfrm>
            <a:off x="11144250" y="6381750"/>
            <a:ext cx="533400" cy="228600"/>
          </a:xfrm>
          <a:prstGeom prst="rect">
            <a:avLst/>
          </a:prstGeom>
          <a:noFill/>
          <a:ln w="0">
            <a:noFill/>
            <a:prstDash val="solid"/>
          </a:ln>
        </p:spPr>
        <p:txBody>
          <a:bodyPr wrap="square" lIns="0" tIns="0" rIns="0" bIns="0" anchor="ctr">
            <a:noAutofit/>
          </a:bodyPr>
          <a:lstStyle/>
          <a:p>
            <a:pPr algn="r">
              <a:lnSpc>
                <a:spcPct val="100000"/>
              </a:lnSpc>
              <a:buNone/>
              <a:defRPr sz="975" b="0" i="0">
                <a:solidFill>
                  <a:srgbClr val="5B6470"/>
                </a:solidFill>
                <a:latin typeface="Arial"/>
                <a:ea typeface="Arial"/>
                <a:cs typeface="Arial"/>
              </a:defRPr>
            </a:pPr>
            <a:r>
              <a:rPr sz="975" b="0" i="0">
                <a:solidFill>
                  <a:srgbClr val="5B6470"/>
                </a:solidFill>
                <a:latin typeface="Arial"/>
                <a:ea typeface="Arial"/>
                <a:cs typeface="Arial"/>
              </a:rPr>
              <a:t>3</a:t>
            </a:r>
          </a:p>
        </p:txBody>
      </p:sp>
      <p:pic>
        <p:nvPicPr>
          <p:cNvPr id="4" name="Picture 3">
            <a:extLst>
              <a:ext uri="{FF2B5EF4-FFF2-40B4-BE49-F238E27FC236}">
                <a16:creationId xmlns:a16="http://schemas.microsoft.com/office/drawing/2014/main" id="{FDB7DE24-94B2-BD00-5AD4-896F5F76621D}"/>
              </a:ext>
            </a:extLst>
          </p:cNvPr>
          <p:cNvPicPr>
            <a:picLocks noChangeAspect="1"/>
          </p:cNvPicPr>
          <p:nvPr/>
        </p:nvPicPr>
        <p:blipFill>
          <a:blip r:embed="rId4"/>
          <a:stretch>
            <a:fillRect/>
          </a:stretch>
        </p:blipFill>
        <p:spPr>
          <a:xfrm>
            <a:off x="9200524" y="5986690"/>
            <a:ext cx="2991476" cy="851478"/>
          </a:xfrm>
          <a:prstGeom prst="rect">
            <a:avLst/>
          </a:prstGeom>
        </p:spPr>
      </p:pic>
    </p:spTree>
    <p:extLst>
      <p:ext uri="{BB962C8B-B14F-4D97-AF65-F5344CB8AC3E}">
        <p14:creationId xmlns:p14="http://schemas.microsoft.com/office/powerpoint/2010/main" val="946843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10">
            <a:extLst>
              <a:ext uri="{FF2B5EF4-FFF2-40B4-BE49-F238E27FC236}">
                <a16:creationId xmlns:a16="http://schemas.microsoft.com/office/drawing/2014/main" id="{7050AF33-54C9-430D-9853-8D8EC2153D74}"/>
              </a:ext>
            </a:extLst>
          </p:cNvPr>
          <p:cNvSpPr>
            <a:spLocks noGrp="1"/>
          </p:cNvSpPr>
          <p:nvPr/>
        </p:nvSpPr>
        <p:spPr>
          <a:xfrm>
            <a:off x="3379304" y="685800"/>
            <a:ext cx="8298346" cy="762000"/>
          </a:xfrm>
          <a:prstGeom prst="rect">
            <a:avLst/>
          </a:prstGeom>
          <a:noFill/>
          <a:ln w="0">
            <a:noFill/>
            <a:prstDash val="solid"/>
          </a:ln>
        </p:spPr>
        <p:txBody>
          <a:bodyPr wrap="square" lIns="0" tIns="0" rIns="0" bIns="0" anchor="t">
            <a:noAutofit/>
          </a:bodyPr>
          <a:lstStyle/>
          <a:p>
            <a:pPr algn="l">
              <a:lnSpc>
                <a:spcPct val="100000"/>
              </a:lnSpc>
              <a:buNone/>
              <a:defRPr sz="3525" b="1" i="0">
                <a:solidFill>
                  <a:srgbClr val="111111"/>
                </a:solidFill>
                <a:latin typeface="Arial"/>
                <a:ea typeface="Arial"/>
                <a:cs typeface="Arial"/>
              </a:defRPr>
            </a:pPr>
            <a:r>
              <a:rPr sz="3525" b="1" i="0" dirty="0">
                <a:solidFill>
                  <a:srgbClr val="111111"/>
                </a:solidFill>
                <a:latin typeface="Arial"/>
                <a:ea typeface="Arial"/>
                <a:cs typeface="Arial"/>
              </a:rPr>
              <a:t>Most evidence stops before</a:t>
            </a:r>
            <a:r>
              <a:rPr lang="en-US" sz="3525" b="1" i="0" dirty="0">
                <a:solidFill>
                  <a:srgbClr val="111111"/>
                </a:solidFill>
                <a:latin typeface="Arial"/>
                <a:ea typeface="Arial"/>
                <a:cs typeface="Arial"/>
              </a:rPr>
              <a:t> </a:t>
            </a:r>
            <a:r>
              <a:rPr sz="3525" b="1" i="0" dirty="0">
                <a:solidFill>
                  <a:srgbClr val="111111"/>
                </a:solidFill>
                <a:latin typeface="Arial"/>
                <a:ea typeface="Arial"/>
                <a:cs typeface="Arial"/>
              </a:rPr>
              <a:t>impact</a:t>
            </a:r>
          </a:p>
        </p:txBody>
      </p:sp>
      <p:graphicFrame>
        <p:nvGraphicFramePr>
          <p:cNvPr id="16" name="Chart"/>
          <p:cNvGraphicFramePr/>
          <p:nvPr/>
        </p:nvGraphicFramePr>
        <p:xfrm>
          <a:off x="419100" y="1809750"/>
          <a:ext cx="7524750" cy="4000500"/>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a:extLst>
              <a:ext uri="{FF2B5EF4-FFF2-40B4-BE49-F238E27FC236}">
                <a16:creationId xmlns:a16="http://schemas.microsoft.com/office/drawing/2014/main" id="{DC27927B-05DC-495C-B1E6-B26E91B10B8C}"/>
              </a:ext>
            </a:extLst>
          </p:cNvPr>
          <p:cNvSpPr>
            <a:spLocks noGrp="1"/>
          </p:cNvSpPr>
          <p:nvPr/>
        </p:nvSpPr>
        <p:spPr>
          <a:xfrm>
            <a:off x="8324850" y="1943100"/>
            <a:ext cx="3143250" cy="1695450"/>
          </a:xfrm>
          <a:prstGeom prst="rect">
            <a:avLst/>
          </a:prstGeom>
          <a:solidFill>
            <a:srgbClr val="E7F2FA"/>
          </a:solidFill>
          <a:ln w="0">
            <a:solidFill>
              <a:srgbClr val="E7F2FA"/>
            </a:solidFill>
            <a:prstDash val="solid"/>
          </a:ln>
        </p:spPr>
        <p:txBody>
          <a:bodyPr/>
          <a:lstStyle/>
          <a:p>
            <a:endParaRPr lang="en-US"/>
          </a:p>
        </p:txBody>
      </p:sp>
      <p:sp>
        <p:nvSpPr>
          <p:cNvPr id="6" name="Rectangle 5">
            <a:extLst>
              <a:ext uri="{FF2B5EF4-FFF2-40B4-BE49-F238E27FC236}">
                <a16:creationId xmlns:a16="http://schemas.microsoft.com/office/drawing/2014/main" id="{41B6678B-2FF7-4922-81D2-09A73B8C61F2}"/>
              </a:ext>
            </a:extLst>
          </p:cNvPr>
          <p:cNvSpPr>
            <a:spLocks noGrp="1"/>
          </p:cNvSpPr>
          <p:nvPr/>
        </p:nvSpPr>
        <p:spPr>
          <a:xfrm>
            <a:off x="8629650" y="2152650"/>
            <a:ext cx="2381250" cy="590550"/>
          </a:xfrm>
          <a:prstGeom prst="rect">
            <a:avLst/>
          </a:prstGeom>
          <a:noFill/>
          <a:ln w="0">
            <a:noFill/>
            <a:prstDash val="solid"/>
          </a:ln>
        </p:spPr>
        <p:txBody>
          <a:bodyPr wrap="square" lIns="0" tIns="0" rIns="0" bIns="0" anchor="t">
            <a:normAutofit/>
          </a:bodyPr>
          <a:lstStyle/>
          <a:p>
            <a:pPr algn="l">
              <a:lnSpc>
                <a:spcPct val="100000"/>
              </a:lnSpc>
              <a:buNone/>
              <a:defRPr sz="3750" b="1" i="0">
                <a:solidFill>
                  <a:srgbClr val="2979C7"/>
                </a:solidFill>
                <a:latin typeface="Arial"/>
                <a:ea typeface="Arial"/>
                <a:cs typeface="Arial"/>
              </a:defRPr>
            </a:pPr>
            <a:r>
              <a:rPr sz="3750" b="1" i="0">
                <a:solidFill>
                  <a:srgbClr val="2979C7"/>
                </a:solidFill>
                <a:latin typeface="Arial"/>
                <a:ea typeface="Arial"/>
                <a:cs typeface="Arial"/>
              </a:rPr>
              <a:t>57 / 85</a:t>
            </a:r>
          </a:p>
        </p:txBody>
      </p:sp>
      <p:sp>
        <p:nvSpPr>
          <p:cNvPr id="7" name="Rectangle 6">
            <a:extLst>
              <a:ext uri="{FF2B5EF4-FFF2-40B4-BE49-F238E27FC236}">
                <a16:creationId xmlns:a16="http://schemas.microsoft.com/office/drawing/2014/main" id="{8346BD5C-5794-4F95-8183-13076821FDBA}"/>
              </a:ext>
            </a:extLst>
          </p:cNvPr>
          <p:cNvSpPr>
            <a:spLocks noGrp="1"/>
          </p:cNvSpPr>
          <p:nvPr/>
        </p:nvSpPr>
        <p:spPr>
          <a:xfrm>
            <a:off x="8629650" y="2895600"/>
            <a:ext cx="2381250" cy="552450"/>
          </a:xfrm>
          <a:prstGeom prst="rect">
            <a:avLst/>
          </a:prstGeom>
          <a:noFill/>
          <a:ln w="0">
            <a:noFill/>
            <a:prstDash val="solid"/>
          </a:ln>
        </p:spPr>
        <p:txBody>
          <a:bodyPr wrap="square" lIns="0" tIns="0" rIns="0" bIns="0" anchor="t">
            <a:normAutofit fontScale="88437"/>
          </a:bodyPr>
          <a:lstStyle/>
          <a:p>
            <a:pPr algn="l">
              <a:lnSpc>
                <a:spcPct val="100000"/>
              </a:lnSpc>
              <a:buNone/>
              <a:defRPr sz="1500" b="1" i="0">
                <a:solidFill>
                  <a:srgbClr val="111111"/>
                </a:solidFill>
                <a:latin typeface="Arial"/>
                <a:ea typeface="Arial"/>
                <a:cs typeface="Arial"/>
              </a:defRPr>
            </a:pPr>
            <a:r>
              <a:rPr sz="1500" b="1" i="0">
                <a:solidFill>
                  <a:srgbClr val="111111"/>
                </a:solidFill>
                <a:latin typeface="Arial"/>
                <a:ea typeface="Arial"/>
                <a:cs typeface="Arial"/>
              </a:rPr>
              <a:t>are implementation reports or model-development studies</a:t>
            </a:r>
          </a:p>
        </p:txBody>
      </p:sp>
      <p:sp>
        <p:nvSpPr>
          <p:cNvPr id="8" name="Rectangle 7">
            <a:extLst>
              <a:ext uri="{FF2B5EF4-FFF2-40B4-BE49-F238E27FC236}">
                <a16:creationId xmlns:a16="http://schemas.microsoft.com/office/drawing/2014/main" id="{FA9BC23C-A2AD-41B4-B80D-5FA3649F0C0C}"/>
              </a:ext>
            </a:extLst>
          </p:cNvPr>
          <p:cNvSpPr>
            <a:spLocks noGrp="1"/>
          </p:cNvSpPr>
          <p:nvPr/>
        </p:nvSpPr>
        <p:spPr>
          <a:xfrm>
            <a:off x="8324850" y="3905250"/>
            <a:ext cx="3143250" cy="1695450"/>
          </a:xfrm>
          <a:prstGeom prst="rect">
            <a:avLst/>
          </a:prstGeom>
          <a:solidFill>
            <a:srgbClr val="F0F1F3"/>
          </a:solidFill>
          <a:ln w="0">
            <a:solidFill>
              <a:srgbClr val="F0F1F3"/>
            </a:solidFill>
            <a:prstDash val="solid"/>
          </a:ln>
        </p:spPr>
        <p:txBody>
          <a:bodyPr/>
          <a:lstStyle/>
          <a:p>
            <a:endParaRPr lang="en-US"/>
          </a:p>
        </p:txBody>
      </p:sp>
      <p:sp>
        <p:nvSpPr>
          <p:cNvPr id="9" name="Rectangle 8">
            <a:extLst>
              <a:ext uri="{FF2B5EF4-FFF2-40B4-BE49-F238E27FC236}">
                <a16:creationId xmlns:a16="http://schemas.microsoft.com/office/drawing/2014/main" id="{F165BED7-EC1E-40A9-A49E-B184A43CE863}"/>
              </a:ext>
            </a:extLst>
          </p:cNvPr>
          <p:cNvSpPr>
            <a:spLocks noGrp="1"/>
          </p:cNvSpPr>
          <p:nvPr/>
        </p:nvSpPr>
        <p:spPr>
          <a:xfrm>
            <a:off x="8629650" y="4114800"/>
            <a:ext cx="2381250" cy="590550"/>
          </a:xfrm>
          <a:prstGeom prst="rect">
            <a:avLst/>
          </a:prstGeom>
          <a:noFill/>
          <a:ln w="0">
            <a:noFill/>
            <a:prstDash val="solid"/>
          </a:ln>
        </p:spPr>
        <p:txBody>
          <a:bodyPr wrap="square" lIns="0" tIns="0" rIns="0" bIns="0" anchor="t">
            <a:normAutofit/>
          </a:bodyPr>
          <a:lstStyle/>
          <a:p>
            <a:pPr algn="l">
              <a:lnSpc>
                <a:spcPct val="100000"/>
              </a:lnSpc>
              <a:buNone/>
              <a:defRPr sz="3750" b="1" i="0">
                <a:solidFill>
                  <a:srgbClr val="D91E4D"/>
                </a:solidFill>
                <a:latin typeface="Arial"/>
                <a:ea typeface="Arial"/>
                <a:cs typeface="Arial"/>
              </a:defRPr>
            </a:pPr>
            <a:r>
              <a:rPr sz="3750" b="1" i="0">
                <a:solidFill>
                  <a:srgbClr val="D91E4D"/>
                </a:solidFill>
                <a:latin typeface="Arial"/>
                <a:ea typeface="Arial"/>
                <a:cs typeface="Arial"/>
              </a:rPr>
              <a:t>2 / 85</a:t>
            </a:r>
          </a:p>
        </p:txBody>
      </p:sp>
      <p:sp>
        <p:nvSpPr>
          <p:cNvPr id="10" name="Rectangle 9">
            <a:extLst>
              <a:ext uri="{FF2B5EF4-FFF2-40B4-BE49-F238E27FC236}">
                <a16:creationId xmlns:a16="http://schemas.microsoft.com/office/drawing/2014/main" id="{CDC541B7-665B-4A87-BCA7-F243E5321EFB}"/>
              </a:ext>
            </a:extLst>
          </p:cNvPr>
          <p:cNvSpPr>
            <a:spLocks noGrp="1"/>
          </p:cNvSpPr>
          <p:nvPr/>
        </p:nvSpPr>
        <p:spPr>
          <a:xfrm>
            <a:off x="8629650" y="4857750"/>
            <a:ext cx="2381250" cy="590550"/>
          </a:xfrm>
          <a:prstGeom prst="rect">
            <a:avLst/>
          </a:prstGeom>
          <a:noFill/>
          <a:ln w="0">
            <a:noFill/>
            <a:prstDash val="solid"/>
          </a:ln>
        </p:spPr>
        <p:txBody>
          <a:bodyPr wrap="square" lIns="0" tIns="0" rIns="0" bIns="0" anchor="t">
            <a:normAutofit fontScale="86111" lnSpcReduction="10000"/>
          </a:bodyPr>
          <a:lstStyle/>
          <a:p>
            <a:pPr algn="l">
              <a:lnSpc>
                <a:spcPct val="100000"/>
              </a:lnSpc>
              <a:buNone/>
              <a:defRPr sz="1500" b="1" i="0">
                <a:solidFill>
                  <a:srgbClr val="111111"/>
                </a:solidFill>
                <a:latin typeface="Arial"/>
                <a:ea typeface="Arial"/>
                <a:cs typeface="Arial"/>
              </a:defRPr>
            </a:pPr>
            <a:r>
              <a:rPr sz="1500" b="1" i="0">
                <a:solidFill>
                  <a:srgbClr val="111111"/>
                </a:solidFill>
                <a:latin typeface="Arial"/>
                <a:ea typeface="Arial"/>
                <a:cs typeface="Arial"/>
              </a:rPr>
              <a:t>evaluate outcomes experimentally: one RCT and one quasi-experimental study</a:t>
            </a:r>
          </a:p>
        </p:txBody>
      </p:sp>
      <p:sp>
        <p:nvSpPr>
          <p:cNvPr id="11" name="source-10">
            <a:extLst>
              <a:ext uri="{FF2B5EF4-FFF2-40B4-BE49-F238E27FC236}">
                <a16:creationId xmlns:a16="http://schemas.microsoft.com/office/drawing/2014/main" id="{C093FB90-DCDC-4816-BFF7-06998690BD1A}"/>
              </a:ext>
            </a:extLst>
          </p:cNvPr>
          <p:cNvSpPr>
            <a:spLocks noGrp="1"/>
          </p:cNvSpPr>
          <p:nvPr/>
        </p:nvSpPr>
        <p:spPr>
          <a:xfrm>
            <a:off x="762000" y="6381750"/>
            <a:ext cx="9658350" cy="228600"/>
          </a:xfrm>
          <a:prstGeom prst="rect">
            <a:avLst/>
          </a:prstGeom>
          <a:noFill/>
          <a:ln w="0">
            <a:noFill/>
            <a:prstDash val="solid"/>
          </a:ln>
        </p:spPr>
        <p:txBody>
          <a:bodyPr wrap="square" lIns="0" tIns="0" rIns="0" bIns="0" anchor="ctr">
            <a:noAutofit/>
          </a:bodyPr>
          <a:lstStyle/>
          <a:p>
            <a:pPr algn="l">
              <a:lnSpc>
                <a:spcPct val="100000"/>
              </a:lnSpc>
              <a:buNone/>
              <a:defRPr sz="900" b="0" i="0">
                <a:solidFill>
                  <a:srgbClr val="5B6470"/>
                </a:solidFill>
                <a:latin typeface="Arial"/>
                <a:ea typeface="Arial"/>
                <a:cs typeface="Arial"/>
              </a:defRPr>
            </a:pPr>
            <a:r>
              <a:rPr sz="900" b="0" i="0">
                <a:solidFill>
                  <a:srgbClr val="5B6470"/>
                </a:solidFill>
                <a:latin typeface="Arial"/>
                <a:ea typeface="Arial"/>
                <a:cs typeface="Arial"/>
              </a:rPr>
              <a:t>Source: AIDS 2026 Abstract Book; author analysis</a:t>
            </a:r>
          </a:p>
        </p:txBody>
      </p:sp>
      <p:sp>
        <p:nvSpPr>
          <p:cNvPr id="12" name="page-10">
            <a:extLst>
              <a:ext uri="{FF2B5EF4-FFF2-40B4-BE49-F238E27FC236}">
                <a16:creationId xmlns:a16="http://schemas.microsoft.com/office/drawing/2014/main" id="{AFFB8A84-6CD5-48F6-9A54-A8237E9615B2}"/>
              </a:ext>
            </a:extLst>
          </p:cNvPr>
          <p:cNvSpPr>
            <a:spLocks noGrp="1"/>
          </p:cNvSpPr>
          <p:nvPr/>
        </p:nvSpPr>
        <p:spPr>
          <a:xfrm>
            <a:off x="11144250" y="6381750"/>
            <a:ext cx="533400" cy="228600"/>
          </a:xfrm>
          <a:prstGeom prst="rect">
            <a:avLst/>
          </a:prstGeom>
          <a:noFill/>
          <a:ln w="0">
            <a:noFill/>
            <a:prstDash val="solid"/>
          </a:ln>
        </p:spPr>
        <p:txBody>
          <a:bodyPr wrap="square" lIns="0" tIns="0" rIns="0" bIns="0" anchor="ctr">
            <a:noAutofit/>
          </a:bodyPr>
          <a:lstStyle/>
          <a:p>
            <a:pPr algn="r">
              <a:lnSpc>
                <a:spcPct val="100000"/>
              </a:lnSpc>
              <a:buNone/>
              <a:defRPr sz="975" b="0" i="0">
                <a:solidFill>
                  <a:srgbClr val="5B6470"/>
                </a:solidFill>
                <a:latin typeface="Arial"/>
                <a:ea typeface="Arial"/>
                <a:cs typeface="Arial"/>
              </a:defRPr>
            </a:pPr>
            <a:r>
              <a:rPr sz="975" b="0" i="0">
                <a:solidFill>
                  <a:srgbClr val="5B6470"/>
                </a:solidFill>
                <a:latin typeface="Arial"/>
                <a:ea typeface="Arial"/>
                <a:cs typeface="Arial"/>
              </a:rPr>
              <a:t>10</a:t>
            </a:r>
          </a:p>
        </p:txBody>
      </p:sp>
      <p:pic>
        <p:nvPicPr>
          <p:cNvPr id="4" name="Picture 3">
            <a:extLst>
              <a:ext uri="{FF2B5EF4-FFF2-40B4-BE49-F238E27FC236}">
                <a16:creationId xmlns:a16="http://schemas.microsoft.com/office/drawing/2014/main" id="{0D56EA4E-59CE-E2EF-66A2-40055537A9EB}"/>
              </a:ext>
            </a:extLst>
          </p:cNvPr>
          <p:cNvPicPr>
            <a:picLocks noChangeAspect="1"/>
          </p:cNvPicPr>
          <p:nvPr/>
        </p:nvPicPr>
        <p:blipFill>
          <a:blip r:embed="rId4"/>
          <a:stretch>
            <a:fillRect/>
          </a:stretch>
        </p:blipFill>
        <p:spPr>
          <a:xfrm>
            <a:off x="9200524" y="5986690"/>
            <a:ext cx="2991476" cy="851478"/>
          </a:xfrm>
          <a:prstGeom prst="rect">
            <a:avLst/>
          </a:prstGeom>
        </p:spPr>
      </p:pic>
    </p:spTree>
    <p:extLst>
      <p:ext uri="{BB962C8B-B14F-4D97-AF65-F5344CB8AC3E}">
        <p14:creationId xmlns:p14="http://schemas.microsoft.com/office/powerpoint/2010/main" val="1513213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11">
            <a:extLst>
              <a:ext uri="{FF2B5EF4-FFF2-40B4-BE49-F238E27FC236}">
                <a16:creationId xmlns:a16="http://schemas.microsoft.com/office/drawing/2014/main" id="{677D7A72-633C-400A-9963-E773BD8BE6F8}"/>
              </a:ext>
            </a:extLst>
          </p:cNvPr>
          <p:cNvSpPr>
            <a:spLocks noGrp="1"/>
          </p:cNvSpPr>
          <p:nvPr/>
        </p:nvSpPr>
        <p:spPr>
          <a:xfrm>
            <a:off x="3009900" y="790575"/>
            <a:ext cx="11163300" cy="762000"/>
          </a:xfrm>
          <a:prstGeom prst="rect">
            <a:avLst/>
          </a:prstGeom>
          <a:noFill/>
          <a:ln w="0">
            <a:noFill/>
            <a:prstDash val="solid"/>
          </a:ln>
        </p:spPr>
        <p:txBody>
          <a:bodyPr wrap="square" lIns="0" tIns="0" rIns="0" bIns="0" anchor="t">
            <a:noAutofit/>
          </a:bodyPr>
          <a:lstStyle/>
          <a:p>
            <a:pPr algn="l">
              <a:lnSpc>
                <a:spcPct val="100000"/>
              </a:lnSpc>
              <a:buNone/>
              <a:defRPr sz="3525" b="1" i="0">
                <a:solidFill>
                  <a:srgbClr val="111111"/>
                </a:solidFill>
                <a:latin typeface="Arial"/>
                <a:ea typeface="Arial"/>
                <a:cs typeface="Arial"/>
              </a:defRPr>
            </a:pPr>
            <a:r>
              <a:rPr sz="3525" b="1" i="0" dirty="0">
                <a:solidFill>
                  <a:srgbClr val="111111"/>
                </a:solidFill>
                <a:latin typeface="Arial"/>
                <a:ea typeface="Arial"/>
                <a:cs typeface="Arial"/>
              </a:rPr>
              <a:t>The portfolio is geographically</a:t>
            </a:r>
            <a:r>
              <a:rPr lang="en-US" sz="3525" b="1" i="0" dirty="0">
                <a:solidFill>
                  <a:srgbClr val="111111"/>
                </a:solidFill>
                <a:latin typeface="Arial"/>
                <a:ea typeface="Arial"/>
                <a:cs typeface="Arial"/>
              </a:rPr>
              <a:t> mixed</a:t>
            </a:r>
            <a:endParaRPr sz="3525" b="1" i="0" dirty="0">
              <a:solidFill>
                <a:srgbClr val="111111"/>
              </a:solidFill>
              <a:latin typeface="Arial"/>
              <a:ea typeface="Arial"/>
              <a:cs typeface="Arial"/>
            </a:endParaRPr>
          </a:p>
        </p:txBody>
      </p:sp>
      <p:graphicFrame>
        <p:nvGraphicFramePr>
          <p:cNvPr id="19" name="Chart"/>
          <p:cNvGraphicFramePr/>
          <p:nvPr/>
        </p:nvGraphicFramePr>
        <p:xfrm>
          <a:off x="457200" y="1809750"/>
          <a:ext cx="6096000" cy="381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a:extLst>
              <a:ext uri="{FF2B5EF4-FFF2-40B4-BE49-F238E27FC236}">
                <a16:creationId xmlns:a16="http://schemas.microsoft.com/office/drawing/2014/main" id="{4EC4B15F-9D0B-43B6-999F-6B46E7FAEA8F}"/>
              </a:ext>
            </a:extLst>
          </p:cNvPr>
          <p:cNvSpPr>
            <a:spLocks noGrp="1"/>
          </p:cNvSpPr>
          <p:nvPr/>
        </p:nvSpPr>
        <p:spPr>
          <a:xfrm>
            <a:off x="7086600" y="1885950"/>
            <a:ext cx="4191000" cy="3657600"/>
          </a:xfrm>
          <a:prstGeom prst="rect">
            <a:avLst/>
          </a:prstGeom>
          <a:solidFill>
            <a:srgbClr val="E7F2FA"/>
          </a:solidFill>
          <a:ln w="0">
            <a:solidFill>
              <a:srgbClr val="E7F2FA"/>
            </a:solidFill>
            <a:prstDash val="solid"/>
          </a:ln>
        </p:spPr>
        <p:txBody>
          <a:bodyPr/>
          <a:lstStyle/>
          <a:p>
            <a:endParaRPr lang="en-US"/>
          </a:p>
        </p:txBody>
      </p:sp>
      <p:sp>
        <p:nvSpPr>
          <p:cNvPr id="6" name="Rectangle 5">
            <a:extLst>
              <a:ext uri="{FF2B5EF4-FFF2-40B4-BE49-F238E27FC236}">
                <a16:creationId xmlns:a16="http://schemas.microsoft.com/office/drawing/2014/main" id="{E6A438E8-CA5B-4F2E-A2C2-D93313E9701B}"/>
              </a:ext>
            </a:extLst>
          </p:cNvPr>
          <p:cNvSpPr>
            <a:spLocks noGrp="1"/>
          </p:cNvSpPr>
          <p:nvPr/>
        </p:nvSpPr>
        <p:spPr>
          <a:xfrm>
            <a:off x="7448550" y="2152650"/>
            <a:ext cx="1143000" cy="666750"/>
          </a:xfrm>
          <a:prstGeom prst="rect">
            <a:avLst/>
          </a:prstGeom>
          <a:noFill/>
          <a:ln w="0">
            <a:noFill/>
            <a:prstDash val="solid"/>
          </a:ln>
        </p:spPr>
        <p:txBody>
          <a:bodyPr wrap="square" lIns="0" tIns="0" rIns="0" bIns="0" anchor="t">
            <a:normAutofit/>
          </a:bodyPr>
          <a:lstStyle/>
          <a:p>
            <a:pPr algn="l">
              <a:lnSpc>
                <a:spcPct val="100000"/>
              </a:lnSpc>
              <a:buNone/>
              <a:defRPr sz="4350" b="1" i="0">
                <a:solidFill>
                  <a:srgbClr val="D91E4D"/>
                </a:solidFill>
                <a:latin typeface="Arial"/>
                <a:ea typeface="Arial"/>
                <a:cs typeface="Arial"/>
              </a:defRPr>
            </a:pPr>
            <a:r>
              <a:rPr sz="4350" b="1" i="0" dirty="0">
                <a:solidFill>
                  <a:srgbClr val="D91E4D"/>
                </a:solidFill>
                <a:latin typeface="Arial"/>
                <a:ea typeface="Arial"/>
                <a:cs typeface="Arial"/>
              </a:rPr>
              <a:t>27</a:t>
            </a:r>
          </a:p>
        </p:txBody>
      </p:sp>
      <p:sp>
        <p:nvSpPr>
          <p:cNvPr id="7" name="Rectangle 6">
            <a:extLst>
              <a:ext uri="{FF2B5EF4-FFF2-40B4-BE49-F238E27FC236}">
                <a16:creationId xmlns:a16="http://schemas.microsoft.com/office/drawing/2014/main" id="{E70972C3-66D2-4794-B0D7-696259B3A6E5}"/>
              </a:ext>
            </a:extLst>
          </p:cNvPr>
          <p:cNvSpPr>
            <a:spLocks noGrp="1"/>
          </p:cNvSpPr>
          <p:nvPr/>
        </p:nvSpPr>
        <p:spPr>
          <a:xfrm>
            <a:off x="8782050" y="2247900"/>
            <a:ext cx="2095500" cy="742950"/>
          </a:xfrm>
          <a:prstGeom prst="rect">
            <a:avLst/>
          </a:prstGeom>
          <a:noFill/>
          <a:ln w="0">
            <a:noFill/>
            <a:prstDash val="solid"/>
          </a:ln>
        </p:spPr>
        <p:txBody>
          <a:bodyPr wrap="square" lIns="0" tIns="0" rIns="0" bIns="0" anchor="t">
            <a:normAutofit fontScale="98485"/>
          </a:bodyPr>
          <a:lstStyle/>
          <a:p>
            <a:pPr algn="l">
              <a:lnSpc>
                <a:spcPct val="100000"/>
              </a:lnSpc>
              <a:buNone/>
              <a:defRPr sz="1650" b="1" i="0">
                <a:solidFill>
                  <a:srgbClr val="111111"/>
                </a:solidFill>
                <a:latin typeface="Arial"/>
                <a:ea typeface="Arial"/>
                <a:cs typeface="Arial"/>
              </a:defRPr>
            </a:pPr>
            <a:r>
              <a:rPr sz="1650" b="1" i="0">
                <a:solidFill>
                  <a:srgbClr val="111111"/>
                </a:solidFill>
                <a:latin typeface="Arial"/>
                <a:ea typeface="Arial"/>
                <a:cs typeface="Arial"/>
              </a:rPr>
              <a:t>abstracts come from four repeated platform families</a:t>
            </a:r>
          </a:p>
        </p:txBody>
      </p:sp>
      <p:sp>
        <p:nvSpPr>
          <p:cNvPr id="8" name="Rectangle 7">
            <a:extLst>
              <a:ext uri="{FF2B5EF4-FFF2-40B4-BE49-F238E27FC236}">
                <a16:creationId xmlns:a16="http://schemas.microsoft.com/office/drawing/2014/main" id="{DDF92C27-C116-4739-AB8F-5D4413AA4473}"/>
              </a:ext>
            </a:extLst>
          </p:cNvPr>
          <p:cNvSpPr>
            <a:spLocks noGrp="1"/>
          </p:cNvSpPr>
          <p:nvPr/>
        </p:nvSpPr>
        <p:spPr>
          <a:xfrm>
            <a:off x="7448550" y="3143250"/>
            <a:ext cx="3429000" cy="9525"/>
          </a:xfrm>
          <a:prstGeom prst="rect">
            <a:avLst/>
          </a:prstGeom>
          <a:solidFill>
            <a:srgbClr val="B8BCC4"/>
          </a:solidFill>
          <a:ln w="0">
            <a:solidFill>
              <a:srgbClr val="B8BCC4"/>
            </a:solidFill>
            <a:prstDash val="solid"/>
          </a:ln>
        </p:spPr>
        <p:txBody>
          <a:bodyPr/>
          <a:lstStyle/>
          <a:p>
            <a:endParaRPr lang="en-US"/>
          </a:p>
        </p:txBody>
      </p:sp>
      <p:sp>
        <p:nvSpPr>
          <p:cNvPr id="9" name="Rectangle 8">
            <a:extLst>
              <a:ext uri="{FF2B5EF4-FFF2-40B4-BE49-F238E27FC236}">
                <a16:creationId xmlns:a16="http://schemas.microsoft.com/office/drawing/2014/main" id="{09A43536-B00F-49C6-9588-09E39681F00C}"/>
              </a:ext>
            </a:extLst>
          </p:cNvPr>
          <p:cNvSpPr>
            <a:spLocks noGrp="1"/>
          </p:cNvSpPr>
          <p:nvPr/>
        </p:nvSpPr>
        <p:spPr>
          <a:xfrm>
            <a:off x="7448550" y="3390900"/>
            <a:ext cx="3143250" cy="285750"/>
          </a:xfrm>
          <a:prstGeom prst="rect">
            <a:avLst/>
          </a:prstGeom>
          <a:noFill/>
          <a:ln w="0">
            <a:noFill/>
            <a:prstDash val="solid"/>
          </a:ln>
        </p:spPr>
        <p:txBody>
          <a:bodyPr wrap="square" lIns="0" tIns="0" rIns="0" bIns="0" anchor="t">
            <a:normAutofit/>
          </a:bodyPr>
          <a:lstStyle/>
          <a:p>
            <a:pPr algn="l">
              <a:lnSpc>
                <a:spcPct val="100000"/>
              </a:lnSpc>
              <a:buNone/>
              <a:defRPr sz="1500" b="1" i="0">
                <a:solidFill>
                  <a:srgbClr val="111111"/>
                </a:solidFill>
                <a:latin typeface="Arial"/>
                <a:ea typeface="Arial"/>
                <a:cs typeface="Arial"/>
              </a:defRPr>
            </a:pPr>
            <a:r>
              <a:rPr sz="1500" b="1" i="0">
                <a:solidFill>
                  <a:srgbClr val="111111"/>
                </a:solidFill>
                <a:latin typeface="Arial"/>
                <a:ea typeface="Arial"/>
                <a:cs typeface="Arial"/>
              </a:rPr>
              <a:t>14  Audere / Shout-It-Now</a:t>
            </a:r>
          </a:p>
        </p:txBody>
      </p:sp>
      <p:sp>
        <p:nvSpPr>
          <p:cNvPr id="10" name="Rectangle 9">
            <a:extLst>
              <a:ext uri="{FF2B5EF4-FFF2-40B4-BE49-F238E27FC236}">
                <a16:creationId xmlns:a16="http://schemas.microsoft.com/office/drawing/2014/main" id="{8D91477F-BB61-4EFE-AB11-8610B1569A3F}"/>
              </a:ext>
            </a:extLst>
          </p:cNvPr>
          <p:cNvSpPr>
            <a:spLocks noGrp="1"/>
          </p:cNvSpPr>
          <p:nvPr/>
        </p:nvSpPr>
        <p:spPr>
          <a:xfrm>
            <a:off x="7448550" y="3829050"/>
            <a:ext cx="3333750" cy="285750"/>
          </a:xfrm>
          <a:prstGeom prst="rect">
            <a:avLst/>
          </a:prstGeom>
          <a:noFill/>
          <a:ln w="0">
            <a:noFill/>
            <a:prstDash val="solid"/>
          </a:ln>
        </p:spPr>
        <p:txBody>
          <a:bodyPr wrap="square" lIns="0" tIns="0" rIns="0" bIns="0" anchor="t">
            <a:normAutofit/>
          </a:bodyPr>
          <a:lstStyle/>
          <a:p>
            <a:pPr algn="l">
              <a:lnSpc>
                <a:spcPct val="100000"/>
              </a:lnSpc>
              <a:buNone/>
              <a:defRPr sz="1500" b="1" i="0">
                <a:solidFill>
                  <a:srgbClr val="111111"/>
                </a:solidFill>
                <a:latin typeface="Arial"/>
                <a:ea typeface="Arial"/>
                <a:cs typeface="Arial"/>
              </a:defRPr>
            </a:pPr>
            <a:r>
              <a:rPr sz="1500" b="1" i="0">
                <a:solidFill>
                  <a:srgbClr val="111111"/>
                </a:solidFill>
                <a:latin typeface="Arial"/>
                <a:ea typeface="Arial"/>
                <a:cs typeface="Arial"/>
              </a:rPr>
              <a:t>6   Nigeria AI-CAD / portable X-ray</a:t>
            </a:r>
          </a:p>
        </p:txBody>
      </p:sp>
      <p:sp>
        <p:nvSpPr>
          <p:cNvPr id="11" name="Rectangle 10">
            <a:extLst>
              <a:ext uri="{FF2B5EF4-FFF2-40B4-BE49-F238E27FC236}">
                <a16:creationId xmlns:a16="http://schemas.microsoft.com/office/drawing/2014/main" id="{3F6D7555-6E69-47B3-ABDC-12FD1C2CEF35}"/>
              </a:ext>
            </a:extLst>
          </p:cNvPr>
          <p:cNvSpPr>
            <a:spLocks noGrp="1"/>
          </p:cNvSpPr>
          <p:nvPr/>
        </p:nvSpPr>
        <p:spPr>
          <a:xfrm>
            <a:off x="7448550" y="4267200"/>
            <a:ext cx="3143250" cy="285750"/>
          </a:xfrm>
          <a:prstGeom prst="rect">
            <a:avLst/>
          </a:prstGeom>
          <a:noFill/>
          <a:ln w="0">
            <a:noFill/>
            <a:prstDash val="solid"/>
          </a:ln>
        </p:spPr>
        <p:txBody>
          <a:bodyPr wrap="square" lIns="0" tIns="0" rIns="0" bIns="0" anchor="t">
            <a:normAutofit/>
          </a:bodyPr>
          <a:lstStyle/>
          <a:p>
            <a:pPr algn="l">
              <a:lnSpc>
                <a:spcPct val="100000"/>
              </a:lnSpc>
              <a:buNone/>
              <a:defRPr sz="1500" b="1" i="0">
                <a:solidFill>
                  <a:srgbClr val="111111"/>
                </a:solidFill>
                <a:latin typeface="Arial"/>
                <a:ea typeface="Arial"/>
                <a:cs typeface="Arial"/>
              </a:defRPr>
            </a:pPr>
            <a:r>
              <a:rPr sz="1500" b="1" i="0">
                <a:solidFill>
                  <a:srgbClr val="111111"/>
                </a:solidFill>
                <a:latin typeface="Arial"/>
                <a:ea typeface="Arial"/>
                <a:cs typeface="Arial"/>
              </a:rPr>
              <a:t>4   EPCON geospatial platform</a:t>
            </a:r>
          </a:p>
        </p:txBody>
      </p:sp>
      <p:sp>
        <p:nvSpPr>
          <p:cNvPr id="12" name="Rectangle 11">
            <a:extLst>
              <a:ext uri="{FF2B5EF4-FFF2-40B4-BE49-F238E27FC236}">
                <a16:creationId xmlns:a16="http://schemas.microsoft.com/office/drawing/2014/main" id="{8A3BF1CF-A5C7-4F8E-B5B6-F0A69A4F0FBC}"/>
              </a:ext>
            </a:extLst>
          </p:cNvPr>
          <p:cNvSpPr>
            <a:spLocks noGrp="1"/>
          </p:cNvSpPr>
          <p:nvPr/>
        </p:nvSpPr>
        <p:spPr>
          <a:xfrm>
            <a:off x="7448550" y="4705350"/>
            <a:ext cx="3143250" cy="285750"/>
          </a:xfrm>
          <a:prstGeom prst="rect">
            <a:avLst/>
          </a:prstGeom>
          <a:noFill/>
          <a:ln w="0">
            <a:noFill/>
            <a:prstDash val="solid"/>
          </a:ln>
        </p:spPr>
        <p:txBody>
          <a:bodyPr wrap="square" lIns="0" tIns="0" rIns="0" bIns="0" anchor="t">
            <a:normAutofit/>
          </a:bodyPr>
          <a:lstStyle/>
          <a:p>
            <a:pPr algn="l">
              <a:lnSpc>
                <a:spcPct val="100000"/>
              </a:lnSpc>
              <a:buNone/>
              <a:defRPr sz="1500" b="1" i="0">
                <a:solidFill>
                  <a:srgbClr val="111111"/>
                </a:solidFill>
                <a:latin typeface="Arial"/>
                <a:ea typeface="Arial"/>
                <a:cs typeface="Arial"/>
              </a:defRPr>
            </a:pPr>
            <a:r>
              <a:rPr sz="1500" b="1" i="0">
                <a:solidFill>
                  <a:srgbClr val="111111"/>
                </a:solidFill>
                <a:latin typeface="Arial"/>
                <a:ea typeface="Arial"/>
                <a:cs typeface="Arial"/>
              </a:rPr>
              <a:t>3   MARVIN / LLM triage</a:t>
            </a:r>
          </a:p>
        </p:txBody>
      </p:sp>
      <p:sp>
        <p:nvSpPr>
          <p:cNvPr id="14" name="source-11">
            <a:extLst>
              <a:ext uri="{FF2B5EF4-FFF2-40B4-BE49-F238E27FC236}">
                <a16:creationId xmlns:a16="http://schemas.microsoft.com/office/drawing/2014/main" id="{18799E4F-E1F1-4FE8-95F8-6F9BFF2D156D}"/>
              </a:ext>
            </a:extLst>
          </p:cNvPr>
          <p:cNvSpPr>
            <a:spLocks noGrp="1"/>
          </p:cNvSpPr>
          <p:nvPr/>
        </p:nvSpPr>
        <p:spPr>
          <a:xfrm>
            <a:off x="762000" y="6381750"/>
            <a:ext cx="9658350" cy="228600"/>
          </a:xfrm>
          <a:prstGeom prst="rect">
            <a:avLst/>
          </a:prstGeom>
          <a:noFill/>
          <a:ln w="0">
            <a:noFill/>
            <a:prstDash val="solid"/>
          </a:ln>
        </p:spPr>
        <p:txBody>
          <a:bodyPr wrap="square" lIns="0" tIns="0" rIns="0" bIns="0" anchor="ctr">
            <a:noAutofit/>
          </a:bodyPr>
          <a:lstStyle/>
          <a:p>
            <a:pPr algn="l">
              <a:lnSpc>
                <a:spcPct val="100000"/>
              </a:lnSpc>
              <a:buNone/>
              <a:defRPr sz="900" b="0" i="0">
                <a:solidFill>
                  <a:srgbClr val="5B6470"/>
                </a:solidFill>
                <a:latin typeface="Arial"/>
                <a:ea typeface="Arial"/>
                <a:cs typeface="Arial"/>
              </a:defRPr>
            </a:pPr>
            <a:r>
              <a:rPr sz="900" b="0" i="0">
                <a:solidFill>
                  <a:srgbClr val="5B6470"/>
                </a:solidFill>
                <a:latin typeface="Arial"/>
                <a:ea typeface="Arial"/>
                <a:cs typeface="Arial"/>
              </a:rPr>
              <a:t>Source: AIDS 2026 Abstract Book; author analysis</a:t>
            </a:r>
          </a:p>
        </p:txBody>
      </p:sp>
      <p:sp>
        <p:nvSpPr>
          <p:cNvPr id="15" name="page-11">
            <a:extLst>
              <a:ext uri="{FF2B5EF4-FFF2-40B4-BE49-F238E27FC236}">
                <a16:creationId xmlns:a16="http://schemas.microsoft.com/office/drawing/2014/main" id="{71C4AD81-D853-479E-802F-1662FC972537}"/>
              </a:ext>
            </a:extLst>
          </p:cNvPr>
          <p:cNvSpPr>
            <a:spLocks noGrp="1"/>
          </p:cNvSpPr>
          <p:nvPr/>
        </p:nvSpPr>
        <p:spPr>
          <a:xfrm>
            <a:off x="11144250" y="6381750"/>
            <a:ext cx="533400" cy="228600"/>
          </a:xfrm>
          <a:prstGeom prst="rect">
            <a:avLst/>
          </a:prstGeom>
          <a:noFill/>
          <a:ln w="0">
            <a:noFill/>
            <a:prstDash val="solid"/>
          </a:ln>
        </p:spPr>
        <p:txBody>
          <a:bodyPr wrap="square" lIns="0" tIns="0" rIns="0" bIns="0" anchor="ctr">
            <a:noAutofit/>
          </a:bodyPr>
          <a:lstStyle/>
          <a:p>
            <a:pPr algn="r">
              <a:lnSpc>
                <a:spcPct val="100000"/>
              </a:lnSpc>
              <a:buNone/>
              <a:defRPr sz="975" b="0" i="0">
                <a:solidFill>
                  <a:srgbClr val="5B6470"/>
                </a:solidFill>
                <a:latin typeface="Arial"/>
                <a:ea typeface="Arial"/>
                <a:cs typeface="Arial"/>
              </a:defRPr>
            </a:pPr>
            <a:r>
              <a:rPr sz="975" b="0" i="0">
                <a:solidFill>
                  <a:srgbClr val="5B6470"/>
                </a:solidFill>
                <a:latin typeface="Arial"/>
                <a:ea typeface="Arial"/>
                <a:cs typeface="Arial"/>
              </a:rPr>
              <a:t>11</a:t>
            </a:r>
          </a:p>
        </p:txBody>
      </p:sp>
      <p:pic>
        <p:nvPicPr>
          <p:cNvPr id="4" name="Picture 3">
            <a:extLst>
              <a:ext uri="{FF2B5EF4-FFF2-40B4-BE49-F238E27FC236}">
                <a16:creationId xmlns:a16="http://schemas.microsoft.com/office/drawing/2014/main" id="{AAB31535-C9C2-48E7-0822-DFBA47662C30}"/>
              </a:ext>
            </a:extLst>
          </p:cNvPr>
          <p:cNvPicPr>
            <a:picLocks noChangeAspect="1"/>
          </p:cNvPicPr>
          <p:nvPr/>
        </p:nvPicPr>
        <p:blipFill>
          <a:blip r:embed="rId4"/>
          <a:stretch>
            <a:fillRect/>
          </a:stretch>
        </p:blipFill>
        <p:spPr>
          <a:xfrm>
            <a:off x="9200524" y="5986690"/>
            <a:ext cx="2991476" cy="851478"/>
          </a:xfrm>
          <a:prstGeom prst="rect">
            <a:avLst/>
          </a:prstGeom>
        </p:spPr>
      </p:pic>
    </p:spTree>
    <p:extLst>
      <p:ext uri="{BB962C8B-B14F-4D97-AF65-F5344CB8AC3E}">
        <p14:creationId xmlns:p14="http://schemas.microsoft.com/office/powerpoint/2010/main" val="755980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860F0-C3C0-68D6-BA09-2F65BE4E09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3D4A4D-D3CB-2D07-56CC-544CD09A7AA0}"/>
              </a:ext>
            </a:extLst>
          </p:cNvPr>
          <p:cNvSpPr>
            <a:spLocks noGrp="1"/>
          </p:cNvSpPr>
          <p:nvPr>
            <p:ph type="title"/>
          </p:nvPr>
        </p:nvSpPr>
        <p:spPr/>
        <p:txBody>
          <a:bodyPr>
            <a:normAutofit/>
          </a:bodyPr>
          <a:lstStyle/>
          <a:p>
            <a:r>
              <a:rPr lang="en-US" sz="4400" dirty="0"/>
              <a:t>What do the accepted abstracts tell us about the applications of AI in HIV?</a:t>
            </a:r>
            <a:endParaRPr lang="en-US" sz="4400" b="0" dirty="0">
              <a:solidFill>
                <a:schemeClr val="tx1"/>
              </a:solidFill>
            </a:endParaRPr>
          </a:p>
        </p:txBody>
      </p:sp>
      <p:pic>
        <p:nvPicPr>
          <p:cNvPr id="3" name="Picture 2">
            <a:extLst>
              <a:ext uri="{FF2B5EF4-FFF2-40B4-BE49-F238E27FC236}">
                <a16:creationId xmlns:a16="http://schemas.microsoft.com/office/drawing/2014/main" id="{AB8A4836-9ACC-8144-18EC-00D3EDC97D4A}"/>
              </a:ext>
            </a:extLst>
          </p:cNvPr>
          <p:cNvPicPr>
            <a:picLocks noChangeAspect="1"/>
          </p:cNvPicPr>
          <p:nvPr/>
        </p:nvPicPr>
        <p:blipFill>
          <a:blip r:embed="rId3"/>
          <a:stretch>
            <a:fillRect/>
          </a:stretch>
        </p:blipFill>
        <p:spPr>
          <a:xfrm>
            <a:off x="9200524" y="5986690"/>
            <a:ext cx="2991476" cy="851478"/>
          </a:xfrm>
          <a:prstGeom prst="rect">
            <a:avLst/>
          </a:prstGeom>
        </p:spPr>
      </p:pic>
    </p:spTree>
    <p:extLst>
      <p:ext uri="{BB962C8B-B14F-4D97-AF65-F5344CB8AC3E}">
        <p14:creationId xmlns:p14="http://schemas.microsoft.com/office/powerpoint/2010/main" val="3998810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DC8117E-EB7B-4C71-A295-79506BCB6DD7}"/>
              </a:ext>
            </a:extLst>
          </p:cNvPr>
          <p:cNvSpPr>
            <a:spLocks noGrp="1"/>
          </p:cNvSpPr>
          <p:nvPr/>
        </p:nvSpPr>
        <p:spPr>
          <a:xfrm>
            <a:off x="514350" y="1733550"/>
            <a:ext cx="10763250" cy="609600"/>
          </a:xfrm>
          <a:prstGeom prst="rect">
            <a:avLst/>
          </a:prstGeom>
          <a:noFill/>
          <a:ln w="0">
            <a:noFill/>
            <a:prstDash val="solid"/>
          </a:ln>
        </p:spPr>
        <p:txBody>
          <a:bodyPr wrap="square" lIns="0" tIns="0" rIns="0" bIns="0" anchor="t">
            <a:normAutofit/>
          </a:bodyPr>
          <a:lstStyle/>
          <a:p>
            <a:pPr algn="l">
              <a:lnSpc>
                <a:spcPct val="100000"/>
              </a:lnSpc>
              <a:buNone/>
              <a:defRPr sz="1875" b="0" i="0">
                <a:solidFill>
                  <a:srgbClr val="5B6470"/>
                </a:solidFill>
                <a:latin typeface="Arial"/>
                <a:ea typeface="Arial"/>
                <a:cs typeface="Arial"/>
              </a:defRPr>
            </a:pPr>
            <a:r>
              <a:rPr sz="1875" b="0" i="0" dirty="0">
                <a:solidFill>
                  <a:srgbClr val="5B6470"/>
                </a:solidFill>
                <a:latin typeface="Arial"/>
                <a:ea typeface="Arial"/>
                <a:cs typeface="Arial"/>
              </a:rPr>
              <a:t>Conversational AI is shifting from information delivery to measurable entry, triage and linkage across the HIV/SRH continuum.</a:t>
            </a:r>
          </a:p>
        </p:txBody>
      </p:sp>
      <p:sp>
        <p:nvSpPr>
          <p:cNvPr id="5" name="Rectangle 4">
            <a:extLst>
              <a:ext uri="{FF2B5EF4-FFF2-40B4-BE49-F238E27FC236}">
                <a16:creationId xmlns:a16="http://schemas.microsoft.com/office/drawing/2014/main" id="{A23786A0-54D4-487A-8403-5962EB04D9CF}"/>
              </a:ext>
            </a:extLst>
          </p:cNvPr>
          <p:cNvSpPr>
            <a:spLocks noGrp="1"/>
          </p:cNvSpPr>
          <p:nvPr/>
        </p:nvSpPr>
        <p:spPr>
          <a:xfrm>
            <a:off x="514350" y="2800350"/>
            <a:ext cx="3048000" cy="704850"/>
          </a:xfrm>
          <a:prstGeom prst="rect">
            <a:avLst/>
          </a:prstGeom>
          <a:noFill/>
          <a:ln w="0">
            <a:noFill/>
            <a:prstDash val="solid"/>
          </a:ln>
        </p:spPr>
        <p:txBody>
          <a:bodyPr wrap="square" lIns="0" tIns="0" rIns="0" bIns="0" anchor="b">
            <a:normAutofit/>
          </a:bodyPr>
          <a:lstStyle/>
          <a:p>
            <a:pPr algn="l">
              <a:lnSpc>
                <a:spcPct val="100000"/>
              </a:lnSpc>
              <a:buNone/>
              <a:defRPr sz="4350" b="1" i="0">
                <a:solidFill>
                  <a:srgbClr val="D91E4D"/>
                </a:solidFill>
                <a:latin typeface="Arial"/>
                <a:ea typeface="Arial"/>
                <a:cs typeface="Arial"/>
              </a:defRPr>
            </a:pPr>
            <a:r>
              <a:rPr sz="4350" b="1" i="0">
                <a:solidFill>
                  <a:srgbClr val="D91E4D"/>
                </a:solidFill>
                <a:latin typeface="Arial"/>
                <a:ea typeface="Arial"/>
                <a:cs typeface="Arial"/>
              </a:rPr>
              <a:t>45%</a:t>
            </a:r>
          </a:p>
        </p:txBody>
      </p:sp>
      <p:sp>
        <p:nvSpPr>
          <p:cNvPr id="6" name="Rectangle 5">
            <a:extLst>
              <a:ext uri="{FF2B5EF4-FFF2-40B4-BE49-F238E27FC236}">
                <a16:creationId xmlns:a16="http://schemas.microsoft.com/office/drawing/2014/main" id="{EA7315CF-4163-42FD-83D6-76EDCA1789CB}"/>
              </a:ext>
            </a:extLst>
          </p:cNvPr>
          <p:cNvSpPr>
            <a:spLocks noGrp="1"/>
          </p:cNvSpPr>
          <p:nvPr/>
        </p:nvSpPr>
        <p:spPr>
          <a:xfrm>
            <a:off x="514350" y="3581400"/>
            <a:ext cx="3048000" cy="590550"/>
          </a:xfrm>
          <a:prstGeom prst="rect">
            <a:avLst/>
          </a:prstGeom>
          <a:noFill/>
          <a:ln w="0">
            <a:noFill/>
            <a:prstDash val="solid"/>
          </a:ln>
        </p:spPr>
        <p:txBody>
          <a:bodyPr wrap="square" lIns="0" tIns="0" rIns="0" bIns="0" anchor="t">
            <a:normAutofit/>
          </a:bodyPr>
          <a:lstStyle/>
          <a:p>
            <a:pPr algn="l">
              <a:lnSpc>
                <a:spcPct val="100000"/>
              </a:lnSpc>
              <a:buNone/>
              <a:defRPr sz="1500" b="0" i="0">
                <a:solidFill>
                  <a:srgbClr val="5B6470"/>
                </a:solidFill>
                <a:latin typeface="Arial"/>
                <a:ea typeface="Arial"/>
                <a:cs typeface="Arial"/>
              </a:defRPr>
            </a:pPr>
            <a:r>
              <a:rPr sz="1500" b="0" i="0" dirty="0">
                <a:solidFill>
                  <a:srgbClr val="5B6470"/>
                </a:solidFill>
                <a:latin typeface="Arial"/>
                <a:ea typeface="Arial"/>
                <a:cs typeface="Arial"/>
              </a:rPr>
              <a:t>of Aimee users who chatted with AI took up HIV testing and/or PrEP</a:t>
            </a:r>
          </a:p>
        </p:txBody>
      </p:sp>
      <p:sp>
        <p:nvSpPr>
          <p:cNvPr id="7" name="Rectangle 6">
            <a:extLst>
              <a:ext uri="{FF2B5EF4-FFF2-40B4-BE49-F238E27FC236}">
                <a16:creationId xmlns:a16="http://schemas.microsoft.com/office/drawing/2014/main" id="{9922BEB2-3EF9-46BC-94F9-7B8FCFE7B4E5}"/>
              </a:ext>
            </a:extLst>
          </p:cNvPr>
          <p:cNvSpPr>
            <a:spLocks noGrp="1"/>
          </p:cNvSpPr>
          <p:nvPr/>
        </p:nvSpPr>
        <p:spPr>
          <a:xfrm>
            <a:off x="4324350" y="2800350"/>
            <a:ext cx="3048000" cy="704850"/>
          </a:xfrm>
          <a:prstGeom prst="rect">
            <a:avLst/>
          </a:prstGeom>
          <a:noFill/>
          <a:ln w="0">
            <a:noFill/>
            <a:prstDash val="solid"/>
          </a:ln>
        </p:spPr>
        <p:txBody>
          <a:bodyPr wrap="square" lIns="0" tIns="0" rIns="0" bIns="0" anchor="b">
            <a:normAutofit/>
          </a:bodyPr>
          <a:lstStyle/>
          <a:p>
            <a:pPr algn="l">
              <a:lnSpc>
                <a:spcPct val="100000"/>
              </a:lnSpc>
              <a:buNone/>
              <a:defRPr sz="4350" b="1" i="0">
                <a:solidFill>
                  <a:srgbClr val="2979C7"/>
                </a:solidFill>
                <a:latin typeface="Arial"/>
                <a:ea typeface="Arial"/>
                <a:cs typeface="Arial"/>
              </a:defRPr>
            </a:pPr>
            <a:r>
              <a:rPr sz="4350" b="1" i="0" dirty="0">
                <a:solidFill>
                  <a:srgbClr val="2979C7"/>
                </a:solidFill>
                <a:latin typeface="Arial"/>
                <a:ea typeface="Arial"/>
                <a:cs typeface="Arial"/>
              </a:rPr>
              <a:t>95.8%</a:t>
            </a:r>
          </a:p>
        </p:txBody>
      </p:sp>
      <p:sp>
        <p:nvSpPr>
          <p:cNvPr id="8" name="Rectangle 7">
            <a:extLst>
              <a:ext uri="{FF2B5EF4-FFF2-40B4-BE49-F238E27FC236}">
                <a16:creationId xmlns:a16="http://schemas.microsoft.com/office/drawing/2014/main" id="{4D55CFA4-833F-443E-A4F1-5E6EC799E755}"/>
              </a:ext>
            </a:extLst>
          </p:cNvPr>
          <p:cNvSpPr>
            <a:spLocks noGrp="1"/>
          </p:cNvSpPr>
          <p:nvPr/>
        </p:nvSpPr>
        <p:spPr>
          <a:xfrm>
            <a:off x="4324350" y="3581400"/>
            <a:ext cx="3048000" cy="590550"/>
          </a:xfrm>
          <a:prstGeom prst="rect">
            <a:avLst/>
          </a:prstGeom>
          <a:noFill/>
          <a:ln w="0">
            <a:noFill/>
            <a:prstDash val="solid"/>
          </a:ln>
        </p:spPr>
        <p:txBody>
          <a:bodyPr wrap="square" lIns="0" tIns="0" rIns="0" bIns="0" anchor="t">
            <a:normAutofit/>
          </a:bodyPr>
          <a:lstStyle/>
          <a:p>
            <a:pPr algn="l">
              <a:lnSpc>
                <a:spcPct val="100000"/>
              </a:lnSpc>
              <a:buNone/>
              <a:defRPr sz="1500" b="0" i="0">
                <a:solidFill>
                  <a:srgbClr val="5B6470"/>
                </a:solidFill>
                <a:latin typeface="Arial"/>
                <a:ea typeface="Arial"/>
                <a:cs typeface="Arial"/>
              </a:defRPr>
            </a:pPr>
            <a:r>
              <a:rPr sz="1500" b="0" i="0">
                <a:solidFill>
                  <a:srgbClr val="5B6470"/>
                </a:solidFill>
                <a:latin typeface="Arial"/>
                <a:ea typeface="Arial"/>
                <a:cs typeface="Arial"/>
              </a:rPr>
              <a:t>on-site testing completion in a hybrid AI–human university model</a:t>
            </a:r>
          </a:p>
        </p:txBody>
      </p:sp>
      <p:sp>
        <p:nvSpPr>
          <p:cNvPr id="9" name="Rectangle 8">
            <a:extLst>
              <a:ext uri="{FF2B5EF4-FFF2-40B4-BE49-F238E27FC236}">
                <a16:creationId xmlns:a16="http://schemas.microsoft.com/office/drawing/2014/main" id="{8CCE8490-38E8-4CA3-8B21-1BA5E55079E9}"/>
              </a:ext>
            </a:extLst>
          </p:cNvPr>
          <p:cNvSpPr>
            <a:spLocks noGrp="1"/>
          </p:cNvSpPr>
          <p:nvPr/>
        </p:nvSpPr>
        <p:spPr>
          <a:xfrm>
            <a:off x="8134350" y="2800350"/>
            <a:ext cx="3048000" cy="704850"/>
          </a:xfrm>
          <a:prstGeom prst="rect">
            <a:avLst/>
          </a:prstGeom>
          <a:noFill/>
          <a:ln w="0">
            <a:noFill/>
            <a:prstDash val="solid"/>
          </a:ln>
        </p:spPr>
        <p:txBody>
          <a:bodyPr wrap="square" lIns="0" tIns="0" rIns="0" bIns="0" anchor="b">
            <a:normAutofit/>
          </a:bodyPr>
          <a:lstStyle/>
          <a:p>
            <a:pPr algn="l">
              <a:lnSpc>
                <a:spcPct val="100000"/>
              </a:lnSpc>
              <a:buNone/>
              <a:defRPr sz="4350" b="1" i="0">
                <a:solidFill>
                  <a:srgbClr val="28856B"/>
                </a:solidFill>
                <a:latin typeface="Arial"/>
                <a:ea typeface="Arial"/>
                <a:cs typeface="Arial"/>
              </a:defRPr>
            </a:pPr>
            <a:r>
              <a:rPr sz="4350" b="1" i="0">
                <a:solidFill>
                  <a:srgbClr val="28856B"/>
                </a:solidFill>
                <a:latin typeface="Arial"/>
                <a:ea typeface="Arial"/>
                <a:cs typeface="Arial"/>
              </a:rPr>
              <a:t>99.8%</a:t>
            </a:r>
          </a:p>
        </p:txBody>
      </p:sp>
      <p:sp>
        <p:nvSpPr>
          <p:cNvPr id="10" name="Rectangle 9">
            <a:extLst>
              <a:ext uri="{FF2B5EF4-FFF2-40B4-BE49-F238E27FC236}">
                <a16:creationId xmlns:a16="http://schemas.microsoft.com/office/drawing/2014/main" id="{DF86E6D1-539C-4F61-B635-4399D879FA45}"/>
              </a:ext>
            </a:extLst>
          </p:cNvPr>
          <p:cNvSpPr>
            <a:spLocks noGrp="1"/>
          </p:cNvSpPr>
          <p:nvPr/>
        </p:nvSpPr>
        <p:spPr>
          <a:xfrm>
            <a:off x="8134350" y="3581400"/>
            <a:ext cx="3048000" cy="590550"/>
          </a:xfrm>
          <a:prstGeom prst="rect">
            <a:avLst/>
          </a:prstGeom>
          <a:noFill/>
          <a:ln w="0">
            <a:noFill/>
            <a:prstDash val="solid"/>
          </a:ln>
        </p:spPr>
        <p:txBody>
          <a:bodyPr wrap="square" lIns="0" tIns="0" rIns="0" bIns="0" anchor="t">
            <a:normAutofit fontScale="95862"/>
          </a:bodyPr>
          <a:lstStyle/>
          <a:p>
            <a:pPr algn="l">
              <a:lnSpc>
                <a:spcPct val="100000"/>
              </a:lnSpc>
              <a:buNone/>
              <a:defRPr sz="1500" b="0" i="0">
                <a:solidFill>
                  <a:srgbClr val="5B6470"/>
                </a:solidFill>
                <a:latin typeface="Arial"/>
                <a:ea typeface="Arial"/>
                <a:cs typeface="Arial"/>
              </a:defRPr>
            </a:pPr>
            <a:r>
              <a:rPr sz="1500" b="0" i="0">
                <a:solidFill>
                  <a:srgbClr val="5B6470"/>
                </a:solidFill>
                <a:latin typeface="Arial"/>
                <a:ea typeface="Arial"/>
                <a:cs typeface="Arial"/>
              </a:rPr>
              <a:t>resolution of support-linkage requests among 10,155 CHOMI users</a:t>
            </a:r>
          </a:p>
        </p:txBody>
      </p:sp>
      <p:sp>
        <p:nvSpPr>
          <p:cNvPr id="11" name="Rectangle 10">
            <a:extLst>
              <a:ext uri="{FF2B5EF4-FFF2-40B4-BE49-F238E27FC236}">
                <a16:creationId xmlns:a16="http://schemas.microsoft.com/office/drawing/2014/main" id="{5C13023D-863F-4C81-ACD7-F26501F40E72}"/>
              </a:ext>
            </a:extLst>
          </p:cNvPr>
          <p:cNvSpPr>
            <a:spLocks noGrp="1"/>
          </p:cNvSpPr>
          <p:nvPr/>
        </p:nvSpPr>
        <p:spPr>
          <a:xfrm>
            <a:off x="4057650" y="2686050"/>
            <a:ext cx="9525" cy="2247900"/>
          </a:xfrm>
          <a:prstGeom prst="rect">
            <a:avLst/>
          </a:prstGeom>
          <a:solidFill>
            <a:srgbClr val="B8BCC4"/>
          </a:solidFill>
          <a:ln w="0">
            <a:solidFill>
              <a:srgbClr val="B8BCC4"/>
            </a:solidFill>
            <a:prstDash val="solid"/>
          </a:ln>
        </p:spPr>
        <p:txBody>
          <a:bodyPr/>
          <a:lstStyle/>
          <a:p>
            <a:endParaRPr lang="en-US"/>
          </a:p>
        </p:txBody>
      </p:sp>
      <p:sp>
        <p:nvSpPr>
          <p:cNvPr id="12" name="Rectangle 11">
            <a:extLst>
              <a:ext uri="{FF2B5EF4-FFF2-40B4-BE49-F238E27FC236}">
                <a16:creationId xmlns:a16="http://schemas.microsoft.com/office/drawing/2014/main" id="{1DAD15E7-7CE0-4442-BE48-3CB380844BE9}"/>
              </a:ext>
            </a:extLst>
          </p:cNvPr>
          <p:cNvSpPr>
            <a:spLocks noGrp="1"/>
          </p:cNvSpPr>
          <p:nvPr/>
        </p:nvSpPr>
        <p:spPr>
          <a:xfrm>
            <a:off x="7867650" y="2686050"/>
            <a:ext cx="9525" cy="2247900"/>
          </a:xfrm>
          <a:prstGeom prst="rect">
            <a:avLst/>
          </a:prstGeom>
          <a:solidFill>
            <a:srgbClr val="B8BCC4"/>
          </a:solidFill>
          <a:ln w="0">
            <a:solidFill>
              <a:srgbClr val="B8BCC4"/>
            </a:solidFill>
            <a:prstDash val="solid"/>
          </a:ln>
        </p:spPr>
        <p:txBody>
          <a:bodyPr/>
          <a:lstStyle/>
          <a:p>
            <a:endParaRPr lang="en-US"/>
          </a:p>
        </p:txBody>
      </p:sp>
      <p:sp>
        <p:nvSpPr>
          <p:cNvPr id="13" name="Rectangle 12">
            <a:extLst>
              <a:ext uri="{FF2B5EF4-FFF2-40B4-BE49-F238E27FC236}">
                <a16:creationId xmlns:a16="http://schemas.microsoft.com/office/drawing/2014/main" id="{DD63E22D-FC40-41E0-BA4C-F2A90EA4305B}"/>
              </a:ext>
            </a:extLst>
          </p:cNvPr>
          <p:cNvSpPr>
            <a:spLocks noGrp="1"/>
          </p:cNvSpPr>
          <p:nvPr/>
        </p:nvSpPr>
        <p:spPr>
          <a:xfrm>
            <a:off x="514350" y="5029200"/>
            <a:ext cx="1524000" cy="228600"/>
          </a:xfrm>
          <a:prstGeom prst="rect">
            <a:avLst/>
          </a:prstGeom>
          <a:noFill/>
          <a:ln w="0">
            <a:noFill/>
            <a:prstDash val="solid"/>
          </a:ln>
        </p:spPr>
        <p:txBody>
          <a:bodyPr wrap="square" lIns="0" tIns="0" rIns="0" bIns="0" anchor="t">
            <a:normAutofit/>
          </a:bodyPr>
          <a:lstStyle/>
          <a:p>
            <a:pPr algn="l">
              <a:lnSpc>
                <a:spcPct val="100000"/>
              </a:lnSpc>
              <a:buNone/>
              <a:defRPr sz="1050" b="1" i="0">
                <a:solidFill>
                  <a:srgbClr val="5B6470"/>
                </a:solidFill>
                <a:latin typeface="Arial"/>
                <a:ea typeface="Arial"/>
                <a:cs typeface="Arial"/>
              </a:defRPr>
            </a:pPr>
            <a:r>
              <a:rPr sz="1050" b="1" i="0">
                <a:solidFill>
                  <a:srgbClr val="5B6470"/>
                </a:solidFill>
                <a:latin typeface="Arial"/>
                <a:ea typeface="Arial"/>
                <a:cs typeface="Arial"/>
              </a:rPr>
              <a:t>WEPEE534</a:t>
            </a:r>
          </a:p>
        </p:txBody>
      </p:sp>
      <p:sp>
        <p:nvSpPr>
          <p:cNvPr id="14" name="Rectangle 13">
            <a:extLst>
              <a:ext uri="{FF2B5EF4-FFF2-40B4-BE49-F238E27FC236}">
                <a16:creationId xmlns:a16="http://schemas.microsoft.com/office/drawing/2014/main" id="{4A6D6479-4B51-47A6-AF28-0145AA458F3F}"/>
              </a:ext>
            </a:extLst>
          </p:cNvPr>
          <p:cNvSpPr>
            <a:spLocks noGrp="1"/>
          </p:cNvSpPr>
          <p:nvPr/>
        </p:nvSpPr>
        <p:spPr>
          <a:xfrm>
            <a:off x="4324350" y="5029200"/>
            <a:ext cx="1524000" cy="228600"/>
          </a:xfrm>
          <a:prstGeom prst="rect">
            <a:avLst/>
          </a:prstGeom>
          <a:noFill/>
          <a:ln w="0">
            <a:noFill/>
            <a:prstDash val="solid"/>
          </a:ln>
        </p:spPr>
        <p:txBody>
          <a:bodyPr wrap="square" lIns="0" tIns="0" rIns="0" bIns="0" anchor="t">
            <a:normAutofit/>
          </a:bodyPr>
          <a:lstStyle/>
          <a:p>
            <a:pPr algn="l">
              <a:lnSpc>
                <a:spcPct val="100000"/>
              </a:lnSpc>
              <a:buNone/>
              <a:defRPr sz="1050" b="1" i="0">
                <a:solidFill>
                  <a:srgbClr val="5B6470"/>
                </a:solidFill>
                <a:latin typeface="Arial"/>
                <a:ea typeface="Arial"/>
                <a:cs typeface="Arial"/>
              </a:defRPr>
            </a:pPr>
            <a:r>
              <a:rPr sz="1050" b="1" i="0" dirty="0">
                <a:solidFill>
                  <a:srgbClr val="5B6470"/>
                </a:solidFill>
                <a:latin typeface="Arial"/>
                <a:ea typeface="Arial"/>
                <a:cs typeface="Arial"/>
              </a:rPr>
              <a:t>WEPEE472</a:t>
            </a:r>
          </a:p>
        </p:txBody>
      </p:sp>
      <p:sp>
        <p:nvSpPr>
          <p:cNvPr id="15" name="Rectangle 14">
            <a:extLst>
              <a:ext uri="{FF2B5EF4-FFF2-40B4-BE49-F238E27FC236}">
                <a16:creationId xmlns:a16="http://schemas.microsoft.com/office/drawing/2014/main" id="{4FB44852-81B7-43A0-89BE-86439BD6C236}"/>
              </a:ext>
            </a:extLst>
          </p:cNvPr>
          <p:cNvSpPr>
            <a:spLocks noGrp="1"/>
          </p:cNvSpPr>
          <p:nvPr/>
        </p:nvSpPr>
        <p:spPr>
          <a:xfrm>
            <a:off x="8134350" y="5029200"/>
            <a:ext cx="1524000" cy="228600"/>
          </a:xfrm>
          <a:prstGeom prst="rect">
            <a:avLst/>
          </a:prstGeom>
          <a:noFill/>
          <a:ln w="0">
            <a:noFill/>
            <a:prstDash val="solid"/>
          </a:ln>
        </p:spPr>
        <p:txBody>
          <a:bodyPr wrap="square" lIns="0" tIns="0" rIns="0" bIns="0" anchor="t">
            <a:normAutofit/>
          </a:bodyPr>
          <a:lstStyle/>
          <a:p>
            <a:pPr algn="l">
              <a:lnSpc>
                <a:spcPct val="100000"/>
              </a:lnSpc>
              <a:buNone/>
              <a:defRPr sz="1050" b="1" i="0">
                <a:solidFill>
                  <a:srgbClr val="5B6470"/>
                </a:solidFill>
                <a:latin typeface="Arial"/>
                <a:ea typeface="Arial"/>
                <a:cs typeface="Arial"/>
              </a:defRPr>
            </a:pPr>
            <a:r>
              <a:rPr sz="1050" b="1" i="0">
                <a:solidFill>
                  <a:srgbClr val="5B6470"/>
                </a:solidFill>
                <a:latin typeface="Arial"/>
                <a:ea typeface="Arial"/>
                <a:cs typeface="Arial"/>
              </a:rPr>
              <a:t>THPEE565</a:t>
            </a:r>
          </a:p>
        </p:txBody>
      </p:sp>
      <p:sp>
        <p:nvSpPr>
          <p:cNvPr id="16" name="Rectangle 15">
            <a:extLst>
              <a:ext uri="{FF2B5EF4-FFF2-40B4-BE49-F238E27FC236}">
                <a16:creationId xmlns:a16="http://schemas.microsoft.com/office/drawing/2014/main" id="{E2724913-F2EB-4F3E-A904-91DDCF110493}"/>
              </a:ext>
            </a:extLst>
          </p:cNvPr>
          <p:cNvSpPr>
            <a:spLocks noGrp="1"/>
          </p:cNvSpPr>
          <p:nvPr/>
        </p:nvSpPr>
        <p:spPr>
          <a:xfrm>
            <a:off x="514350" y="5600700"/>
            <a:ext cx="10763250" cy="476250"/>
          </a:xfrm>
          <a:prstGeom prst="rect">
            <a:avLst/>
          </a:prstGeom>
          <a:solidFill>
            <a:srgbClr val="111111"/>
          </a:solidFill>
          <a:ln w="0">
            <a:solidFill>
              <a:srgbClr val="111111"/>
            </a:solidFill>
            <a:prstDash val="solid"/>
          </a:ln>
        </p:spPr>
        <p:txBody>
          <a:bodyPr/>
          <a:lstStyle/>
          <a:p>
            <a:endParaRPr lang="en-US"/>
          </a:p>
        </p:txBody>
      </p:sp>
      <p:sp>
        <p:nvSpPr>
          <p:cNvPr id="17" name="Rectangle 16">
            <a:extLst>
              <a:ext uri="{FF2B5EF4-FFF2-40B4-BE49-F238E27FC236}">
                <a16:creationId xmlns:a16="http://schemas.microsoft.com/office/drawing/2014/main" id="{FFD7C181-F026-4118-86E9-3CFD6CAD22C1}"/>
              </a:ext>
            </a:extLst>
          </p:cNvPr>
          <p:cNvSpPr>
            <a:spLocks noGrp="1"/>
          </p:cNvSpPr>
          <p:nvPr/>
        </p:nvSpPr>
        <p:spPr>
          <a:xfrm>
            <a:off x="742950" y="5715000"/>
            <a:ext cx="10287000" cy="266700"/>
          </a:xfrm>
          <a:prstGeom prst="rect">
            <a:avLst/>
          </a:prstGeom>
          <a:noFill/>
          <a:ln w="0">
            <a:noFill/>
            <a:prstDash val="solid"/>
          </a:ln>
        </p:spPr>
        <p:txBody>
          <a:bodyPr wrap="square" lIns="0" tIns="0" rIns="0" bIns="0" anchor="t">
            <a:normAutofit/>
          </a:bodyPr>
          <a:lstStyle/>
          <a:p>
            <a:pPr algn="l">
              <a:lnSpc>
                <a:spcPct val="100000"/>
              </a:lnSpc>
              <a:buNone/>
              <a:defRPr sz="1650" b="1" i="0">
                <a:solidFill>
                  <a:srgbClr val="FFFFFF"/>
                </a:solidFill>
                <a:latin typeface="Arial"/>
                <a:ea typeface="Arial"/>
                <a:cs typeface="Arial"/>
              </a:defRPr>
            </a:pPr>
            <a:r>
              <a:rPr sz="1650" b="1" i="0">
                <a:solidFill>
                  <a:srgbClr val="FFFFFF"/>
                </a:solidFill>
                <a:latin typeface="Arial"/>
                <a:ea typeface="Arial"/>
                <a:cs typeface="Arial"/>
              </a:rPr>
              <a:t>Emerging insight: the AI product is increasingly the service pathway itself.</a:t>
            </a:r>
          </a:p>
        </p:txBody>
      </p:sp>
      <p:sp>
        <p:nvSpPr>
          <p:cNvPr id="18" name="source-4">
            <a:extLst>
              <a:ext uri="{FF2B5EF4-FFF2-40B4-BE49-F238E27FC236}">
                <a16:creationId xmlns:a16="http://schemas.microsoft.com/office/drawing/2014/main" id="{006BF8E8-F43D-4AE0-9DF7-A8370D9523C9}"/>
              </a:ext>
            </a:extLst>
          </p:cNvPr>
          <p:cNvSpPr>
            <a:spLocks noGrp="1"/>
          </p:cNvSpPr>
          <p:nvPr/>
        </p:nvSpPr>
        <p:spPr>
          <a:xfrm>
            <a:off x="762000" y="6381750"/>
            <a:ext cx="9658350" cy="228600"/>
          </a:xfrm>
          <a:prstGeom prst="rect">
            <a:avLst/>
          </a:prstGeom>
          <a:noFill/>
          <a:ln w="0">
            <a:noFill/>
            <a:prstDash val="solid"/>
          </a:ln>
        </p:spPr>
        <p:txBody>
          <a:bodyPr wrap="square" lIns="0" tIns="0" rIns="0" bIns="0" anchor="ctr">
            <a:noAutofit/>
          </a:bodyPr>
          <a:lstStyle/>
          <a:p>
            <a:pPr algn="l">
              <a:lnSpc>
                <a:spcPct val="100000"/>
              </a:lnSpc>
              <a:buNone/>
              <a:defRPr sz="900" b="0" i="0">
                <a:solidFill>
                  <a:srgbClr val="5B6470"/>
                </a:solidFill>
                <a:latin typeface="Arial"/>
                <a:ea typeface="Arial"/>
                <a:cs typeface="Arial"/>
              </a:defRPr>
            </a:pPr>
            <a:r>
              <a:rPr sz="900" b="0" i="0">
                <a:solidFill>
                  <a:srgbClr val="5B6470"/>
                </a:solidFill>
                <a:latin typeface="Arial"/>
                <a:ea typeface="Arial"/>
                <a:cs typeface="Arial"/>
              </a:rPr>
              <a:t>Source: WEPEE534, WEPEE472, THPEE565</a:t>
            </a:r>
          </a:p>
        </p:txBody>
      </p:sp>
      <p:sp>
        <p:nvSpPr>
          <p:cNvPr id="19" name="page-4">
            <a:extLst>
              <a:ext uri="{FF2B5EF4-FFF2-40B4-BE49-F238E27FC236}">
                <a16:creationId xmlns:a16="http://schemas.microsoft.com/office/drawing/2014/main" id="{3BC8B417-261E-47D8-AFC3-52FCBBE3F51E}"/>
              </a:ext>
            </a:extLst>
          </p:cNvPr>
          <p:cNvSpPr>
            <a:spLocks noGrp="1"/>
          </p:cNvSpPr>
          <p:nvPr/>
        </p:nvSpPr>
        <p:spPr>
          <a:xfrm>
            <a:off x="11144250" y="6381750"/>
            <a:ext cx="533400" cy="228600"/>
          </a:xfrm>
          <a:prstGeom prst="rect">
            <a:avLst/>
          </a:prstGeom>
          <a:noFill/>
          <a:ln w="0">
            <a:noFill/>
            <a:prstDash val="solid"/>
          </a:ln>
        </p:spPr>
        <p:txBody>
          <a:bodyPr wrap="square" lIns="0" tIns="0" rIns="0" bIns="0" anchor="ctr">
            <a:noAutofit/>
          </a:bodyPr>
          <a:lstStyle/>
          <a:p>
            <a:pPr algn="r">
              <a:lnSpc>
                <a:spcPct val="100000"/>
              </a:lnSpc>
              <a:buNone/>
              <a:defRPr sz="975" b="0" i="0">
                <a:solidFill>
                  <a:srgbClr val="5B6470"/>
                </a:solidFill>
                <a:latin typeface="Arial"/>
                <a:ea typeface="Arial"/>
                <a:cs typeface="Arial"/>
              </a:defRPr>
            </a:pPr>
            <a:r>
              <a:rPr sz="975" b="0" i="0">
                <a:solidFill>
                  <a:srgbClr val="5B6470"/>
                </a:solidFill>
                <a:latin typeface="Arial"/>
                <a:ea typeface="Arial"/>
                <a:cs typeface="Arial"/>
              </a:rPr>
              <a:t>4</a:t>
            </a:r>
          </a:p>
        </p:txBody>
      </p:sp>
      <p:sp>
        <p:nvSpPr>
          <p:cNvPr id="21" name="title-4">
            <a:extLst>
              <a:ext uri="{FF2B5EF4-FFF2-40B4-BE49-F238E27FC236}">
                <a16:creationId xmlns:a16="http://schemas.microsoft.com/office/drawing/2014/main" id="{5AEDCB56-414B-8F39-0784-D146A8E31F8C}"/>
              </a:ext>
            </a:extLst>
          </p:cNvPr>
          <p:cNvSpPr>
            <a:spLocks noGrp="1"/>
          </p:cNvSpPr>
          <p:nvPr/>
        </p:nvSpPr>
        <p:spPr>
          <a:xfrm>
            <a:off x="1623852" y="685800"/>
            <a:ext cx="10384878" cy="762000"/>
          </a:xfrm>
          <a:prstGeom prst="rect">
            <a:avLst/>
          </a:prstGeom>
          <a:noFill/>
          <a:ln w="0">
            <a:noFill/>
            <a:prstDash val="solid"/>
          </a:ln>
        </p:spPr>
        <p:txBody>
          <a:bodyPr wrap="square" lIns="0" tIns="0" rIns="0" bIns="0" anchor="t">
            <a:noAutofit/>
          </a:bodyPr>
          <a:lstStyle/>
          <a:p>
            <a:pPr algn="l">
              <a:lnSpc>
                <a:spcPct val="100000"/>
              </a:lnSpc>
              <a:buNone/>
              <a:defRPr sz="3525" b="1" i="0">
                <a:solidFill>
                  <a:srgbClr val="111111"/>
                </a:solidFill>
                <a:latin typeface="Arial"/>
                <a:ea typeface="Arial"/>
                <a:cs typeface="Arial"/>
              </a:defRPr>
            </a:pPr>
            <a:r>
              <a:rPr sz="3525" b="1" i="0" dirty="0">
                <a:solidFill>
                  <a:srgbClr val="111111"/>
                </a:solidFill>
                <a:latin typeface="Arial"/>
                <a:ea typeface="Arial"/>
                <a:cs typeface="Arial"/>
              </a:rPr>
              <a:t>AI is becoming a new front door to HIV services</a:t>
            </a:r>
          </a:p>
        </p:txBody>
      </p:sp>
      <p:pic>
        <p:nvPicPr>
          <p:cNvPr id="2" name="Picture 1">
            <a:extLst>
              <a:ext uri="{FF2B5EF4-FFF2-40B4-BE49-F238E27FC236}">
                <a16:creationId xmlns:a16="http://schemas.microsoft.com/office/drawing/2014/main" id="{B72EADD8-CA0F-B466-8C4B-BD23B20C59B0}"/>
              </a:ext>
            </a:extLst>
          </p:cNvPr>
          <p:cNvPicPr>
            <a:picLocks noChangeAspect="1"/>
          </p:cNvPicPr>
          <p:nvPr/>
        </p:nvPicPr>
        <p:blipFill>
          <a:blip r:embed="rId3"/>
          <a:stretch>
            <a:fillRect/>
          </a:stretch>
        </p:blipFill>
        <p:spPr>
          <a:xfrm>
            <a:off x="9200524" y="5986690"/>
            <a:ext cx="2991476" cy="851478"/>
          </a:xfrm>
          <a:prstGeom prst="rect">
            <a:avLst/>
          </a:prstGeom>
        </p:spPr>
      </p:pic>
      <p:pic>
        <p:nvPicPr>
          <p:cNvPr id="3" name="Picture 2">
            <a:extLst>
              <a:ext uri="{FF2B5EF4-FFF2-40B4-BE49-F238E27FC236}">
                <a16:creationId xmlns:a16="http://schemas.microsoft.com/office/drawing/2014/main" id="{DF736058-BFC6-563A-9C80-8D48007A5C19}"/>
              </a:ext>
            </a:extLst>
          </p:cNvPr>
          <p:cNvPicPr>
            <a:picLocks noChangeAspect="1"/>
          </p:cNvPicPr>
          <p:nvPr/>
        </p:nvPicPr>
        <p:blipFill>
          <a:blip r:embed="rId4"/>
          <a:stretch/>
        </p:blipFill>
        <p:spPr>
          <a:xfrm>
            <a:off x="8028430" y="4171950"/>
            <a:ext cx="3001520" cy="1092029"/>
          </a:xfrm>
          <a:prstGeom prst="rect">
            <a:avLst/>
          </a:prstGeom>
        </p:spPr>
      </p:pic>
      <p:pic>
        <p:nvPicPr>
          <p:cNvPr id="20" name="Picture 19">
            <a:extLst>
              <a:ext uri="{FF2B5EF4-FFF2-40B4-BE49-F238E27FC236}">
                <a16:creationId xmlns:a16="http://schemas.microsoft.com/office/drawing/2014/main" id="{1C31A759-26A3-A8AC-0BBB-D1D70A05921F}"/>
              </a:ext>
            </a:extLst>
          </p:cNvPr>
          <p:cNvPicPr>
            <a:picLocks noChangeAspect="1"/>
          </p:cNvPicPr>
          <p:nvPr/>
        </p:nvPicPr>
        <p:blipFill>
          <a:blip r:embed="rId5"/>
          <a:stretch/>
        </p:blipFill>
        <p:spPr>
          <a:xfrm>
            <a:off x="4218431" y="4205059"/>
            <a:ext cx="2636656" cy="1090841"/>
          </a:xfrm>
          <a:prstGeom prst="rect">
            <a:avLst/>
          </a:prstGeom>
        </p:spPr>
      </p:pic>
      <p:pic>
        <p:nvPicPr>
          <p:cNvPr id="22" name="Picture 21">
            <a:extLst>
              <a:ext uri="{FF2B5EF4-FFF2-40B4-BE49-F238E27FC236}">
                <a16:creationId xmlns:a16="http://schemas.microsoft.com/office/drawing/2014/main" id="{1F8070B7-98A7-8F54-E8C2-3368EB76373B}"/>
              </a:ext>
            </a:extLst>
          </p:cNvPr>
          <p:cNvPicPr>
            <a:picLocks noChangeAspect="1"/>
          </p:cNvPicPr>
          <p:nvPr/>
        </p:nvPicPr>
        <p:blipFill>
          <a:blip r:embed="rId6"/>
          <a:stretch/>
        </p:blipFill>
        <p:spPr>
          <a:xfrm>
            <a:off x="444710" y="4171950"/>
            <a:ext cx="2465395" cy="1143000"/>
          </a:xfrm>
          <a:prstGeom prst="rect">
            <a:avLst/>
          </a:prstGeom>
        </p:spPr>
      </p:pic>
    </p:spTree>
    <p:extLst>
      <p:ext uri="{BB962C8B-B14F-4D97-AF65-F5344CB8AC3E}">
        <p14:creationId xmlns:p14="http://schemas.microsoft.com/office/powerpoint/2010/main" val="1613308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5">
            <a:extLst>
              <a:ext uri="{FF2B5EF4-FFF2-40B4-BE49-F238E27FC236}">
                <a16:creationId xmlns:a16="http://schemas.microsoft.com/office/drawing/2014/main" id="{B84EFDB5-A698-4451-AE70-F7C4B4BA0D1E}"/>
              </a:ext>
            </a:extLst>
          </p:cNvPr>
          <p:cNvSpPr>
            <a:spLocks noGrp="1"/>
          </p:cNvSpPr>
          <p:nvPr/>
        </p:nvSpPr>
        <p:spPr>
          <a:xfrm>
            <a:off x="2579632" y="752475"/>
            <a:ext cx="11163300" cy="762000"/>
          </a:xfrm>
          <a:prstGeom prst="rect">
            <a:avLst/>
          </a:prstGeom>
          <a:noFill/>
          <a:ln w="0">
            <a:noFill/>
            <a:prstDash val="solid"/>
          </a:ln>
        </p:spPr>
        <p:txBody>
          <a:bodyPr wrap="square" lIns="0" tIns="0" rIns="0" bIns="0" anchor="t">
            <a:noAutofit/>
          </a:bodyPr>
          <a:lstStyle/>
          <a:p>
            <a:pPr algn="l">
              <a:lnSpc>
                <a:spcPct val="100000"/>
              </a:lnSpc>
              <a:buNone/>
              <a:defRPr sz="3525" b="1" i="0">
                <a:solidFill>
                  <a:srgbClr val="111111"/>
                </a:solidFill>
                <a:latin typeface="Arial"/>
                <a:ea typeface="Arial"/>
                <a:cs typeface="Arial"/>
              </a:defRPr>
            </a:pPr>
            <a:r>
              <a:rPr sz="3525" b="1" i="0" dirty="0">
                <a:solidFill>
                  <a:srgbClr val="111111"/>
                </a:solidFill>
                <a:latin typeface="Arial"/>
                <a:ea typeface="Arial"/>
                <a:cs typeface="Arial"/>
              </a:rPr>
              <a:t>Prediction is beginning to steer outreach</a:t>
            </a:r>
          </a:p>
        </p:txBody>
      </p:sp>
      <p:sp>
        <p:nvSpPr>
          <p:cNvPr id="5" name="Rectangle 4">
            <a:extLst>
              <a:ext uri="{FF2B5EF4-FFF2-40B4-BE49-F238E27FC236}">
                <a16:creationId xmlns:a16="http://schemas.microsoft.com/office/drawing/2014/main" id="{CAADD975-F044-48BF-9869-73ECF0E606D4}"/>
              </a:ext>
            </a:extLst>
          </p:cNvPr>
          <p:cNvSpPr>
            <a:spLocks noGrp="1"/>
          </p:cNvSpPr>
          <p:nvPr/>
        </p:nvSpPr>
        <p:spPr>
          <a:xfrm>
            <a:off x="514350" y="2286000"/>
            <a:ext cx="1333500" cy="171450"/>
          </a:xfrm>
          <a:prstGeom prst="rect">
            <a:avLst/>
          </a:prstGeom>
          <a:noFill/>
          <a:ln w="0">
            <a:noFill/>
            <a:prstDash val="solid"/>
          </a:ln>
        </p:spPr>
        <p:txBody>
          <a:bodyPr wrap="square" lIns="0" tIns="0" rIns="0" bIns="0" anchor="t">
            <a:normAutofit/>
          </a:bodyPr>
          <a:lstStyle/>
          <a:p>
            <a:pPr algn="l">
              <a:lnSpc>
                <a:spcPct val="100000"/>
              </a:lnSpc>
              <a:buNone/>
              <a:defRPr sz="975" b="1" i="0">
                <a:solidFill>
                  <a:srgbClr val="5B6470"/>
                </a:solidFill>
                <a:latin typeface="Arial"/>
                <a:ea typeface="Arial"/>
                <a:cs typeface="Arial"/>
              </a:defRPr>
            </a:pPr>
            <a:r>
              <a:rPr sz="975" b="1" i="0">
                <a:solidFill>
                  <a:srgbClr val="5B6470"/>
                </a:solidFill>
                <a:latin typeface="Arial"/>
                <a:ea typeface="Arial"/>
                <a:cs typeface="Arial"/>
              </a:rPr>
              <a:t>ABSTRACT</a:t>
            </a:r>
          </a:p>
        </p:txBody>
      </p:sp>
      <p:sp>
        <p:nvSpPr>
          <p:cNvPr id="6" name="Rectangle 5">
            <a:extLst>
              <a:ext uri="{FF2B5EF4-FFF2-40B4-BE49-F238E27FC236}">
                <a16:creationId xmlns:a16="http://schemas.microsoft.com/office/drawing/2014/main" id="{9BCD0C26-DBA5-402C-B50F-3A3041ACFF77}"/>
              </a:ext>
            </a:extLst>
          </p:cNvPr>
          <p:cNvSpPr>
            <a:spLocks noGrp="1"/>
          </p:cNvSpPr>
          <p:nvPr/>
        </p:nvSpPr>
        <p:spPr>
          <a:xfrm>
            <a:off x="1905000" y="2286000"/>
            <a:ext cx="2571750" cy="171450"/>
          </a:xfrm>
          <a:prstGeom prst="rect">
            <a:avLst/>
          </a:prstGeom>
          <a:noFill/>
          <a:ln w="0">
            <a:noFill/>
            <a:prstDash val="solid"/>
          </a:ln>
        </p:spPr>
        <p:txBody>
          <a:bodyPr wrap="square" lIns="0" tIns="0" rIns="0" bIns="0" anchor="t">
            <a:normAutofit/>
          </a:bodyPr>
          <a:lstStyle/>
          <a:p>
            <a:pPr algn="l">
              <a:lnSpc>
                <a:spcPct val="100000"/>
              </a:lnSpc>
              <a:buNone/>
              <a:defRPr sz="975" b="1" i="0">
                <a:solidFill>
                  <a:srgbClr val="5B6470"/>
                </a:solidFill>
                <a:latin typeface="Arial"/>
                <a:ea typeface="Arial"/>
                <a:cs typeface="Arial"/>
              </a:defRPr>
            </a:pPr>
            <a:r>
              <a:rPr sz="975" b="1" i="0">
                <a:solidFill>
                  <a:srgbClr val="5B6470"/>
                </a:solidFill>
                <a:latin typeface="Arial"/>
                <a:ea typeface="Arial"/>
                <a:cs typeface="Arial"/>
              </a:rPr>
              <a:t>USE CASE</a:t>
            </a:r>
          </a:p>
        </p:txBody>
      </p:sp>
      <p:sp>
        <p:nvSpPr>
          <p:cNvPr id="7" name="Rectangle 6">
            <a:extLst>
              <a:ext uri="{FF2B5EF4-FFF2-40B4-BE49-F238E27FC236}">
                <a16:creationId xmlns:a16="http://schemas.microsoft.com/office/drawing/2014/main" id="{39F603D2-51E0-42FF-8AE0-B14934291856}"/>
              </a:ext>
            </a:extLst>
          </p:cNvPr>
          <p:cNvSpPr>
            <a:spLocks noGrp="1"/>
          </p:cNvSpPr>
          <p:nvPr/>
        </p:nvSpPr>
        <p:spPr>
          <a:xfrm>
            <a:off x="4667250" y="2286000"/>
            <a:ext cx="1714500" cy="171450"/>
          </a:xfrm>
          <a:prstGeom prst="rect">
            <a:avLst/>
          </a:prstGeom>
          <a:noFill/>
          <a:ln w="0">
            <a:noFill/>
            <a:prstDash val="solid"/>
          </a:ln>
        </p:spPr>
        <p:txBody>
          <a:bodyPr wrap="square" lIns="0" tIns="0" rIns="0" bIns="0" anchor="t">
            <a:normAutofit/>
          </a:bodyPr>
          <a:lstStyle/>
          <a:p>
            <a:pPr algn="l">
              <a:lnSpc>
                <a:spcPct val="100000"/>
              </a:lnSpc>
              <a:buNone/>
              <a:defRPr sz="975" b="1" i="0">
                <a:solidFill>
                  <a:srgbClr val="5B6470"/>
                </a:solidFill>
                <a:latin typeface="Arial"/>
                <a:ea typeface="Arial"/>
                <a:cs typeface="Arial"/>
              </a:defRPr>
            </a:pPr>
            <a:r>
              <a:rPr sz="975" b="1" i="0">
                <a:solidFill>
                  <a:srgbClr val="5B6470"/>
                </a:solidFill>
                <a:latin typeface="Arial"/>
                <a:ea typeface="Arial"/>
                <a:cs typeface="Arial"/>
              </a:rPr>
              <a:t>SIGNAL</a:t>
            </a:r>
          </a:p>
        </p:txBody>
      </p:sp>
      <p:sp>
        <p:nvSpPr>
          <p:cNvPr id="8" name="Rectangle 7">
            <a:extLst>
              <a:ext uri="{FF2B5EF4-FFF2-40B4-BE49-F238E27FC236}">
                <a16:creationId xmlns:a16="http://schemas.microsoft.com/office/drawing/2014/main" id="{46C0B6F8-4741-4A0F-8846-2D62D1FE164A}"/>
              </a:ext>
            </a:extLst>
          </p:cNvPr>
          <p:cNvSpPr>
            <a:spLocks noGrp="1"/>
          </p:cNvSpPr>
          <p:nvPr/>
        </p:nvSpPr>
        <p:spPr>
          <a:xfrm>
            <a:off x="6572250" y="2286000"/>
            <a:ext cx="4762500" cy="171450"/>
          </a:xfrm>
          <a:prstGeom prst="rect">
            <a:avLst/>
          </a:prstGeom>
          <a:noFill/>
          <a:ln w="0">
            <a:noFill/>
            <a:prstDash val="solid"/>
          </a:ln>
        </p:spPr>
        <p:txBody>
          <a:bodyPr wrap="square" lIns="0" tIns="0" rIns="0" bIns="0" anchor="t">
            <a:normAutofit/>
          </a:bodyPr>
          <a:lstStyle/>
          <a:p>
            <a:pPr algn="l">
              <a:lnSpc>
                <a:spcPct val="100000"/>
              </a:lnSpc>
              <a:buNone/>
              <a:defRPr sz="975" b="1" i="0">
                <a:solidFill>
                  <a:srgbClr val="5B6470"/>
                </a:solidFill>
                <a:latin typeface="Arial"/>
                <a:ea typeface="Arial"/>
                <a:cs typeface="Arial"/>
              </a:defRPr>
            </a:pPr>
            <a:r>
              <a:rPr sz="975" b="1" i="0">
                <a:solidFill>
                  <a:srgbClr val="5B6470"/>
                </a:solidFill>
                <a:latin typeface="Arial"/>
                <a:ea typeface="Arial"/>
                <a:cs typeface="Arial"/>
              </a:rPr>
              <a:t>PROGRAM VALUE</a:t>
            </a:r>
          </a:p>
        </p:txBody>
      </p:sp>
      <p:sp>
        <p:nvSpPr>
          <p:cNvPr id="9" name="Rectangle 8">
            <a:extLst>
              <a:ext uri="{FF2B5EF4-FFF2-40B4-BE49-F238E27FC236}">
                <a16:creationId xmlns:a16="http://schemas.microsoft.com/office/drawing/2014/main" id="{1DAAF872-C8F9-4D1A-9823-DED4334430B4}"/>
              </a:ext>
            </a:extLst>
          </p:cNvPr>
          <p:cNvSpPr>
            <a:spLocks noGrp="1"/>
          </p:cNvSpPr>
          <p:nvPr/>
        </p:nvSpPr>
        <p:spPr>
          <a:xfrm>
            <a:off x="419100" y="2419350"/>
            <a:ext cx="11049000" cy="685800"/>
          </a:xfrm>
          <a:prstGeom prst="rect">
            <a:avLst/>
          </a:prstGeom>
          <a:solidFill>
            <a:srgbClr val="F0F1F3"/>
          </a:solidFill>
          <a:ln w="0">
            <a:solidFill>
              <a:srgbClr val="F0F1F3"/>
            </a:solidFill>
            <a:prstDash val="solid"/>
          </a:ln>
        </p:spPr>
        <p:txBody>
          <a:bodyPr/>
          <a:lstStyle/>
          <a:p>
            <a:endParaRPr lang="en-US"/>
          </a:p>
        </p:txBody>
      </p:sp>
      <p:sp>
        <p:nvSpPr>
          <p:cNvPr id="10" name="Rectangle 9">
            <a:extLst>
              <a:ext uri="{FF2B5EF4-FFF2-40B4-BE49-F238E27FC236}">
                <a16:creationId xmlns:a16="http://schemas.microsoft.com/office/drawing/2014/main" id="{109C7D7F-092A-459D-9A10-53142468178B}"/>
              </a:ext>
            </a:extLst>
          </p:cNvPr>
          <p:cNvSpPr>
            <a:spLocks noGrp="1"/>
          </p:cNvSpPr>
          <p:nvPr/>
        </p:nvSpPr>
        <p:spPr>
          <a:xfrm>
            <a:off x="514350" y="2571750"/>
            <a:ext cx="1238250" cy="400050"/>
          </a:xfrm>
          <a:prstGeom prst="rect">
            <a:avLst/>
          </a:prstGeom>
          <a:noFill/>
          <a:ln w="0">
            <a:noFill/>
            <a:prstDash val="solid"/>
          </a:ln>
        </p:spPr>
        <p:txBody>
          <a:bodyPr wrap="square" lIns="0" tIns="0" rIns="0" bIns="0" anchor="t">
            <a:normAutofit/>
          </a:bodyPr>
          <a:lstStyle/>
          <a:p>
            <a:pPr algn="l">
              <a:lnSpc>
                <a:spcPct val="100000"/>
              </a:lnSpc>
              <a:buNone/>
              <a:defRPr sz="1275" b="1" i="0">
                <a:solidFill>
                  <a:srgbClr val="2979C7"/>
                </a:solidFill>
                <a:latin typeface="Arial"/>
                <a:ea typeface="Arial"/>
                <a:cs typeface="Arial"/>
              </a:defRPr>
            </a:pPr>
            <a:r>
              <a:rPr sz="1275" b="1" i="0">
                <a:solidFill>
                  <a:srgbClr val="2979C7"/>
                </a:solidFill>
                <a:latin typeface="Arial"/>
                <a:ea typeface="Arial"/>
                <a:cs typeface="Arial"/>
              </a:rPr>
              <a:t>OAE0302</a:t>
            </a:r>
          </a:p>
        </p:txBody>
      </p:sp>
      <p:sp>
        <p:nvSpPr>
          <p:cNvPr id="11" name="Rectangle 10">
            <a:extLst>
              <a:ext uri="{FF2B5EF4-FFF2-40B4-BE49-F238E27FC236}">
                <a16:creationId xmlns:a16="http://schemas.microsoft.com/office/drawing/2014/main" id="{719F509F-7B12-4708-BE42-F99A1447245C}"/>
              </a:ext>
            </a:extLst>
          </p:cNvPr>
          <p:cNvSpPr>
            <a:spLocks noGrp="1"/>
          </p:cNvSpPr>
          <p:nvPr/>
        </p:nvSpPr>
        <p:spPr>
          <a:xfrm>
            <a:off x="1905000" y="2571750"/>
            <a:ext cx="2571750" cy="400050"/>
          </a:xfrm>
          <a:prstGeom prst="rect">
            <a:avLst/>
          </a:prstGeom>
          <a:noFill/>
          <a:ln w="0">
            <a:noFill/>
            <a:prstDash val="solid"/>
          </a:ln>
        </p:spPr>
        <p:txBody>
          <a:bodyPr wrap="square" lIns="0" tIns="0" rIns="0" bIns="0" anchor="t">
            <a:normAutofit/>
          </a:bodyPr>
          <a:lstStyle/>
          <a:p>
            <a:pPr algn="l">
              <a:lnSpc>
                <a:spcPct val="100000"/>
              </a:lnSpc>
              <a:buNone/>
              <a:defRPr sz="1500" b="1" i="0">
                <a:solidFill>
                  <a:srgbClr val="111111"/>
                </a:solidFill>
                <a:latin typeface="Arial"/>
                <a:ea typeface="Arial"/>
                <a:cs typeface="Arial"/>
              </a:defRPr>
            </a:pPr>
            <a:r>
              <a:rPr sz="1500" b="1" i="0">
                <a:solidFill>
                  <a:srgbClr val="111111"/>
                </a:solidFill>
                <a:latin typeface="Arial"/>
                <a:ea typeface="Arial"/>
                <a:cs typeface="Arial"/>
              </a:rPr>
              <a:t>Vertical transmission</a:t>
            </a:r>
          </a:p>
        </p:txBody>
      </p:sp>
      <p:sp>
        <p:nvSpPr>
          <p:cNvPr id="12" name="Rectangle 11">
            <a:extLst>
              <a:ext uri="{FF2B5EF4-FFF2-40B4-BE49-F238E27FC236}">
                <a16:creationId xmlns:a16="http://schemas.microsoft.com/office/drawing/2014/main" id="{1B2B5E91-8225-4111-AB83-D09D5B34FA27}"/>
              </a:ext>
            </a:extLst>
          </p:cNvPr>
          <p:cNvSpPr>
            <a:spLocks noGrp="1"/>
          </p:cNvSpPr>
          <p:nvPr/>
        </p:nvSpPr>
        <p:spPr>
          <a:xfrm>
            <a:off x="4667250" y="2552700"/>
            <a:ext cx="1619250" cy="419100"/>
          </a:xfrm>
          <a:prstGeom prst="rect">
            <a:avLst/>
          </a:prstGeom>
          <a:noFill/>
          <a:ln w="0">
            <a:noFill/>
            <a:prstDash val="solid"/>
          </a:ln>
        </p:spPr>
        <p:txBody>
          <a:bodyPr wrap="square" lIns="0" tIns="0" rIns="0" bIns="0" anchor="t">
            <a:normAutofit/>
          </a:bodyPr>
          <a:lstStyle/>
          <a:p>
            <a:pPr algn="l">
              <a:lnSpc>
                <a:spcPct val="100000"/>
              </a:lnSpc>
              <a:buNone/>
              <a:defRPr sz="1875" b="1" i="0">
                <a:solidFill>
                  <a:srgbClr val="111111"/>
                </a:solidFill>
                <a:latin typeface="Arial"/>
                <a:ea typeface="Arial"/>
                <a:cs typeface="Arial"/>
              </a:defRPr>
            </a:pPr>
            <a:r>
              <a:rPr sz="1875" b="1" i="0">
                <a:solidFill>
                  <a:srgbClr val="111111"/>
                </a:solidFill>
                <a:latin typeface="Arial"/>
                <a:ea typeface="Arial"/>
                <a:cs typeface="Arial"/>
              </a:rPr>
              <a:t>AUC 0.773</a:t>
            </a:r>
          </a:p>
        </p:txBody>
      </p:sp>
      <p:sp>
        <p:nvSpPr>
          <p:cNvPr id="13" name="Rectangle 12">
            <a:extLst>
              <a:ext uri="{FF2B5EF4-FFF2-40B4-BE49-F238E27FC236}">
                <a16:creationId xmlns:a16="http://schemas.microsoft.com/office/drawing/2014/main" id="{EF350EF3-FEF6-48FB-9380-25BEE25AE721}"/>
              </a:ext>
            </a:extLst>
          </p:cNvPr>
          <p:cNvSpPr>
            <a:spLocks noGrp="1"/>
          </p:cNvSpPr>
          <p:nvPr/>
        </p:nvSpPr>
        <p:spPr>
          <a:xfrm>
            <a:off x="6572250" y="2524125"/>
            <a:ext cx="4686300" cy="514350"/>
          </a:xfrm>
          <a:prstGeom prst="rect">
            <a:avLst/>
          </a:prstGeom>
          <a:noFill/>
          <a:ln w="0">
            <a:noFill/>
            <a:prstDash val="solid"/>
          </a:ln>
        </p:spPr>
        <p:txBody>
          <a:bodyPr wrap="square" lIns="0" tIns="0" rIns="0" bIns="0" anchor="t">
            <a:normAutofit/>
          </a:bodyPr>
          <a:lstStyle/>
          <a:p>
            <a:pPr algn="l">
              <a:lnSpc>
                <a:spcPct val="100000"/>
              </a:lnSpc>
              <a:buNone/>
              <a:defRPr sz="1275" b="0" i="0">
                <a:solidFill>
                  <a:srgbClr val="5B6470"/>
                </a:solidFill>
                <a:latin typeface="Arial"/>
                <a:ea typeface="Arial"/>
                <a:cs typeface="Arial"/>
              </a:defRPr>
            </a:pPr>
            <a:r>
              <a:rPr sz="1275" b="0" i="0">
                <a:solidFill>
                  <a:srgbClr val="5B6470"/>
                </a:solidFill>
                <a:latin typeface="Arial"/>
                <a:ea typeface="Arial"/>
                <a:cs typeface="Arial"/>
              </a:rPr>
              <a:t>Identified modifiable risks; authors estimate two-thirds of high-risk transmissions may be preventable</a:t>
            </a:r>
          </a:p>
        </p:txBody>
      </p:sp>
      <p:sp>
        <p:nvSpPr>
          <p:cNvPr id="18" name="Rectangle 17">
            <a:extLst>
              <a:ext uri="{FF2B5EF4-FFF2-40B4-BE49-F238E27FC236}">
                <a16:creationId xmlns:a16="http://schemas.microsoft.com/office/drawing/2014/main" id="{6C62D7C7-3A77-4EC5-9658-F1E7CAEB88B9}"/>
              </a:ext>
            </a:extLst>
          </p:cNvPr>
          <p:cNvSpPr>
            <a:spLocks noGrp="1"/>
          </p:cNvSpPr>
          <p:nvPr/>
        </p:nvSpPr>
        <p:spPr>
          <a:xfrm>
            <a:off x="419100" y="4057650"/>
            <a:ext cx="11049000" cy="685800"/>
          </a:xfrm>
          <a:prstGeom prst="rect">
            <a:avLst/>
          </a:prstGeom>
          <a:solidFill>
            <a:srgbClr val="F0F1F3"/>
          </a:solidFill>
          <a:ln w="0">
            <a:solidFill>
              <a:srgbClr val="F0F1F3"/>
            </a:solidFill>
            <a:prstDash val="solid"/>
          </a:ln>
        </p:spPr>
        <p:txBody>
          <a:bodyPr/>
          <a:lstStyle/>
          <a:p>
            <a:endParaRPr lang="en-US"/>
          </a:p>
        </p:txBody>
      </p:sp>
      <p:sp>
        <p:nvSpPr>
          <p:cNvPr id="19" name="Rectangle 18">
            <a:extLst>
              <a:ext uri="{FF2B5EF4-FFF2-40B4-BE49-F238E27FC236}">
                <a16:creationId xmlns:a16="http://schemas.microsoft.com/office/drawing/2014/main" id="{A602BF08-2C3B-41BA-BCA9-8A91536F2CE4}"/>
              </a:ext>
            </a:extLst>
          </p:cNvPr>
          <p:cNvSpPr>
            <a:spLocks noGrp="1"/>
          </p:cNvSpPr>
          <p:nvPr/>
        </p:nvSpPr>
        <p:spPr>
          <a:xfrm>
            <a:off x="514350" y="4210050"/>
            <a:ext cx="1238250" cy="400050"/>
          </a:xfrm>
          <a:prstGeom prst="rect">
            <a:avLst/>
          </a:prstGeom>
          <a:noFill/>
          <a:ln w="0">
            <a:noFill/>
            <a:prstDash val="solid"/>
          </a:ln>
        </p:spPr>
        <p:txBody>
          <a:bodyPr wrap="square" lIns="0" tIns="0" rIns="0" bIns="0" anchor="t">
            <a:normAutofit/>
          </a:bodyPr>
          <a:lstStyle/>
          <a:p>
            <a:pPr algn="l">
              <a:lnSpc>
                <a:spcPct val="100000"/>
              </a:lnSpc>
              <a:buNone/>
              <a:defRPr sz="1275" b="1" i="0">
                <a:solidFill>
                  <a:srgbClr val="2979C7"/>
                </a:solidFill>
                <a:latin typeface="Arial"/>
                <a:ea typeface="Arial"/>
                <a:cs typeface="Arial"/>
              </a:defRPr>
            </a:pPr>
            <a:r>
              <a:rPr sz="1275" b="1" i="0">
                <a:solidFill>
                  <a:srgbClr val="2979C7"/>
                </a:solidFill>
                <a:latin typeface="Arial"/>
                <a:ea typeface="Arial"/>
                <a:cs typeface="Arial"/>
              </a:rPr>
              <a:t>WEPEE448</a:t>
            </a:r>
          </a:p>
        </p:txBody>
      </p:sp>
      <p:sp>
        <p:nvSpPr>
          <p:cNvPr id="20" name="Rectangle 19">
            <a:extLst>
              <a:ext uri="{FF2B5EF4-FFF2-40B4-BE49-F238E27FC236}">
                <a16:creationId xmlns:a16="http://schemas.microsoft.com/office/drawing/2014/main" id="{E4958EAE-ABF4-43C8-B925-25EEDBBFB394}"/>
              </a:ext>
            </a:extLst>
          </p:cNvPr>
          <p:cNvSpPr>
            <a:spLocks noGrp="1"/>
          </p:cNvSpPr>
          <p:nvPr/>
        </p:nvSpPr>
        <p:spPr>
          <a:xfrm>
            <a:off x="1905000" y="4210050"/>
            <a:ext cx="2571750" cy="400050"/>
          </a:xfrm>
          <a:prstGeom prst="rect">
            <a:avLst/>
          </a:prstGeom>
          <a:noFill/>
          <a:ln w="0">
            <a:noFill/>
            <a:prstDash val="solid"/>
          </a:ln>
        </p:spPr>
        <p:txBody>
          <a:bodyPr wrap="square" lIns="0" tIns="0" rIns="0" bIns="0" anchor="t">
            <a:normAutofit/>
          </a:bodyPr>
          <a:lstStyle/>
          <a:p>
            <a:pPr algn="l">
              <a:lnSpc>
                <a:spcPct val="100000"/>
              </a:lnSpc>
              <a:buNone/>
              <a:defRPr sz="1500" b="1" i="0">
                <a:solidFill>
                  <a:srgbClr val="111111"/>
                </a:solidFill>
                <a:latin typeface="Arial"/>
                <a:ea typeface="Arial"/>
                <a:cs typeface="Arial"/>
              </a:defRPr>
            </a:pPr>
            <a:r>
              <a:rPr sz="1500" b="1" i="0">
                <a:solidFill>
                  <a:srgbClr val="111111"/>
                </a:solidFill>
                <a:latin typeface="Arial"/>
                <a:ea typeface="Arial"/>
                <a:cs typeface="Arial"/>
              </a:rPr>
              <a:t>Hotspot mapping</a:t>
            </a:r>
          </a:p>
        </p:txBody>
      </p:sp>
      <p:sp>
        <p:nvSpPr>
          <p:cNvPr id="21" name="Rectangle 20">
            <a:extLst>
              <a:ext uri="{FF2B5EF4-FFF2-40B4-BE49-F238E27FC236}">
                <a16:creationId xmlns:a16="http://schemas.microsoft.com/office/drawing/2014/main" id="{561691CD-77F7-465A-A1FB-D15B4F68A83D}"/>
              </a:ext>
            </a:extLst>
          </p:cNvPr>
          <p:cNvSpPr>
            <a:spLocks noGrp="1"/>
          </p:cNvSpPr>
          <p:nvPr/>
        </p:nvSpPr>
        <p:spPr>
          <a:xfrm>
            <a:off x="4667250" y="4191000"/>
            <a:ext cx="1619250" cy="419100"/>
          </a:xfrm>
          <a:prstGeom prst="rect">
            <a:avLst/>
          </a:prstGeom>
          <a:noFill/>
          <a:ln w="0">
            <a:noFill/>
            <a:prstDash val="solid"/>
          </a:ln>
        </p:spPr>
        <p:txBody>
          <a:bodyPr wrap="square" lIns="0" tIns="0" rIns="0" bIns="0" anchor="t">
            <a:normAutofit/>
          </a:bodyPr>
          <a:lstStyle/>
          <a:p>
            <a:pPr algn="l">
              <a:lnSpc>
                <a:spcPct val="100000"/>
              </a:lnSpc>
              <a:buNone/>
              <a:defRPr sz="1875" b="1" i="0">
                <a:solidFill>
                  <a:srgbClr val="111111"/>
                </a:solidFill>
                <a:latin typeface="Arial"/>
                <a:ea typeface="Arial"/>
                <a:cs typeface="Arial"/>
              </a:defRPr>
            </a:pPr>
            <a:r>
              <a:rPr sz="1875" b="1" i="0">
                <a:solidFill>
                  <a:srgbClr val="111111"/>
                </a:solidFill>
                <a:latin typeface="Arial"/>
                <a:ea typeface="Arial"/>
                <a:cs typeface="Arial"/>
              </a:rPr>
              <a:t>2× cases</a:t>
            </a:r>
          </a:p>
        </p:txBody>
      </p:sp>
      <p:sp>
        <p:nvSpPr>
          <p:cNvPr id="22" name="Rectangle 21">
            <a:extLst>
              <a:ext uri="{FF2B5EF4-FFF2-40B4-BE49-F238E27FC236}">
                <a16:creationId xmlns:a16="http://schemas.microsoft.com/office/drawing/2014/main" id="{719A74EA-60B7-4B33-AE4A-624CBDA2BB30}"/>
              </a:ext>
            </a:extLst>
          </p:cNvPr>
          <p:cNvSpPr>
            <a:spLocks noGrp="1"/>
          </p:cNvSpPr>
          <p:nvPr/>
        </p:nvSpPr>
        <p:spPr>
          <a:xfrm>
            <a:off x="6572250" y="4162425"/>
            <a:ext cx="4686300" cy="514350"/>
          </a:xfrm>
          <a:prstGeom prst="rect">
            <a:avLst/>
          </a:prstGeom>
          <a:noFill/>
          <a:ln w="0">
            <a:noFill/>
            <a:prstDash val="solid"/>
          </a:ln>
        </p:spPr>
        <p:txBody>
          <a:bodyPr wrap="square" lIns="0" tIns="0" rIns="0" bIns="0" anchor="t">
            <a:normAutofit/>
          </a:bodyPr>
          <a:lstStyle/>
          <a:p>
            <a:pPr algn="l">
              <a:lnSpc>
                <a:spcPct val="100000"/>
              </a:lnSpc>
              <a:buNone/>
              <a:defRPr sz="1275" b="0" i="0">
                <a:solidFill>
                  <a:srgbClr val="5B6470"/>
                </a:solidFill>
                <a:latin typeface="Arial"/>
                <a:ea typeface="Arial"/>
                <a:cs typeface="Arial"/>
              </a:defRPr>
            </a:pPr>
            <a:r>
              <a:rPr sz="1275" b="0" i="0">
                <a:solidFill>
                  <a:srgbClr val="5B6470"/>
                </a:solidFill>
                <a:latin typeface="Arial"/>
                <a:ea typeface="Arial"/>
                <a:cs typeface="Arial"/>
              </a:rPr>
              <a:t>Reach expanded from 5,675 to 26,900 pregnant women; detected cases more than doubled</a:t>
            </a:r>
          </a:p>
        </p:txBody>
      </p:sp>
      <p:sp>
        <p:nvSpPr>
          <p:cNvPr id="23" name="Rectangle 22">
            <a:extLst>
              <a:ext uri="{FF2B5EF4-FFF2-40B4-BE49-F238E27FC236}">
                <a16:creationId xmlns:a16="http://schemas.microsoft.com/office/drawing/2014/main" id="{C0260D2D-CDCE-4269-A5E9-28FED596C1A6}"/>
              </a:ext>
            </a:extLst>
          </p:cNvPr>
          <p:cNvSpPr>
            <a:spLocks noGrp="1"/>
          </p:cNvSpPr>
          <p:nvPr/>
        </p:nvSpPr>
        <p:spPr>
          <a:xfrm>
            <a:off x="514350" y="5029200"/>
            <a:ext cx="1238250" cy="400050"/>
          </a:xfrm>
          <a:prstGeom prst="rect">
            <a:avLst/>
          </a:prstGeom>
          <a:noFill/>
          <a:ln w="0">
            <a:noFill/>
            <a:prstDash val="solid"/>
          </a:ln>
        </p:spPr>
        <p:txBody>
          <a:bodyPr wrap="square" lIns="0" tIns="0" rIns="0" bIns="0" anchor="t">
            <a:normAutofit/>
          </a:bodyPr>
          <a:lstStyle/>
          <a:p>
            <a:pPr algn="l">
              <a:lnSpc>
                <a:spcPct val="100000"/>
              </a:lnSpc>
              <a:buNone/>
              <a:defRPr sz="1275" b="1" i="0">
                <a:solidFill>
                  <a:srgbClr val="2979C7"/>
                </a:solidFill>
                <a:latin typeface="Arial"/>
                <a:ea typeface="Arial"/>
                <a:cs typeface="Arial"/>
              </a:defRPr>
            </a:pPr>
            <a:r>
              <a:rPr sz="1275" b="1" i="0">
                <a:solidFill>
                  <a:srgbClr val="2979C7"/>
                </a:solidFill>
                <a:latin typeface="Arial"/>
                <a:ea typeface="Arial"/>
                <a:cs typeface="Arial"/>
              </a:rPr>
              <a:t>EP148</a:t>
            </a:r>
          </a:p>
        </p:txBody>
      </p:sp>
      <p:sp>
        <p:nvSpPr>
          <p:cNvPr id="24" name="Rectangle 23">
            <a:extLst>
              <a:ext uri="{FF2B5EF4-FFF2-40B4-BE49-F238E27FC236}">
                <a16:creationId xmlns:a16="http://schemas.microsoft.com/office/drawing/2014/main" id="{A8813EC1-4460-43E4-B0E3-41DCDA6E5E2C}"/>
              </a:ext>
            </a:extLst>
          </p:cNvPr>
          <p:cNvSpPr>
            <a:spLocks noGrp="1"/>
          </p:cNvSpPr>
          <p:nvPr/>
        </p:nvSpPr>
        <p:spPr>
          <a:xfrm>
            <a:off x="1905000" y="5029200"/>
            <a:ext cx="2571750" cy="400050"/>
          </a:xfrm>
          <a:prstGeom prst="rect">
            <a:avLst/>
          </a:prstGeom>
          <a:noFill/>
          <a:ln w="0">
            <a:noFill/>
            <a:prstDash val="solid"/>
          </a:ln>
        </p:spPr>
        <p:txBody>
          <a:bodyPr wrap="square" lIns="0" tIns="0" rIns="0" bIns="0" anchor="t">
            <a:normAutofit/>
          </a:bodyPr>
          <a:lstStyle/>
          <a:p>
            <a:pPr algn="l">
              <a:lnSpc>
                <a:spcPct val="100000"/>
              </a:lnSpc>
              <a:buNone/>
              <a:defRPr sz="1500" b="1" i="0">
                <a:solidFill>
                  <a:srgbClr val="111111"/>
                </a:solidFill>
                <a:latin typeface="Arial"/>
                <a:ea typeface="Arial"/>
                <a:cs typeface="Arial"/>
              </a:defRPr>
            </a:pPr>
            <a:r>
              <a:rPr sz="1500" b="1" i="0">
                <a:solidFill>
                  <a:srgbClr val="111111"/>
                </a:solidFill>
                <a:latin typeface="Arial"/>
                <a:ea typeface="Arial"/>
                <a:cs typeface="Arial"/>
              </a:rPr>
              <a:t>Pediatric re-engagement</a:t>
            </a:r>
          </a:p>
        </p:txBody>
      </p:sp>
      <p:sp>
        <p:nvSpPr>
          <p:cNvPr id="25" name="Rectangle 24">
            <a:extLst>
              <a:ext uri="{FF2B5EF4-FFF2-40B4-BE49-F238E27FC236}">
                <a16:creationId xmlns:a16="http://schemas.microsoft.com/office/drawing/2014/main" id="{82249F0F-95E3-4385-B517-A38A7DB22A4F}"/>
              </a:ext>
            </a:extLst>
          </p:cNvPr>
          <p:cNvSpPr>
            <a:spLocks noGrp="1"/>
          </p:cNvSpPr>
          <p:nvPr/>
        </p:nvSpPr>
        <p:spPr>
          <a:xfrm>
            <a:off x="4667250" y="5010150"/>
            <a:ext cx="1619250" cy="419100"/>
          </a:xfrm>
          <a:prstGeom prst="rect">
            <a:avLst/>
          </a:prstGeom>
          <a:noFill/>
          <a:ln w="0">
            <a:noFill/>
            <a:prstDash val="solid"/>
          </a:ln>
        </p:spPr>
        <p:txBody>
          <a:bodyPr wrap="square" lIns="0" tIns="0" rIns="0" bIns="0" anchor="t">
            <a:normAutofit/>
          </a:bodyPr>
          <a:lstStyle/>
          <a:p>
            <a:pPr algn="l">
              <a:lnSpc>
                <a:spcPct val="100000"/>
              </a:lnSpc>
              <a:buNone/>
              <a:defRPr sz="1875" b="1" i="0">
                <a:solidFill>
                  <a:srgbClr val="D91E4D"/>
                </a:solidFill>
                <a:latin typeface="Arial"/>
                <a:ea typeface="Arial"/>
                <a:cs typeface="Arial"/>
              </a:defRPr>
            </a:pPr>
            <a:r>
              <a:rPr sz="1875" b="1" i="0">
                <a:solidFill>
                  <a:srgbClr val="D91E4D"/>
                </a:solidFill>
                <a:latin typeface="Arial"/>
                <a:ea typeface="Arial"/>
                <a:cs typeface="Arial"/>
              </a:rPr>
              <a:t>+20.7 pts</a:t>
            </a:r>
          </a:p>
        </p:txBody>
      </p:sp>
      <p:sp>
        <p:nvSpPr>
          <p:cNvPr id="26" name="Rectangle 25">
            <a:extLst>
              <a:ext uri="{FF2B5EF4-FFF2-40B4-BE49-F238E27FC236}">
                <a16:creationId xmlns:a16="http://schemas.microsoft.com/office/drawing/2014/main" id="{B166538E-FB98-45D1-80B5-51FEAF34310F}"/>
              </a:ext>
            </a:extLst>
          </p:cNvPr>
          <p:cNvSpPr>
            <a:spLocks noGrp="1"/>
          </p:cNvSpPr>
          <p:nvPr/>
        </p:nvSpPr>
        <p:spPr>
          <a:xfrm>
            <a:off x="6572250" y="4981575"/>
            <a:ext cx="4686300" cy="514350"/>
          </a:xfrm>
          <a:prstGeom prst="rect">
            <a:avLst/>
          </a:prstGeom>
          <a:noFill/>
          <a:ln w="0">
            <a:noFill/>
            <a:prstDash val="solid"/>
          </a:ln>
        </p:spPr>
        <p:txBody>
          <a:bodyPr wrap="square" lIns="0" tIns="0" rIns="0" bIns="0" anchor="t">
            <a:normAutofit/>
          </a:bodyPr>
          <a:lstStyle/>
          <a:p>
            <a:pPr algn="l">
              <a:lnSpc>
                <a:spcPct val="100000"/>
              </a:lnSpc>
              <a:buNone/>
              <a:defRPr sz="1275" b="0" i="0">
                <a:solidFill>
                  <a:srgbClr val="5B6470"/>
                </a:solidFill>
                <a:latin typeface="Arial"/>
                <a:ea typeface="Arial"/>
                <a:cs typeface="Arial"/>
              </a:defRPr>
            </a:pPr>
            <a:r>
              <a:rPr sz="1275" b="0" i="0">
                <a:solidFill>
                  <a:srgbClr val="5B6470"/>
                </a:solidFill>
                <a:latin typeface="Arial"/>
                <a:ea typeface="Arial"/>
                <a:cs typeface="Arial"/>
              </a:rPr>
              <a:t>Six-month retention rose from 61.4% to 82.1% in a quasi-experimental evaluation</a:t>
            </a:r>
          </a:p>
        </p:txBody>
      </p:sp>
      <p:sp>
        <p:nvSpPr>
          <p:cNvPr id="27" name="source-5">
            <a:extLst>
              <a:ext uri="{FF2B5EF4-FFF2-40B4-BE49-F238E27FC236}">
                <a16:creationId xmlns:a16="http://schemas.microsoft.com/office/drawing/2014/main" id="{C080FA91-CD87-4C29-907C-9EEBAA6578CF}"/>
              </a:ext>
            </a:extLst>
          </p:cNvPr>
          <p:cNvSpPr>
            <a:spLocks noGrp="1"/>
          </p:cNvSpPr>
          <p:nvPr/>
        </p:nvSpPr>
        <p:spPr>
          <a:xfrm>
            <a:off x="762000" y="6381750"/>
            <a:ext cx="9658350" cy="228600"/>
          </a:xfrm>
          <a:prstGeom prst="rect">
            <a:avLst/>
          </a:prstGeom>
          <a:noFill/>
          <a:ln w="0">
            <a:noFill/>
            <a:prstDash val="solid"/>
          </a:ln>
        </p:spPr>
        <p:txBody>
          <a:bodyPr wrap="square" lIns="0" tIns="0" rIns="0" bIns="0" anchor="ctr">
            <a:noAutofit/>
          </a:bodyPr>
          <a:lstStyle/>
          <a:p>
            <a:pPr algn="l">
              <a:lnSpc>
                <a:spcPct val="100000"/>
              </a:lnSpc>
              <a:buNone/>
              <a:defRPr sz="900" b="0" i="0">
                <a:solidFill>
                  <a:srgbClr val="5B6470"/>
                </a:solidFill>
                <a:latin typeface="Arial"/>
                <a:ea typeface="Arial"/>
                <a:cs typeface="Arial"/>
              </a:defRPr>
            </a:pPr>
            <a:r>
              <a:rPr sz="900" b="0" i="0">
                <a:solidFill>
                  <a:srgbClr val="5B6470"/>
                </a:solidFill>
                <a:latin typeface="Arial"/>
                <a:ea typeface="Arial"/>
                <a:cs typeface="Arial"/>
              </a:rPr>
              <a:t>Source: OAE0302, OAE0303, WEPEE448, EP148</a:t>
            </a:r>
          </a:p>
        </p:txBody>
      </p:sp>
      <p:sp>
        <p:nvSpPr>
          <p:cNvPr id="28" name="page-5">
            <a:extLst>
              <a:ext uri="{FF2B5EF4-FFF2-40B4-BE49-F238E27FC236}">
                <a16:creationId xmlns:a16="http://schemas.microsoft.com/office/drawing/2014/main" id="{2F6C2CB6-38E1-4BE2-846B-4E8CA75C52DB}"/>
              </a:ext>
            </a:extLst>
          </p:cNvPr>
          <p:cNvSpPr>
            <a:spLocks noGrp="1"/>
          </p:cNvSpPr>
          <p:nvPr/>
        </p:nvSpPr>
        <p:spPr>
          <a:xfrm>
            <a:off x="11144250" y="6381750"/>
            <a:ext cx="533400" cy="228600"/>
          </a:xfrm>
          <a:prstGeom prst="rect">
            <a:avLst/>
          </a:prstGeom>
          <a:noFill/>
          <a:ln w="0">
            <a:noFill/>
            <a:prstDash val="solid"/>
          </a:ln>
        </p:spPr>
        <p:txBody>
          <a:bodyPr wrap="square" lIns="0" tIns="0" rIns="0" bIns="0" anchor="ctr">
            <a:noAutofit/>
          </a:bodyPr>
          <a:lstStyle/>
          <a:p>
            <a:pPr algn="r">
              <a:lnSpc>
                <a:spcPct val="100000"/>
              </a:lnSpc>
              <a:buNone/>
              <a:defRPr sz="975" b="0" i="0">
                <a:solidFill>
                  <a:srgbClr val="5B6470"/>
                </a:solidFill>
                <a:latin typeface="Arial"/>
                <a:ea typeface="Arial"/>
                <a:cs typeface="Arial"/>
              </a:defRPr>
            </a:pPr>
            <a:r>
              <a:rPr sz="975" b="0" i="0">
                <a:solidFill>
                  <a:srgbClr val="5B6470"/>
                </a:solidFill>
                <a:latin typeface="Arial"/>
                <a:ea typeface="Arial"/>
                <a:cs typeface="Arial"/>
              </a:rPr>
              <a:t>5</a:t>
            </a:r>
          </a:p>
        </p:txBody>
      </p:sp>
      <p:pic>
        <p:nvPicPr>
          <p:cNvPr id="4" name="Picture 3">
            <a:extLst>
              <a:ext uri="{FF2B5EF4-FFF2-40B4-BE49-F238E27FC236}">
                <a16:creationId xmlns:a16="http://schemas.microsoft.com/office/drawing/2014/main" id="{3A2485A9-BDC5-03B8-82C7-82FD0705B73A}"/>
              </a:ext>
            </a:extLst>
          </p:cNvPr>
          <p:cNvPicPr>
            <a:picLocks noChangeAspect="1"/>
          </p:cNvPicPr>
          <p:nvPr/>
        </p:nvPicPr>
        <p:blipFill>
          <a:blip r:embed="rId3"/>
          <a:stretch>
            <a:fillRect/>
          </a:stretch>
        </p:blipFill>
        <p:spPr>
          <a:xfrm>
            <a:off x="9200524" y="5986690"/>
            <a:ext cx="2991476" cy="851478"/>
          </a:xfrm>
          <a:prstGeom prst="rect">
            <a:avLst/>
          </a:prstGeom>
        </p:spPr>
      </p:pic>
      <p:pic>
        <p:nvPicPr>
          <p:cNvPr id="3" name="Picture 2">
            <a:extLst>
              <a:ext uri="{FF2B5EF4-FFF2-40B4-BE49-F238E27FC236}">
                <a16:creationId xmlns:a16="http://schemas.microsoft.com/office/drawing/2014/main" id="{FF5F7406-7A76-D285-2722-DD88C144F29D}"/>
              </a:ext>
            </a:extLst>
          </p:cNvPr>
          <p:cNvPicPr>
            <a:picLocks noChangeAspect="1"/>
          </p:cNvPicPr>
          <p:nvPr/>
        </p:nvPicPr>
        <p:blipFill>
          <a:blip r:embed="rId4"/>
          <a:stretch/>
        </p:blipFill>
        <p:spPr>
          <a:xfrm>
            <a:off x="419100" y="2892353"/>
            <a:ext cx="1714501" cy="795387"/>
          </a:xfrm>
          <a:prstGeom prst="rect">
            <a:avLst/>
          </a:prstGeom>
        </p:spPr>
      </p:pic>
      <p:pic>
        <p:nvPicPr>
          <p:cNvPr id="14" name="Picture 13">
            <a:extLst>
              <a:ext uri="{FF2B5EF4-FFF2-40B4-BE49-F238E27FC236}">
                <a16:creationId xmlns:a16="http://schemas.microsoft.com/office/drawing/2014/main" id="{FA99EFE0-7210-CA40-E54F-CBFFACB6B2AB}"/>
              </a:ext>
            </a:extLst>
          </p:cNvPr>
          <p:cNvPicPr>
            <a:picLocks noChangeAspect="1"/>
          </p:cNvPicPr>
          <p:nvPr/>
        </p:nvPicPr>
        <p:blipFill>
          <a:blip r:embed="rId5"/>
          <a:stretch/>
        </p:blipFill>
        <p:spPr>
          <a:xfrm>
            <a:off x="3190875" y="3333750"/>
            <a:ext cx="1712321" cy="790575"/>
          </a:xfrm>
          <a:prstGeom prst="rect">
            <a:avLst/>
          </a:prstGeom>
        </p:spPr>
      </p:pic>
      <p:pic>
        <p:nvPicPr>
          <p:cNvPr id="15" name="Picture 14">
            <a:extLst>
              <a:ext uri="{FF2B5EF4-FFF2-40B4-BE49-F238E27FC236}">
                <a16:creationId xmlns:a16="http://schemas.microsoft.com/office/drawing/2014/main" id="{D9A93441-5468-ECFE-10B6-FC368F7E0910}"/>
              </a:ext>
            </a:extLst>
          </p:cNvPr>
          <p:cNvPicPr>
            <a:picLocks noChangeAspect="1"/>
          </p:cNvPicPr>
          <p:nvPr/>
        </p:nvPicPr>
        <p:blipFill>
          <a:blip r:embed="rId6"/>
          <a:stretch/>
        </p:blipFill>
        <p:spPr>
          <a:xfrm>
            <a:off x="419100" y="5314950"/>
            <a:ext cx="1955710" cy="1000125"/>
          </a:xfrm>
          <a:prstGeom prst="rect">
            <a:avLst/>
          </a:prstGeom>
        </p:spPr>
      </p:pic>
    </p:spTree>
    <p:extLst>
      <p:ext uri="{BB962C8B-B14F-4D97-AF65-F5344CB8AC3E}">
        <p14:creationId xmlns:p14="http://schemas.microsoft.com/office/powerpoint/2010/main" val="395887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8">
            <a:extLst>
              <a:ext uri="{FF2B5EF4-FFF2-40B4-BE49-F238E27FC236}">
                <a16:creationId xmlns:a16="http://schemas.microsoft.com/office/drawing/2014/main" id="{AD757A94-A24A-4A4A-8E10-9544A46025F6}"/>
              </a:ext>
            </a:extLst>
          </p:cNvPr>
          <p:cNvSpPr>
            <a:spLocks noGrp="1"/>
          </p:cNvSpPr>
          <p:nvPr/>
        </p:nvSpPr>
        <p:spPr>
          <a:xfrm>
            <a:off x="2876550" y="800100"/>
            <a:ext cx="11163300" cy="762000"/>
          </a:xfrm>
          <a:prstGeom prst="rect">
            <a:avLst/>
          </a:prstGeom>
          <a:noFill/>
          <a:ln w="0">
            <a:noFill/>
            <a:prstDash val="solid"/>
          </a:ln>
        </p:spPr>
        <p:txBody>
          <a:bodyPr wrap="square" lIns="0" tIns="0" rIns="0" bIns="0" anchor="t">
            <a:noAutofit/>
          </a:bodyPr>
          <a:lstStyle/>
          <a:p>
            <a:pPr algn="l">
              <a:lnSpc>
                <a:spcPct val="100000"/>
              </a:lnSpc>
              <a:buNone/>
              <a:defRPr sz="3525" b="1" i="0">
                <a:solidFill>
                  <a:srgbClr val="111111"/>
                </a:solidFill>
                <a:latin typeface="Arial"/>
                <a:ea typeface="Arial"/>
                <a:cs typeface="Arial"/>
              </a:defRPr>
            </a:pPr>
            <a:r>
              <a:rPr sz="3525" b="1" i="0" dirty="0">
                <a:solidFill>
                  <a:srgbClr val="111111"/>
                </a:solidFill>
                <a:latin typeface="Arial"/>
                <a:ea typeface="Arial"/>
                <a:cs typeface="Arial"/>
              </a:rPr>
              <a:t>Trust requires more than accuracy</a:t>
            </a:r>
          </a:p>
        </p:txBody>
      </p:sp>
      <p:sp>
        <p:nvSpPr>
          <p:cNvPr id="4" name="Rectangle 3">
            <a:extLst>
              <a:ext uri="{FF2B5EF4-FFF2-40B4-BE49-F238E27FC236}">
                <a16:creationId xmlns:a16="http://schemas.microsoft.com/office/drawing/2014/main" id="{19B2609F-2582-4ADA-95B8-A3D3EC21AD48}"/>
              </a:ext>
            </a:extLst>
          </p:cNvPr>
          <p:cNvSpPr>
            <a:spLocks noGrp="1"/>
          </p:cNvSpPr>
          <p:nvPr/>
        </p:nvSpPr>
        <p:spPr>
          <a:xfrm>
            <a:off x="514350" y="1733550"/>
            <a:ext cx="10668000" cy="495300"/>
          </a:xfrm>
          <a:prstGeom prst="rect">
            <a:avLst/>
          </a:prstGeom>
          <a:noFill/>
          <a:ln w="0">
            <a:noFill/>
            <a:prstDash val="solid"/>
          </a:ln>
        </p:spPr>
        <p:txBody>
          <a:bodyPr wrap="square" lIns="0" tIns="0" rIns="0" bIns="0" anchor="t">
            <a:normAutofit fontScale="89126" lnSpcReduction="10000"/>
          </a:bodyPr>
          <a:lstStyle/>
          <a:p>
            <a:pPr algn="l">
              <a:lnSpc>
                <a:spcPct val="100000"/>
              </a:lnSpc>
              <a:buNone/>
              <a:defRPr sz="1875" b="0" i="0">
                <a:solidFill>
                  <a:srgbClr val="5B6470"/>
                </a:solidFill>
                <a:latin typeface="Arial"/>
                <a:ea typeface="Arial"/>
                <a:cs typeface="Arial"/>
              </a:defRPr>
            </a:pPr>
            <a:r>
              <a:rPr sz="1875" b="0" i="0">
                <a:solidFill>
                  <a:srgbClr val="5B6470"/>
                </a:solidFill>
                <a:latin typeface="Arial"/>
                <a:ea typeface="Arial"/>
                <a:cs typeface="Arial"/>
              </a:rPr>
              <a:t>Community voices and implementation studies converge on three requirements for responsible AI in HIV services.</a:t>
            </a:r>
          </a:p>
        </p:txBody>
      </p:sp>
      <p:sp>
        <p:nvSpPr>
          <p:cNvPr id="5" name="Rectangle 4">
            <a:extLst>
              <a:ext uri="{FF2B5EF4-FFF2-40B4-BE49-F238E27FC236}">
                <a16:creationId xmlns:a16="http://schemas.microsoft.com/office/drawing/2014/main" id="{A5D8FEB7-E14D-454F-8EB5-F9F0D4D73686}"/>
              </a:ext>
            </a:extLst>
          </p:cNvPr>
          <p:cNvSpPr>
            <a:spLocks noGrp="1"/>
          </p:cNvSpPr>
          <p:nvPr/>
        </p:nvSpPr>
        <p:spPr>
          <a:xfrm>
            <a:off x="514350" y="2571750"/>
            <a:ext cx="10744200" cy="838200"/>
          </a:xfrm>
          <a:prstGeom prst="rect">
            <a:avLst/>
          </a:prstGeom>
          <a:solidFill>
            <a:srgbClr val="E7F2FA"/>
          </a:solidFill>
          <a:ln w="0">
            <a:solidFill>
              <a:srgbClr val="E7F2FA"/>
            </a:solidFill>
            <a:prstDash val="solid"/>
          </a:ln>
        </p:spPr>
        <p:txBody>
          <a:bodyPr/>
          <a:lstStyle/>
          <a:p>
            <a:endParaRPr lang="en-US"/>
          </a:p>
        </p:txBody>
      </p:sp>
      <p:sp>
        <p:nvSpPr>
          <p:cNvPr id="6" name="Rectangle 5">
            <a:extLst>
              <a:ext uri="{FF2B5EF4-FFF2-40B4-BE49-F238E27FC236}">
                <a16:creationId xmlns:a16="http://schemas.microsoft.com/office/drawing/2014/main" id="{3667AF69-026E-43CC-94E5-9D4F12329B79}"/>
              </a:ext>
            </a:extLst>
          </p:cNvPr>
          <p:cNvSpPr>
            <a:spLocks noGrp="1"/>
          </p:cNvSpPr>
          <p:nvPr/>
        </p:nvSpPr>
        <p:spPr>
          <a:xfrm>
            <a:off x="723900" y="2743200"/>
            <a:ext cx="457200" cy="419100"/>
          </a:xfrm>
          <a:prstGeom prst="rect">
            <a:avLst/>
          </a:prstGeom>
          <a:noFill/>
          <a:ln w="0">
            <a:noFill/>
            <a:prstDash val="solid"/>
          </a:ln>
        </p:spPr>
        <p:txBody>
          <a:bodyPr wrap="square" lIns="0" tIns="0" rIns="0" bIns="0" anchor="t">
            <a:normAutofit/>
          </a:bodyPr>
          <a:lstStyle/>
          <a:p>
            <a:pPr algn="l">
              <a:lnSpc>
                <a:spcPct val="100000"/>
              </a:lnSpc>
              <a:buNone/>
              <a:defRPr sz="2250" b="1" i="0">
                <a:solidFill>
                  <a:srgbClr val="2979C7"/>
                </a:solidFill>
                <a:latin typeface="Arial"/>
                <a:ea typeface="Arial"/>
                <a:cs typeface="Arial"/>
              </a:defRPr>
            </a:pPr>
            <a:r>
              <a:rPr sz="2250" b="1" i="0">
                <a:solidFill>
                  <a:srgbClr val="2979C7"/>
                </a:solidFill>
                <a:latin typeface="Arial"/>
                <a:ea typeface="Arial"/>
                <a:cs typeface="Arial"/>
              </a:rPr>
              <a:t>1</a:t>
            </a:r>
          </a:p>
        </p:txBody>
      </p:sp>
      <p:sp>
        <p:nvSpPr>
          <p:cNvPr id="7" name="Rectangle 6">
            <a:extLst>
              <a:ext uri="{FF2B5EF4-FFF2-40B4-BE49-F238E27FC236}">
                <a16:creationId xmlns:a16="http://schemas.microsoft.com/office/drawing/2014/main" id="{3CCF7BC6-93ED-4B87-B1B9-75C6FC9E9FF0}"/>
              </a:ext>
            </a:extLst>
          </p:cNvPr>
          <p:cNvSpPr>
            <a:spLocks noGrp="1"/>
          </p:cNvSpPr>
          <p:nvPr/>
        </p:nvSpPr>
        <p:spPr>
          <a:xfrm>
            <a:off x="1352550" y="2724150"/>
            <a:ext cx="3048000" cy="419100"/>
          </a:xfrm>
          <a:prstGeom prst="rect">
            <a:avLst/>
          </a:prstGeom>
          <a:noFill/>
          <a:ln w="0">
            <a:noFill/>
            <a:prstDash val="solid"/>
          </a:ln>
        </p:spPr>
        <p:txBody>
          <a:bodyPr wrap="square" lIns="0" tIns="0" rIns="0" bIns="0" anchor="t">
            <a:normAutofit/>
          </a:bodyPr>
          <a:lstStyle/>
          <a:p>
            <a:pPr algn="l">
              <a:lnSpc>
                <a:spcPct val="100000"/>
              </a:lnSpc>
              <a:buNone/>
              <a:defRPr sz="1875" b="1" i="0">
                <a:solidFill>
                  <a:srgbClr val="111111"/>
                </a:solidFill>
                <a:latin typeface="Arial"/>
                <a:ea typeface="Arial"/>
                <a:cs typeface="Arial"/>
              </a:defRPr>
            </a:pPr>
            <a:r>
              <a:rPr sz="1875" b="1" i="0">
                <a:solidFill>
                  <a:srgbClr val="111111"/>
                </a:solidFill>
                <a:latin typeface="Arial"/>
                <a:ea typeface="Arial"/>
                <a:cs typeface="Arial"/>
              </a:rPr>
              <a:t>Transparency + privacy</a:t>
            </a:r>
          </a:p>
        </p:txBody>
      </p:sp>
      <p:sp>
        <p:nvSpPr>
          <p:cNvPr id="8" name="Rectangle 7">
            <a:extLst>
              <a:ext uri="{FF2B5EF4-FFF2-40B4-BE49-F238E27FC236}">
                <a16:creationId xmlns:a16="http://schemas.microsoft.com/office/drawing/2014/main" id="{16CD66E3-5E4D-47A8-A48A-CFCB11566DA6}"/>
              </a:ext>
            </a:extLst>
          </p:cNvPr>
          <p:cNvSpPr>
            <a:spLocks noGrp="1"/>
          </p:cNvSpPr>
          <p:nvPr/>
        </p:nvSpPr>
        <p:spPr>
          <a:xfrm>
            <a:off x="4629150" y="2705100"/>
            <a:ext cx="6172200" cy="552450"/>
          </a:xfrm>
          <a:prstGeom prst="rect">
            <a:avLst/>
          </a:prstGeom>
          <a:noFill/>
          <a:ln w="0">
            <a:noFill/>
            <a:prstDash val="solid"/>
          </a:ln>
        </p:spPr>
        <p:txBody>
          <a:bodyPr wrap="square" lIns="0" tIns="0" rIns="0" bIns="0" anchor="t">
            <a:normAutofit/>
          </a:bodyPr>
          <a:lstStyle/>
          <a:p>
            <a:pPr algn="l">
              <a:lnSpc>
                <a:spcPct val="100000"/>
              </a:lnSpc>
              <a:buNone/>
              <a:defRPr sz="1425" b="0" i="0">
                <a:solidFill>
                  <a:srgbClr val="5B6470"/>
                </a:solidFill>
                <a:latin typeface="Arial"/>
                <a:ea typeface="Arial"/>
                <a:cs typeface="Arial"/>
              </a:defRPr>
            </a:pPr>
            <a:r>
              <a:rPr sz="1425" b="0" i="0">
                <a:solidFill>
                  <a:srgbClr val="5B6470"/>
                </a:solidFill>
                <a:latin typeface="Arial"/>
                <a:ea typeface="Arial"/>
                <a:cs typeface="Arial"/>
              </a:rPr>
              <a:t>Explain what data are used, protect sensitive STI/HIV information and connect predictions to tangible services.</a:t>
            </a:r>
          </a:p>
        </p:txBody>
      </p:sp>
      <p:sp>
        <p:nvSpPr>
          <p:cNvPr id="9" name="Rectangle 8">
            <a:extLst>
              <a:ext uri="{FF2B5EF4-FFF2-40B4-BE49-F238E27FC236}">
                <a16:creationId xmlns:a16="http://schemas.microsoft.com/office/drawing/2014/main" id="{4DF814EF-346E-4368-ADD4-D6F1D0F03044}"/>
              </a:ext>
            </a:extLst>
          </p:cNvPr>
          <p:cNvSpPr>
            <a:spLocks noGrp="1"/>
          </p:cNvSpPr>
          <p:nvPr/>
        </p:nvSpPr>
        <p:spPr>
          <a:xfrm>
            <a:off x="762000" y="3638550"/>
            <a:ext cx="10248900" cy="838200"/>
          </a:xfrm>
          <a:prstGeom prst="rect">
            <a:avLst/>
          </a:prstGeom>
          <a:solidFill>
            <a:srgbClr val="F0F1F3"/>
          </a:solidFill>
          <a:ln w="0">
            <a:solidFill>
              <a:srgbClr val="F0F1F3"/>
            </a:solidFill>
            <a:prstDash val="solid"/>
          </a:ln>
        </p:spPr>
        <p:txBody>
          <a:bodyPr/>
          <a:lstStyle/>
          <a:p>
            <a:endParaRPr lang="en-US"/>
          </a:p>
        </p:txBody>
      </p:sp>
      <p:sp>
        <p:nvSpPr>
          <p:cNvPr id="10" name="Rectangle 9">
            <a:extLst>
              <a:ext uri="{FF2B5EF4-FFF2-40B4-BE49-F238E27FC236}">
                <a16:creationId xmlns:a16="http://schemas.microsoft.com/office/drawing/2014/main" id="{740E21C1-FA05-40BD-9507-DFF2093ACC6C}"/>
              </a:ext>
            </a:extLst>
          </p:cNvPr>
          <p:cNvSpPr>
            <a:spLocks noGrp="1"/>
          </p:cNvSpPr>
          <p:nvPr/>
        </p:nvSpPr>
        <p:spPr>
          <a:xfrm>
            <a:off x="971550" y="3810000"/>
            <a:ext cx="457200" cy="419100"/>
          </a:xfrm>
          <a:prstGeom prst="rect">
            <a:avLst/>
          </a:prstGeom>
          <a:noFill/>
          <a:ln w="0">
            <a:noFill/>
            <a:prstDash val="solid"/>
          </a:ln>
        </p:spPr>
        <p:txBody>
          <a:bodyPr wrap="square" lIns="0" tIns="0" rIns="0" bIns="0" anchor="t">
            <a:normAutofit/>
          </a:bodyPr>
          <a:lstStyle/>
          <a:p>
            <a:pPr algn="l">
              <a:lnSpc>
                <a:spcPct val="100000"/>
              </a:lnSpc>
              <a:buNone/>
              <a:defRPr sz="2250" b="1" i="0">
                <a:solidFill>
                  <a:srgbClr val="D91E4D"/>
                </a:solidFill>
                <a:latin typeface="Arial"/>
                <a:ea typeface="Arial"/>
                <a:cs typeface="Arial"/>
              </a:defRPr>
            </a:pPr>
            <a:r>
              <a:rPr sz="2250" b="1" i="0">
                <a:solidFill>
                  <a:srgbClr val="D91E4D"/>
                </a:solidFill>
                <a:latin typeface="Arial"/>
                <a:ea typeface="Arial"/>
                <a:cs typeface="Arial"/>
              </a:rPr>
              <a:t>2</a:t>
            </a:r>
          </a:p>
        </p:txBody>
      </p:sp>
      <p:sp>
        <p:nvSpPr>
          <p:cNvPr id="11" name="Rectangle 10">
            <a:extLst>
              <a:ext uri="{FF2B5EF4-FFF2-40B4-BE49-F238E27FC236}">
                <a16:creationId xmlns:a16="http://schemas.microsoft.com/office/drawing/2014/main" id="{35106D8E-8A5E-4F07-BB9E-F4ED91F1FFB6}"/>
              </a:ext>
            </a:extLst>
          </p:cNvPr>
          <p:cNvSpPr>
            <a:spLocks noGrp="1"/>
          </p:cNvSpPr>
          <p:nvPr/>
        </p:nvSpPr>
        <p:spPr>
          <a:xfrm>
            <a:off x="1600200" y="3790950"/>
            <a:ext cx="3048000" cy="419100"/>
          </a:xfrm>
          <a:prstGeom prst="rect">
            <a:avLst/>
          </a:prstGeom>
          <a:noFill/>
          <a:ln w="0">
            <a:noFill/>
            <a:prstDash val="solid"/>
          </a:ln>
        </p:spPr>
        <p:txBody>
          <a:bodyPr wrap="square" lIns="0" tIns="0" rIns="0" bIns="0" anchor="t">
            <a:normAutofit fontScale="83378" lnSpcReduction="20000"/>
          </a:bodyPr>
          <a:lstStyle/>
          <a:p>
            <a:pPr algn="l">
              <a:lnSpc>
                <a:spcPct val="100000"/>
              </a:lnSpc>
              <a:buNone/>
              <a:defRPr sz="1875" b="1" i="0">
                <a:solidFill>
                  <a:srgbClr val="111111"/>
                </a:solidFill>
                <a:latin typeface="Arial"/>
                <a:ea typeface="Arial"/>
                <a:cs typeface="Arial"/>
              </a:defRPr>
            </a:pPr>
            <a:r>
              <a:rPr sz="1875" b="1" i="0">
                <a:solidFill>
                  <a:srgbClr val="111111"/>
                </a:solidFill>
                <a:latin typeface="Arial"/>
                <a:ea typeface="Arial"/>
                <a:cs typeface="Arial"/>
              </a:rPr>
              <a:t>Grounded, context-specific outputs</a:t>
            </a:r>
          </a:p>
        </p:txBody>
      </p:sp>
      <p:sp>
        <p:nvSpPr>
          <p:cNvPr id="12" name="Rectangle 11">
            <a:extLst>
              <a:ext uri="{FF2B5EF4-FFF2-40B4-BE49-F238E27FC236}">
                <a16:creationId xmlns:a16="http://schemas.microsoft.com/office/drawing/2014/main" id="{0B4B602F-0885-425F-A319-A042BE3722B4}"/>
              </a:ext>
            </a:extLst>
          </p:cNvPr>
          <p:cNvSpPr>
            <a:spLocks noGrp="1"/>
          </p:cNvSpPr>
          <p:nvPr/>
        </p:nvSpPr>
        <p:spPr>
          <a:xfrm>
            <a:off x="4876800" y="3771900"/>
            <a:ext cx="5676900" cy="552450"/>
          </a:xfrm>
          <a:prstGeom prst="rect">
            <a:avLst/>
          </a:prstGeom>
          <a:noFill/>
          <a:ln w="0">
            <a:noFill/>
            <a:prstDash val="solid"/>
          </a:ln>
        </p:spPr>
        <p:txBody>
          <a:bodyPr wrap="square" lIns="0" tIns="0" rIns="0" bIns="0" anchor="t">
            <a:normAutofit/>
          </a:bodyPr>
          <a:lstStyle/>
          <a:p>
            <a:pPr algn="l">
              <a:lnSpc>
                <a:spcPct val="100000"/>
              </a:lnSpc>
              <a:buNone/>
              <a:defRPr sz="1425" b="0" i="0">
                <a:solidFill>
                  <a:srgbClr val="5B6470"/>
                </a:solidFill>
                <a:latin typeface="Arial"/>
                <a:ea typeface="Arial"/>
                <a:cs typeface="Arial"/>
              </a:defRPr>
            </a:pPr>
            <a:r>
              <a:rPr sz="1425" b="0" i="0">
                <a:solidFill>
                  <a:srgbClr val="5B6470"/>
                </a:solidFill>
                <a:latin typeface="Arial"/>
                <a:ea typeface="Arial"/>
                <a:cs typeface="Arial"/>
              </a:rPr>
              <a:t>Adapt moderation and clinical content to local language, culture and epidemiology; document model limitations.</a:t>
            </a:r>
          </a:p>
        </p:txBody>
      </p:sp>
      <p:sp>
        <p:nvSpPr>
          <p:cNvPr id="13" name="Rectangle 12">
            <a:extLst>
              <a:ext uri="{FF2B5EF4-FFF2-40B4-BE49-F238E27FC236}">
                <a16:creationId xmlns:a16="http://schemas.microsoft.com/office/drawing/2014/main" id="{BE2F6945-5BB8-47F1-8C4B-71B26AB99AC6}"/>
              </a:ext>
            </a:extLst>
          </p:cNvPr>
          <p:cNvSpPr>
            <a:spLocks noGrp="1"/>
          </p:cNvSpPr>
          <p:nvPr/>
        </p:nvSpPr>
        <p:spPr>
          <a:xfrm>
            <a:off x="1009650" y="4705350"/>
            <a:ext cx="9753600" cy="838200"/>
          </a:xfrm>
          <a:prstGeom prst="rect">
            <a:avLst/>
          </a:prstGeom>
          <a:solidFill>
            <a:srgbClr val="E5E8EA"/>
          </a:solidFill>
          <a:ln w="0">
            <a:solidFill>
              <a:srgbClr val="E5E8EA"/>
            </a:solidFill>
            <a:prstDash val="solid"/>
          </a:ln>
        </p:spPr>
        <p:txBody>
          <a:bodyPr/>
          <a:lstStyle/>
          <a:p>
            <a:endParaRPr lang="en-US"/>
          </a:p>
        </p:txBody>
      </p:sp>
      <p:sp>
        <p:nvSpPr>
          <p:cNvPr id="14" name="Rectangle 13">
            <a:extLst>
              <a:ext uri="{FF2B5EF4-FFF2-40B4-BE49-F238E27FC236}">
                <a16:creationId xmlns:a16="http://schemas.microsoft.com/office/drawing/2014/main" id="{41A8B537-8A7E-4EAB-B0BF-DD2D209AAB4D}"/>
              </a:ext>
            </a:extLst>
          </p:cNvPr>
          <p:cNvSpPr>
            <a:spLocks noGrp="1"/>
          </p:cNvSpPr>
          <p:nvPr/>
        </p:nvSpPr>
        <p:spPr>
          <a:xfrm>
            <a:off x="1219200" y="4876800"/>
            <a:ext cx="457200" cy="419100"/>
          </a:xfrm>
          <a:prstGeom prst="rect">
            <a:avLst/>
          </a:prstGeom>
          <a:noFill/>
          <a:ln w="0">
            <a:noFill/>
            <a:prstDash val="solid"/>
          </a:ln>
        </p:spPr>
        <p:txBody>
          <a:bodyPr wrap="square" lIns="0" tIns="0" rIns="0" bIns="0" anchor="t">
            <a:normAutofit/>
          </a:bodyPr>
          <a:lstStyle/>
          <a:p>
            <a:pPr algn="l">
              <a:lnSpc>
                <a:spcPct val="100000"/>
              </a:lnSpc>
              <a:buNone/>
              <a:defRPr sz="2250" b="1" i="0">
                <a:solidFill>
                  <a:srgbClr val="D91E4D"/>
                </a:solidFill>
                <a:latin typeface="Arial"/>
                <a:ea typeface="Arial"/>
                <a:cs typeface="Arial"/>
              </a:defRPr>
            </a:pPr>
            <a:r>
              <a:rPr sz="2250" b="1" i="0">
                <a:solidFill>
                  <a:srgbClr val="D91E4D"/>
                </a:solidFill>
                <a:latin typeface="Arial"/>
                <a:ea typeface="Arial"/>
                <a:cs typeface="Arial"/>
              </a:rPr>
              <a:t>3</a:t>
            </a:r>
          </a:p>
        </p:txBody>
      </p:sp>
      <p:sp>
        <p:nvSpPr>
          <p:cNvPr id="15" name="Rectangle 14">
            <a:extLst>
              <a:ext uri="{FF2B5EF4-FFF2-40B4-BE49-F238E27FC236}">
                <a16:creationId xmlns:a16="http://schemas.microsoft.com/office/drawing/2014/main" id="{4EF6B8F2-28F6-4C85-8445-4A74C985F17E}"/>
              </a:ext>
            </a:extLst>
          </p:cNvPr>
          <p:cNvSpPr>
            <a:spLocks noGrp="1"/>
          </p:cNvSpPr>
          <p:nvPr/>
        </p:nvSpPr>
        <p:spPr>
          <a:xfrm>
            <a:off x="1847850" y="4857750"/>
            <a:ext cx="3048000" cy="419100"/>
          </a:xfrm>
          <a:prstGeom prst="rect">
            <a:avLst/>
          </a:prstGeom>
          <a:noFill/>
          <a:ln w="0">
            <a:noFill/>
            <a:prstDash val="solid"/>
          </a:ln>
        </p:spPr>
        <p:txBody>
          <a:bodyPr wrap="square" lIns="0" tIns="0" rIns="0" bIns="0" anchor="t">
            <a:normAutofit fontScale="88333" lnSpcReduction="20000"/>
          </a:bodyPr>
          <a:lstStyle/>
          <a:p>
            <a:pPr algn="l">
              <a:lnSpc>
                <a:spcPct val="100000"/>
              </a:lnSpc>
              <a:buNone/>
              <a:defRPr sz="1875" b="1" i="0">
                <a:solidFill>
                  <a:srgbClr val="111111"/>
                </a:solidFill>
                <a:latin typeface="Arial"/>
                <a:ea typeface="Arial"/>
                <a:cs typeface="Arial"/>
              </a:defRPr>
            </a:pPr>
            <a:r>
              <a:rPr sz="1875" b="1" i="0">
                <a:solidFill>
                  <a:srgbClr val="111111"/>
                </a:solidFill>
                <a:latin typeface="Arial"/>
                <a:ea typeface="Arial"/>
                <a:cs typeface="Arial"/>
              </a:rPr>
              <a:t>Human escalation + continuous monitoring</a:t>
            </a:r>
          </a:p>
        </p:txBody>
      </p:sp>
      <p:sp>
        <p:nvSpPr>
          <p:cNvPr id="16" name="Rectangle 15">
            <a:extLst>
              <a:ext uri="{FF2B5EF4-FFF2-40B4-BE49-F238E27FC236}">
                <a16:creationId xmlns:a16="http://schemas.microsoft.com/office/drawing/2014/main" id="{EB2BF8E3-120E-4A4F-8143-482A11596671}"/>
              </a:ext>
            </a:extLst>
          </p:cNvPr>
          <p:cNvSpPr>
            <a:spLocks noGrp="1"/>
          </p:cNvSpPr>
          <p:nvPr/>
        </p:nvSpPr>
        <p:spPr>
          <a:xfrm>
            <a:off x="5124450" y="4838700"/>
            <a:ext cx="5181600" cy="552450"/>
          </a:xfrm>
          <a:prstGeom prst="rect">
            <a:avLst/>
          </a:prstGeom>
          <a:noFill/>
          <a:ln w="0">
            <a:noFill/>
            <a:prstDash val="solid"/>
          </a:ln>
        </p:spPr>
        <p:txBody>
          <a:bodyPr wrap="square" lIns="0" tIns="0" rIns="0" bIns="0" anchor="t">
            <a:normAutofit/>
          </a:bodyPr>
          <a:lstStyle/>
          <a:p>
            <a:pPr algn="l">
              <a:lnSpc>
                <a:spcPct val="100000"/>
              </a:lnSpc>
              <a:buNone/>
              <a:defRPr sz="1425" b="0" i="0">
                <a:solidFill>
                  <a:srgbClr val="5B6470"/>
                </a:solidFill>
                <a:latin typeface="Arial"/>
                <a:ea typeface="Arial"/>
                <a:cs typeface="Arial"/>
              </a:defRPr>
            </a:pPr>
            <a:r>
              <a:rPr sz="1425" b="0" i="0">
                <a:solidFill>
                  <a:srgbClr val="5B6470"/>
                </a:solidFill>
                <a:latin typeface="Arial"/>
                <a:ea typeface="Arial"/>
                <a:cs typeface="Arial"/>
              </a:rPr>
              <a:t>Use explicit safety protocols, dual escalation pathways and routine review of errors and near misses.</a:t>
            </a:r>
          </a:p>
        </p:txBody>
      </p:sp>
      <p:sp>
        <p:nvSpPr>
          <p:cNvPr id="19" name="page-8">
            <a:extLst>
              <a:ext uri="{FF2B5EF4-FFF2-40B4-BE49-F238E27FC236}">
                <a16:creationId xmlns:a16="http://schemas.microsoft.com/office/drawing/2014/main" id="{D1A1E60E-6E5A-4CCD-82AC-E59E17F07E0F}"/>
              </a:ext>
            </a:extLst>
          </p:cNvPr>
          <p:cNvSpPr>
            <a:spLocks noGrp="1"/>
          </p:cNvSpPr>
          <p:nvPr/>
        </p:nvSpPr>
        <p:spPr>
          <a:xfrm>
            <a:off x="11144250" y="6381750"/>
            <a:ext cx="533400" cy="228600"/>
          </a:xfrm>
          <a:prstGeom prst="rect">
            <a:avLst/>
          </a:prstGeom>
          <a:noFill/>
          <a:ln w="0">
            <a:noFill/>
            <a:prstDash val="solid"/>
          </a:ln>
        </p:spPr>
        <p:txBody>
          <a:bodyPr wrap="square" lIns="0" tIns="0" rIns="0" bIns="0" anchor="ctr">
            <a:noAutofit/>
          </a:bodyPr>
          <a:lstStyle/>
          <a:p>
            <a:pPr algn="r">
              <a:lnSpc>
                <a:spcPct val="100000"/>
              </a:lnSpc>
              <a:buNone/>
              <a:defRPr sz="975" b="0" i="0">
                <a:solidFill>
                  <a:srgbClr val="5B6470"/>
                </a:solidFill>
                <a:latin typeface="Arial"/>
                <a:ea typeface="Arial"/>
                <a:cs typeface="Arial"/>
              </a:defRPr>
            </a:pPr>
            <a:r>
              <a:rPr sz="975" b="0" i="0">
                <a:solidFill>
                  <a:srgbClr val="5B6470"/>
                </a:solidFill>
                <a:latin typeface="Arial"/>
                <a:ea typeface="Arial"/>
                <a:cs typeface="Arial"/>
              </a:rPr>
              <a:t>8</a:t>
            </a:r>
          </a:p>
        </p:txBody>
      </p:sp>
      <p:pic>
        <p:nvPicPr>
          <p:cNvPr id="21" name="Picture 20">
            <a:extLst>
              <a:ext uri="{FF2B5EF4-FFF2-40B4-BE49-F238E27FC236}">
                <a16:creationId xmlns:a16="http://schemas.microsoft.com/office/drawing/2014/main" id="{33D45973-FD9B-4CE3-61BA-A18D6EEE1DB6}"/>
              </a:ext>
            </a:extLst>
          </p:cNvPr>
          <p:cNvPicPr>
            <a:picLocks noChangeAspect="1"/>
          </p:cNvPicPr>
          <p:nvPr/>
        </p:nvPicPr>
        <p:blipFill>
          <a:blip r:embed="rId3"/>
          <a:stretch>
            <a:fillRect/>
          </a:stretch>
        </p:blipFill>
        <p:spPr>
          <a:xfrm>
            <a:off x="9200524" y="5986690"/>
            <a:ext cx="2991476" cy="851478"/>
          </a:xfrm>
          <a:prstGeom prst="rect">
            <a:avLst/>
          </a:prstGeom>
        </p:spPr>
      </p:pic>
      <p:pic>
        <p:nvPicPr>
          <p:cNvPr id="3" name="Picture 2">
            <a:extLst>
              <a:ext uri="{FF2B5EF4-FFF2-40B4-BE49-F238E27FC236}">
                <a16:creationId xmlns:a16="http://schemas.microsoft.com/office/drawing/2014/main" id="{A2DCE64A-E04B-3549-01CD-BC0170C1B142}"/>
              </a:ext>
            </a:extLst>
          </p:cNvPr>
          <p:cNvPicPr>
            <a:picLocks noChangeAspect="1"/>
          </p:cNvPicPr>
          <p:nvPr/>
        </p:nvPicPr>
        <p:blipFill>
          <a:blip r:embed="rId4"/>
          <a:stretch/>
        </p:blipFill>
        <p:spPr>
          <a:xfrm>
            <a:off x="179916" y="5715000"/>
            <a:ext cx="2002368" cy="1023985"/>
          </a:xfrm>
          <a:prstGeom prst="rect">
            <a:avLst/>
          </a:prstGeom>
        </p:spPr>
      </p:pic>
    </p:spTree>
    <p:extLst>
      <p:ext uri="{BB962C8B-B14F-4D97-AF65-F5344CB8AC3E}">
        <p14:creationId xmlns:p14="http://schemas.microsoft.com/office/powerpoint/2010/main" val="2128146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14">
            <a:extLst>
              <a:ext uri="{FF2B5EF4-FFF2-40B4-BE49-F238E27FC236}">
                <a16:creationId xmlns:a16="http://schemas.microsoft.com/office/drawing/2014/main" id="{9E9624F8-17BF-4BD4-A77F-A7058E2A8546}"/>
              </a:ext>
            </a:extLst>
          </p:cNvPr>
          <p:cNvSpPr>
            <a:spLocks noGrp="1"/>
          </p:cNvSpPr>
          <p:nvPr/>
        </p:nvSpPr>
        <p:spPr>
          <a:xfrm>
            <a:off x="2703442" y="685800"/>
            <a:ext cx="8974207" cy="762000"/>
          </a:xfrm>
          <a:prstGeom prst="rect">
            <a:avLst/>
          </a:prstGeom>
          <a:noFill/>
          <a:ln w="0">
            <a:noFill/>
            <a:prstDash val="solid"/>
          </a:ln>
        </p:spPr>
        <p:txBody>
          <a:bodyPr wrap="square" lIns="0" tIns="0" rIns="0" bIns="0" anchor="t">
            <a:noAutofit/>
          </a:bodyPr>
          <a:lstStyle/>
          <a:p>
            <a:pPr algn="l">
              <a:lnSpc>
                <a:spcPct val="100000"/>
              </a:lnSpc>
              <a:buNone/>
              <a:defRPr sz="3525" b="1" i="0">
                <a:solidFill>
                  <a:srgbClr val="111111"/>
                </a:solidFill>
                <a:latin typeface="Arial"/>
                <a:ea typeface="Arial"/>
                <a:cs typeface="Arial"/>
              </a:defRPr>
            </a:pPr>
            <a:r>
              <a:rPr sz="3525" b="1" i="0" dirty="0">
                <a:solidFill>
                  <a:srgbClr val="111111"/>
                </a:solidFill>
                <a:latin typeface="Arial"/>
                <a:ea typeface="Arial"/>
                <a:cs typeface="Arial"/>
              </a:rPr>
              <a:t>AI partner testing returned 488 positive results</a:t>
            </a:r>
          </a:p>
        </p:txBody>
      </p:sp>
      <p:sp>
        <p:nvSpPr>
          <p:cNvPr id="4" name="Rectangle 3">
            <a:extLst>
              <a:ext uri="{FF2B5EF4-FFF2-40B4-BE49-F238E27FC236}">
                <a16:creationId xmlns:a16="http://schemas.microsoft.com/office/drawing/2014/main" id="{89C54716-0CA8-410C-8962-B365085396EF}"/>
              </a:ext>
            </a:extLst>
          </p:cNvPr>
          <p:cNvSpPr>
            <a:spLocks noGrp="1"/>
          </p:cNvSpPr>
          <p:nvPr/>
        </p:nvSpPr>
        <p:spPr>
          <a:xfrm>
            <a:off x="514350" y="1676400"/>
            <a:ext cx="6667500" cy="285750"/>
          </a:xfrm>
          <a:prstGeom prst="rect">
            <a:avLst/>
          </a:prstGeom>
          <a:noFill/>
          <a:ln w="0">
            <a:noFill/>
            <a:prstDash val="solid"/>
          </a:ln>
        </p:spPr>
        <p:txBody>
          <a:bodyPr wrap="square" lIns="0" tIns="0" rIns="0" bIns="0" anchor="t">
            <a:normAutofit/>
          </a:bodyPr>
          <a:lstStyle/>
          <a:p>
            <a:pPr algn="l">
              <a:lnSpc>
                <a:spcPct val="100000"/>
              </a:lnSpc>
              <a:buNone/>
              <a:defRPr sz="1350" b="1" i="0">
                <a:solidFill>
                  <a:srgbClr val="2979C7"/>
                </a:solidFill>
                <a:latin typeface="Arial"/>
                <a:ea typeface="Arial"/>
                <a:cs typeface="Arial"/>
              </a:defRPr>
            </a:pPr>
            <a:r>
              <a:rPr sz="1350" b="1" i="0">
                <a:solidFill>
                  <a:srgbClr val="2979C7"/>
                </a:solidFill>
                <a:latin typeface="Arial"/>
                <a:ea typeface="Arial"/>
                <a:cs typeface="Arial"/>
              </a:rPr>
              <a:t>OAE0306LB · Multi-province implementation study · China</a:t>
            </a:r>
          </a:p>
        </p:txBody>
      </p:sp>
      <p:sp>
        <p:nvSpPr>
          <p:cNvPr id="5" name="Rectangle 4">
            <a:extLst>
              <a:ext uri="{FF2B5EF4-FFF2-40B4-BE49-F238E27FC236}">
                <a16:creationId xmlns:a16="http://schemas.microsoft.com/office/drawing/2014/main" id="{4F719090-E535-447B-B9D7-6EAA8804689D}"/>
              </a:ext>
            </a:extLst>
          </p:cNvPr>
          <p:cNvSpPr>
            <a:spLocks noGrp="1"/>
          </p:cNvSpPr>
          <p:nvPr/>
        </p:nvSpPr>
        <p:spPr>
          <a:xfrm>
            <a:off x="514350" y="1981200"/>
            <a:ext cx="10668000" cy="457200"/>
          </a:xfrm>
          <a:prstGeom prst="rect">
            <a:avLst/>
          </a:prstGeom>
          <a:noFill/>
          <a:ln w="0">
            <a:noFill/>
            <a:prstDash val="solid"/>
          </a:ln>
        </p:spPr>
        <p:txBody>
          <a:bodyPr wrap="square" lIns="0" tIns="0" rIns="0" bIns="0" anchor="t">
            <a:normAutofit fontScale="95238"/>
          </a:bodyPr>
          <a:lstStyle/>
          <a:p>
            <a:pPr algn="l">
              <a:lnSpc>
                <a:spcPct val="100000"/>
              </a:lnSpc>
              <a:buNone/>
              <a:defRPr sz="1575" b="0" i="0">
                <a:solidFill>
                  <a:srgbClr val="5B6470"/>
                </a:solidFill>
                <a:latin typeface="Arial"/>
                <a:ea typeface="Arial"/>
                <a:cs typeface="Arial"/>
              </a:defRPr>
            </a:pPr>
            <a:r>
              <a:rPr sz="1575" b="0" i="0">
                <a:solidFill>
                  <a:srgbClr val="5B6470"/>
                </a:solidFill>
                <a:latin typeface="Arial"/>
                <a:ea typeface="Arial"/>
                <a:cs typeface="Arial"/>
              </a:rPr>
              <a:t>The combination of automated result reading, encrypted reporting and referral produced unusually high-yield partner testing across 17 provinces.</a:t>
            </a:r>
          </a:p>
        </p:txBody>
      </p:sp>
      <p:graphicFrame>
        <p:nvGraphicFramePr>
          <p:cNvPr id="25" name="Chart"/>
          <p:cNvGraphicFramePr/>
          <p:nvPr/>
        </p:nvGraphicFramePr>
        <p:xfrm>
          <a:off x="419100" y="2686050"/>
          <a:ext cx="6477000" cy="3009900"/>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CC3C6750-EC94-4D6A-9F65-3157BFB70112}"/>
              </a:ext>
            </a:extLst>
          </p:cNvPr>
          <p:cNvSpPr>
            <a:spLocks noGrp="1"/>
          </p:cNvSpPr>
          <p:nvPr/>
        </p:nvSpPr>
        <p:spPr>
          <a:xfrm>
            <a:off x="7334250" y="2686050"/>
            <a:ext cx="3943350" cy="3009900"/>
          </a:xfrm>
          <a:prstGeom prst="rect">
            <a:avLst/>
          </a:prstGeom>
          <a:solidFill>
            <a:srgbClr val="111111"/>
          </a:solidFill>
          <a:ln w="0">
            <a:solidFill>
              <a:srgbClr val="111111"/>
            </a:solidFill>
            <a:prstDash val="solid"/>
          </a:ln>
        </p:spPr>
        <p:txBody>
          <a:bodyPr/>
          <a:lstStyle/>
          <a:p>
            <a:endParaRPr lang="en-US"/>
          </a:p>
        </p:txBody>
      </p:sp>
      <p:sp>
        <p:nvSpPr>
          <p:cNvPr id="8" name="Rectangle 7">
            <a:extLst>
              <a:ext uri="{FF2B5EF4-FFF2-40B4-BE49-F238E27FC236}">
                <a16:creationId xmlns:a16="http://schemas.microsoft.com/office/drawing/2014/main" id="{AE91B285-D837-4DDF-8744-1BD40393361E}"/>
              </a:ext>
            </a:extLst>
          </p:cNvPr>
          <p:cNvSpPr>
            <a:spLocks noGrp="1"/>
          </p:cNvSpPr>
          <p:nvPr/>
        </p:nvSpPr>
        <p:spPr>
          <a:xfrm>
            <a:off x="7677150" y="2914650"/>
            <a:ext cx="1428750" cy="514350"/>
          </a:xfrm>
          <a:prstGeom prst="rect">
            <a:avLst/>
          </a:prstGeom>
          <a:noFill/>
          <a:ln w="0">
            <a:noFill/>
            <a:prstDash val="solid"/>
          </a:ln>
        </p:spPr>
        <p:txBody>
          <a:bodyPr wrap="square" lIns="0" tIns="0" rIns="0" bIns="0" anchor="t">
            <a:normAutofit/>
          </a:bodyPr>
          <a:lstStyle/>
          <a:p>
            <a:pPr algn="l">
              <a:lnSpc>
                <a:spcPct val="100000"/>
              </a:lnSpc>
              <a:buNone/>
              <a:defRPr sz="3150" b="1" i="0">
                <a:solidFill>
                  <a:srgbClr val="6DCBF4"/>
                </a:solidFill>
                <a:latin typeface="Arial"/>
                <a:ea typeface="Arial"/>
                <a:cs typeface="Arial"/>
              </a:defRPr>
            </a:pPr>
            <a:r>
              <a:rPr sz="3150" b="1" i="0">
                <a:solidFill>
                  <a:srgbClr val="6DCBF4"/>
                </a:solidFill>
                <a:latin typeface="Arial"/>
                <a:ea typeface="Arial"/>
                <a:cs typeface="Arial"/>
              </a:rPr>
              <a:t>80.8%</a:t>
            </a:r>
          </a:p>
        </p:txBody>
      </p:sp>
      <p:sp>
        <p:nvSpPr>
          <p:cNvPr id="9" name="Rectangle 8">
            <a:extLst>
              <a:ext uri="{FF2B5EF4-FFF2-40B4-BE49-F238E27FC236}">
                <a16:creationId xmlns:a16="http://schemas.microsoft.com/office/drawing/2014/main" id="{1293DA4F-25FF-43D8-9B0C-A42E5D8393F3}"/>
              </a:ext>
            </a:extLst>
          </p:cNvPr>
          <p:cNvSpPr>
            <a:spLocks noGrp="1"/>
          </p:cNvSpPr>
          <p:nvPr/>
        </p:nvSpPr>
        <p:spPr>
          <a:xfrm>
            <a:off x="9239250" y="3048000"/>
            <a:ext cx="1695450" cy="285750"/>
          </a:xfrm>
          <a:prstGeom prst="rect">
            <a:avLst/>
          </a:prstGeom>
          <a:noFill/>
          <a:ln w="0">
            <a:noFill/>
            <a:prstDash val="solid"/>
          </a:ln>
        </p:spPr>
        <p:txBody>
          <a:bodyPr wrap="square" lIns="0" tIns="0" rIns="0" bIns="0" anchor="t">
            <a:normAutofit/>
          </a:bodyPr>
          <a:lstStyle/>
          <a:p>
            <a:pPr algn="l">
              <a:lnSpc>
                <a:spcPct val="100000"/>
              </a:lnSpc>
              <a:buNone/>
              <a:defRPr sz="1425" b="1" i="0">
                <a:solidFill>
                  <a:srgbClr val="FFFFFF"/>
                </a:solidFill>
                <a:latin typeface="Arial"/>
                <a:ea typeface="Arial"/>
                <a:cs typeface="Arial"/>
              </a:defRPr>
            </a:pPr>
            <a:r>
              <a:rPr sz="1425" b="1" i="0">
                <a:solidFill>
                  <a:srgbClr val="FFFFFF"/>
                </a:solidFill>
                <a:latin typeface="Arial"/>
                <a:ea typeface="Arial"/>
                <a:cs typeface="Arial"/>
              </a:rPr>
              <a:t>result-return rate</a:t>
            </a:r>
          </a:p>
        </p:txBody>
      </p:sp>
      <p:sp>
        <p:nvSpPr>
          <p:cNvPr id="10" name="Rectangle 9">
            <a:extLst>
              <a:ext uri="{FF2B5EF4-FFF2-40B4-BE49-F238E27FC236}">
                <a16:creationId xmlns:a16="http://schemas.microsoft.com/office/drawing/2014/main" id="{98EC2ACD-7516-47DC-8C87-0BC2B30BDC58}"/>
              </a:ext>
            </a:extLst>
          </p:cNvPr>
          <p:cNvSpPr>
            <a:spLocks noGrp="1"/>
          </p:cNvSpPr>
          <p:nvPr/>
        </p:nvSpPr>
        <p:spPr>
          <a:xfrm>
            <a:off x="7677150" y="3562350"/>
            <a:ext cx="3257550" cy="9525"/>
          </a:xfrm>
          <a:prstGeom prst="rect">
            <a:avLst/>
          </a:prstGeom>
          <a:solidFill>
            <a:srgbClr val="5B6470"/>
          </a:solidFill>
          <a:ln w="0">
            <a:solidFill>
              <a:srgbClr val="5B6470"/>
            </a:solidFill>
            <a:prstDash val="solid"/>
          </a:ln>
        </p:spPr>
        <p:txBody>
          <a:bodyPr/>
          <a:lstStyle/>
          <a:p>
            <a:endParaRPr lang="en-US"/>
          </a:p>
        </p:txBody>
      </p:sp>
      <p:sp>
        <p:nvSpPr>
          <p:cNvPr id="11" name="Rectangle 10">
            <a:extLst>
              <a:ext uri="{FF2B5EF4-FFF2-40B4-BE49-F238E27FC236}">
                <a16:creationId xmlns:a16="http://schemas.microsoft.com/office/drawing/2014/main" id="{79AC97E0-071E-4A41-BB7E-82BFAB2D0C17}"/>
              </a:ext>
            </a:extLst>
          </p:cNvPr>
          <p:cNvSpPr>
            <a:spLocks noGrp="1"/>
          </p:cNvSpPr>
          <p:nvPr/>
        </p:nvSpPr>
        <p:spPr>
          <a:xfrm>
            <a:off x="7677150" y="3752850"/>
            <a:ext cx="1428750" cy="514350"/>
          </a:xfrm>
          <a:prstGeom prst="rect">
            <a:avLst/>
          </a:prstGeom>
          <a:noFill/>
          <a:ln w="0">
            <a:noFill/>
            <a:prstDash val="solid"/>
          </a:ln>
        </p:spPr>
        <p:txBody>
          <a:bodyPr wrap="square" lIns="0" tIns="0" rIns="0" bIns="0" anchor="t">
            <a:normAutofit/>
          </a:bodyPr>
          <a:lstStyle/>
          <a:p>
            <a:pPr algn="l">
              <a:lnSpc>
                <a:spcPct val="100000"/>
              </a:lnSpc>
              <a:buNone/>
              <a:defRPr sz="3150" b="1" i="0">
                <a:solidFill>
                  <a:srgbClr val="D91E4D"/>
                </a:solidFill>
                <a:latin typeface="Arial"/>
                <a:ea typeface="Arial"/>
                <a:cs typeface="Arial"/>
              </a:defRPr>
            </a:pPr>
            <a:r>
              <a:rPr sz="3150" b="1" i="0">
                <a:solidFill>
                  <a:srgbClr val="D91E4D"/>
                </a:solidFill>
                <a:latin typeface="Arial"/>
                <a:ea typeface="Arial"/>
                <a:cs typeface="Arial"/>
              </a:rPr>
              <a:t>12.1%</a:t>
            </a:r>
          </a:p>
        </p:txBody>
      </p:sp>
      <p:sp>
        <p:nvSpPr>
          <p:cNvPr id="12" name="Rectangle 11">
            <a:extLst>
              <a:ext uri="{FF2B5EF4-FFF2-40B4-BE49-F238E27FC236}">
                <a16:creationId xmlns:a16="http://schemas.microsoft.com/office/drawing/2014/main" id="{8D00DC6C-15A4-4285-B9A2-811D1DA33684}"/>
              </a:ext>
            </a:extLst>
          </p:cNvPr>
          <p:cNvSpPr>
            <a:spLocks noGrp="1"/>
          </p:cNvSpPr>
          <p:nvPr/>
        </p:nvSpPr>
        <p:spPr>
          <a:xfrm>
            <a:off x="9239250" y="3810000"/>
            <a:ext cx="1695450" cy="552450"/>
          </a:xfrm>
          <a:prstGeom prst="rect">
            <a:avLst/>
          </a:prstGeom>
          <a:noFill/>
          <a:ln w="0">
            <a:noFill/>
            <a:prstDash val="solid"/>
          </a:ln>
        </p:spPr>
        <p:txBody>
          <a:bodyPr wrap="square" lIns="0" tIns="0" rIns="0" bIns="0" anchor="t">
            <a:normAutofit fontScale="90708" lnSpcReduction="10000"/>
          </a:bodyPr>
          <a:lstStyle/>
          <a:p>
            <a:pPr algn="l">
              <a:lnSpc>
                <a:spcPct val="100000"/>
              </a:lnSpc>
              <a:buNone/>
              <a:defRPr sz="1425" b="1" i="0">
                <a:solidFill>
                  <a:srgbClr val="FFFFFF"/>
                </a:solidFill>
                <a:latin typeface="Arial"/>
                <a:ea typeface="Arial"/>
                <a:cs typeface="Arial"/>
              </a:defRPr>
            </a:pPr>
            <a:r>
              <a:rPr sz="1425" b="1" i="0">
                <a:solidFill>
                  <a:srgbClr val="FFFFFF"/>
                </a:solidFill>
                <a:latin typeface="Arial"/>
                <a:ea typeface="Arial"/>
                <a:cs typeface="Arial"/>
              </a:rPr>
              <a:t>positivity among returned partner tests</a:t>
            </a:r>
          </a:p>
        </p:txBody>
      </p:sp>
      <p:sp>
        <p:nvSpPr>
          <p:cNvPr id="13" name="Rectangle 12">
            <a:extLst>
              <a:ext uri="{FF2B5EF4-FFF2-40B4-BE49-F238E27FC236}">
                <a16:creationId xmlns:a16="http://schemas.microsoft.com/office/drawing/2014/main" id="{B81FA19A-D61C-4B9D-B093-EE4056047D93}"/>
              </a:ext>
            </a:extLst>
          </p:cNvPr>
          <p:cNvSpPr>
            <a:spLocks noGrp="1"/>
          </p:cNvSpPr>
          <p:nvPr/>
        </p:nvSpPr>
        <p:spPr>
          <a:xfrm>
            <a:off x="7677150" y="4533900"/>
            <a:ext cx="3257550" cy="9525"/>
          </a:xfrm>
          <a:prstGeom prst="rect">
            <a:avLst/>
          </a:prstGeom>
          <a:solidFill>
            <a:srgbClr val="5B6470"/>
          </a:solidFill>
          <a:ln w="0">
            <a:solidFill>
              <a:srgbClr val="5B6470"/>
            </a:solidFill>
            <a:prstDash val="solid"/>
          </a:ln>
        </p:spPr>
        <p:txBody>
          <a:bodyPr/>
          <a:lstStyle/>
          <a:p>
            <a:endParaRPr lang="en-US"/>
          </a:p>
        </p:txBody>
      </p:sp>
      <p:sp>
        <p:nvSpPr>
          <p:cNvPr id="14" name="Rectangle 13">
            <a:extLst>
              <a:ext uri="{FF2B5EF4-FFF2-40B4-BE49-F238E27FC236}">
                <a16:creationId xmlns:a16="http://schemas.microsoft.com/office/drawing/2014/main" id="{4AFFD70C-4B30-4730-8FDF-2110D5A8B62B}"/>
              </a:ext>
            </a:extLst>
          </p:cNvPr>
          <p:cNvSpPr>
            <a:spLocks noGrp="1"/>
          </p:cNvSpPr>
          <p:nvPr/>
        </p:nvSpPr>
        <p:spPr>
          <a:xfrm>
            <a:off x="7677150" y="4724400"/>
            <a:ext cx="2952750" cy="285750"/>
          </a:xfrm>
          <a:prstGeom prst="rect">
            <a:avLst/>
          </a:prstGeom>
          <a:noFill/>
          <a:ln w="0">
            <a:noFill/>
            <a:prstDash val="solid"/>
          </a:ln>
        </p:spPr>
        <p:txBody>
          <a:bodyPr wrap="square" lIns="0" tIns="0" rIns="0" bIns="0" anchor="t">
            <a:normAutofit/>
          </a:bodyPr>
          <a:lstStyle/>
          <a:p>
            <a:pPr algn="l">
              <a:lnSpc>
                <a:spcPct val="100000"/>
              </a:lnSpc>
              <a:buNone/>
              <a:defRPr sz="1725" b="1" i="0">
                <a:solidFill>
                  <a:srgbClr val="FFFFFF"/>
                </a:solidFill>
                <a:latin typeface="Arial"/>
                <a:ea typeface="Arial"/>
                <a:cs typeface="Arial"/>
              </a:defRPr>
            </a:pPr>
            <a:r>
              <a:rPr sz="1725" b="1" i="0">
                <a:solidFill>
                  <a:srgbClr val="FFFFFF"/>
                </a:solidFill>
                <a:latin typeface="Arial"/>
                <a:ea typeface="Arial"/>
                <a:cs typeface="Arial"/>
              </a:rPr>
              <a:t>Earlier + cheaper</a:t>
            </a:r>
          </a:p>
        </p:txBody>
      </p:sp>
      <p:sp>
        <p:nvSpPr>
          <p:cNvPr id="15" name="Rectangle 14">
            <a:extLst>
              <a:ext uri="{FF2B5EF4-FFF2-40B4-BE49-F238E27FC236}">
                <a16:creationId xmlns:a16="http://schemas.microsoft.com/office/drawing/2014/main" id="{4842CCF2-54DB-486C-ACC0-4D22C5051A33}"/>
              </a:ext>
            </a:extLst>
          </p:cNvPr>
          <p:cNvSpPr>
            <a:spLocks noGrp="1"/>
          </p:cNvSpPr>
          <p:nvPr/>
        </p:nvSpPr>
        <p:spPr>
          <a:xfrm>
            <a:off x="7677150" y="5067300"/>
            <a:ext cx="3143250" cy="590550"/>
          </a:xfrm>
          <a:prstGeom prst="rect">
            <a:avLst/>
          </a:prstGeom>
          <a:noFill/>
          <a:ln w="0">
            <a:noFill/>
            <a:prstDash val="solid"/>
          </a:ln>
        </p:spPr>
        <p:txBody>
          <a:bodyPr wrap="square" lIns="0" tIns="0" rIns="0" bIns="0" anchor="t">
            <a:normAutofit fontScale="88229" lnSpcReduction="20000"/>
          </a:bodyPr>
          <a:lstStyle/>
          <a:p>
            <a:pPr algn="l">
              <a:lnSpc>
                <a:spcPct val="100000"/>
              </a:lnSpc>
              <a:buNone/>
              <a:defRPr sz="1200" b="0" i="0">
                <a:solidFill>
                  <a:srgbClr val="FFFFFF"/>
                </a:solidFill>
                <a:latin typeface="Arial"/>
                <a:ea typeface="Arial"/>
                <a:cs typeface="Arial"/>
              </a:defRPr>
            </a:pPr>
            <a:r>
              <a:rPr sz="1200" b="0" i="0">
                <a:solidFill>
                  <a:srgbClr val="FFFFFF"/>
                </a:solidFill>
                <a:latin typeface="Arial"/>
                <a:ea typeface="Arial"/>
                <a:cs typeface="Arial"/>
              </a:rPr>
              <a:t>Among 258 positive partners with CD4 data, late diagnosis was 31% versus a 40% national benchmark; one-city cost per diagnosis was about one-third of facility testing.</a:t>
            </a:r>
          </a:p>
        </p:txBody>
      </p:sp>
      <p:sp>
        <p:nvSpPr>
          <p:cNvPr id="18" name="source-14">
            <a:extLst>
              <a:ext uri="{FF2B5EF4-FFF2-40B4-BE49-F238E27FC236}">
                <a16:creationId xmlns:a16="http://schemas.microsoft.com/office/drawing/2014/main" id="{E25F22CA-8F42-4375-BE7E-A0DBD1A86900}"/>
              </a:ext>
            </a:extLst>
          </p:cNvPr>
          <p:cNvSpPr>
            <a:spLocks noGrp="1"/>
          </p:cNvSpPr>
          <p:nvPr/>
        </p:nvSpPr>
        <p:spPr>
          <a:xfrm>
            <a:off x="762000" y="6381750"/>
            <a:ext cx="9658350" cy="228600"/>
          </a:xfrm>
          <a:prstGeom prst="rect">
            <a:avLst/>
          </a:prstGeom>
          <a:noFill/>
          <a:ln w="0">
            <a:noFill/>
            <a:prstDash val="solid"/>
          </a:ln>
        </p:spPr>
        <p:txBody>
          <a:bodyPr wrap="square" lIns="0" tIns="0" rIns="0" bIns="0" anchor="ctr">
            <a:noAutofit/>
          </a:bodyPr>
          <a:lstStyle/>
          <a:p>
            <a:pPr algn="l">
              <a:lnSpc>
                <a:spcPct val="100000"/>
              </a:lnSpc>
              <a:buNone/>
              <a:defRPr sz="900" b="0" i="0">
                <a:solidFill>
                  <a:srgbClr val="5B6470"/>
                </a:solidFill>
                <a:latin typeface="Arial"/>
                <a:ea typeface="Arial"/>
                <a:cs typeface="Arial"/>
              </a:defRPr>
            </a:pPr>
            <a:r>
              <a:rPr sz="900" b="0" i="0">
                <a:solidFill>
                  <a:srgbClr val="5B6470"/>
                </a:solidFill>
                <a:latin typeface="Arial"/>
                <a:ea typeface="Arial"/>
                <a:cs typeface="Arial"/>
              </a:rPr>
              <a:t>Source: OAE0306LB, pp. 1528–1529</a:t>
            </a:r>
          </a:p>
        </p:txBody>
      </p:sp>
      <p:sp>
        <p:nvSpPr>
          <p:cNvPr id="19" name="page-14">
            <a:extLst>
              <a:ext uri="{FF2B5EF4-FFF2-40B4-BE49-F238E27FC236}">
                <a16:creationId xmlns:a16="http://schemas.microsoft.com/office/drawing/2014/main" id="{B325A9E4-C862-402A-B24F-9421AD2900F6}"/>
              </a:ext>
            </a:extLst>
          </p:cNvPr>
          <p:cNvSpPr>
            <a:spLocks noGrp="1"/>
          </p:cNvSpPr>
          <p:nvPr/>
        </p:nvSpPr>
        <p:spPr>
          <a:xfrm>
            <a:off x="11144250" y="6381750"/>
            <a:ext cx="533400" cy="228600"/>
          </a:xfrm>
          <a:prstGeom prst="rect">
            <a:avLst/>
          </a:prstGeom>
          <a:noFill/>
          <a:ln w="0">
            <a:noFill/>
            <a:prstDash val="solid"/>
          </a:ln>
        </p:spPr>
        <p:txBody>
          <a:bodyPr wrap="square" lIns="0" tIns="0" rIns="0" bIns="0" anchor="ctr">
            <a:noAutofit/>
          </a:bodyPr>
          <a:lstStyle/>
          <a:p>
            <a:pPr algn="r">
              <a:lnSpc>
                <a:spcPct val="100000"/>
              </a:lnSpc>
              <a:buNone/>
              <a:defRPr sz="975" b="0" i="0">
                <a:solidFill>
                  <a:srgbClr val="5B6470"/>
                </a:solidFill>
                <a:latin typeface="Arial"/>
                <a:ea typeface="Arial"/>
                <a:cs typeface="Arial"/>
              </a:defRPr>
            </a:pPr>
            <a:r>
              <a:rPr sz="975" b="0" i="0">
                <a:solidFill>
                  <a:srgbClr val="5B6470"/>
                </a:solidFill>
                <a:latin typeface="Arial"/>
                <a:ea typeface="Arial"/>
                <a:cs typeface="Arial"/>
              </a:rPr>
              <a:t>14</a:t>
            </a:r>
          </a:p>
        </p:txBody>
      </p:sp>
      <p:pic>
        <p:nvPicPr>
          <p:cNvPr id="6" name="Picture 5">
            <a:extLst>
              <a:ext uri="{FF2B5EF4-FFF2-40B4-BE49-F238E27FC236}">
                <a16:creationId xmlns:a16="http://schemas.microsoft.com/office/drawing/2014/main" id="{62433E84-7AF0-F662-54CB-64EB254E4BDB}"/>
              </a:ext>
            </a:extLst>
          </p:cNvPr>
          <p:cNvPicPr>
            <a:picLocks noChangeAspect="1"/>
          </p:cNvPicPr>
          <p:nvPr/>
        </p:nvPicPr>
        <p:blipFill>
          <a:blip r:embed="rId4"/>
          <a:stretch>
            <a:fillRect/>
          </a:stretch>
        </p:blipFill>
        <p:spPr>
          <a:xfrm>
            <a:off x="9200524" y="5986690"/>
            <a:ext cx="2991476" cy="851478"/>
          </a:xfrm>
          <a:prstGeom prst="rect">
            <a:avLst/>
          </a:prstGeom>
        </p:spPr>
      </p:pic>
      <p:pic>
        <p:nvPicPr>
          <p:cNvPr id="3" name="Picture 2">
            <a:extLst>
              <a:ext uri="{FF2B5EF4-FFF2-40B4-BE49-F238E27FC236}">
                <a16:creationId xmlns:a16="http://schemas.microsoft.com/office/drawing/2014/main" id="{2598DA78-98AB-FFFB-EEA1-1302F710C08C}"/>
              </a:ext>
            </a:extLst>
          </p:cNvPr>
          <p:cNvPicPr>
            <a:picLocks noChangeAspect="1"/>
          </p:cNvPicPr>
          <p:nvPr/>
        </p:nvPicPr>
        <p:blipFill>
          <a:blip r:embed="rId5"/>
          <a:stretch/>
        </p:blipFill>
        <p:spPr>
          <a:xfrm>
            <a:off x="419100" y="5506758"/>
            <a:ext cx="2284342" cy="1163366"/>
          </a:xfrm>
          <a:prstGeom prst="rect">
            <a:avLst/>
          </a:prstGeom>
        </p:spPr>
      </p:pic>
    </p:spTree>
    <p:extLst>
      <p:ext uri="{BB962C8B-B14F-4D97-AF65-F5344CB8AC3E}">
        <p14:creationId xmlns:p14="http://schemas.microsoft.com/office/powerpoint/2010/main" val="1630840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15">
            <a:extLst>
              <a:ext uri="{FF2B5EF4-FFF2-40B4-BE49-F238E27FC236}">
                <a16:creationId xmlns:a16="http://schemas.microsoft.com/office/drawing/2014/main" id="{A9AB352B-DCC4-4738-A8DC-E2EFE2CFE828}"/>
              </a:ext>
            </a:extLst>
          </p:cNvPr>
          <p:cNvSpPr>
            <a:spLocks noGrp="1"/>
          </p:cNvSpPr>
          <p:nvPr/>
        </p:nvSpPr>
        <p:spPr>
          <a:xfrm>
            <a:off x="2796208" y="685800"/>
            <a:ext cx="8881441" cy="762000"/>
          </a:xfrm>
          <a:prstGeom prst="rect">
            <a:avLst/>
          </a:prstGeom>
          <a:noFill/>
          <a:ln w="0">
            <a:noFill/>
            <a:prstDash val="solid"/>
          </a:ln>
        </p:spPr>
        <p:txBody>
          <a:bodyPr wrap="square" lIns="0" tIns="0" rIns="0" bIns="0" anchor="t">
            <a:noAutofit/>
          </a:bodyPr>
          <a:lstStyle/>
          <a:p>
            <a:pPr algn="l">
              <a:lnSpc>
                <a:spcPct val="100000"/>
              </a:lnSpc>
              <a:buNone/>
              <a:defRPr sz="3525" b="1" i="0">
                <a:solidFill>
                  <a:srgbClr val="111111"/>
                </a:solidFill>
                <a:latin typeface="Arial"/>
                <a:ea typeface="Arial"/>
                <a:cs typeface="Arial"/>
              </a:defRPr>
            </a:pPr>
            <a:r>
              <a:rPr sz="3525" b="1" i="0" dirty="0">
                <a:solidFill>
                  <a:srgbClr val="111111"/>
                </a:solidFill>
                <a:latin typeface="Arial"/>
                <a:ea typeface="Arial"/>
                <a:cs typeface="Arial"/>
              </a:rPr>
              <a:t>Targeted outreach improved pediatric HIV outcomes</a:t>
            </a:r>
          </a:p>
        </p:txBody>
      </p:sp>
      <p:sp>
        <p:nvSpPr>
          <p:cNvPr id="4" name="Rectangle 3">
            <a:extLst>
              <a:ext uri="{FF2B5EF4-FFF2-40B4-BE49-F238E27FC236}">
                <a16:creationId xmlns:a16="http://schemas.microsoft.com/office/drawing/2014/main" id="{DA5E1FBA-1827-4056-87C9-F6F221CF333F}"/>
              </a:ext>
            </a:extLst>
          </p:cNvPr>
          <p:cNvSpPr>
            <a:spLocks noGrp="1"/>
          </p:cNvSpPr>
          <p:nvPr/>
        </p:nvSpPr>
        <p:spPr>
          <a:xfrm>
            <a:off x="514350" y="1676400"/>
            <a:ext cx="8572500" cy="285750"/>
          </a:xfrm>
          <a:prstGeom prst="rect">
            <a:avLst/>
          </a:prstGeom>
          <a:noFill/>
          <a:ln w="0">
            <a:noFill/>
            <a:prstDash val="solid"/>
          </a:ln>
        </p:spPr>
        <p:txBody>
          <a:bodyPr wrap="square" lIns="0" tIns="0" rIns="0" bIns="0" anchor="t">
            <a:normAutofit/>
          </a:bodyPr>
          <a:lstStyle/>
          <a:p>
            <a:pPr algn="l">
              <a:lnSpc>
                <a:spcPct val="100000"/>
              </a:lnSpc>
              <a:buNone/>
              <a:defRPr sz="1350" b="1" i="0">
                <a:solidFill>
                  <a:srgbClr val="2979C7"/>
                </a:solidFill>
                <a:latin typeface="Arial"/>
                <a:ea typeface="Arial"/>
                <a:cs typeface="Arial"/>
              </a:defRPr>
            </a:pPr>
            <a:r>
              <a:rPr sz="1350" b="1" i="0">
                <a:solidFill>
                  <a:srgbClr val="2979C7"/>
                </a:solidFill>
                <a:latin typeface="Arial"/>
                <a:ea typeface="Arial"/>
                <a:cs typeface="Arial"/>
              </a:rPr>
              <a:t>EP148 · Quasi-experimental evaluation · 623-child intervention cohort · Nigeria</a:t>
            </a:r>
          </a:p>
        </p:txBody>
      </p:sp>
      <p:sp>
        <p:nvSpPr>
          <p:cNvPr id="5" name="Rectangle 4">
            <a:extLst>
              <a:ext uri="{FF2B5EF4-FFF2-40B4-BE49-F238E27FC236}">
                <a16:creationId xmlns:a16="http://schemas.microsoft.com/office/drawing/2014/main" id="{5A6D0F23-68AB-4D05-A908-AFED113021E0}"/>
              </a:ext>
            </a:extLst>
          </p:cNvPr>
          <p:cNvSpPr>
            <a:spLocks noGrp="1"/>
          </p:cNvSpPr>
          <p:nvPr/>
        </p:nvSpPr>
        <p:spPr>
          <a:xfrm>
            <a:off x="514350" y="1981200"/>
            <a:ext cx="10668000" cy="438150"/>
          </a:xfrm>
          <a:prstGeom prst="rect">
            <a:avLst/>
          </a:prstGeom>
          <a:noFill/>
          <a:ln w="0">
            <a:noFill/>
            <a:prstDash val="solid"/>
          </a:ln>
        </p:spPr>
        <p:txBody>
          <a:bodyPr wrap="square" lIns="0" tIns="0" rIns="0" bIns="0" anchor="t">
            <a:normAutofit fontScale="93526" lnSpcReduction="10000"/>
          </a:bodyPr>
          <a:lstStyle/>
          <a:p>
            <a:pPr algn="l">
              <a:lnSpc>
                <a:spcPct val="100000"/>
              </a:lnSpc>
              <a:buNone/>
              <a:defRPr sz="1575" b="0" i="0">
                <a:solidFill>
                  <a:srgbClr val="5B6470"/>
                </a:solidFill>
                <a:latin typeface="Arial"/>
                <a:ea typeface="Arial"/>
                <a:cs typeface="Arial"/>
              </a:defRPr>
            </a:pPr>
            <a:r>
              <a:rPr sz="1575" b="0" i="0">
                <a:solidFill>
                  <a:srgbClr val="5B6470"/>
                </a:solidFill>
                <a:latin typeface="Arial"/>
                <a:ea typeface="Arial"/>
                <a:cs typeface="Arial"/>
              </a:rPr>
              <a:t>Machine-learning-guided outreach was associated with substantial gains across re-engagement, retention and viral suppression.</a:t>
            </a:r>
          </a:p>
        </p:txBody>
      </p:sp>
      <p:sp>
        <p:nvSpPr>
          <p:cNvPr id="6" name="Rectangle 5">
            <a:extLst>
              <a:ext uri="{FF2B5EF4-FFF2-40B4-BE49-F238E27FC236}">
                <a16:creationId xmlns:a16="http://schemas.microsoft.com/office/drawing/2014/main" id="{32E135A9-FA69-478A-A3A4-88C08787DE7E}"/>
              </a:ext>
            </a:extLst>
          </p:cNvPr>
          <p:cNvSpPr>
            <a:spLocks noGrp="1"/>
          </p:cNvSpPr>
          <p:nvPr/>
        </p:nvSpPr>
        <p:spPr>
          <a:xfrm>
            <a:off x="514350" y="2419350"/>
            <a:ext cx="1714500" cy="171450"/>
          </a:xfrm>
          <a:prstGeom prst="rect">
            <a:avLst/>
          </a:prstGeom>
          <a:noFill/>
          <a:ln w="0">
            <a:noFill/>
            <a:prstDash val="solid"/>
          </a:ln>
        </p:spPr>
        <p:txBody>
          <a:bodyPr wrap="square" lIns="0" tIns="0" rIns="0" bIns="0" anchor="t">
            <a:noAutofit/>
          </a:bodyPr>
          <a:lstStyle/>
          <a:p>
            <a:pPr algn="l">
              <a:lnSpc>
                <a:spcPct val="100000"/>
              </a:lnSpc>
              <a:buNone/>
              <a:defRPr sz="975" b="1" i="0">
                <a:solidFill>
                  <a:srgbClr val="5B6470"/>
                </a:solidFill>
                <a:latin typeface="Arial"/>
                <a:ea typeface="Arial"/>
                <a:cs typeface="Arial"/>
              </a:defRPr>
            </a:pPr>
            <a:r>
              <a:rPr sz="975" b="1" i="0">
                <a:solidFill>
                  <a:srgbClr val="5B6470"/>
                </a:solidFill>
                <a:latin typeface="Arial"/>
                <a:ea typeface="Arial"/>
                <a:cs typeface="Arial"/>
              </a:rPr>
              <a:t>Outcome rate (%)</a:t>
            </a:r>
          </a:p>
        </p:txBody>
      </p:sp>
      <p:graphicFrame>
        <p:nvGraphicFramePr>
          <p:cNvPr id="25" name="Chart"/>
          <p:cNvGraphicFramePr/>
          <p:nvPr/>
        </p:nvGraphicFramePr>
        <p:xfrm>
          <a:off x="419100" y="2609850"/>
          <a:ext cx="7239000" cy="3105150"/>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a:extLst>
              <a:ext uri="{FF2B5EF4-FFF2-40B4-BE49-F238E27FC236}">
                <a16:creationId xmlns:a16="http://schemas.microsoft.com/office/drawing/2014/main" id="{C38A07B2-315C-4C39-B138-48B4D2F907D9}"/>
              </a:ext>
            </a:extLst>
          </p:cNvPr>
          <p:cNvSpPr>
            <a:spLocks noGrp="1"/>
          </p:cNvSpPr>
          <p:nvPr/>
        </p:nvSpPr>
        <p:spPr>
          <a:xfrm>
            <a:off x="8058150" y="2647950"/>
            <a:ext cx="3219450" cy="3009900"/>
          </a:xfrm>
          <a:prstGeom prst="rect">
            <a:avLst/>
          </a:prstGeom>
          <a:solidFill>
            <a:srgbClr val="E7F2FA"/>
          </a:solidFill>
          <a:ln w="0">
            <a:solidFill>
              <a:srgbClr val="E7F2FA"/>
            </a:solidFill>
            <a:prstDash val="solid"/>
          </a:ln>
        </p:spPr>
        <p:txBody>
          <a:bodyPr/>
          <a:lstStyle/>
          <a:p>
            <a:endParaRPr lang="en-US"/>
          </a:p>
        </p:txBody>
      </p:sp>
      <p:sp>
        <p:nvSpPr>
          <p:cNvPr id="9" name="Rectangle 8">
            <a:extLst>
              <a:ext uri="{FF2B5EF4-FFF2-40B4-BE49-F238E27FC236}">
                <a16:creationId xmlns:a16="http://schemas.microsoft.com/office/drawing/2014/main" id="{9D843FE6-3C7E-41BC-9910-5CF157EF3D49}"/>
              </a:ext>
            </a:extLst>
          </p:cNvPr>
          <p:cNvSpPr>
            <a:spLocks noGrp="1"/>
          </p:cNvSpPr>
          <p:nvPr/>
        </p:nvSpPr>
        <p:spPr>
          <a:xfrm>
            <a:off x="8362950" y="2914650"/>
            <a:ext cx="1428750" cy="457200"/>
          </a:xfrm>
          <a:prstGeom prst="rect">
            <a:avLst/>
          </a:prstGeom>
          <a:noFill/>
          <a:ln w="0">
            <a:noFill/>
            <a:prstDash val="solid"/>
          </a:ln>
        </p:spPr>
        <p:txBody>
          <a:bodyPr wrap="square" lIns="0" tIns="0" rIns="0" bIns="0" anchor="t">
            <a:normAutofit/>
          </a:bodyPr>
          <a:lstStyle/>
          <a:p>
            <a:pPr algn="l">
              <a:lnSpc>
                <a:spcPct val="100000"/>
              </a:lnSpc>
              <a:buNone/>
              <a:defRPr sz="3000" b="1" i="0">
                <a:solidFill>
                  <a:srgbClr val="D91E4D"/>
                </a:solidFill>
                <a:latin typeface="Arial"/>
                <a:ea typeface="Arial"/>
                <a:cs typeface="Arial"/>
              </a:defRPr>
            </a:pPr>
            <a:r>
              <a:rPr sz="3000" b="1" i="0">
                <a:solidFill>
                  <a:srgbClr val="D91E4D"/>
                </a:solidFill>
                <a:latin typeface="Arial"/>
                <a:ea typeface="Arial"/>
                <a:cs typeface="Arial"/>
              </a:rPr>
              <a:t>+24.7</a:t>
            </a:r>
          </a:p>
        </p:txBody>
      </p:sp>
      <p:sp>
        <p:nvSpPr>
          <p:cNvPr id="10" name="Rectangle 9">
            <a:extLst>
              <a:ext uri="{FF2B5EF4-FFF2-40B4-BE49-F238E27FC236}">
                <a16:creationId xmlns:a16="http://schemas.microsoft.com/office/drawing/2014/main" id="{E62485A6-A14D-48BB-8120-0A50D9BCAD8D}"/>
              </a:ext>
            </a:extLst>
          </p:cNvPr>
          <p:cNvSpPr>
            <a:spLocks noGrp="1"/>
          </p:cNvSpPr>
          <p:nvPr/>
        </p:nvSpPr>
        <p:spPr>
          <a:xfrm>
            <a:off x="9696450" y="2990850"/>
            <a:ext cx="1295400" cy="400050"/>
          </a:xfrm>
          <a:prstGeom prst="rect">
            <a:avLst/>
          </a:prstGeom>
          <a:noFill/>
          <a:ln w="0">
            <a:noFill/>
            <a:prstDash val="solid"/>
          </a:ln>
        </p:spPr>
        <p:txBody>
          <a:bodyPr wrap="square" lIns="0" tIns="0" rIns="0" bIns="0" anchor="t">
            <a:normAutofit/>
          </a:bodyPr>
          <a:lstStyle/>
          <a:p>
            <a:pPr algn="l">
              <a:lnSpc>
                <a:spcPct val="100000"/>
              </a:lnSpc>
              <a:buNone/>
              <a:defRPr sz="1275" b="1" i="0">
                <a:solidFill>
                  <a:srgbClr val="111111"/>
                </a:solidFill>
                <a:latin typeface="Arial"/>
                <a:ea typeface="Arial"/>
                <a:cs typeface="Arial"/>
              </a:defRPr>
            </a:pPr>
            <a:r>
              <a:rPr sz="1275" b="1" i="0">
                <a:solidFill>
                  <a:srgbClr val="111111"/>
                </a:solidFill>
                <a:latin typeface="Arial"/>
                <a:ea typeface="Arial"/>
                <a:cs typeface="Arial"/>
              </a:rPr>
              <a:t>points in re-engagement</a:t>
            </a:r>
          </a:p>
        </p:txBody>
      </p:sp>
      <p:sp>
        <p:nvSpPr>
          <p:cNvPr id="11" name="Rectangle 10">
            <a:extLst>
              <a:ext uri="{FF2B5EF4-FFF2-40B4-BE49-F238E27FC236}">
                <a16:creationId xmlns:a16="http://schemas.microsoft.com/office/drawing/2014/main" id="{52147F6B-6996-402A-88B3-4A0229A313F8}"/>
              </a:ext>
            </a:extLst>
          </p:cNvPr>
          <p:cNvSpPr>
            <a:spLocks noGrp="1"/>
          </p:cNvSpPr>
          <p:nvPr/>
        </p:nvSpPr>
        <p:spPr>
          <a:xfrm>
            <a:off x="8362950" y="3695700"/>
            <a:ext cx="1428750" cy="457200"/>
          </a:xfrm>
          <a:prstGeom prst="rect">
            <a:avLst/>
          </a:prstGeom>
          <a:noFill/>
          <a:ln w="0">
            <a:noFill/>
            <a:prstDash val="solid"/>
          </a:ln>
        </p:spPr>
        <p:txBody>
          <a:bodyPr wrap="square" lIns="0" tIns="0" rIns="0" bIns="0" anchor="t">
            <a:normAutofit/>
          </a:bodyPr>
          <a:lstStyle/>
          <a:p>
            <a:pPr algn="l">
              <a:lnSpc>
                <a:spcPct val="100000"/>
              </a:lnSpc>
              <a:buNone/>
              <a:defRPr sz="3000" b="1" i="0">
                <a:solidFill>
                  <a:srgbClr val="2979C7"/>
                </a:solidFill>
                <a:latin typeface="Arial"/>
                <a:ea typeface="Arial"/>
                <a:cs typeface="Arial"/>
              </a:defRPr>
            </a:pPr>
            <a:r>
              <a:rPr sz="3000" b="1" i="0">
                <a:solidFill>
                  <a:srgbClr val="2979C7"/>
                </a:solidFill>
                <a:latin typeface="Arial"/>
                <a:ea typeface="Arial"/>
                <a:cs typeface="Arial"/>
              </a:rPr>
              <a:t>+20.7</a:t>
            </a:r>
          </a:p>
        </p:txBody>
      </p:sp>
      <p:sp>
        <p:nvSpPr>
          <p:cNvPr id="12" name="Rectangle 11">
            <a:extLst>
              <a:ext uri="{FF2B5EF4-FFF2-40B4-BE49-F238E27FC236}">
                <a16:creationId xmlns:a16="http://schemas.microsoft.com/office/drawing/2014/main" id="{578FEECE-885F-44BC-8B36-9C3DD82358A8}"/>
              </a:ext>
            </a:extLst>
          </p:cNvPr>
          <p:cNvSpPr>
            <a:spLocks noGrp="1"/>
          </p:cNvSpPr>
          <p:nvPr/>
        </p:nvSpPr>
        <p:spPr>
          <a:xfrm>
            <a:off x="9696450" y="3771900"/>
            <a:ext cx="1295400" cy="457200"/>
          </a:xfrm>
          <a:prstGeom prst="rect">
            <a:avLst/>
          </a:prstGeom>
          <a:noFill/>
          <a:ln w="0">
            <a:noFill/>
            <a:prstDash val="solid"/>
          </a:ln>
        </p:spPr>
        <p:txBody>
          <a:bodyPr wrap="square" lIns="0" tIns="0" rIns="0" bIns="0" anchor="t">
            <a:normAutofit fontScale="94085"/>
          </a:bodyPr>
          <a:lstStyle/>
          <a:p>
            <a:pPr algn="l">
              <a:lnSpc>
                <a:spcPct val="100000"/>
              </a:lnSpc>
              <a:buNone/>
              <a:defRPr sz="1275" b="1" i="0">
                <a:solidFill>
                  <a:srgbClr val="111111"/>
                </a:solidFill>
                <a:latin typeface="Arial"/>
                <a:ea typeface="Arial"/>
                <a:cs typeface="Arial"/>
              </a:defRPr>
            </a:pPr>
            <a:r>
              <a:rPr sz="1275" b="1" i="0">
                <a:solidFill>
                  <a:srgbClr val="111111"/>
                </a:solidFill>
                <a:latin typeface="Arial"/>
                <a:ea typeface="Arial"/>
                <a:cs typeface="Arial"/>
              </a:rPr>
              <a:t>points in six-month retention</a:t>
            </a:r>
          </a:p>
        </p:txBody>
      </p:sp>
      <p:sp>
        <p:nvSpPr>
          <p:cNvPr id="13" name="Rectangle 12">
            <a:extLst>
              <a:ext uri="{FF2B5EF4-FFF2-40B4-BE49-F238E27FC236}">
                <a16:creationId xmlns:a16="http://schemas.microsoft.com/office/drawing/2014/main" id="{6D2D7167-B73E-47E7-9D1E-0AEAACE24C34}"/>
              </a:ext>
            </a:extLst>
          </p:cNvPr>
          <p:cNvSpPr>
            <a:spLocks noGrp="1"/>
          </p:cNvSpPr>
          <p:nvPr/>
        </p:nvSpPr>
        <p:spPr>
          <a:xfrm>
            <a:off x="8362950" y="4514850"/>
            <a:ext cx="1428750" cy="457200"/>
          </a:xfrm>
          <a:prstGeom prst="rect">
            <a:avLst/>
          </a:prstGeom>
          <a:noFill/>
          <a:ln w="0">
            <a:noFill/>
            <a:prstDash val="solid"/>
          </a:ln>
        </p:spPr>
        <p:txBody>
          <a:bodyPr wrap="square" lIns="0" tIns="0" rIns="0" bIns="0" anchor="t">
            <a:normAutofit/>
          </a:bodyPr>
          <a:lstStyle/>
          <a:p>
            <a:pPr algn="l">
              <a:lnSpc>
                <a:spcPct val="100000"/>
              </a:lnSpc>
              <a:buNone/>
              <a:defRPr sz="3000" b="1" i="0">
                <a:solidFill>
                  <a:srgbClr val="28856B"/>
                </a:solidFill>
                <a:latin typeface="Arial"/>
                <a:ea typeface="Arial"/>
                <a:cs typeface="Arial"/>
              </a:defRPr>
            </a:pPr>
            <a:r>
              <a:rPr sz="3000" b="1" i="0">
                <a:solidFill>
                  <a:srgbClr val="28856B"/>
                </a:solidFill>
                <a:latin typeface="Arial"/>
                <a:ea typeface="Arial"/>
                <a:cs typeface="Arial"/>
              </a:rPr>
              <a:t>+11.6</a:t>
            </a:r>
          </a:p>
        </p:txBody>
      </p:sp>
      <p:sp>
        <p:nvSpPr>
          <p:cNvPr id="14" name="Rectangle 13">
            <a:extLst>
              <a:ext uri="{FF2B5EF4-FFF2-40B4-BE49-F238E27FC236}">
                <a16:creationId xmlns:a16="http://schemas.microsoft.com/office/drawing/2014/main" id="{EE3EB3F7-C32B-475D-9900-88E3B0557049}"/>
              </a:ext>
            </a:extLst>
          </p:cNvPr>
          <p:cNvSpPr>
            <a:spLocks noGrp="1"/>
          </p:cNvSpPr>
          <p:nvPr/>
        </p:nvSpPr>
        <p:spPr>
          <a:xfrm>
            <a:off x="9696450" y="4591050"/>
            <a:ext cx="1295400" cy="457200"/>
          </a:xfrm>
          <a:prstGeom prst="rect">
            <a:avLst/>
          </a:prstGeom>
          <a:noFill/>
          <a:ln w="0">
            <a:noFill/>
            <a:prstDash val="solid"/>
          </a:ln>
        </p:spPr>
        <p:txBody>
          <a:bodyPr wrap="square" lIns="0" tIns="0" rIns="0" bIns="0" anchor="t">
            <a:normAutofit/>
          </a:bodyPr>
          <a:lstStyle/>
          <a:p>
            <a:pPr algn="l">
              <a:lnSpc>
                <a:spcPct val="100000"/>
              </a:lnSpc>
              <a:buNone/>
              <a:defRPr sz="1275" b="1" i="0">
                <a:solidFill>
                  <a:srgbClr val="111111"/>
                </a:solidFill>
                <a:latin typeface="Arial"/>
                <a:ea typeface="Arial"/>
                <a:cs typeface="Arial"/>
              </a:defRPr>
            </a:pPr>
            <a:r>
              <a:rPr sz="1275" b="1" i="0">
                <a:solidFill>
                  <a:srgbClr val="111111"/>
                </a:solidFill>
                <a:latin typeface="Arial"/>
                <a:ea typeface="Arial"/>
                <a:cs typeface="Arial"/>
              </a:rPr>
              <a:t>points in viral suppression</a:t>
            </a:r>
          </a:p>
        </p:txBody>
      </p:sp>
      <p:sp>
        <p:nvSpPr>
          <p:cNvPr id="17" name="source-15">
            <a:extLst>
              <a:ext uri="{FF2B5EF4-FFF2-40B4-BE49-F238E27FC236}">
                <a16:creationId xmlns:a16="http://schemas.microsoft.com/office/drawing/2014/main" id="{3649D3C9-7603-48D8-A1B3-5255A56BA886}"/>
              </a:ext>
            </a:extLst>
          </p:cNvPr>
          <p:cNvSpPr>
            <a:spLocks noGrp="1"/>
          </p:cNvSpPr>
          <p:nvPr/>
        </p:nvSpPr>
        <p:spPr>
          <a:xfrm>
            <a:off x="762000" y="6381750"/>
            <a:ext cx="9658350" cy="228600"/>
          </a:xfrm>
          <a:prstGeom prst="rect">
            <a:avLst/>
          </a:prstGeom>
          <a:noFill/>
          <a:ln w="0">
            <a:noFill/>
            <a:prstDash val="solid"/>
          </a:ln>
        </p:spPr>
        <p:txBody>
          <a:bodyPr wrap="square" lIns="0" tIns="0" rIns="0" bIns="0" anchor="ctr">
            <a:noAutofit/>
          </a:bodyPr>
          <a:lstStyle/>
          <a:p>
            <a:pPr algn="l">
              <a:lnSpc>
                <a:spcPct val="100000"/>
              </a:lnSpc>
              <a:buNone/>
              <a:defRPr sz="900" b="0" i="0">
                <a:solidFill>
                  <a:srgbClr val="5B6470"/>
                </a:solidFill>
                <a:latin typeface="Arial"/>
                <a:ea typeface="Arial"/>
                <a:cs typeface="Arial"/>
              </a:defRPr>
            </a:pPr>
            <a:r>
              <a:rPr sz="900" b="0" i="0">
                <a:solidFill>
                  <a:srgbClr val="5B6470"/>
                </a:solidFill>
                <a:latin typeface="Arial"/>
                <a:ea typeface="Arial"/>
                <a:cs typeface="Arial"/>
              </a:rPr>
              <a:t>Source: EP148, p. 1394</a:t>
            </a:r>
          </a:p>
        </p:txBody>
      </p:sp>
      <p:sp>
        <p:nvSpPr>
          <p:cNvPr id="18" name="page-15">
            <a:extLst>
              <a:ext uri="{FF2B5EF4-FFF2-40B4-BE49-F238E27FC236}">
                <a16:creationId xmlns:a16="http://schemas.microsoft.com/office/drawing/2014/main" id="{C8C01371-3A4C-447B-BFB4-99F8B029798F}"/>
              </a:ext>
            </a:extLst>
          </p:cNvPr>
          <p:cNvSpPr>
            <a:spLocks noGrp="1"/>
          </p:cNvSpPr>
          <p:nvPr/>
        </p:nvSpPr>
        <p:spPr>
          <a:xfrm>
            <a:off x="11144250" y="6381750"/>
            <a:ext cx="533400" cy="228600"/>
          </a:xfrm>
          <a:prstGeom prst="rect">
            <a:avLst/>
          </a:prstGeom>
          <a:noFill/>
          <a:ln w="0">
            <a:noFill/>
            <a:prstDash val="solid"/>
          </a:ln>
        </p:spPr>
        <p:txBody>
          <a:bodyPr wrap="square" lIns="0" tIns="0" rIns="0" bIns="0" anchor="ctr">
            <a:noAutofit/>
          </a:bodyPr>
          <a:lstStyle/>
          <a:p>
            <a:pPr algn="r">
              <a:lnSpc>
                <a:spcPct val="100000"/>
              </a:lnSpc>
              <a:buNone/>
              <a:defRPr sz="975" b="0" i="0">
                <a:solidFill>
                  <a:srgbClr val="5B6470"/>
                </a:solidFill>
                <a:latin typeface="Arial"/>
                <a:ea typeface="Arial"/>
                <a:cs typeface="Arial"/>
              </a:defRPr>
            </a:pPr>
            <a:r>
              <a:rPr sz="975" b="0" i="0">
                <a:solidFill>
                  <a:srgbClr val="5B6470"/>
                </a:solidFill>
                <a:latin typeface="Arial"/>
                <a:ea typeface="Arial"/>
                <a:cs typeface="Arial"/>
              </a:rPr>
              <a:t>15</a:t>
            </a:r>
          </a:p>
        </p:txBody>
      </p:sp>
      <p:pic>
        <p:nvPicPr>
          <p:cNvPr id="20" name="Picture 19">
            <a:extLst>
              <a:ext uri="{FF2B5EF4-FFF2-40B4-BE49-F238E27FC236}">
                <a16:creationId xmlns:a16="http://schemas.microsoft.com/office/drawing/2014/main" id="{6C728699-707B-EB3B-474E-F329D83EAAF5}"/>
              </a:ext>
            </a:extLst>
          </p:cNvPr>
          <p:cNvPicPr>
            <a:picLocks noChangeAspect="1"/>
          </p:cNvPicPr>
          <p:nvPr/>
        </p:nvPicPr>
        <p:blipFill>
          <a:blip r:embed="rId4"/>
          <a:stretch>
            <a:fillRect/>
          </a:stretch>
        </p:blipFill>
        <p:spPr>
          <a:xfrm>
            <a:off x="9200524" y="5999942"/>
            <a:ext cx="2991476" cy="851478"/>
          </a:xfrm>
          <a:prstGeom prst="rect">
            <a:avLst/>
          </a:prstGeom>
        </p:spPr>
      </p:pic>
      <p:pic>
        <p:nvPicPr>
          <p:cNvPr id="3" name="Picture 2">
            <a:extLst>
              <a:ext uri="{FF2B5EF4-FFF2-40B4-BE49-F238E27FC236}">
                <a16:creationId xmlns:a16="http://schemas.microsoft.com/office/drawing/2014/main" id="{96399CE0-26FB-1B54-4244-393DD0B9AF41}"/>
              </a:ext>
            </a:extLst>
          </p:cNvPr>
          <p:cNvPicPr>
            <a:picLocks noChangeAspect="1"/>
          </p:cNvPicPr>
          <p:nvPr/>
        </p:nvPicPr>
        <p:blipFill>
          <a:blip r:embed="rId5"/>
          <a:stretch/>
        </p:blipFill>
        <p:spPr>
          <a:xfrm>
            <a:off x="247650" y="5432611"/>
            <a:ext cx="2488938" cy="1272811"/>
          </a:xfrm>
          <a:prstGeom prst="rect">
            <a:avLst/>
          </a:prstGeom>
        </p:spPr>
      </p:pic>
    </p:spTree>
    <p:extLst>
      <p:ext uri="{BB962C8B-B14F-4D97-AF65-F5344CB8AC3E}">
        <p14:creationId xmlns:p14="http://schemas.microsoft.com/office/powerpoint/2010/main" val="21186537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15E1174-669A-4B26-A42E-1B734D075BC4}"/>
              </a:ext>
            </a:extLst>
          </p:cNvPr>
          <p:cNvSpPr>
            <a:spLocks noGrp="1"/>
          </p:cNvSpPr>
          <p:nvPr/>
        </p:nvSpPr>
        <p:spPr>
          <a:xfrm>
            <a:off x="514350" y="1676400"/>
            <a:ext cx="7239000" cy="285750"/>
          </a:xfrm>
          <a:prstGeom prst="rect">
            <a:avLst/>
          </a:prstGeom>
          <a:noFill/>
          <a:ln w="0">
            <a:noFill/>
            <a:prstDash val="solid"/>
          </a:ln>
        </p:spPr>
        <p:txBody>
          <a:bodyPr wrap="square" lIns="0" tIns="0" rIns="0" bIns="0" anchor="t">
            <a:normAutofit/>
          </a:bodyPr>
          <a:lstStyle/>
          <a:p>
            <a:pPr algn="l">
              <a:lnSpc>
                <a:spcPct val="100000"/>
              </a:lnSpc>
              <a:buNone/>
              <a:defRPr sz="1350" b="1" i="0">
                <a:solidFill>
                  <a:srgbClr val="2979C7"/>
                </a:solidFill>
                <a:latin typeface="Arial"/>
                <a:ea typeface="Arial"/>
                <a:cs typeface="Arial"/>
              </a:defRPr>
            </a:pPr>
            <a:r>
              <a:rPr sz="1350" b="1" i="0" dirty="0">
                <a:solidFill>
                  <a:srgbClr val="2979C7"/>
                </a:solidFill>
                <a:latin typeface="Arial"/>
                <a:ea typeface="Arial"/>
                <a:cs typeface="Arial"/>
              </a:rPr>
              <a:t>OAD3606LB · Randomized controlled trial · 100 adults · China</a:t>
            </a:r>
          </a:p>
        </p:txBody>
      </p:sp>
      <p:sp>
        <p:nvSpPr>
          <p:cNvPr id="5" name="Rectangle 4">
            <a:extLst>
              <a:ext uri="{FF2B5EF4-FFF2-40B4-BE49-F238E27FC236}">
                <a16:creationId xmlns:a16="http://schemas.microsoft.com/office/drawing/2014/main" id="{8610C230-A028-406A-8F9E-8D8B34D8E89B}"/>
              </a:ext>
            </a:extLst>
          </p:cNvPr>
          <p:cNvSpPr>
            <a:spLocks noGrp="1"/>
          </p:cNvSpPr>
          <p:nvPr/>
        </p:nvSpPr>
        <p:spPr>
          <a:xfrm>
            <a:off x="514350" y="1981200"/>
            <a:ext cx="10668000" cy="476250"/>
          </a:xfrm>
          <a:prstGeom prst="rect">
            <a:avLst/>
          </a:prstGeom>
          <a:noFill/>
          <a:ln w="0">
            <a:noFill/>
            <a:prstDash val="solid"/>
          </a:ln>
        </p:spPr>
        <p:txBody>
          <a:bodyPr wrap="square" lIns="0" tIns="0" rIns="0" bIns="0" anchor="t">
            <a:normAutofit fontScale="99206" lnSpcReduction="10000"/>
          </a:bodyPr>
          <a:lstStyle/>
          <a:p>
            <a:pPr algn="l">
              <a:lnSpc>
                <a:spcPct val="100000"/>
              </a:lnSpc>
              <a:buNone/>
              <a:defRPr sz="1575" b="0" i="0">
                <a:solidFill>
                  <a:srgbClr val="5B6470"/>
                </a:solidFill>
                <a:latin typeface="Arial"/>
                <a:ea typeface="Arial"/>
                <a:cs typeface="Arial"/>
              </a:defRPr>
            </a:pPr>
            <a:r>
              <a:rPr sz="1575" b="0" i="0">
                <a:solidFill>
                  <a:srgbClr val="5B6470"/>
                </a:solidFill>
                <a:latin typeface="Arial"/>
                <a:ea typeface="Arial"/>
                <a:cs typeface="Arial"/>
              </a:rPr>
              <a:t>Participants received routine follow-up alone or routine care plus an AI-enabled WeChat management platform, assessed at one and three months.</a:t>
            </a:r>
          </a:p>
        </p:txBody>
      </p:sp>
      <p:sp>
        <p:nvSpPr>
          <p:cNvPr id="6" name="Rectangle 5">
            <a:extLst>
              <a:ext uri="{FF2B5EF4-FFF2-40B4-BE49-F238E27FC236}">
                <a16:creationId xmlns:a16="http://schemas.microsoft.com/office/drawing/2014/main" id="{5E7C45AA-127D-440B-9076-104D3AACB364}"/>
              </a:ext>
            </a:extLst>
          </p:cNvPr>
          <p:cNvSpPr>
            <a:spLocks noGrp="1"/>
          </p:cNvSpPr>
          <p:nvPr/>
        </p:nvSpPr>
        <p:spPr>
          <a:xfrm>
            <a:off x="514350" y="2724150"/>
            <a:ext cx="3295650" cy="2686050"/>
          </a:xfrm>
          <a:prstGeom prst="rect">
            <a:avLst/>
          </a:prstGeom>
          <a:solidFill>
            <a:srgbClr val="111111"/>
          </a:solidFill>
          <a:ln w="0">
            <a:solidFill>
              <a:srgbClr val="111111"/>
            </a:solidFill>
            <a:prstDash val="solid"/>
          </a:ln>
        </p:spPr>
        <p:txBody>
          <a:bodyPr/>
          <a:lstStyle/>
          <a:p>
            <a:endParaRPr lang="en-US"/>
          </a:p>
        </p:txBody>
      </p:sp>
      <p:sp>
        <p:nvSpPr>
          <p:cNvPr id="7" name="Rectangle 6">
            <a:extLst>
              <a:ext uri="{FF2B5EF4-FFF2-40B4-BE49-F238E27FC236}">
                <a16:creationId xmlns:a16="http://schemas.microsoft.com/office/drawing/2014/main" id="{A58A171B-8885-4752-86D0-3C4D030F80EC}"/>
              </a:ext>
            </a:extLst>
          </p:cNvPr>
          <p:cNvSpPr>
            <a:spLocks noGrp="1"/>
          </p:cNvSpPr>
          <p:nvPr/>
        </p:nvSpPr>
        <p:spPr>
          <a:xfrm>
            <a:off x="838200" y="2990850"/>
            <a:ext cx="2381250" cy="723900"/>
          </a:xfrm>
          <a:prstGeom prst="rect">
            <a:avLst/>
          </a:prstGeom>
          <a:noFill/>
          <a:ln w="0">
            <a:noFill/>
            <a:prstDash val="solid"/>
          </a:ln>
        </p:spPr>
        <p:txBody>
          <a:bodyPr wrap="square" lIns="0" tIns="0" rIns="0" bIns="0" anchor="t">
            <a:normAutofit fontScale="98958"/>
          </a:bodyPr>
          <a:lstStyle/>
          <a:p>
            <a:pPr algn="l">
              <a:lnSpc>
                <a:spcPct val="100000"/>
              </a:lnSpc>
              <a:buNone/>
              <a:defRPr sz="4800" b="1" i="0">
                <a:solidFill>
                  <a:srgbClr val="FFFFFF"/>
                </a:solidFill>
                <a:latin typeface="Arial"/>
                <a:ea typeface="Arial"/>
                <a:cs typeface="Arial"/>
              </a:defRPr>
            </a:pPr>
            <a:r>
              <a:rPr sz="4800" b="1" i="0">
                <a:solidFill>
                  <a:srgbClr val="FFFFFF"/>
                </a:solidFill>
                <a:latin typeface="Arial"/>
                <a:ea typeface="Arial"/>
                <a:cs typeface="Arial"/>
              </a:rPr>
              <a:t>100</a:t>
            </a:r>
          </a:p>
        </p:txBody>
      </p:sp>
      <p:sp>
        <p:nvSpPr>
          <p:cNvPr id="8" name="Rectangle 7">
            <a:extLst>
              <a:ext uri="{FF2B5EF4-FFF2-40B4-BE49-F238E27FC236}">
                <a16:creationId xmlns:a16="http://schemas.microsoft.com/office/drawing/2014/main" id="{2B7FCE16-8B18-48E2-A9EC-A5A0BA3A0265}"/>
              </a:ext>
            </a:extLst>
          </p:cNvPr>
          <p:cNvSpPr>
            <a:spLocks noGrp="1"/>
          </p:cNvSpPr>
          <p:nvPr/>
        </p:nvSpPr>
        <p:spPr>
          <a:xfrm>
            <a:off x="838200" y="3752850"/>
            <a:ext cx="2381250" cy="323850"/>
          </a:xfrm>
          <a:prstGeom prst="rect">
            <a:avLst/>
          </a:prstGeom>
          <a:noFill/>
          <a:ln w="0">
            <a:noFill/>
            <a:prstDash val="solid"/>
          </a:ln>
        </p:spPr>
        <p:txBody>
          <a:bodyPr wrap="square" lIns="0" tIns="0" rIns="0" bIns="0" anchor="t">
            <a:normAutofit/>
          </a:bodyPr>
          <a:lstStyle/>
          <a:p>
            <a:pPr algn="l">
              <a:lnSpc>
                <a:spcPct val="100000"/>
              </a:lnSpc>
              <a:buNone/>
              <a:defRPr sz="1650" b="1" i="0">
                <a:solidFill>
                  <a:srgbClr val="FFFFFF"/>
                </a:solidFill>
                <a:latin typeface="Arial"/>
                <a:ea typeface="Arial"/>
                <a:cs typeface="Arial"/>
              </a:defRPr>
            </a:pPr>
            <a:r>
              <a:rPr sz="1650" b="1" i="0">
                <a:solidFill>
                  <a:srgbClr val="FFFFFF"/>
                </a:solidFill>
                <a:latin typeface="Arial"/>
                <a:ea typeface="Arial"/>
                <a:cs typeface="Arial"/>
              </a:rPr>
              <a:t>participants</a:t>
            </a:r>
          </a:p>
        </p:txBody>
      </p:sp>
      <p:sp>
        <p:nvSpPr>
          <p:cNvPr id="9" name="Rectangle 8">
            <a:extLst>
              <a:ext uri="{FF2B5EF4-FFF2-40B4-BE49-F238E27FC236}">
                <a16:creationId xmlns:a16="http://schemas.microsoft.com/office/drawing/2014/main" id="{01DFE5CB-DD61-4CBD-97B5-E5ED0E19D21B}"/>
              </a:ext>
            </a:extLst>
          </p:cNvPr>
          <p:cNvSpPr>
            <a:spLocks noGrp="1"/>
          </p:cNvSpPr>
          <p:nvPr/>
        </p:nvSpPr>
        <p:spPr>
          <a:xfrm>
            <a:off x="838200" y="4267200"/>
            <a:ext cx="2647950" cy="9525"/>
          </a:xfrm>
          <a:prstGeom prst="rect">
            <a:avLst/>
          </a:prstGeom>
          <a:solidFill>
            <a:srgbClr val="5B6470"/>
          </a:solidFill>
          <a:ln w="0">
            <a:solidFill>
              <a:srgbClr val="5B6470"/>
            </a:solidFill>
            <a:prstDash val="solid"/>
          </a:ln>
        </p:spPr>
        <p:txBody>
          <a:bodyPr/>
          <a:lstStyle/>
          <a:p>
            <a:endParaRPr lang="en-US"/>
          </a:p>
        </p:txBody>
      </p:sp>
      <p:sp>
        <p:nvSpPr>
          <p:cNvPr id="10" name="Rectangle 9">
            <a:extLst>
              <a:ext uri="{FF2B5EF4-FFF2-40B4-BE49-F238E27FC236}">
                <a16:creationId xmlns:a16="http://schemas.microsoft.com/office/drawing/2014/main" id="{4403A3DE-8088-4FC2-806F-287D0066EF64}"/>
              </a:ext>
            </a:extLst>
          </p:cNvPr>
          <p:cNvSpPr>
            <a:spLocks noGrp="1"/>
          </p:cNvSpPr>
          <p:nvPr/>
        </p:nvSpPr>
        <p:spPr>
          <a:xfrm>
            <a:off x="838200" y="4476750"/>
            <a:ext cx="857250" cy="419100"/>
          </a:xfrm>
          <a:prstGeom prst="rect">
            <a:avLst/>
          </a:prstGeom>
          <a:noFill/>
          <a:ln w="0">
            <a:noFill/>
            <a:prstDash val="solid"/>
          </a:ln>
        </p:spPr>
        <p:txBody>
          <a:bodyPr wrap="square" lIns="0" tIns="0" rIns="0" bIns="0" anchor="t">
            <a:normAutofit/>
          </a:bodyPr>
          <a:lstStyle/>
          <a:p>
            <a:pPr algn="l">
              <a:lnSpc>
                <a:spcPct val="100000"/>
              </a:lnSpc>
              <a:buNone/>
              <a:defRPr sz="2700" b="1" i="0">
                <a:solidFill>
                  <a:srgbClr val="6DCBF4"/>
                </a:solidFill>
                <a:latin typeface="Arial"/>
                <a:ea typeface="Arial"/>
                <a:cs typeface="Arial"/>
              </a:defRPr>
            </a:pPr>
            <a:r>
              <a:rPr sz="2700" b="1" i="0">
                <a:solidFill>
                  <a:srgbClr val="6DCBF4"/>
                </a:solidFill>
                <a:latin typeface="Arial"/>
                <a:ea typeface="Arial"/>
                <a:cs typeface="Arial"/>
              </a:rPr>
              <a:t>50</a:t>
            </a:r>
          </a:p>
        </p:txBody>
      </p:sp>
      <p:sp>
        <p:nvSpPr>
          <p:cNvPr id="11" name="Rectangle 10">
            <a:extLst>
              <a:ext uri="{FF2B5EF4-FFF2-40B4-BE49-F238E27FC236}">
                <a16:creationId xmlns:a16="http://schemas.microsoft.com/office/drawing/2014/main" id="{D858FBBE-97A4-40E8-8E49-91ED757D165C}"/>
              </a:ext>
            </a:extLst>
          </p:cNvPr>
          <p:cNvSpPr>
            <a:spLocks noGrp="1"/>
          </p:cNvSpPr>
          <p:nvPr/>
        </p:nvSpPr>
        <p:spPr>
          <a:xfrm>
            <a:off x="1714500" y="4572000"/>
            <a:ext cx="1619250" cy="266700"/>
          </a:xfrm>
          <a:prstGeom prst="rect">
            <a:avLst/>
          </a:prstGeom>
          <a:noFill/>
          <a:ln w="0">
            <a:noFill/>
            <a:prstDash val="solid"/>
          </a:ln>
        </p:spPr>
        <p:txBody>
          <a:bodyPr wrap="square" lIns="0" tIns="0" rIns="0" bIns="0" anchor="t">
            <a:normAutofit/>
          </a:bodyPr>
          <a:lstStyle/>
          <a:p>
            <a:pPr algn="l">
              <a:lnSpc>
                <a:spcPct val="100000"/>
              </a:lnSpc>
              <a:buNone/>
              <a:defRPr sz="1350" b="1" i="0">
                <a:solidFill>
                  <a:srgbClr val="FFFFFF"/>
                </a:solidFill>
                <a:latin typeface="Arial"/>
                <a:ea typeface="Arial"/>
                <a:cs typeface="Arial"/>
              </a:defRPr>
            </a:pPr>
            <a:r>
              <a:rPr sz="1350" b="1" i="0">
                <a:solidFill>
                  <a:srgbClr val="FFFFFF"/>
                </a:solidFill>
                <a:latin typeface="Arial"/>
                <a:ea typeface="Arial"/>
                <a:cs typeface="Arial"/>
              </a:rPr>
              <a:t>AI intervention</a:t>
            </a:r>
          </a:p>
        </p:txBody>
      </p:sp>
      <p:sp>
        <p:nvSpPr>
          <p:cNvPr id="12" name="Rectangle 11">
            <a:extLst>
              <a:ext uri="{FF2B5EF4-FFF2-40B4-BE49-F238E27FC236}">
                <a16:creationId xmlns:a16="http://schemas.microsoft.com/office/drawing/2014/main" id="{C11E43AE-63BC-41AC-85DE-3B1C0E9461A1}"/>
              </a:ext>
            </a:extLst>
          </p:cNvPr>
          <p:cNvSpPr>
            <a:spLocks noGrp="1"/>
          </p:cNvSpPr>
          <p:nvPr/>
        </p:nvSpPr>
        <p:spPr>
          <a:xfrm>
            <a:off x="838200" y="4953000"/>
            <a:ext cx="857250" cy="419100"/>
          </a:xfrm>
          <a:prstGeom prst="rect">
            <a:avLst/>
          </a:prstGeom>
          <a:noFill/>
          <a:ln w="0">
            <a:noFill/>
            <a:prstDash val="solid"/>
          </a:ln>
        </p:spPr>
        <p:txBody>
          <a:bodyPr wrap="square" lIns="0" tIns="0" rIns="0" bIns="0" anchor="t">
            <a:normAutofit/>
          </a:bodyPr>
          <a:lstStyle/>
          <a:p>
            <a:pPr algn="l">
              <a:lnSpc>
                <a:spcPct val="100000"/>
              </a:lnSpc>
              <a:buNone/>
              <a:defRPr sz="2700" b="1" i="0">
                <a:solidFill>
                  <a:srgbClr val="D91E4D"/>
                </a:solidFill>
                <a:latin typeface="Arial"/>
                <a:ea typeface="Arial"/>
                <a:cs typeface="Arial"/>
              </a:defRPr>
            </a:pPr>
            <a:r>
              <a:rPr sz="2700" b="1" i="0">
                <a:solidFill>
                  <a:srgbClr val="D91E4D"/>
                </a:solidFill>
                <a:latin typeface="Arial"/>
                <a:ea typeface="Arial"/>
                <a:cs typeface="Arial"/>
              </a:rPr>
              <a:t>50</a:t>
            </a:r>
          </a:p>
        </p:txBody>
      </p:sp>
      <p:sp>
        <p:nvSpPr>
          <p:cNvPr id="13" name="Rectangle 12">
            <a:extLst>
              <a:ext uri="{FF2B5EF4-FFF2-40B4-BE49-F238E27FC236}">
                <a16:creationId xmlns:a16="http://schemas.microsoft.com/office/drawing/2014/main" id="{07B0D676-8ACD-4CA4-A469-44C2518D53A3}"/>
              </a:ext>
            </a:extLst>
          </p:cNvPr>
          <p:cNvSpPr>
            <a:spLocks noGrp="1"/>
          </p:cNvSpPr>
          <p:nvPr/>
        </p:nvSpPr>
        <p:spPr>
          <a:xfrm>
            <a:off x="1714500" y="5048250"/>
            <a:ext cx="1619250" cy="266700"/>
          </a:xfrm>
          <a:prstGeom prst="rect">
            <a:avLst/>
          </a:prstGeom>
          <a:noFill/>
          <a:ln w="0">
            <a:noFill/>
            <a:prstDash val="solid"/>
          </a:ln>
        </p:spPr>
        <p:txBody>
          <a:bodyPr wrap="square" lIns="0" tIns="0" rIns="0" bIns="0" anchor="t">
            <a:normAutofit/>
          </a:bodyPr>
          <a:lstStyle/>
          <a:p>
            <a:pPr algn="l">
              <a:lnSpc>
                <a:spcPct val="100000"/>
              </a:lnSpc>
              <a:buNone/>
              <a:defRPr sz="1350" b="1" i="0">
                <a:solidFill>
                  <a:srgbClr val="FFFFFF"/>
                </a:solidFill>
                <a:latin typeface="Arial"/>
                <a:ea typeface="Arial"/>
                <a:cs typeface="Arial"/>
              </a:defRPr>
            </a:pPr>
            <a:r>
              <a:rPr sz="1350" b="1" i="0">
                <a:solidFill>
                  <a:srgbClr val="FFFFFF"/>
                </a:solidFill>
                <a:latin typeface="Arial"/>
                <a:ea typeface="Arial"/>
                <a:cs typeface="Arial"/>
              </a:rPr>
              <a:t>routine follow-up</a:t>
            </a:r>
          </a:p>
        </p:txBody>
      </p:sp>
      <p:sp>
        <p:nvSpPr>
          <p:cNvPr id="14" name="Rectangle 13">
            <a:extLst>
              <a:ext uri="{FF2B5EF4-FFF2-40B4-BE49-F238E27FC236}">
                <a16:creationId xmlns:a16="http://schemas.microsoft.com/office/drawing/2014/main" id="{5FFC1795-C2D4-4457-8325-56537A90DF4A}"/>
              </a:ext>
            </a:extLst>
          </p:cNvPr>
          <p:cNvSpPr>
            <a:spLocks noGrp="1"/>
          </p:cNvSpPr>
          <p:nvPr/>
        </p:nvSpPr>
        <p:spPr>
          <a:xfrm>
            <a:off x="4248150" y="2724150"/>
            <a:ext cx="7029450" cy="438150"/>
          </a:xfrm>
          <a:prstGeom prst="rect">
            <a:avLst/>
          </a:prstGeom>
          <a:solidFill>
            <a:srgbClr val="F0F1F3"/>
          </a:solidFill>
          <a:ln w="0">
            <a:solidFill>
              <a:srgbClr val="F0F1F3"/>
            </a:solidFill>
            <a:prstDash val="solid"/>
          </a:ln>
        </p:spPr>
        <p:txBody>
          <a:bodyPr/>
          <a:lstStyle/>
          <a:p>
            <a:endParaRPr lang="en-US"/>
          </a:p>
        </p:txBody>
      </p:sp>
      <p:sp>
        <p:nvSpPr>
          <p:cNvPr id="15" name="Rectangle 14">
            <a:extLst>
              <a:ext uri="{FF2B5EF4-FFF2-40B4-BE49-F238E27FC236}">
                <a16:creationId xmlns:a16="http://schemas.microsoft.com/office/drawing/2014/main" id="{714A9C80-DD78-4A2C-BA1D-20A56BBAAC13}"/>
              </a:ext>
            </a:extLst>
          </p:cNvPr>
          <p:cNvSpPr>
            <a:spLocks noGrp="1"/>
          </p:cNvSpPr>
          <p:nvPr/>
        </p:nvSpPr>
        <p:spPr>
          <a:xfrm>
            <a:off x="4438650" y="2819400"/>
            <a:ext cx="3143250" cy="266700"/>
          </a:xfrm>
          <a:prstGeom prst="rect">
            <a:avLst/>
          </a:prstGeom>
          <a:noFill/>
          <a:ln w="0">
            <a:noFill/>
            <a:prstDash val="solid"/>
          </a:ln>
        </p:spPr>
        <p:txBody>
          <a:bodyPr wrap="square" lIns="0" tIns="0" rIns="0" bIns="0" anchor="t">
            <a:normAutofit/>
          </a:bodyPr>
          <a:lstStyle/>
          <a:p>
            <a:pPr algn="l">
              <a:lnSpc>
                <a:spcPct val="100000"/>
              </a:lnSpc>
              <a:buNone/>
              <a:defRPr sz="1575" b="1" i="0">
                <a:solidFill>
                  <a:srgbClr val="111111"/>
                </a:solidFill>
                <a:latin typeface="Arial"/>
                <a:ea typeface="Arial"/>
                <a:cs typeface="Arial"/>
              </a:defRPr>
            </a:pPr>
            <a:r>
              <a:rPr sz="1575" b="1" i="0">
                <a:solidFill>
                  <a:srgbClr val="111111"/>
                </a:solidFill>
                <a:latin typeface="Arial"/>
                <a:ea typeface="Arial"/>
                <a:cs typeface="Arial"/>
              </a:rPr>
              <a:t>Self-management</a:t>
            </a:r>
          </a:p>
        </p:txBody>
      </p:sp>
      <p:sp>
        <p:nvSpPr>
          <p:cNvPr id="16" name="Rectangle 15">
            <a:extLst>
              <a:ext uri="{FF2B5EF4-FFF2-40B4-BE49-F238E27FC236}">
                <a16:creationId xmlns:a16="http://schemas.microsoft.com/office/drawing/2014/main" id="{3D66CB36-9C2B-4BAE-8E12-6CFB1FBB419F}"/>
              </a:ext>
            </a:extLst>
          </p:cNvPr>
          <p:cNvSpPr>
            <a:spLocks noGrp="1"/>
          </p:cNvSpPr>
          <p:nvPr/>
        </p:nvSpPr>
        <p:spPr>
          <a:xfrm>
            <a:off x="7810500" y="2819400"/>
            <a:ext cx="3181350" cy="266700"/>
          </a:xfrm>
          <a:prstGeom prst="rect">
            <a:avLst/>
          </a:prstGeom>
          <a:noFill/>
          <a:ln w="0">
            <a:noFill/>
            <a:prstDash val="solid"/>
          </a:ln>
        </p:spPr>
        <p:txBody>
          <a:bodyPr wrap="square" lIns="0" tIns="0" rIns="0" bIns="0" anchor="t">
            <a:normAutofit/>
          </a:bodyPr>
          <a:lstStyle/>
          <a:p>
            <a:pPr algn="r">
              <a:lnSpc>
                <a:spcPct val="100000"/>
              </a:lnSpc>
              <a:buNone/>
              <a:defRPr sz="1500" b="1" i="0">
                <a:solidFill>
                  <a:srgbClr val="2979C7"/>
                </a:solidFill>
                <a:latin typeface="Arial"/>
                <a:ea typeface="Arial"/>
                <a:cs typeface="Arial"/>
              </a:defRPr>
            </a:pPr>
            <a:r>
              <a:rPr sz="1500" b="1" i="0">
                <a:solidFill>
                  <a:srgbClr val="2979C7"/>
                </a:solidFill>
                <a:latin typeface="Arial"/>
                <a:ea typeface="Arial"/>
                <a:cs typeface="Arial"/>
              </a:rPr>
              <a:t>Improved</a:t>
            </a:r>
          </a:p>
        </p:txBody>
      </p:sp>
      <p:sp>
        <p:nvSpPr>
          <p:cNvPr id="17" name="Rectangle 16">
            <a:extLst>
              <a:ext uri="{FF2B5EF4-FFF2-40B4-BE49-F238E27FC236}">
                <a16:creationId xmlns:a16="http://schemas.microsoft.com/office/drawing/2014/main" id="{7282B17C-46CA-423C-8245-AACF846C8FF6}"/>
              </a:ext>
            </a:extLst>
          </p:cNvPr>
          <p:cNvSpPr>
            <a:spLocks noGrp="1"/>
          </p:cNvSpPr>
          <p:nvPr/>
        </p:nvSpPr>
        <p:spPr>
          <a:xfrm>
            <a:off x="4438650" y="3352800"/>
            <a:ext cx="3143250" cy="266700"/>
          </a:xfrm>
          <a:prstGeom prst="rect">
            <a:avLst/>
          </a:prstGeom>
          <a:noFill/>
          <a:ln w="0">
            <a:noFill/>
            <a:prstDash val="solid"/>
          </a:ln>
        </p:spPr>
        <p:txBody>
          <a:bodyPr wrap="square" lIns="0" tIns="0" rIns="0" bIns="0" anchor="t">
            <a:normAutofit/>
          </a:bodyPr>
          <a:lstStyle/>
          <a:p>
            <a:pPr algn="l">
              <a:lnSpc>
                <a:spcPct val="100000"/>
              </a:lnSpc>
              <a:buNone/>
              <a:defRPr sz="1575" b="1" i="0">
                <a:solidFill>
                  <a:srgbClr val="111111"/>
                </a:solidFill>
                <a:latin typeface="Arial"/>
                <a:ea typeface="Arial"/>
                <a:cs typeface="Arial"/>
              </a:defRPr>
            </a:pPr>
            <a:r>
              <a:rPr sz="1575" b="1" i="0">
                <a:solidFill>
                  <a:srgbClr val="111111"/>
                </a:solidFill>
                <a:latin typeface="Arial"/>
                <a:ea typeface="Arial"/>
                <a:cs typeface="Arial"/>
              </a:rPr>
              <a:t>Disease knowledge</a:t>
            </a:r>
          </a:p>
        </p:txBody>
      </p:sp>
      <p:sp>
        <p:nvSpPr>
          <p:cNvPr id="18" name="Rectangle 17">
            <a:extLst>
              <a:ext uri="{FF2B5EF4-FFF2-40B4-BE49-F238E27FC236}">
                <a16:creationId xmlns:a16="http://schemas.microsoft.com/office/drawing/2014/main" id="{54FE48A5-C40D-4905-970D-538E4D7F09DA}"/>
              </a:ext>
            </a:extLst>
          </p:cNvPr>
          <p:cNvSpPr>
            <a:spLocks noGrp="1"/>
          </p:cNvSpPr>
          <p:nvPr/>
        </p:nvSpPr>
        <p:spPr>
          <a:xfrm>
            <a:off x="7810500" y="3352800"/>
            <a:ext cx="3181350" cy="266700"/>
          </a:xfrm>
          <a:prstGeom prst="rect">
            <a:avLst/>
          </a:prstGeom>
          <a:noFill/>
          <a:ln w="0">
            <a:noFill/>
            <a:prstDash val="solid"/>
          </a:ln>
        </p:spPr>
        <p:txBody>
          <a:bodyPr wrap="square" lIns="0" tIns="0" rIns="0" bIns="0" anchor="t">
            <a:normAutofit/>
          </a:bodyPr>
          <a:lstStyle/>
          <a:p>
            <a:pPr algn="r">
              <a:lnSpc>
                <a:spcPct val="100000"/>
              </a:lnSpc>
              <a:buNone/>
              <a:defRPr sz="1500" b="1" i="0">
                <a:solidFill>
                  <a:srgbClr val="2979C7"/>
                </a:solidFill>
                <a:latin typeface="Arial"/>
                <a:ea typeface="Arial"/>
                <a:cs typeface="Arial"/>
              </a:defRPr>
            </a:pPr>
            <a:r>
              <a:rPr sz="1500" b="1" i="0">
                <a:solidFill>
                  <a:srgbClr val="2979C7"/>
                </a:solidFill>
                <a:latin typeface="Arial"/>
                <a:ea typeface="Arial"/>
                <a:cs typeface="Arial"/>
              </a:rPr>
              <a:t>Improved</a:t>
            </a:r>
          </a:p>
        </p:txBody>
      </p:sp>
      <p:sp>
        <p:nvSpPr>
          <p:cNvPr id="19" name="Rectangle 18">
            <a:extLst>
              <a:ext uri="{FF2B5EF4-FFF2-40B4-BE49-F238E27FC236}">
                <a16:creationId xmlns:a16="http://schemas.microsoft.com/office/drawing/2014/main" id="{7DA08B48-B30B-412D-9245-F5E393BD8A4F}"/>
              </a:ext>
            </a:extLst>
          </p:cNvPr>
          <p:cNvSpPr>
            <a:spLocks noGrp="1"/>
          </p:cNvSpPr>
          <p:nvPr/>
        </p:nvSpPr>
        <p:spPr>
          <a:xfrm>
            <a:off x="4248150" y="3790950"/>
            <a:ext cx="7029450" cy="438150"/>
          </a:xfrm>
          <a:prstGeom prst="rect">
            <a:avLst/>
          </a:prstGeom>
          <a:solidFill>
            <a:srgbClr val="F0F1F3"/>
          </a:solidFill>
          <a:ln w="0">
            <a:solidFill>
              <a:srgbClr val="F0F1F3"/>
            </a:solidFill>
            <a:prstDash val="solid"/>
          </a:ln>
        </p:spPr>
        <p:txBody>
          <a:bodyPr/>
          <a:lstStyle/>
          <a:p>
            <a:endParaRPr lang="en-US"/>
          </a:p>
        </p:txBody>
      </p:sp>
      <p:sp>
        <p:nvSpPr>
          <p:cNvPr id="20" name="Rectangle 19">
            <a:extLst>
              <a:ext uri="{FF2B5EF4-FFF2-40B4-BE49-F238E27FC236}">
                <a16:creationId xmlns:a16="http://schemas.microsoft.com/office/drawing/2014/main" id="{2C9FD0B3-86AF-466B-93A5-3DB027FFA3B6}"/>
              </a:ext>
            </a:extLst>
          </p:cNvPr>
          <p:cNvSpPr>
            <a:spLocks noGrp="1"/>
          </p:cNvSpPr>
          <p:nvPr/>
        </p:nvSpPr>
        <p:spPr>
          <a:xfrm>
            <a:off x="4438650" y="3886200"/>
            <a:ext cx="3143250" cy="266700"/>
          </a:xfrm>
          <a:prstGeom prst="rect">
            <a:avLst/>
          </a:prstGeom>
          <a:noFill/>
          <a:ln w="0">
            <a:noFill/>
            <a:prstDash val="solid"/>
          </a:ln>
        </p:spPr>
        <p:txBody>
          <a:bodyPr wrap="square" lIns="0" tIns="0" rIns="0" bIns="0" anchor="t">
            <a:normAutofit/>
          </a:bodyPr>
          <a:lstStyle/>
          <a:p>
            <a:pPr algn="l">
              <a:lnSpc>
                <a:spcPct val="100000"/>
              </a:lnSpc>
              <a:buNone/>
              <a:defRPr sz="1575" b="1" i="0">
                <a:solidFill>
                  <a:srgbClr val="111111"/>
                </a:solidFill>
                <a:latin typeface="Arial"/>
                <a:ea typeface="Arial"/>
                <a:cs typeface="Arial"/>
              </a:defRPr>
            </a:pPr>
            <a:r>
              <a:rPr sz="1575" b="1" i="0">
                <a:solidFill>
                  <a:srgbClr val="111111"/>
                </a:solidFill>
                <a:latin typeface="Arial"/>
                <a:ea typeface="Arial"/>
                <a:cs typeface="Arial"/>
              </a:rPr>
              <a:t>Quality of life</a:t>
            </a:r>
          </a:p>
        </p:txBody>
      </p:sp>
      <p:sp>
        <p:nvSpPr>
          <p:cNvPr id="21" name="Rectangle 20">
            <a:extLst>
              <a:ext uri="{FF2B5EF4-FFF2-40B4-BE49-F238E27FC236}">
                <a16:creationId xmlns:a16="http://schemas.microsoft.com/office/drawing/2014/main" id="{46BCAB28-5A74-4307-B4B3-9AE40D8B93CE}"/>
              </a:ext>
            </a:extLst>
          </p:cNvPr>
          <p:cNvSpPr>
            <a:spLocks noGrp="1"/>
          </p:cNvSpPr>
          <p:nvPr/>
        </p:nvSpPr>
        <p:spPr>
          <a:xfrm>
            <a:off x="7810500" y="3886200"/>
            <a:ext cx="3181350" cy="266700"/>
          </a:xfrm>
          <a:prstGeom prst="rect">
            <a:avLst/>
          </a:prstGeom>
          <a:noFill/>
          <a:ln w="0">
            <a:noFill/>
            <a:prstDash val="solid"/>
          </a:ln>
        </p:spPr>
        <p:txBody>
          <a:bodyPr wrap="square" lIns="0" tIns="0" rIns="0" bIns="0" anchor="t">
            <a:normAutofit/>
          </a:bodyPr>
          <a:lstStyle/>
          <a:p>
            <a:pPr algn="r">
              <a:lnSpc>
                <a:spcPct val="100000"/>
              </a:lnSpc>
              <a:buNone/>
              <a:defRPr sz="1500" b="1" i="0">
                <a:solidFill>
                  <a:srgbClr val="28856B"/>
                </a:solidFill>
                <a:latin typeface="Arial"/>
                <a:ea typeface="Arial"/>
                <a:cs typeface="Arial"/>
              </a:defRPr>
            </a:pPr>
            <a:r>
              <a:rPr sz="1500" b="1" i="0">
                <a:solidFill>
                  <a:srgbClr val="28856B"/>
                </a:solidFill>
                <a:latin typeface="Arial"/>
                <a:ea typeface="Arial"/>
                <a:cs typeface="Arial"/>
              </a:rPr>
              <a:t>Improved</a:t>
            </a:r>
          </a:p>
        </p:txBody>
      </p:sp>
      <p:sp>
        <p:nvSpPr>
          <p:cNvPr id="22" name="Rectangle 21">
            <a:extLst>
              <a:ext uri="{FF2B5EF4-FFF2-40B4-BE49-F238E27FC236}">
                <a16:creationId xmlns:a16="http://schemas.microsoft.com/office/drawing/2014/main" id="{7D56C2F5-B2FB-48F7-8005-3C4D15BD4309}"/>
              </a:ext>
            </a:extLst>
          </p:cNvPr>
          <p:cNvSpPr>
            <a:spLocks noGrp="1"/>
          </p:cNvSpPr>
          <p:nvPr/>
        </p:nvSpPr>
        <p:spPr>
          <a:xfrm>
            <a:off x="4438650" y="4419600"/>
            <a:ext cx="3143250" cy="266700"/>
          </a:xfrm>
          <a:prstGeom prst="rect">
            <a:avLst/>
          </a:prstGeom>
          <a:noFill/>
          <a:ln w="0">
            <a:noFill/>
            <a:prstDash val="solid"/>
          </a:ln>
        </p:spPr>
        <p:txBody>
          <a:bodyPr wrap="square" lIns="0" tIns="0" rIns="0" bIns="0" anchor="t">
            <a:normAutofit/>
          </a:bodyPr>
          <a:lstStyle/>
          <a:p>
            <a:pPr algn="l">
              <a:lnSpc>
                <a:spcPct val="100000"/>
              </a:lnSpc>
              <a:buNone/>
              <a:defRPr sz="1575" b="1" i="0">
                <a:solidFill>
                  <a:srgbClr val="111111"/>
                </a:solidFill>
                <a:latin typeface="Arial"/>
                <a:ea typeface="Arial"/>
                <a:cs typeface="Arial"/>
              </a:defRPr>
            </a:pPr>
            <a:r>
              <a:rPr sz="1575" b="1" i="0">
                <a:solidFill>
                  <a:srgbClr val="111111"/>
                </a:solidFill>
                <a:latin typeface="Arial"/>
                <a:ea typeface="Arial"/>
                <a:cs typeface="Arial"/>
              </a:rPr>
              <a:t>Self-efficacy</a:t>
            </a:r>
          </a:p>
        </p:txBody>
      </p:sp>
      <p:sp>
        <p:nvSpPr>
          <p:cNvPr id="23" name="Rectangle 22">
            <a:extLst>
              <a:ext uri="{FF2B5EF4-FFF2-40B4-BE49-F238E27FC236}">
                <a16:creationId xmlns:a16="http://schemas.microsoft.com/office/drawing/2014/main" id="{D7EE2A26-78A7-43E4-8227-390C1C626B28}"/>
              </a:ext>
            </a:extLst>
          </p:cNvPr>
          <p:cNvSpPr>
            <a:spLocks noGrp="1"/>
          </p:cNvSpPr>
          <p:nvPr/>
        </p:nvSpPr>
        <p:spPr>
          <a:xfrm>
            <a:off x="7810500" y="4419600"/>
            <a:ext cx="3181350" cy="266700"/>
          </a:xfrm>
          <a:prstGeom prst="rect">
            <a:avLst/>
          </a:prstGeom>
          <a:noFill/>
          <a:ln w="0">
            <a:noFill/>
            <a:prstDash val="solid"/>
          </a:ln>
        </p:spPr>
        <p:txBody>
          <a:bodyPr wrap="square" lIns="0" tIns="0" rIns="0" bIns="0" anchor="t">
            <a:normAutofit/>
          </a:bodyPr>
          <a:lstStyle/>
          <a:p>
            <a:pPr algn="r">
              <a:lnSpc>
                <a:spcPct val="100000"/>
              </a:lnSpc>
              <a:buNone/>
              <a:defRPr sz="1500" b="1" i="0">
                <a:solidFill>
                  <a:srgbClr val="28856B"/>
                </a:solidFill>
                <a:latin typeface="Arial"/>
                <a:ea typeface="Arial"/>
                <a:cs typeface="Arial"/>
              </a:defRPr>
            </a:pPr>
            <a:r>
              <a:rPr sz="1500" b="1" i="0">
                <a:solidFill>
                  <a:srgbClr val="28856B"/>
                </a:solidFill>
                <a:latin typeface="Arial"/>
                <a:ea typeface="Arial"/>
                <a:cs typeface="Arial"/>
              </a:rPr>
              <a:t>Improved</a:t>
            </a:r>
          </a:p>
        </p:txBody>
      </p:sp>
      <p:sp>
        <p:nvSpPr>
          <p:cNvPr id="24" name="Rectangle 23">
            <a:extLst>
              <a:ext uri="{FF2B5EF4-FFF2-40B4-BE49-F238E27FC236}">
                <a16:creationId xmlns:a16="http://schemas.microsoft.com/office/drawing/2014/main" id="{DBA1B90E-8822-4507-83A3-F6E20CC855D7}"/>
              </a:ext>
            </a:extLst>
          </p:cNvPr>
          <p:cNvSpPr>
            <a:spLocks noGrp="1"/>
          </p:cNvSpPr>
          <p:nvPr/>
        </p:nvSpPr>
        <p:spPr>
          <a:xfrm>
            <a:off x="4248150" y="4857750"/>
            <a:ext cx="7029450" cy="438150"/>
          </a:xfrm>
          <a:prstGeom prst="rect">
            <a:avLst/>
          </a:prstGeom>
          <a:solidFill>
            <a:srgbClr val="F0F1F3"/>
          </a:solidFill>
          <a:ln w="0">
            <a:solidFill>
              <a:srgbClr val="F0F1F3"/>
            </a:solidFill>
            <a:prstDash val="solid"/>
          </a:ln>
        </p:spPr>
        <p:txBody>
          <a:bodyPr/>
          <a:lstStyle/>
          <a:p>
            <a:endParaRPr lang="en-US"/>
          </a:p>
        </p:txBody>
      </p:sp>
      <p:sp>
        <p:nvSpPr>
          <p:cNvPr id="25" name="Rectangle 24">
            <a:extLst>
              <a:ext uri="{FF2B5EF4-FFF2-40B4-BE49-F238E27FC236}">
                <a16:creationId xmlns:a16="http://schemas.microsoft.com/office/drawing/2014/main" id="{9AB9262C-4225-479D-8956-E4BB7DA6C4F9}"/>
              </a:ext>
            </a:extLst>
          </p:cNvPr>
          <p:cNvSpPr>
            <a:spLocks noGrp="1"/>
          </p:cNvSpPr>
          <p:nvPr/>
        </p:nvSpPr>
        <p:spPr>
          <a:xfrm>
            <a:off x="4438650" y="4953000"/>
            <a:ext cx="3143250" cy="266700"/>
          </a:xfrm>
          <a:prstGeom prst="rect">
            <a:avLst/>
          </a:prstGeom>
          <a:noFill/>
          <a:ln w="0">
            <a:noFill/>
            <a:prstDash val="solid"/>
          </a:ln>
        </p:spPr>
        <p:txBody>
          <a:bodyPr wrap="square" lIns="0" tIns="0" rIns="0" bIns="0" anchor="t">
            <a:normAutofit/>
          </a:bodyPr>
          <a:lstStyle/>
          <a:p>
            <a:pPr algn="l">
              <a:lnSpc>
                <a:spcPct val="100000"/>
              </a:lnSpc>
              <a:buNone/>
              <a:defRPr sz="1575" b="1" i="0">
                <a:solidFill>
                  <a:srgbClr val="111111"/>
                </a:solidFill>
                <a:latin typeface="Arial"/>
                <a:ea typeface="Arial"/>
                <a:cs typeface="Arial"/>
              </a:defRPr>
            </a:pPr>
            <a:r>
              <a:rPr sz="1575" b="1" i="0">
                <a:solidFill>
                  <a:srgbClr val="111111"/>
                </a:solidFill>
                <a:latin typeface="Arial"/>
                <a:ea typeface="Arial"/>
                <a:cs typeface="Arial"/>
              </a:rPr>
              <a:t>Medication adherence</a:t>
            </a:r>
          </a:p>
        </p:txBody>
      </p:sp>
      <p:sp>
        <p:nvSpPr>
          <p:cNvPr id="26" name="Rectangle 25">
            <a:extLst>
              <a:ext uri="{FF2B5EF4-FFF2-40B4-BE49-F238E27FC236}">
                <a16:creationId xmlns:a16="http://schemas.microsoft.com/office/drawing/2014/main" id="{4ED1E6E4-F9D5-48D7-BD49-CA0AA8E2C953}"/>
              </a:ext>
            </a:extLst>
          </p:cNvPr>
          <p:cNvSpPr>
            <a:spLocks noGrp="1"/>
          </p:cNvSpPr>
          <p:nvPr/>
        </p:nvSpPr>
        <p:spPr>
          <a:xfrm>
            <a:off x="7810500" y="4953000"/>
            <a:ext cx="3181350" cy="266700"/>
          </a:xfrm>
          <a:prstGeom prst="rect">
            <a:avLst/>
          </a:prstGeom>
          <a:noFill/>
          <a:ln w="0">
            <a:noFill/>
            <a:prstDash val="solid"/>
          </a:ln>
        </p:spPr>
        <p:txBody>
          <a:bodyPr wrap="square" lIns="0" tIns="0" rIns="0" bIns="0" anchor="t">
            <a:normAutofit/>
          </a:bodyPr>
          <a:lstStyle/>
          <a:p>
            <a:pPr algn="r">
              <a:lnSpc>
                <a:spcPct val="100000"/>
              </a:lnSpc>
              <a:buNone/>
              <a:defRPr sz="1500" b="1" i="0">
                <a:solidFill>
                  <a:srgbClr val="D91E4D"/>
                </a:solidFill>
                <a:latin typeface="Arial"/>
                <a:ea typeface="Arial"/>
                <a:cs typeface="Arial"/>
              </a:defRPr>
            </a:pPr>
            <a:r>
              <a:rPr sz="1500" b="1" i="0">
                <a:solidFill>
                  <a:srgbClr val="D91E4D"/>
                </a:solidFill>
                <a:latin typeface="Arial"/>
                <a:ea typeface="Arial"/>
                <a:cs typeface="Arial"/>
              </a:rPr>
              <a:t>No significant difference</a:t>
            </a:r>
          </a:p>
        </p:txBody>
      </p:sp>
      <p:sp>
        <p:nvSpPr>
          <p:cNvPr id="29" name="source-16">
            <a:extLst>
              <a:ext uri="{FF2B5EF4-FFF2-40B4-BE49-F238E27FC236}">
                <a16:creationId xmlns:a16="http://schemas.microsoft.com/office/drawing/2014/main" id="{54B6721F-E350-4410-B7F5-03F8291194A0}"/>
              </a:ext>
            </a:extLst>
          </p:cNvPr>
          <p:cNvSpPr>
            <a:spLocks noGrp="1"/>
          </p:cNvSpPr>
          <p:nvPr/>
        </p:nvSpPr>
        <p:spPr>
          <a:xfrm>
            <a:off x="762000" y="6381750"/>
            <a:ext cx="9658350" cy="228600"/>
          </a:xfrm>
          <a:prstGeom prst="rect">
            <a:avLst/>
          </a:prstGeom>
          <a:noFill/>
          <a:ln w="0">
            <a:noFill/>
            <a:prstDash val="solid"/>
          </a:ln>
        </p:spPr>
        <p:txBody>
          <a:bodyPr wrap="square" lIns="0" tIns="0" rIns="0" bIns="0" anchor="ctr">
            <a:noAutofit/>
          </a:bodyPr>
          <a:lstStyle/>
          <a:p>
            <a:pPr algn="l">
              <a:lnSpc>
                <a:spcPct val="100000"/>
              </a:lnSpc>
              <a:buNone/>
              <a:defRPr sz="900" b="0" i="0">
                <a:solidFill>
                  <a:srgbClr val="5B6470"/>
                </a:solidFill>
                <a:latin typeface="Arial"/>
                <a:ea typeface="Arial"/>
                <a:cs typeface="Arial"/>
              </a:defRPr>
            </a:pPr>
            <a:r>
              <a:rPr sz="900" b="0" i="0">
                <a:solidFill>
                  <a:srgbClr val="5B6470"/>
                </a:solidFill>
                <a:latin typeface="Arial"/>
                <a:ea typeface="Arial"/>
                <a:cs typeface="Arial"/>
              </a:rPr>
              <a:t>Source: OAD3606LB, p. 1527</a:t>
            </a:r>
          </a:p>
        </p:txBody>
      </p:sp>
      <p:sp>
        <p:nvSpPr>
          <p:cNvPr id="30" name="page-16">
            <a:extLst>
              <a:ext uri="{FF2B5EF4-FFF2-40B4-BE49-F238E27FC236}">
                <a16:creationId xmlns:a16="http://schemas.microsoft.com/office/drawing/2014/main" id="{814B611E-F038-4532-AA24-10A93C5A5403}"/>
              </a:ext>
            </a:extLst>
          </p:cNvPr>
          <p:cNvSpPr>
            <a:spLocks noGrp="1"/>
          </p:cNvSpPr>
          <p:nvPr/>
        </p:nvSpPr>
        <p:spPr>
          <a:xfrm>
            <a:off x="11144250" y="6381750"/>
            <a:ext cx="533400" cy="228600"/>
          </a:xfrm>
          <a:prstGeom prst="rect">
            <a:avLst/>
          </a:prstGeom>
          <a:noFill/>
          <a:ln w="0">
            <a:noFill/>
            <a:prstDash val="solid"/>
          </a:ln>
        </p:spPr>
        <p:txBody>
          <a:bodyPr wrap="square" lIns="0" tIns="0" rIns="0" bIns="0" anchor="ctr">
            <a:noAutofit/>
          </a:bodyPr>
          <a:lstStyle/>
          <a:p>
            <a:pPr algn="r">
              <a:lnSpc>
                <a:spcPct val="100000"/>
              </a:lnSpc>
              <a:buNone/>
              <a:defRPr sz="975" b="0" i="0">
                <a:solidFill>
                  <a:srgbClr val="5B6470"/>
                </a:solidFill>
                <a:latin typeface="Arial"/>
                <a:ea typeface="Arial"/>
                <a:cs typeface="Arial"/>
              </a:defRPr>
            </a:pPr>
            <a:r>
              <a:rPr sz="975" b="0" i="0">
                <a:solidFill>
                  <a:srgbClr val="5B6470"/>
                </a:solidFill>
                <a:latin typeface="Arial"/>
                <a:ea typeface="Arial"/>
                <a:cs typeface="Arial"/>
              </a:rPr>
              <a:t>16</a:t>
            </a:r>
          </a:p>
        </p:txBody>
      </p:sp>
      <p:pic>
        <p:nvPicPr>
          <p:cNvPr id="32" name="Picture 31">
            <a:extLst>
              <a:ext uri="{FF2B5EF4-FFF2-40B4-BE49-F238E27FC236}">
                <a16:creationId xmlns:a16="http://schemas.microsoft.com/office/drawing/2014/main" id="{25AF7CF5-FA22-4169-C14A-254A83F5E408}"/>
              </a:ext>
            </a:extLst>
          </p:cNvPr>
          <p:cNvPicPr>
            <a:picLocks noChangeAspect="1"/>
          </p:cNvPicPr>
          <p:nvPr/>
        </p:nvPicPr>
        <p:blipFill>
          <a:blip r:embed="rId3"/>
          <a:stretch>
            <a:fillRect/>
          </a:stretch>
        </p:blipFill>
        <p:spPr>
          <a:xfrm>
            <a:off x="9200524" y="5999942"/>
            <a:ext cx="2991476" cy="851478"/>
          </a:xfrm>
          <a:prstGeom prst="rect">
            <a:avLst/>
          </a:prstGeom>
        </p:spPr>
      </p:pic>
      <p:pic>
        <p:nvPicPr>
          <p:cNvPr id="2" name="Picture 1">
            <a:extLst>
              <a:ext uri="{FF2B5EF4-FFF2-40B4-BE49-F238E27FC236}">
                <a16:creationId xmlns:a16="http://schemas.microsoft.com/office/drawing/2014/main" id="{C02A58DA-B5B7-DAED-0AE6-C3A503B794F0}"/>
              </a:ext>
            </a:extLst>
          </p:cNvPr>
          <p:cNvPicPr>
            <a:picLocks noChangeAspect="1"/>
          </p:cNvPicPr>
          <p:nvPr/>
        </p:nvPicPr>
        <p:blipFill>
          <a:blip r:embed="rId4"/>
          <a:stretch/>
        </p:blipFill>
        <p:spPr>
          <a:xfrm>
            <a:off x="590550" y="5650241"/>
            <a:ext cx="2743200" cy="1134921"/>
          </a:xfrm>
          <a:prstGeom prst="rect">
            <a:avLst/>
          </a:prstGeom>
        </p:spPr>
      </p:pic>
    </p:spTree>
    <p:extLst>
      <p:ext uri="{BB962C8B-B14F-4D97-AF65-F5344CB8AC3E}">
        <p14:creationId xmlns:p14="http://schemas.microsoft.com/office/powerpoint/2010/main" val="1866298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17">
            <a:extLst>
              <a:ext uri="{FF2B5EF4-FFF2-40B4-BE49-F238E27FC236}">
                <a16:creationId xmlns:a16="http://schemas.microsoft.com/office/drawing/2014/main" id="{2D2BC267-E1D6-4FAC-A80A-BE4A7642F95E}"/>
              </a:ext>
            </a:extLst>
          </p:cNvPr>
          <p:cNvSpPr>
            <a:spLocks noGrp="1"/>
          </p:cNvSpPr>
          <p:nvPr/>
        </p:nvSpPr>
        <p:spPr>
          <a:xfrm>
            <a:off x="3276600" y="685800"/>
            <a:ext cx="8401050" cy="762000"/>
          </a:xfrm>
          <a:prstGeom prst="rect">
            <a:avLst/>
          </a:prstGeom>
          <a:noFill/>
          <a:ln w="0">
            <a:noFill/>
            <a:prstDash val="solid"/>
          </a:ln>
        </p:spPr>
        <p:txBody>
          <a:bodyPr wrap="square" lIns="0" tIns="0" rIns="0" bIns="0" anchor="t">
            <a:noAutofit/>
          </a:bodyPr>
          <a:lstStyle/>
          <a:p>
            <a:pPr algn="l">
              <a:lnSpc>
                <a:spcPct val="100000"/>
              </a:lnSpc>
              <a:buNone/>
              <a:defRPr sz="3525" b="1" i="0">
                <a:solidFill>
                  <a:srgbClr val="111111"/>
                </a:solidFill>
                <a:latin typeface="Arial"/>
                <a:ea typeface="Arial"/>
                <a:cs typeface="Arial"/>
              </a:defRPr>
            </a:pPr>
            <a:r>
              <a:rPr sz="3525" b="1" i="0" dirty="0">
                <a:solidFill>
                  <a:srgbClr val="111111"/>
                </a:solidFill>
                <a:latin typeface="Arial"/>
                <a:ea typeface="Arial"/>
                <a:cs typeface="Arial"/>
              </a:rPr>
              <a:t>Hotspot mapping doubled diagnoses</a:t>
            </a:r>
          </a:p>
        </p:txBody>
      </p:sp>
      <p:sp>
        <p:nvSpPr>
          <p:cNvPr id="4" name="Rectangle 3">
            <a:extLst>
              <a:ext uri="{FF2B5EF4-FFF2-40B4-BE49-F238E27FC236}">
                <a16:creationId xmlns:a16="http://schemas.microsoft.com/office/drawing/2014/main" id="{3A4EAED4-34DE-4423-9E0C-9C746F12D823}"/>
              </a:ext>
            </a:extLst>
          </p:cNvPr>
          <p:cNvSpPr>
            <a:spLocks noGrp="1"/>
          </p:cNvSpPr>
          <p:nvPr/>
        </p:nvSpPr>
        <p:spPr>
          <a:xfrm>
            <a:off x="514350" y="1676400"/>
            <a:ext cx="8572500" cy="285750"/>
          </a:xfrm>
          <a:prstGeom prst="rect">
            <a:avLst/>
          </a:prstGeom>
          <a:noFill/>
          <a:ln w="0">
            <a:noFill/>
            <a:prstDash val="solid"/>
          </a:ln>
        </p:spPr>
        <p:txBody>
          <a:bodyPr wrap="square" lIns="0" tIns="0" rIns="0" bIns="0" anchor="t">
            <a:normAutofit/>
          </a:bodyPr>
          <a:lstStyle/>
          <a:p>
            <a:pPr algn="l">
              <a:lnSpc>
                <a:spcPct val="100000"/>
              </a:lnSpc>
              <a:buNone/>
              <a:defRPr sz="1350" b="1" i="0">
                <a:solidFill>
                  <a:srgbClr val="2979C7"/>
                </a:solidFill>
                <a:latin typeface="Arial"/>
                <a:ea typeface="Arial"/>
                <a:cs typeface="Arial"/>
              </a:defRPr>
            </a:pPr>
            <a:r>
              <a:rPr sz="1350" b="1" i="0" dirty="0">
                <a:solidFill>
                  <a:srgbClr val="2979C7"/>
                </a:solidFill>
                <a:latin typeface="Arial"/>
                <a:ea typeface="Arial"/>
                <a:cs typeface="Arial"/>
              </a:rPr>
              <a:t>WEPEE448 · Before-and-after implementation study · Pregnant women · Nigeria</a:t>
            </a:r>
          </a:p>
        </p:txBody>
      </p:sp>
      <p:sp>
        <p:nvSpPr>
          <p:cNvPr id="5" name="Rectangle 4">
            <a:extLst>
              <a:ext uri="{FF2B5EF4-FFF2-40B4-BE49-F238E27FC236}">
                <a16:creationId xmlns:a16="http://schemas.microsoft.com/office/drawing/2014/main" id="{05B0DFD8-8767-4709-BAFC-CF1C2317D594}"/>
              </a:ext>
            </a:extLst>
          </p:cNvPr>
          <p:cNvSpPr>
            <a:spLocks noGrp="1"/>
          </p:cNvSpPr>
          <p:nvPr/>
        </p:nvSpPr>
        <p:spPr>
          <a:xfrm>
            <a:off x="514350" y="1981200"/>
            <a:ext cx="10668000" cy="400050"/>
          </a:xfrm>
          <a:prstGeom prst="rect">
            <a:avLst/>
          </a:prstGeom>
          <a:noFill/>
          <a:ln w="0">
            <a:noFill/>
            <a:prstDash val="solid"/>
          </a:ln>
        </p:spPr>
        <p:txBody>
          <a:bodyPr wrap="square" lIns="0" tIns="0" rIns="0" bIns="0" anchor="t">
            <a:normAutofit/>
          </a:bodyPr>
          <a:lstStyle/>
          <a:p>
            <a:pPr algn="l">
              <a:lnSpc>
                <a:spcPct val="100000"/>
              </a:lnSpc>
              <a:buNone/>
              <a:defRPr sz="1575" b="0" i="0">
                <a:solidFill>
                  <a:srgbClr val="5B6470"/>
                </a:solidFill>
                <a:latin typeface="Arial"/>
                <a:ea typeface="Arial"/>
                <a:cs typeface="Arial"/>
              </a:defRPr>
            </a:pPr>
            <a:r>
              <a:rPr sz="1575" b="0" i="0">
                <a:solidFill>
                  <a:srgbClr val="5B6470"/>
                </a:solidFill>
                <a:latin typeface="Arial"/>
                <a:ea typeface="Arial"/>
                <a:cs typeface="Arial"/>
              </a:rPr>
              <a:t>AI-guided geographic targeting shifted house-to-house testing toward predicted hotspots in Imo State.</a:t>
            </a:r>
          </a:p>
        </p:txBody>
      </p:sp>
      <p:sp>
        <p:nvSpPr>
          <p:cNvPr id="6" name="Rectangle 5">
            <a:extLst>
              <a:ext uri="{FF2B5EF4-FFF2-40B4-BE49-F238E27FC236}">
                <a16:creationId xmlns:a16="http://schemas.microsoft.com/office/drawing/2014/main" id="{13617942-7E2B-4CF6-BC3F-323DFEB5D89D}"/>
              </a:ext>
            </a:extLst>
          </p:cNvPr>
          <p:cNvSpPr>
            <a:spLocks noGrp="1"/>
          </p:cNvSpPr>
          <p:nvPr/>
        </p:nvSpPr>
        <p:spPr>
          <a:xfrm>
            <a:off x="514350" y="2857500"/>
            <a:ext cx="2381250" cy="628650"/>
          </a:xfrm>
          <a:prstGeom prst="rect">
            <a:avLst/>
          </a:prstGeom>
          <a:noFill/>
          <a:ln w="0">
            <a:noFill/>
            <a:prstDash val="solid"/>
          </a:ln>
        </p:spPr>
        <p:txBody>
          <a:bodyPr wrap="square" lIns="0" tIns="0" rIns="0" bIns="0" anchor="t">
            <a:normAutofit/>
          </a:bodyPr>
          <a:lstStyle/>
          <a:p>
            <a:pPr algn="l">
              <a:lnSpc>
                <a:spcPct val="100000"/>
              </a:lnSpc>
              <a:buNone/>
              <a:defRPr sz="3750" b="1" i="0">
                <a:solidFill>
                  <a:srgbClr val="5B6470"/>
                </a:solidFill>
                <a:latin typeface="Arial"/>
                <a:ea typeface="Arial"/>
                <a:cs typeface="Arial"/>
              </a:defRPr>
            </a:pPr>
            <a:r>
              <a:rPr sz="3750" b="1" i="0">
                <a:solidFill>
                  <a:srgbClr val="5B6470"/>
                </a:solidFill>
                <a:latin typeface="Arial"/>
                <a:ea typeface="Arial"/>
                <a:cs typeface="Arial"/>
              </a:rPr>
              <a:t>5,675</a:t>
            </a:r>
          </a:p>
        </p:txBody>
      </p:sp>
      <p:sp>
        <p:nvSpPr>
          <p:cNvPr id="7" name="Rectangle 6">
            <a:extLst>
              <a:ext uri="{FF2B5EF4-FFF2-40B4-BE49-F238E27FC236}">
                <a16:creationId xmlns:a16="http://schemas.microsoft.com/office/drawing/2014/main" id="{AD3D3567-C080-4AD6-A5FE-6A5CEEF34BA2}"/>
              </a:ext>
            </a:extLst>
          </p:cNvPr>
          <p:cNvSpPr>
            <a:spLocks noGrp="1"/>
          </p:cNvSpPr>
          <p:nvPr/>
        </p:nvSpPr>
        <p:spPr>
          <a:xfrm>
            <a:off x="514350" y="3524250"/>
            <a:ext cx="2762250" cy="628650"/>
          </a:xfrm>
          <a:prstGeom prst="rect">
            <a:avLst/>
          </a:prstGeom>
          <a:noFill/>
          <a:ln w="0">
            <a:noFill/>
            <a:prstDash val="solid"/>
          </a:ln>
        </p:spPr>
        <p:txBody>
          <a:bodyPr wrap="square" lIns="0" tIns="0" rIns="0" bIns="0" anchor="t">
            <a:normAutofit/>
          </a:bodyPr>
          <a:lstStyle/>
          <a:p>
            <a:pPr algn="l">
              <a:lnSpc>
                <a:spcPct val="100000"/>
              </a:lnSpc>
              <a:buNone/>
              <a:defRPr sz="3150" b="1" i="0">
                <a:solidFill>
                  <a:srgbClr val="D91E4D"/>
                </a:solidFill>
                <a:latin typeface="Arial"/>
                <a:ea typeface="Arial"/>
                <a:cs typeface="Arial"/>
              </a:defRPr>
            </a:pPr>
            <a:r>
              <a:rPr sz="3150" b="1" i="0">
                <a:solidFill>
                  <a:srgbClr val="D91E4D"/>
                </a:solidFill>
                <a:latin typeface="Arial"/>
                <a:ea typeface="Arial"/>
                <a:cs typeface="Arial"/>
              </a:rPr>
              <a:t>→ 26,900</a:t>
            </a:r>
          </a:p>
        </p:txBody>
      </p:sp>
      <p:sp>
        <p:nvSpPr>
          <p:cNvPr id="8" name="Rectangle 7">
            <a:extLst>
              <a:ext uri="{FF2B5EF4-FFF2-40B4-BE49-F238E27FC236}">
                <a16:creationId xmlns:a16="http://schemas.microsoft.com/office/drawing/2014/main" id="{5D8E5B06-037B-4D23-B50C-D171394A6C36}"/>
              </a:ext>
            </a:extLst>
          </p:cNvPr>
          <p:cNvSpPr>
            <a:spLocks noGrp="1"/>
          </p:cNvSpPr>
          <p:nvPr/>
        </p:nvSpPr>
        <p:spPr>
          <a:xfrm>
            <a:off x="514350" y="4267200"/>
            <a:ext cx="2762250" cy="400050"/>
          </a:xfrm>
          <a:prstGeom prst="rect">
            <a:avLst/>
          </a:prstGeom>
          <a:noFill/>
          <a:ln w="0">
            <a:noFill/>
            <a:prstDash val="solid"/>
          </a:ln>
        </p:spPr>
        <p:txBody>
          <a:bodyPr wrap="square" lIns="0" tIns="0" rIns="0" bIns="0" anchor="t">
            <a:normAutofit/>
          </a:bodyPr>
          <a:lstStyle/>
          <a:p>
            <a:pPr algn="l">
              <a:lnSpc>
                <a:spcPct val="100000"/>
              </a:lnSpc>
              <a:buNone/>
              <a:defRPr sz="1650" b="1" i="0">
                <a:solidFill>
                  <a:srgbClr val="111111"/>
                </a:solidFill>
                <a:latin typeface="Arial"/>
                <a:ea typeface="Arial"/>
                <a:cs typeface="Arial"/>
              </a:defRPr>
            </a:pPr>
            <a:r>
              <a:rPr sz="1650" b="1" i="0">
                <a:solidFill>
                  <a:srgbClr val="111111"/>
                </a:solidFill>
                <a:latin typeface="Arial"/>
                <a:ea typeface="Arial"/>
                <a:cs typeface="Arial"/>
              </a:rPr>
              <a:t>pregnant women reached</a:t>
            </a:r>
          </a:p>
        </p:txBody>
      </p:sp>
      <p:sp>
        <p:nvSpPr>
          <p:cNvPr id="9" name="Rectangle 8">
            <a:extLst>
              <a:ext uri="{FF2B5EF4-FFF2-40B4-BE49-F238E27FC236}">
                <a16:creationId xmlns:a16="http://schemas.microsoft.com/office/drawing/2014/main" id="{DBAA497A-9F21-4021-B388-CC555D5C20B4}"/>
              </a:ext>
            </a:extLst>
          </p:cNvPr>
          <p:cNvSpPr>
            <a:spLocks noGrp="1"/>
          </p:cNvSpPr>
          <p:nvPr/>
        </p:nvSpPr>
        <p:spPr>
          <a:xfrm>
            <a:off x="514350" y="4762500"/>
            <a:ext cx="2762250" cy="285750"/>
          </a:xfrm>
          <a:prstGeom prst="rect">
            <a:avLst/>
          </a:prstGeom>
          <a:noFill/>
          <a:ln w="0">
            <a:noFill/>
            <a:prstDash val="solid"/>
          </a:ln>
        </p:spPr>
        <p:txBody>
          <a:bodyPr wrap="square" lIns="0" tIns="0" rIns="0" bIns="0" anchor="t">
            <a:normAutofit/>
          </a:bodyPr>
          <a:lstStyle/>
          <a:p>
            <a:pPr algn="l">
              <a:lnSpc>
                <a:spcPct val="100000"/>
              </a:lnSpc>
              <a:buNone/>
              <a:defRPr sz="1350" b="1" i="0">
                <a:solidFill>
                  <a:srgbClr val="2979C7"/>
                </a:solidFill>
                <a:latin typeface="Arial"/>
                <a:ea typeface="Arial"/>
                <a:cs typeface="Arial"/>
              </a:defRPr>
            </a:pPr>
            <a:r>
              <a:rPr sz="1350" b="1" i="0">
                <a:solidFill>
                  <a:srgbClr val="2979C7"/>
                </a:solidFill>
                <a:latin typeface="Arial"/>
                <a:ea typeface="Arial"/>
                <a:cs typeface="Arial"/>
              </a:rPr>
              <a:t>4.7× expansion</a:t>
            </a:r>
          </a:p>
        </p:txBody>
      </p:sp>
      <p:sp>
        <p:nvSpPr>
          <p:cNvPr id="10" name="Rectangle 9">
            <a:extLst>
              <a:ext uri="{FF2B5EF4-FFF2-40B4-BE49-F238E27FC236}">
                <a16:creationId xmlns:a16="http://schemas.microsoft.com/office/drawing/2014/main" id="{29083418-B093-4CF6-AE86-A13B11090A75}"/>
              </a:ext>
            </a:extLst>
          </p:cNvPr>
          <p:cNvSpPr>
            <a:spLocks noGrp="1"/>
          </p:cNvSpPr>
          <p:nvPr/>
        </p:nvSpPr>
        <p:spPr>
          <a:xfrm>
            <a:off x="4095750" y="2857500"/>
            <a:ext cx="2381250" cy="628650"/>
          </a:xfrm>
          <a:prstGeom prst="rect">
            <a:avLst/>
          </a:prstGeom>
          <a:noFill/>
          <a:ln w="0">
            <a:noFill/>
            <a:prstDash val="solid"/>
          </a:ln>
        </p:spPr>
        <p:txBody>
          <a:bodyPr wrap="square" lIns="0" tIns="0" rIns="0" bIns="0" anchor="t">
            <a:normAutofit/>
          </a:bodyPr>
          <a:lstStyle/>
          <a:p>
            <a:pPr algn="l">
              <a:lnSpc>
                <a:spcPct val="100000"/>
              </a:lnSpc>
              <a:buNone/>
              <a:defRPr sz="3750" b="1" i="0">
                <a:solidFill>
                  <a:srgbClr val="5B6470"/>
                </a:solidFill>
                <a:latin typeface="Arial"/>
                <a:ea typeface="Arial"/>
                <a:cs typeface="Arial"/>
              </a:defRPr>
            </a:pPr>
            <a:r>
              <a:rPr sz="3750" b="1" i="0">
                <a:solidFill>
                  <a:srgbClr val="5B6470"/>
                </a:solidFill>
                <a:latin typeface="Arial"/>
                <a:ea typeface="Arial"/>
                <a:cs typeface="Arial"/>
              </a:rPr>
              <a:t>65</a:t>
            </a:r>
          </a:p>
        </p:txBody>
      </p:sp>
      <p:sp>
        <p:nvSpPr>
          <p:cNvPr id="11" name="Rectangle 10">
            <a:extLst>
              <a:ext uri="{FF2B5EF4-FFF2-40B4-BE49-F238E27FC236}">
                <a16:creationId xmlns:a16="http://schemas.microsoft.com/office/drawing/2014/main" id="{63719AA7-B266-4B96-9A42-5B80705B3922}"/>
              </a:ext>
            </a:extLst>
          </p:cNvPr>
          <p:cNvSpPr>
            <a:spLocks noGrp="1"/>
          </p:cNvSpPr>
          <p:nvPr/>
        </p:nvSpPr>
        <p:spPr>
          <a:xfrm>
            <a:off x="4095750" y="3524250"/>
            <a:ext cx="2762250" cy="628650"/>
          </a:xfrm>
          <a:prstGeom prst="rect">
            <a:avLst/>
          </a:prstGeom>
          <a:noFill/>
          <a:ln w="0">
            <a:noFill/>
            <a:prstDash val="solid"/>
          </a:ln>
        </p:spPr>
        <p:txBody>
          <a:bodyPr wrap="square" lIns="0" tIns="0" rIns="0" bIns="0" anchor="t">
            <a:normAutofit/>
          </a:bodyPr>
          <a:lstStyle/>
          <a:p>
            <a:pPr algn="l">
              <a:lnSpc>
                <a:spcPct val="100000"/>
              </a:lnSpc>
              <a:buNone/>
              <a:defRPr sz="3150" b="1" i="0">
                <a:solidFill>
                  <a:srgbClr val="D91E4D"/>
                </a:solidFill>
                <a:latin typeface="Arial"/>
                <a:ea typeface="Arial"/>
                <a:cs typeface="Arial"/>
              </a:defRPr>
            </a:pPr>
            <a:r>
              <a:rPr sz="3150" b="1" i="0">
                <a:solidFill>
                  <a:srgbClr val="D91E4D"/>
                </a:solidFill>
                <a:latin typeface="Arial"/>
                <a:ea typeface="Arial"/>
                <a:cs typeface="Arial"/>
              </a:rPr>
              <a:t>→ 131</a:t>
            </a:r>
          </a:p>
        </p:txBody>
      </p:sp>
      <p:sp>
        <p:nvSpPr>
          <p:cNvPr id="12" name="Rectangle 11">
            <a:extLst>
              <a:ext uri="{FF2B5EF4-FFF2-40B4-BE49-F238E27FC236}">
                <a16:creationId xmlns:a16="http://schemas.microsoft.com/office/drawing/2014/main" id="{2E20A669-ADBB-4A73-8E81-D6A7A3C324EE}"/>
              </a:ext>
            </a:extLst>
          </p:cNvPr>
          <p:cNvSpPr>
            <a:spLocks noGrp="1"/>
          </p:cNvSpPr>
          <p:nvPr/>
        </p:nvSpPr>
        <p:spPr>
          <a:xfrm>
            <a:off x="4095750" y="4267200"/>
            <a:ext cx="2762250" cy="400050"/>
          </a:xfrm>
          <a:prstGeom prst="rect">
            <a:avLst/>
          </a:prstGeom>
          <a:noFill/>
          <a:ln w="0">
            <a:noFill/>
            <a:prstDash val="solid"/>
          </a:ln>
        </p:spPr>
        <p:txBody>
          <a:bodyPr wrap="square" lIns="0" tIns="0" rIns="0" bIns="0" anchor="t">
            <a:normAutofit/>
          </a:bodyPr>
          <a:lstStyle/>
          <a:p>
            <a:pPr algn="l">
              <a:lnSpc>
                <a:spcPct val="100000"/>
              </a:lnSpc>
              <a:buNone/>
              <a:defRPr sz="1650" b="1" i="0">
                <a:solidFill>
                  <a:srgbClr val="111111"/>
                </a:solidFill>
                <a:latin typeface="Arial"/>
                <a:ea typeface="Arial"/>
                <a:cs typeface="Arial"/>
              </a:defRPr>
            </a:pPr>
            <a:r>
              <a:rPr sz="1650" b="1" i="0">
                <a:solidFill>
                  <a:srgbClr val="111111"/>
                </a:solidFill>
                <a:latin typeface="Arial"/>
                <a:ea typeface="Arial"/>
                <a:cs typeface="Arial"/>
              </a:rPr>
              <a:t>HIV diagnoses</a:t>
            </a:r>
          </a:p>
        </p:txBody>
      </p:sp>
      <p:sp>
        <p:nvSpPr>
          <p:cNvPr id="13" name="Rectangle 12">
            <a:extLst>
              <a:ext uri="{FF2B5EF4-FFF2-40B4-BE49-F238E27FC236}">
                <a16:creationId xmlns:a16="http://schemas.microsoft.com/office/drawing/2014/main" id="{7DFF7249-C7D8-4766-93EA-4CB6CF075746}"/>
              </a:ext>
            </a:extLst>
          </p:cNvPr>
          <p:cNvSpPr>
            <a:spLocks noGrp="1"/>
          </p:cNvSpPr>
          <p:nvPr/>
        </p:nvSpPr>
        <p:spPr>
          <a:xfrm>
            <a:off x="4095750" y="4762500"/>
            <a:ext cx="2762250" cy="285750"/>
          </a:xfrm>
          <a:prstGeom prst="rect">
            <a:avLst/>
          </a:prstGeom>
          <a:noFill/>
          <a:ln w="0">
            <a:noFill/>
            <a:prstDash val="solid"/>
          </a:ln>
        </p:spPr>
        <p:txBody>
          <a:bodyPr wrap="square" lIns="0" tIns="0" rIns="0" bIns="0" anchor="t">
            <a:normAutofit/>
          </a:bodyPr>
          <a:lstStyle/>
          <a:p>
            <a:pPr algn="l">
              <a:lnSpc>
                <a:spcPct val="100000"/>
              </a:lnSpc>
              <a:buNone/>
              <a:defRPr sz="1350" b="1" i="0">
                <a:solidFill>
                  <a:srgbClr val="2979C7"/>
                </a:solidFill>
                <a:latin typeface="Arial"/>
                <a:ea typeface="Arial"/>
                <a:cs typeface="Arial"/>
              </a:defRPr>
            </a:pPr>
            <a:r>
              <a:rPr sz="1350" b="1" i="0">
                <a:solidFill>
                  <a:srgbClr val="2979C7"/>
                </a:solidFill>
                <a:latin typeface="Arial"/>
                <a:ea typeface="Arial"/>
                <a:cs typeface="Arial"/>
              </a:rPr>
              <a:t>2.0× increase</a:t>
            </a:r>
          </a:p>
        </p:txBody>
      </p:sp>
      <p:sp>
        <p:nvSpPr>
          <p:cNvPr id="14" name="Rectangle 13">
            <a:extLst>
              <a:ext uri="{FF2B5EF4-FFF2-40B4-BE49-F238E27FC236}">
                <a16:creationId xmlns:a16="http://schemas.microsoft.com/office/drawing/2014/main" id="{BF90B7C0-720F-4890-BD37-C358E6694A2E}"/>
              </a:ext>
            </a:extLst>
          </p:cNvPr>
          <p:cNvSpPr>
            <a:spLocks noGrp="1"/>
          </p:cNvSpPr>
          <p:nvPr/>
        </p:nvSpPr>
        <p:spPr>
          <a:xfrm>
            <a:off x="7677150" y="2857500"/>
            <a:ext cx="2857500" cy="628650"/>
          </a:xfrm>
          <a:prstGeom prst="rect">
            <a:avLst/>
          </a:prstGeom>
          <a:noFill/>
          <a:ln w="0">
            <a:noFill/>
            <a:prstDash val="solid"/>
          </a:ln>
        </p:spPr>
        <p:txBody>
          <a:bodyPr wrap="square" lIns="0" tIns="0" rIns="0" bIns="0" anchor="t">
            <a:normAutofit/>
          </a:bodyPr>
          <a:lstStyle/>
          <a:p>
            <a:pPr algn="l">
              <a:lnSpc>
                <a:spcPct val="100000"/>
              </a:lnSpc>
              <a:buNone/>
              <a:defRPr sz="3750" b="1" i="0">
                <a:solidFill>
                  <a:srgbClr val="28856B"/>
                </a:solidFill>
                <a:latin typeface="Arial"/>
                <a:ea typeface="Arial"/>
                <a:cs typeface="Arial"/>
              </a:defRPr>
            </a:pPr>
            <a:r>
              <a:rPr sz="3750" b="1" i="0">
                <a:solidFill>
                  <a:srgbClr val="28856B"/>
                </a:solidFill>
                <a:latin typeface="Arial"/>
                <a:ea typeface="Arial"/>
                <a:cs typeface="Arial"/>
              </a:rPr>
              <a:t>100%</a:t>
            </a:r>
          </a:p>
        </p:txBody>
      </p:sp>
      <p:sp>
        <p:nvSpPr>
          <p:cNvPr id="15" name="Rectangle 14">
            <a:extLst>
              <a:ext uri="{FF2B5EF4-FFF2-40B4-BE49-F238E27FC236}">
                <a16:creationId xmlns:a16="http://schemas.microsoft.com/office/drawing/2014/main" id="{1185122B-4E0C-4BFA-A1A4-C69BE9CED0EF}"/>
              </a:ext>
            </a:extLst>
          </p:cNvPr>
          <p:cNvSpPr>
            <a:spLocks noGrp="1"/>
          </p:cNvSpPr>
          <p:nvPr/>
        </p:nvSpPr>
        <p:spPr>
          <a:xfrm>
            <a:off x="7677150" y="3619500"/>
            <a:ext cx="2762250" cy="400050"/>
          </a:xfrm>
          <a:prstGeom prst="rect">
            <a:avLst/>
          </a:prstGeom>
          <a:noFill/>
          <a:ln w="0">
            <a:noFill/>
            <a:prstDash val="solid"/>
          </a:ln>
        </p:spPr>
        <p:txBody>
          <a:bodyPr wrap="square" lIns="0" tIns="0" rIns="0" bIns="0" anchor="t">
            <a:normAutofit/>
          </a:bodyPr>
          <a:lstStyle/>
          <a:p>
            <a:pPr algn="l">
              <a:lnSpc>
                <a:spcPct val="100000"/>
              </a:lnSpc>
              <a:buNone/>
              <a:defRPr sz="1800" b="1" i="0">
                <a:solidFill>
                  <a:srgbClr val="111111"/>
                </a:solidFill>
                <a:latin typeface="Arial"/>
                <a:ea typeface="Arial"/>
                <a:cs typeface="Arial"/>
              </a:defRPr>
            </a:pPr>
            <a:r>
              <a:rPr sz="1800" b="1" i="0">
                <a:solidFill>
                  <a:srgbClr val="111111"/>
                </a:solidFill>
                <a:latin typeface="Arial"/>
                <a:ea typeface="Arial"/>
                <a:cs typeface="Arial"/>
              </a:rPr>
              <a:t>linkage to ART</a:t>
            </a:r>
          </a:p>
        </p:txBody>
      </p:sp>
      <p:sp>
        <p:nvSpPr>
          <p:cNvPr id="16" name="Rectangle 15">
            <a:extLst>
              <a:ext uri="{FF2B5EF4-FFF2-40B4-BE49-F238E27FC236}">
                <a16:creationId xmlns:a16="http://schemas.microsoft.com/office/drawing/2014/main" id="{7DDB8253-F0A1-40FE-9A5B-B5A10931CBC8}"/>
              </a:ext>
            </a:extLst>
          </p:cNvPr>
          <p:cNvSpPr>
            <a:spLocks noGrp="1"/>
          </p:cNvSpPr>
          <p:nvPr/>
        </p:nvSpPr>
        <p:spPr>
          <a:xfrm>
            <a:off x="7677150" y="4267200"/>
            <a:ext cx="2762250" cy="457200"/>
          </a:xfrm>
          <a:prstGeom prst="rect">
            <a:avLst/>
          </a:prstGeom>
          <a:noFill/>
          <a:ln w="0">
            <a:noFill/>
            <a:prstDash val="solid"/>
          </a:ln>
        </p:spPr>
        <p:txBody>
          <a:bodyPr wrap="square" lIns="0" tIns="0" rIns="0" bIns="0" anchor="t">
            <a:normAutofit/>
          </a:bodyPr>
          <a:lstStyle/>
          <a:p>
            <a:pPr algn="l">
              <a:lnSpc>
                <a:spcPct val="100000"/>
              </a:lnSpc>
              <a:buNone/>
              <a:defRPr sz="1500" b="0" i="0">
                <a:solidFill>
                  <a:srgbClr val="5B6470"/>
                </a:solidFill>
                <a:latin typeface="Arial"/>
                <a:ea typeface="Arial"/>
                <a:cs typeface="Arial"/>
              </a:defRPr>
            </a:pPr>
            <a:r>
              <a:rPr sz="1500" b="0" i="0">
                <a:solidFill>
                  <a:srgbClr val="5B6470"/>
                </a:solidFill>
                <a:latin typeface="Arial"/>
                <a:ea typeface="Arial"/>
                <a:cs typeface="Arial"/>
              </a:rPr>
              <a:t>reported in both periods</a:t>
            </a:r>
          </a:p>
        </p:txBody>
      </p:sp>
      <p:sp>
        <p:nvSpPr>
          <p:cNvPr id="17" name="Rectangle 16">
            <a:extLst>
              <a:ext uri="{FF2B5EF4-FFF2-40B4-BE49-F238E27FC236}">
                <a16:creationId xmlns:a16="http://schemas.microsoft.com/office/drawing/2014/main" id="{E8E24248-29E0-415D-844B-2814103856A0}"/>
              </a:ext>
            </a:extLst>
          </p:cNvPr>
          <p:cNvSpPr>
            <a:spLocks noGrp="1"/>
          </p:cNvSpPr>
          <p:nvPr/>
        </p:nvSpPr>
        <p:spPr>
          <a:xfrm>
            <a:off x="3848100" y="2781300"/>
            <a:ext cx="9525" cy="2514600"/>
          </a:xfrm>
          <a:prstGeom prst="rect">
            <a:avLst/>
          </a:prstGeom>
          <a:solidFill>
            <a:srgbClr val="B8BCC4"/>
          </a:solidFill>
          <a:ln w="0">
            <a:solidFill>
              <a:srgbClr val="B8BCC4"/>
            </a:solidFill>
            <a:prstDash val="solid"/>
          </a:ln>
        </p:spPr>
        <p:txBody>
          <a:bodyPr/>
          <a:lstStyle/>
          <a:p>
            <a:endParaRPr lang="en-US"/>
          </a:p>
        </p:txBody>
      </p:sp>
      <p:sp>
        <p:nvSpPr>
          <p:cNvPr id="18" name="Rectangle 17">
            <a:extLst>
              <a:ext uri="{FF2B5EF4-FFF2-40B4-BE49-F238E27FC236}">
                <a16:creationId xmlns:a16="http://schemas.microsoft.com/office/drawing/2014/main" id="{811A2730-02AA-4546-AE00-0681B4EA5B55}"/>
              </a:ext>
            </a:extLst>
          </p:cNvPr>
          <p:cNvSpPr>
            <a:spLocks noGrp="1"/>
          </p:cNvSpPr>
          <p:nvPr/>
        </p:nvSpPr>
        <p:spPr>
          <a:xfrm>
            <a:off x="7429500" y="2781300"/>
            <a:ext cx="9525" cy="2514600"/>
          </a:xfrm>
          <a:prstGeom prst="rect">
            <a:avLst/>
          </a:prstGeom>
          <a:solidFill>
            <a:srgbClr val="B8BCC4"/>
          </a:solidFill>
          <a:ln w="0">
            <a:solidFill>
              <a:srgbClr val="B8BCC4"/>
            </a:solidFill>
            <a:prstDash val="solid"/>
          </a:ln>
        </p:spPr>
        <p:txBody>
          <a:bodyPr/>
          <a:lstStyle/>
          <a:p>
            <a:endParaRPr lang="en-US"/>
          </a:p>
        </p:txBody>
      </p:sp>
      <p:sp>
        <p:nvSpPr>
          <p:cNvPr id="22" name="source-17">
            <a:extLst>
              <a:ext uri="{FF2B5EF4-FFF2-40B4-BE49-F238E27FC236}">
                <a16:creationId xmlns:a16="http://schemas.microsoft.com/office/drawing/2014/main" id="{C8E6058E-4B60-4D3E-A3ED-608C90DB4A8D}"/>
              </a:ext>
            </a:extLst>
          </p:cNvPr>
          <p:cNvSpPr>
            <a:spLocks noGrp="1"/>
          </p:cNvSpPr>
          <p:nvPr/>
        </p:nvSpPr>
        <p:spPr>
          <a:xfrm>
            <a:off x="762000" y="6381750"/>
            <a:ext cx="9658350" cy="228600"/>
          </a:xfrm>
          <a:prstGeom prst="rect">
            <a:avLst/>
          </a:prstGeom>
          <a:noFill/>
          <a:ln w="0">
            <a:noFill/>
            <a:prstDash val="solid"/>
          </a:ln>
        </p:spPr>
        <p:txBody>
          <a:bodyPr wrap="square" lIns="0" tIns="0" rIns="0" bIns="0" anchor="ctr">
            <a:noAutofit/>
          </a:bodyPr>
          <a:lstStyle/>
          <a:p>
            <a:pPr algn="l">
              <a:lnSpc>
                <a:spcPct val="100000"/>
              </a:lnSpc>
              <a:buNone/>
              <a:defRPr sz="900" b="0" i="0">
                <a:solidFill>
                  <a:srgbClr val="5B6470"/>
                </a:solidFill>
                <a:latin typeface="Arial"/>
                <a:ea typeface="Arial"/>
                <a:cs typeface="Arial"/>
              </a:defRPr>
            </a:pPr>
            <a:r>
              <a:rPr sz="900" b="0" i="0">
                <a:solidFill>
                  <a:srgbClr val="5B6470"/>
                </a:solidFill>
                <a:latin typeface="Arial"/>
                <a:ea typeface="Arial"/>
                <a:cs typeface="Arial"/>
              </a:rPr>
              <a:t>Source: WEPEE448, p. 772</a:t>
            </a:r>
          </a:p>
        </p:txBody>
      </p:sp>
      <p:sp>
        <p:nvSpPr>
          <p:cNvPr id="23" name="page-17">
            <a:extLst>
              <a:ext uri="{FF2B5EF4-FFF2-40B4-BE49-F238E27FC236}">
                <a16:creationId xmlns:a16="http://schemas.microsoft.com/office/drawing/2014/main" id="{A7E9734B-39FC-4802-9374-FB59D0947333}"/>
              </a:ext>
            </a:extLst>
          </p:cNvPr>
          <p:cNvSpPr>
            <a:spLocks noGrp="1"/>
          </p:cNvSpPr>
          <p:nvPr/>
        </p:nvSpPr>
        <p:spPr>
          <a:xfrm>
            <a:off x="11144250" y="6381750"/>
            <a:ext cx="533400" cy="228600"/>
          </a:xfrm>
          <a:prstGeom prst="rect">
            <a:avLst/>
          </a:prstGeom>
          <a:noFill/>
          <a:ln w="0">
            <a:noFill/>
            <a:prstDash val="solid"/>
          </a:ln>
        </p:spPr>
        <p:txBody>
          <a:bodyPr wrap="square" lIns="0" tIns="0" rIns="0" bIns="0" anchor="ctr">
            <a:noAutofit/>
          </a:bodyPr>
          <a:lstStyle/>
          <a:p>
            <a:pPr algn="r">
              <a:lnSpc>
                <a:spcPct val="100000"/>
              </a:lnSpc>
              <a:buNone/>
              <a:defRPr sz="975" b="0" i="0">
                <a:solidFill>
                  <a:srgbClr val="5B6470"/>
                </a:solidFill>
                <a:latin typeface="Arial"/>
                <a:ea typeface="Arial"/>
                <a:cs typeface="Arial"/>
              </a:defRPr>
            </a:pPr>
            <a:r>
              <a:rPr sz="975" b="0" i="0">
                <a:solidFill>
                  <a:srgbClr val="5B6470"/>
                </a:solidFill>
                <a:latin typeface="Arial"/>
                <a:ea typeface="Arial"/>
                <a:cs typeface="Arial"/>
              </a:rPr>
              <a:t>17</a:t>
            </a:r>
          </a:p>
        </p:txBody>
      </p:sp>
      <p:pic>
        <p:nvPicPr>
          <p:cNvPr id="25" name="Picture 24">
            <a:extLst>
              <a:ext uri="{FF2B5EF4-FFF2-40B4-BE49-F238E27FC236}">
                <a16:creationId xmlns:a16="http://schemas.microsoft.com/office/drawing/2014/main" id="{B49EB59F-1E30-F15C-05FF-488DE16D5217}"/>
              </a:ext>
            </a:extLst>
          </p:cNvPr>
          <p:cNvPicPr>
            <a:picLocks noChangeAspect="1"/>
          </p:cNvPicPr>
          <p:nvPr/>
        </p:nvPicPr>
        <p:blipFill>
          <a:blip r:embed="rId3"/>
          <a:stretch>
            <a:fillRect/>
          </a:stretch>
        </p:blipFill>
        <p:spPr>
          <a:xfrm>
            <a:off x="9200524" y="5986690"/>
            <a:ext cx="2991476" cy="851478"/>
          </a:xfrm>
          <a:prstGeom prst="rect">
            <a:avLst/>
          </a:prstGeom>
        </p:spPr>
      </p:pic>
      <p:pic>
        <p:nvPicPr>
          <p:cNvPr id="24" name="Picture 23">
            <a:extLst>
              <a:ext uri="{FF2B5EF4-FFF2-40B4-BE49-F238E27FC236}">
                <a16:creationId xmlns:a16="http://schemas.microsoft.com/office/drawing/2014/main" id="{9C7B1619-97B6-8587-075B-F3B2CFCF1779}"/>
              </a:ext>
            </a:extLst>
          </p:cNvPr>
          <p:cNvPicPr>
            <a:picLocks noChangeAspect="1"/>
          </p:cNvPicPr>
          <p:nvPr/>
        </p:nvPicPr>
        <p:blipFill>
          <a:blip r:embed="rId4"/>
          <a:stretch/>
        </p:blipFill>
        <p:spPr>
          <a:xfrm>
            <a:off x="514103" y="5295900"/>
            <a:ext cx="3095872" cy="1429358"/>
          </a:xfrm>
          <a:prstGeom prst="rect">
            <a:avLst/>
          </a:prstGeom>
        </p:spPr>
      </p:pic>
    </p:spTree>
    <p:extLst>
      <p:ext uri="{BB962C8B-B14F-4D97-AF65-F5344CB8AC3E}">
        <p14:creationId xmlns:p14="http://schemas.microsoft.com/office/powerpoint/2010/main" val="7996539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23">
            <a:extLst>
              <a:ext uri="{FF2B5EF4-FFF2-40B4-BE49-F238E27FC236}">
                <a16:creationId xmlns:a16="http://schemas.microsoft.com/office/drawing/2014/main" id="{F3C68767-579E-48E3-BECF-B975DECE3238}"/>
              </a:ext>
            </a:extLst>
          </p:cNvPr>
          <p:cNvSpPr>
            <a:spLocks noGrp="1"/>
          </p:cNvSpPr>
          <p:nvPr/>
        </p:nvSpPr>
        <p:spPr>
          <a:xfrm>
            <a:off x="3090040" y="685800"/>
            <a:ext cx="8587609" cy="762000"/>
          </a:xfrm>
          <a:prstGeom prst="rect">
            <a:avLst/>
          </a:prstGeom>
          <a:noFill/>
          <a:ln w="0">
            <a:noFill/>
            <a:prstDash val="solid"/>
          </a:ln>
        </p:spPr>
        <p:txBody>
          <a:bodyPr wrap="square" lIns="0" tIns="0" rIns="0" bIns="0" anchor="t">
            <a:noAutofit/>
          </a:bodyPr>
          <a:lstStyle/>
          <a:p>
            <a:pPr algn="l">
              <a:lnSpc>
                <a:spcPct val="100000"/>
              </a:lnSpc>
              <a:buNone/>
              <a:defRPr sz="3225" b="1" i="0">
                <a:solidFill>
                  <a:srgbClr val="111111"/>
                </a:solidFill>
                <a:latin typeface="Arial"/>
                <a:ea typeface="Arial"/>
                <a:cs typeface="Arial"/>
              </a:defRPr>
            </a:pPr>
            <a:r>
              <a:rPr sz="3225" b="1" i="0">
                <a:solidFill>
                  <a:srgbClr val="111111"/>
                </a:solidFill>
                <a:latin typeface="Arial"/>
                <a:ea typeface="Arial"/>
                <a:cs typeface="Arial"/>
              </a:rPr>
              <a:t>AI conversations can guide HIV programs</a:t>
            </a:r>
            <a:endParaRPr sz="3525" b="1" i="0">
              <a:solidFill>
                <a:srgbClr val="111111"/>
              </a:solidFill>
              <a:latin typeface="Arial"/>
              <a:ea typeface="Arial"/>
              <a:cs typeface="Arial"/>
            </a:endParaRPr>
          </a:p>
        </p:txBody>
      </p:sp>
      <p:sp>
        <p:nvSpPr>
          <p:cNvPr id="4" name="Rectangle 3">
            <a:extLst>
              <a:ext uri="{FF2B5EF4-FFF2-40B4-BE49-F238E27FC236}">
                <a16:creationId xmlns:a16="http://schemas.microsoft.com/office/drawing/2014/main" id="{69D4605A-90FA-4964-BC8A-CCA9905CC2B7}"/>
              </a:ext>
            </a:extLst>
          </p:cNvPr>
          <p:cNvSpPr>
            <a:spLocks noGrp="1"/>
          </p:cNvSpPr>
          <p:nvPr/>
        </p:nvSpPr>
        <p:spPr>
          <a:xfrm>
            <a:off x="514350" y="1790700"/>
            <a:ext cx="8077200" cy="4229100"/>
          </a:xfrm>
          <a:prstGeom prst="rect">
            <a:avLst/>
          </a:prstGeom>
          <a:solidFill>
            <a:srgbClr val="F0F1F3"/>
          </a:solidFill>
          <a:ln w="9525">
            <a:solidFill>
              <a:srgbClr val="B8BCC4"/>
            </a:solidFill>
            <a:prstDash val="solid"/>
          </a:ln>
        </p:spPr>
        <p:txBody>
          <a:bodyPr/>
          <a:lstStyle/>
          <a:p>
            <a:endParaRPr/>
          </a:p>
        </p:txBody>
      </p:sp>
      <p:pic>
        <p:nvPicPr>
          <p:cNvPr id="55" name="Picture 21"/>
          <p:cNvPicPr>
            <a:picLocks noChangeAspect="1"/>
          </p:cNvPicPr>
          <p:nvPr/>
        </p:nvPicPr>
        <p:blipFill>
          <a:blip r:embed="rId3"/>
          <a:stretch/>
        </p:blipFill>
        <p:spPr>
          <a:xfrm>
            <a:off x="533400" y="2026767"/>
            <a:ext cx="8039100" cy="3756966"/>
          </a:xfrm>
          <a:prstGeom prst="rect">
            <a:avLst/>
          </a:prstGeom>
        </p:spPr>
      </p:pic>
      <p:sp>
        <p:nvSpPr>
          <p:cNvPr id="6" name="Rectangle 5">
            <a:extLst>
              <a:ext uri="{FF2B5EF4-FFF2-40B4-BE49-F238E27FC236}">
                <a16:creationId xmlns:a16="http://schemas.microsoft.com/office/drawing/2014/main" id="{D9EDD7B7-AA19-4465-B79D-D74DCCB15F40}"/>
              </a:ext>
            </a:extLst>
          </p:cNvPr>
          <p:cNvSpPr>
            <a:spLocks noGrp="1"/>
          </p:cNvSpPr>
          <p:nvPr/>
        </p:nvSpPr>
        <p:spPr>
          <a:xfrm>
            <a:off x="8820150" y="1790700"/>
            <a:ext cx="2457450" cy="4229100"/>
          </a:xfrm>
          <a:prstGeom prst="rect">
            <a:avLst/>
          </a:prstGeom>
          <a:solidFill>
            <a:srgbClr val="111111"/>
          </a:solidFill>
          <a:ln w="0">
            <a:solidFill>
              <a:srgbClr val="111111"/>
            </a:solidFill>
            <a:prstDash val="solid"/>
          </a:ln>
        </p:spPr>
        <p:txBody>
          <a:bodyPr/>
          <a:lstStyle/>
          <a:p>
            <a:endParaRPr/>
          </a:p>
        </p:txBody>
      </p:sp>
      <p:sp>
        <p:nvSpPr>
          <p:cNvPr id="7" name="Rectangle 6">
            <a:extLst>
              <a:ext uri="{FF2B5EF4-FFF2-40B4-BE49-F238E27FC236}">
                <a16:creationId xmlns:a16="http://schemas.microsoft.com/office/drawing/2014/main" id="{17AE9B50-2BAA-4B1E-B178-A77FC4DCDB8F}"/>
              </a:ext>
            </a:extLst>
          </p:cNvPr>
          <p:cNvSpPr>
            <a:spLocks noGrp="1"/>
          </p:cNvSpPr>
          <p:nvPr/>
        </p:nvSpPr>
        <p:spPr>
          <a:xfrm>
            <a:off x="9086850" y="2076450"/>
            <a:ext cx="1962150" cy="209550"/>
          </a:xfrm>
          <a:prstGeom prst="rect">
            <a:avLst/>
          </a:prstGeom>
          <a:noFill/>
          <a:ln w="0">
            <a:noFill/>
            <a:prstDash val="solid"/>
          </a:ln>
        </p:spPr>
        <p:txBody>
          <a:bodyPr wrap="square" lIns="0" tIns="0" rIns="0" bIns="0" anchor="t">
            <a:noAutofit/>
          </a:bodyPr>
          <a:lstStyle/>
          <a:p>
            <a:pPr algn="l">
              <a:lnSpc>
                <a:spcPct val="100000"/>
              </a:lnSpc>
              <a:buNone/>
              <a:defRPr sz="1050" b="1" i="0">
                <a:solidFill>
                  <a:srgbClr val="6DCBF4"/>
                </a:solidFill>
                <a:latin typeface="Arial"/>
                <a:ea typeface="Arial"/>
                <a:cs typeface="Arial"/>
              </a:defRPr>
            </a:pPr>
            <a:r>
              <a:rPr sz="1050" b="1" i="0">
                <a:solidFill>
                  <a:srgbClr val="6DCBF4"/>
                </a:solidFill>
                <a:latin typeface="Arial"/>
                <a:ea typeface="Arial"/>
                <a:cs typeface="Arial"/>
              </a:rPr>
              <a:t>WHAT IT ADDS</a:t>
            </a:r>
          </a:p>
        </p:txBody>
      </p:sp>
      <p:sp>
        <p:nvSpPr>
          <p:cNvPr id="8" name="Rectangle 7">
            <a:extLst>
              <a:ext uri="{FF2B5EF4-FFF2-40B4-BE49-F238E27FC236}">
                <a16:creationId xmlns:a16="http://schemas.microsoft.com/office/drawing/2014/main" id="{7B49B073-568F-4018-AB2B-130630D98FA6}"/>
              </a:ext>
            </a:extLst>
          </p:cNvPr>
          <p:cNvSpPr>
            <a:spLocks noGrp="1"/>
          </p:cNvSpPr>
          <p:nvPr/>
        </p:nvSpPr>
        <p:spPr>
          <a:xfrm>
            <a:off x="9086850" y="2533650"/>
            <a:ext cx="381000" cy="247650"/>
          </a:xfrm>
          <a:prstGeom prst="rect">
            <a:avLst/>
          </a:prstGeom>
          <a:noFill/>
          <a:ln w="0">
            <a:noFill/>
            <a:prstDash val="solid"/>
          </a:ln>
        </p:spPr>
        <p:txBody>
          <a:bodyPr wrap="square" lIns="0" tIns="0" rIns="0" bIns="0" anchor="t">
            <a:noAutofit/>
          </a:bodyPr>
          <a:lstStyle/>
          <a:p>
            <a:pPr algn="l">
              <a:lnSpc>
                <a:spcPct val="100000"/>
              </a:lnSpc>
              <a:buNone/>
              <a:defRPr sz="1350" b="1" i="0">
                <a:solidFill>
                  <a:srgbClr val="6DCBF4"/>
                </a:solidFill>
                <a:latin typeface="Arial"/>
                <a:ea typeface="Arial"/>
                <a:cs typeface="Arial"/>
              </a:defRPr>
            </a:pPr>
            <a:r>
              <a:rPr sz="1350" b="1" i="0">
                <a:solidFill>
                  <a:srgbClr val="6DCBF4"/>
                </a:solidFill>
                <a:latin typeface="Arial"/>
                <a:ea typeface="Arial"/>
                <a:cs typeface="Arial"/>
              </a:rPr>
              <a:t>01</a:t>
            </a:r>
          </a:p>
        </p:txBody>
      </p:sp>
      <p:sp>
        <p:nvSpPr>
          <p:cNvPr id="9" name="Rectangle 8">
            <a:extLst>
              <a:ext uri="{FF2B5EF4-FFF2-40B4-BE49-F238E27FC236}">
                <a16:creationId xmlns:a16="http://schemas.microsoft.com/office/drawing/2014/main" id="{CFA96A8F-5A52-4D33-BC7B-DDD170A3EF57}"/>
              </a:ext>
            </a:extLst>
          </p:cNvPr>
          <p:cNvSpPr>
            <a:spLocks noGrp="1"/>
          </p:cNvSpPr>
          <p:nvPr/>
        </p:nvSpPr>
        <p:spPr>
          <a:xfrm>
            <a:off x="9544050" y="2495550"/>
            <a:ext cx="1504950" cy="609600"/>
          </a:xfrm>
          <a:prstGeom prst="rect">
            <a:avLst/>
          </a:prstGeom>
          <a:noFill/>
          <a:ln w="0">
            <a:noFill/>
            <a:prstDash val="solid"/>
          </a:ln>
        </p:spPr>
        <p:txBody>
          <a:bodyPr wrap="square" lIns="0" tIns="0" rIns="0" bIns="0" anchor="t">
            <a:normAutofit fontScale="85731"/>
          </a:bodyPr>
          <a:lstStyle/>
          <a:p>
            <a:pPr algn="l">
              <a:lnSpc>
                <a:spcPct val="100000"/>
              </a:lnSpc>
              <a:buNone/>
              <a:defRPr sz="1350" b="1" i="0">
                <a:solidFill>
                  <a:srgbClr val="FFFFFF"/>
                </a:solidFill>
                <a:latin typeface="Arial"/>
                <a:ea typeface="Arial"/>
                <a:cs typeface="Arial"/>
              </a:defRPr>
            </a:pPr>
            <a:r>
              <a:rPr sz="1350" b="1" i="0">
                <a:solidFill>
                  <a:srgbClr val="FFFFFF"/>
                </a:solidFill>
                <a:latin typeface="Arial"/>
                <a:ea typeface="Arial"/>
                <a:cs typeface="Arial"/>
              </a:rPr>
              <a:t>AI responds immediately while a clinician is alerted.</a:t>
            </a:r>
          </a:p>
        </p:txBody>
      </p:sp>
      <p:sp>
        <p:nvSpPr>
          <p:cNvPr id="10" name="Rectangle 9">
            <a:extLst>
              <a:ext uri="{FF2B5EF4-FFF2-40B4-BE49-F238E27FC236}">
                <a16:creationId xmlns:a16="http://schemas.microsoft.com/office/drawing/2014/main" id="{271D68CD-9EB2-49F4-B740-FDD265880FEC}"/>
              </a:ext>
            </a:extLst>
          </p:cNvPr>
          <p:cNvSpPr>
            <a:spLocks noGrp="1"/>
          </p:cNvSpPr>
          <p:nvPr/>
        </p:nvSpPr>
        <p:spPr>
          <a:xfrm>
            <a:off x="9086850" y="3390900"/>
            <a:ext cx="381000" cy="247650"/>
          </a:xfrm>
          <a:prstGeom prst="rect">
            <a:avLst/>
          </a:prstGeom>
          <a:noFill/>
          <a:ln w="0">
            <a:noFill/>
            <a:prstDash val="solid"/>
          </a:ln>
        </p:spPr>
        <p:txBody>
          <a:bodyPr wrap="square" lIns="0" tIns="0" rIns="0" bIns="0" anchor="t">
            <a:noAutofit/>
          </a:bodyPr>
          <a:lstStyle/>
          <a:p>
            <a:pPr algn="l">
              <a:lnSpc>
                <a:spcPct val="100000"/>
              </a:lnSpc>
              <a:buNone/>
              <a:defRPr sz="1350" b="1" i="0">
                <a:solidFill>
                  <a:srgbClr val="D91E4D"/>
                </a:solidFill>
                <a:latin typeface="Arial"/>
                <a:ea typeface="Arial"/>
                <a:cs typeface="Arial"/>
              </a:defRPr>
            </a:pPr>
            <a:r>
              <a:rPr sz="1350" b="1" i="0">
                <a:solidFill>
                  <a:srgbClr val="D91E4D"/>
                </a:solidFill>
                <a:latin typeface="Arial"/>
                <a:ea typeface="Arial"/>
                <a:cs typeface="Arial"/>
              </a:rPr>
              <a:t>02</a:t>
            </a:r>
          </a:p>
        </p:txBody>
      </p:sp>
      <p:sp>
        <p:nvSpPr>
          <p:cNvPr id="11" name="Rectangle 10">
            <a:extLst>
              <a:ext uri="{FF2B5EF4-FFF2-40B4-BE49-F238E27FC236}">
                <a16:creationId xmlns:a16="http://schemas.microsoft.com/office/drawing/2014/main" id="{D9CA5CD3-1053-4A22-99C0-5A9A15BF1475}"/>
              </a:ext>
            </a:extLst>
          </p:cNvPr>
          <p:cNvSpPr>
            <a:spLocks noGrp="1"/>
          </p:cNvSpPr>
          <p:nvPr/>
        </p:nvSpPr>
        <p:spPr>
          <a:xfrm>
            <a:off x="9544050" y="3352800"/>
            <a:ext cx="1504950" cy="609600"/>
          </a:xfrm>
          <a:prstGeom prst="rect">
            <a:avLst/>
          </a:prstGeom>
          <a:noFill/>
          <a:ln w="0">
            <a:noFill/>
            <a:prstDash val="solid"/>
          </a:ln>
        </p:spPr>
        <p:txBody>
          <a:bodyPr wrap="square" lIns="0" tIns="0" rIns="0" bIns="0" anchor="t">
            <a:normAutofit fontScale="91664"/>
          </a:bodyPr>
          <a:lstStyle/>
          <a:p>
            <a:pPr algn="l">
              <a:lnSpc>
                <a:spcPct val="100000"/>
              </a:lnSpc>
              <a:buNone/>
              <a:defRPr sz="1350" b="1" i="0">
                <a:solidFill>
                  <a:srgbClr val="FFFFFF"/>
                </a:solidFill>
                <a:latin typeface="Arial"/>
                <a:ea typeface="Arial"/>
                <a:cs typeface="Arial"/>
              </a:defRPr>
            </a:pPr>
            <a:r>
              <a:rPr sz="1350" b="1" i="0">
                <a:solidFill>
                  <a:srgbClr val="FFFFFF"/>
                </a:solidFill>
                <a:latin typeface="Arial"/>
                <a:ea typeface="Arial"/>
                <a:cs typeface="Arial"/>
              </a:rPr>
              <a:t>Escalation carries conversation context and priority.</a:t>
            </a:r>
          </a:p>
        </p:txBody>
      </p:sp>
      <p:sp>
        <p:nvSpPr>
          <p:cNvPr id="12" name="Rectangle 11">
            <a:extLst>
              <a:ext uri="{FF2B5EF4-FFF2-40B4-BE49-F238E27FC236}">
                <a16:creationId xmlns:a16="http://schemas.microsoft.com/office/drawing/2014/main" id="{CEB5FE5E-2935-4B10-8671-2FA025D7E4B6}"/>
              </a:ext>
            </a:extLst>
          </p:cNvPr>
          <p:cNvSpPr>
            <a:spLocks noGrp="1"/>
          </p:cNvSpPr>
          <p:nvPr/>
        </p:nvSpPr>
        <p:spPr>
          <a:xfrm>
            <a:off x="9086850" y="4248150"/>
            <a:ext cx="381000" cy="247650"/>
          </a:xfrm>
          <a:prstGeom prst="rect">
            <a:avLst/>
          </a:prstGeom>
          <a:noFill/>
          <a:ln w="0">
            <a:noFill/>
            <a:prstDash val="solid"/>
          </a:ln>
        </p:spPr>
        <p:txBody>
          <a:bodyPr wrap="square" lIns="0" tIns="0" rIns="0" bIns="0" anchor="t">
            <a:noAutofit/>
          </a:bodyPr>
          <a:lstStyle/>
          <a:p>
            <a:pPr algn="l">
              <a:lnSpc>
                <a:spcPct val="100000"/>
              </a:lnSpc>
              <a:buNone/>
              <a:defRPr sz="1350" b="1" i="0">
                <a:solidFill>
                  <a:srgbClr val="6DCBF4"/>
                </a:solidFill>
                <a:latin typeface="Arial"/>
                <a:ea typeface="Arial"/>
                <a:cs typeface="Arial"/>
              </a:defRPr>
            </a:pPr>
            <a:r>
              <a:rPr sz="1350" b="1" i="0">
                <a:solidFill>
                  <a:srgbClr val="6DCBF4"/>
                </a:solidFill>
                <a:latin typeface="Arial"/>
                <a:ea typeface="Arial"/>
                <a:cs typeface="Arial"/>
              </a:rPr>
              <a:t>03</a:t>
            </a:r>
          </a:p>
        </p:txBody>
      </p:sp>
      <p:sp>
        <p:nvSpPr>
          <p:cNvPr id="13" name="Rectangle 12">
            <a:extLst>
              <a:ext uri="{FF2B5EF4-FFF2-40B4-BE49-F238E27FC236}">
                <a16:creationId xmlns:a16="http://schemas.microsoft.com/office/drawing/2014/main" id="{47ECF739-50B8-4B95-A5B3-026F3709D0FC}"/>
              </a:ext>
            </a:extLst>
          </p:cNvPr>
          <p:cNvSpPr>
            <a:spLocks noGrp="1"/>
          </p:cNvSpPr>
          <p:nvPr/>
        </p:nvSpPr>
        <p:spPr>
          <a:xfrm>
            <a:off x="9544050" y="4210050"/>
            <a:ext cx="1504950" cy="609600"/>
          </a:xfrm>
          <a:prstGeom prst="rect">
            <a:avLst/>
          </a:prstGeom>
          <a:noFill/>
          <a:ln w="0">
            <a:noFill/>
            <a:prstDash val="solid"/>
          </a:ln>
        </p:spPr>
        <p:txBody>
          <a:bodyPr wrap="square" lIns="0" tIns="0" rIns="0" bIns="0" anchor="t">
            <a:normAutofit fontScale="85853" lnSpcReduction="20000"/>
          </a:bodyPr>
          <a:lstStyle/>
          <a:p>
            <a:pPr algn="l">
              <a:lnSpc>
                <a:spcPct val="100000"/>
              </a:lnSpc>
              <a:buNone/>
              <a:defRPr sz="1350" b="1" i="0">
                <a:solidFill>
                  <a:srgbClr val="FFFFFF"/>
                </a:solidFill>
                <a:latin typeface="Arial"/>
                <a:ea typeface="Arial"/>
                <a:cs typeface="Arial"/>
              </a:defRPr>
            </a:pPr>
            <a:r>
              <a:rPr sz="1350" b="1" i="0">
                <a:solidFill>
                  <a:srgbClr val="FFFFFF"/>
                </a:solidFill>
                <a:latin typeface="Arial"/>
                <a:ea typeface="Arial"/>
                <a:cs typeface="Arial"/>
              </a:rPr>
              <a:t>Follow-up and independent review close the safety loop.</a:t>
            </a:r>
          </a:p>
        </p:txBody>
      </p:sp>
      <p:sp>
        <p:nvSpPr>
          <p:cNvPr id="14" name="Rectangle 13">
            <a:extLst>
              <a:ext uri="{FF2B5EF4-FFF2-40B4-BE49-F238E27FC236}">
                <a16:creationId xmlns:a16="http://schemas.microsoft.com/office/drawing/2014/main" id="{6335E2F5-D551-46B5-9CFC-53D025231B64}"/>
              </a:ext>
            </a:extLst>
          </p:cNvPr>
          <p:cNvSpPr>
            <a:spLocks noGrp="1"/>
          </p:cNvSpPr>
          <p:nvPr/>
        </p:nvSpPr>
        <p:spPr>
          <a:xfrm>
            <a:off x="9086850" y="4953000"/>
            <a:ext cx="1924050" cy="9525"/>
          </a:xfrm>
          <a:prstGeom prst="rect">
            <a:avLst/>
          </a:prstGeom>
          <a:solidFill>
            <a:srgbClr val="5B6470"/>
          </a:solidFill>
          <a:ln w="0">
            <a:solidFill>
              <a:srgbClr val="5B6470"/>
            </a:solidFill>
            <a:prstDash val="solid"/>
          </a:ln>
        </p:spPr>
        <p:txBody>
          <a:bodyPr/>
          <a:lstStyle/>
          <a:p>
            <a:endParaRPr/>
          </a:p>
        </p:txBody>
      </p:sp>
      <p:sp>
        <p:nvSpPr>
          <p:cNvPr id="15" name="Rectangle 14">
            <a:extLst>
              <a:ext uri="{FF2B5EF4-FFF2-40B4-BE49-F238E27FC236}">
                <a16:creationId xmlns:a16="http://schemas.microsoft.com/office/drawing/2014/main" id="{80D93EC7-ABB2-4820-ABB4-5C5F88E3A4DA}"/>
              </a:ext>
            </a:extLst>
          </p:cNvPr>
          <p:cNvSpPr>
            <a:spLocks noGrp="1"/>
          </p:cNvSpPr>
          <p:nvPr/>
        </p:nvSpPr>
        <p:spPr>
          <a:xfrm>
            <a:off x="9086850" y="5162550"/>
            <a:ext cx="1924050" cy="666750"/>
          </a:xfrm>
          <a:prstGeom prst="rect">
            <a:avLst/>
          </a:prstGeom>
          <a:noFill/>
          <a:ln w="0">
            <a:noFill/>
            <a:prstDash val="solid"/>
          </a:ln>
        </p:spPr>
        <p:txBody>
          <a:bodyPr wrap="square" lIns="0" tIns="0" rIns="0" bIns="0" anchor="t">
            <a:normAutofit/>
          </a:bodyPr>
          <a:lstStyle/>
          <a:p>
            <a:pPr algn="l">
              <a:lnSpc>
                <a:spcPct val="100000"/>
              </a:lnSpc>
              <a:buNone/>
              <a:defRPr sz="1350" b="1" i="0">
                <a:solidFill>
                  <a:srgbClr val="FFFFFF"/>
                </a:solidFill>
                <a:latin typeface="Arial"/>
                <a:ea typeface="Arial"/>
                <a:cs typeface="Arial"/>
              </a:defRPr>
            </a:pPr>
            <a:r>
              <a:rPr sz="1350" b="1" i="0">
                <a:solidFill>
                  <a:srgbClr val="FFFFFF"/>
                </a:solidFill>
                <a:latin typeface="Arial"/>
                <a:ea typeface="Arial"/>
                <a:cs typeface="Arial"/>
              </a:rPr>
              <a:t>Safety depends on roles, timing and auditability.</a:t>
            </a:r>
          </a:p>
        </p:txBody>
      </p:sp>
      <p:sp>
        <p:nvSpPr>
          <p:cNvPr id="16" name="source-23">
            <a:extLst>
              <a:ext uri="{FF2B5EF4-FFF2-40B4-BE49-F238E27FC236}">
                <a16:creationId xmlns:a16="http://schemas.microsoft.com/office/drawing/2014/main" id="{26B21B65-5732-400A-B774-9067FEBD68AE}"/>
              </a:ext>
            </a:extLst>
          </p:cNvPr>
          <p:cNvSpPr>
            <a:spLocks noGrp="1"/>
          </p:cNvSpPr>
          <p:nvPr/>
        </p:nvSpPr>
        <p:spPr>
          <a:xfrm>
            <a:off x="762000" y="6381750"/>
            <a:ext cx="9658350" cy="228600"/>
          </a:xfrm>
          <a:prstGeom prst="rect">
            <a:avLst/>
          </a:prstGeom>
          <a:noFill/>
          <a:ln w="0">
            <a:noFill/>
            <a:prstDash val="solid"/>
          </a:ln>
        </p:spPr>
        <p:txBody>
          <a:bodyPr wrap="square" lIns="0" tIns="0" rIns="0" bIns="0" anchor="ctr">
            <a:noAutofit/>
          </a:bodyPr>
          <a:lstStyle/>
          <a:p>
            <a:pPr algn="l">
              <a:lnSpc>
                <a:spcPct val="100000"/>
              </a:lnSpc>
              <a:buNone/>
              <a:defRPr sz="900" b="0" i="0">
                <a:solidFill>
                  <a:srgbClr val="5B6470"/>
                </a:solidFill>
                <a:latin typeface="Arial"/>
                <a:ea typeface="Arial"/>
                <a:cs typeface="Arial"/>
              </a:defRPr>
            </a:pPr>
            <a:r>
              <a:rPr sz="900" b="0" i="0">
                <a:solidFill>
                  <a:srgbClr val="5B6470"/>
                </a:solidFill>
                <a:latin typeface="Arial"/>
                <a:ea typeface="Arial"/>
                <a:cs typeface="Arial"/>
              </a:rPr>
              <a:t>Source: AIDS 2026 abstract WEPEE585 · Baptiste et al.</a:t>
            </a:r>
          </a:p>
        </p:txBody>
      </p:sp>
      <p:sp>
        <p:nvSpPr>
          <p:cNvPr id="17" name="page-23">
            <a:extLst>
              <a:ext uri="{FF2B5EF4-FFF2-40B4-BE49-F238E27FC236}">
                <a16:creationId xmlns:a16="http://schemas.microsoft.com/office/drawing/2014/main" id="{6B2F6775-1320-4522-878C-EF3B4D049714}"/>
              </a:ext>
            </a:extLst>
          </p:cNvPr>
          <p:cNvSpPr>
            <a:spLocks noGrp="1"/>
          </p:cNvSpPr>
          <p:nvPr/>
        </p:nvSpPr>
        <p:spPr>
          <a:xfrm>
            <a:off x="11144250" y="6381750"/>
            <a:ext cx="533400" cy="228600"/>
          </a:xfrm>
          <a:prstGeom prst="rect">
            <a:avLst/>
          </a:prstGeom>
          <a:noFill/>
          <a:ln w="0">
            <a:noFill/>
            <a:prstDash val="solid"/>
          </a:ln>
        </p:spPr>
        <p:txBody>
          <a:bodyPr wrap="square" lIns="0" tIns="0" rIns="0" bIns="0" anchor="ctr">
            <a:noAutofit/>
          </a:bodyPr>
          <a:lstStyle/>
          <a:p>
            <a:pPr algn="r">
              <a:lnSpc>
                <a:spcPct val="100000"/>
              </a:lnSpc>
              <a:buNone/>
              <a:defRPr sz="975" b="0" i="0">
                <a:solidFill>
                  <a:srgbClr val="5B6470"/>
                </a:solidFill>
                <a:latin typeface="Arial"/>
                <a:ea typeface="Arial"/>
                <a:cs typeface="Arial"/>
              </a:defRPr>
            </a:pPr>
            <a:r>
              <a:rPr sz="975" b="0" i="0">
                <a:solidFill>
                  <a:srgbClr val="5B6470"/>
                </a:solidFill>
                <a:latin typeface="Arial"/>
                <a:ea typeface="Arial"/>
                <a:cs typeface="Arial"/>
              </a:rPr>
              <a:t>23</a:t>
            </a:r>
          </a:p>
        </p:txBody>
      </p:sp>
      <p:pic>
        <p:nvPicPr>
          <p:cNvPr id="68" name="Picture 2"/>
          <p:cNvPicPr>
            <a:picLocks noChangeAspect="1"/>
          </p:cNvPicPr>
          <p:nvPr/>
        </p:nvPicPr>
        <p:blipFill>
          <a:blip r:embed="rId4"/>
          <a:stretch>
            <a:fillRect/>
          </a:stretch>
        </p:blipFill>
        <p:spPr>
          <a:xfrm>
            <a:off x="9200524" y="5986690"/>
            <a:ext cx="2991476" cy="851478"/>
          </a:xfrm>
          <a:prstGeom prst="rect">
            <a:avLst/>
          </a:prstGeom>
        </p:spPr>
      </p:pic>
      <p:sp>
        <p:nvSpPr>
          <p:cNvPr id="20" name="left-content-cover">
            <a:extLst>
              <a:ext uri="{FF2B5EF4-FFF2-40B4-BE49-F238E27FC236}">
                <a16:creationId xmlns:a16="http://schemas.microsoft.com/office/drawing/2014/main" id="{A746AB1F-9347-49BF-8F57-17E34FFB4C0E}"/>
              </a:ext>
            </a:extLst>
          </p:cNvPr>
          <p:cNvSpPr>
            <a:spLocks noGrp="1"/>
          </p:cNvSpPr>
          <p:nvPr/>
        </p:nvSpPr>
        <p:spPr>
          <a:xfrm>
            <a:off x="533400" y="2019300"/>
            <a:ext cx="8039100" cy="3771900"/>
          </a:xfrm>
          <a:prstGeom prst="rect">
            <a:avLst/>
          </a:prstGeom>
          <a:solidFill>
            <a:srgbClr val="FFFFFF"/>
          </a:solidFill>
          <a:ln w="9525">
            <a:solidFill>
              <a:srgbClr val="FFFFFF"/>
            </a:solidFill>
            <a:prstDash val="solid"/>
          </a:ln>
        </p:spPr>
        <p:txBody>
          <a:bodyPr/>
          <a:lstStyle/>
          <a:p>
            <a:endParaRPr lang="en-US"/>
          </a:p>
        </p:txBody>
      </p:sp>
      <p:sp>
        <p:nvSpPr>
          <p:cNvPr id="21" name="study-eyebrow">
            <a:extLst>
              <a:ext uri="{FF2B5EF4-FFF2-40B4-BE49-F238E27FC236}">
                <a16:creationId xmlns:a16="http://schemas.microsoft.com/office/drawing/2014/main" id="{5B5EE83B-1FA5-4D25-8F67-83A36F09C786}"/>
              </a:ext>
            </a:extLst>
          </p:cNvPr>
          <p:cNvSpPr>
            <a:spLocks noGrp="1"/>
          </p:cNvSpPr>
          <p:nvPr/>
        </p:nvSpPr>
        <p:spPr>
          <a:xfrm>
            <a:off x="800100" y="2209800"/>
            <a:ext cx="7239000" cy="209550"/>
          </a:xfrm>
          <a:prstGeom prst="rect">
            <a:avLst/>
          </a:prstGeom>
          <a:noFill/>
          <a:ln w="0">
            <a:noFill/>
            <a:prstDash val="solid"/>
          </a:ln>
        </p:spPr>
        <p:txBody>
          <a:bodyPr anchor="t"/>
          <a:lstStyle/>
          <a:p>
            <a:pPr algn="l">
              <a:defRPr sz="975" b="1">
                <a:solidFill>
                  <a:srgbClr val="1683A8"/>
                </a:solidFill>
              </a:defRPr>
            </a:pPr>
            <a:r>
              <a:rPr sz="975" b="1">
                <a:solidFill>
                  <a:srgbClr val="1683A8"/>
                </a:solidFill>
              </a:rPr>
              <a:t>WEPEE585  |  TWO COUNTRIES  |  2025</a:t>
            </a:r>
          </a:p>
        </p:txBody>
      </p:sp>
      <p:sp>
        <p:nvSpPr>
          <p:cNvPr id="22" name="study-flow-title">
            <a:extLst>
              <a:ext uri="{FF2B5EF4-FFF2-40B4-BE49-F238E27FC236}">
                <a16:creationId xmlns:a16="http://schemas.microsoft.com/office/drawing/2014/main" id="{FA0CC485-0938-4CD3-BD77-46696FBC7323}"/>
              </a:ext>
            </a:extLst>
          </p:cNvPr>
          <p:cNvSpPr>
            <a:spLocks noGrp="1"/>
          </p:cNvSpPr>
          <p:nvPr/>
        </p:nvSpPr>
        <p:spPr>
          <a:xfrm>
            <a:off x="800100" y="2495550"/>
            <a:ext cx="7239000" cy="304800"/>
          </a:xfrm>
          <a:prstGeom prst="rect">
            <a:avLst/>
          </a:prstGeom>
          <a:noFill/>
          <a:ln w="0">
            <a:noFill/>
            <a:prstDash val="solid"/>
          </a:ln>
        </p:spPr>
        <p:txBody>
          <a:bodyPr anchor="t"/>
          <a:lstStyle/>
          <a:p>
            <a:pPr algn="l">
              <a:defRPr sz="1650" b="1">
                <a:solidFill>
                  <a:srgbClr val="111111"/>
                </a:solidFill>
              </a:defRPr>
            </a:pPr>
            <a:r>
              <a:rPr sz="1650" b="1">
                <a:solidFill>
                  <a:srgbClr val="111111"/>
                </a:solidFill>
              </a:rPr>
              <a:t>Conversations → structured signals → program action</a:t>
            </a:r>
          </a:p>
        </p:txBody>
      </p:sp>
      <p:sp>
        <p:nvSpPr>
          <p:cNvPr id="23" name="step-1">
            <a:extLst>
              <a:ext uri="{FF2B5EF4-FFF2-40B4-BE49-F238E27FC236}">
                <a16:creationId xmlns:a16="http://schemas.microsoft.com/office/drawing/2014/main" id="{A71105EA-2AE1-4537-82D0-BB0AD238663A}"/>
              </a:ext>
            </a:extLst>
          </p:cNvPr>
          <p:cNvSpPr>
            <a:spLocks noGrp="1"/>
          </p:cNvSpPr>
          <p:nvPr/>
        </p:nvSpPr>
        <p:spPr>
          <a:xfrm>
            <a:off x="800100" y="2971800"/>
            <a:ext cx="2000250" cy="1028700"/>
          </a:xfrm>
          <a:prstGeom prst="roundRect">
            <a:avLst>
              <a:gd name="adj" fmla="val 7407"/>
            </a:avLst>
          </a:prstGeom>
          <a:solidFill>
            <a:srgbClr val="EAF7FC"/>
          </a:solidFill>
          <a:ln w="9525">
            <a:solidFill>
              <a:srgbClr val="6DCBF4"/>
            </a:solidFill>
            <a:prstDash val="solid"/>
          </a:ln>
        </p:spPr>
        <p:txBody>
          <a:bodyPr/>
          <a:lstStyle/>
          <a:p>
            <a:endParaRPr lang="en-US"/>
          </a:p>
        </p:txBody>
      </p:sp>
      <p:sp>
        <p:nvSpPr>
          <p:cNvPr id="24" name="step-1-number">
            <a:extLst>
              <a:ext uri="{FF2B5EF4-FFF2-40B4-BE49-F238E27FC236}">
                <a16:creationId xmlns:a16="http://schemas.microsoft.com/office/drawing/2014/main" id="{438036E7-BE65-41A1-9F61-66D6452B15C9}"/>
              </a:ext>
            </a:extLst>
          </p:cNvPr>
          <p:cNvSpPr>
            <a:spLocks noGrp="1"/>
          </p:cNvSpPr>
          <p:nvPr/>
        </p:nvSpPr>
        <p:spPr>
          <a:xfrm>
            <a:off x="971550" y="3105150"/>
            <a:ext cx="495300" cy="209550"/>
          </a:xfrm>
          <a:prstGeom prst="rect">
            <a:avLst/>
          </a:prstGeom>
          <a:noFill/>
          <a:ln w="0">
            <a:noFill/>
            <a:prstDash val="solid"/>
          </a:ln>
        </p:spPr>
        <p:txBody>
          <a:bodyPr anchor="t"/>
          <a:lstStyle/>
          <a:p>
            <a:pPr algn="l">
              <a:defRPr sz="1050" b="1">
                <a:solidFill>
                  <a:srgbClr val="1683A8"/>
                </a:solidFill>
              </a:defRPr>
            </a:pPr>
            <a:r>
              <a:rPr sz="1050" b="1">
                <a:solidFill>
                  <a:srgbClr val="1683A8"/>
                </a:solidFill>
              </a:rPr>
              <a:t>01</a:t>
            </a:r>
          </a:p>
        </p:txBody>
      </p:sp>
      <p:sp>
        <p:nvSpPr>
          <p:cNvPr id="25" name="step-1-title">
            <a:extLst>
              <a:ext uri="{FF2B5EF4-FFF2-40B4-BE49-F238E27FC236}">
                <a16:creationId xmlns:a16="http://schemas.microsoft.com/office/drawing/2014/main" id="{0A7002BD-FFE3-43B2-BF92-2A9E0B171133}"/>
              </a:ext>
            </a:extLst>
          </p:cNvPr>
          <p:cNvSpPr>
            <a:spLocks noGrp="1"/>
          </p:cNvSpPr>
          <p:nvPr/>
        </p:nvSpPr>
        <p:spPr>
          <a:xfrm>
            <a:off x="971550" y="3333750"/>
            <a:ext cx="1657350" cy="257175"/>
          </a:xfrm>
          <a:prstGeom prst="rect">
            <a:avLst/>
          </a:prstGeom>
          <a:noFill/>
          <a:ln w="0">
            <a:noFill/>
            <a:prstDash val="solid"/>
          </a:ln>
        </p:spPr>
        <p:txBody>
          <a:bodyPr anchor="t"/>
          <a:lstStyle/>
          <a:p>
            <a:pPr algn="l">
              <a:defRPr sz="1425" b="1">
                <a:solidFill>
                  <a:srgbClr val="111111"/>
                </a:solidFill>
              </a:defRPr>
            </a:pPr>
            <a:r>
              <a:rPr sz="1425" b="1">
                <a:solidFill>
                  <a:srgbClr val="111111"/>
                </a:solidFill>
              </a:rPr>
              <a:t>Conversations</a:t>
            </a:r>
          </a:p>
        </p:txBody>
      </p:sp>
      <p:sp>
        <p:nvSpPr>
          <p:cNvPr id="26" name="step-1-body">
            <a:extLst>
              <a:ext uri="{FF2B5EF4-FFF2-40B4-BE49-F238E27FC236}">
                <a16:creationId xmlns:a16="http://schemas.microsoft.com/office/drawing/2014/main" id="{40033CF9-ED95-4F61-9F12-2390BC913694}"/>
              </a:ext>
            </a:extLst>
          </p:cNvPr>
          <p:cNvSpPr>
            <a:spLocks noGrp="1"/>
          </p:cNvSpPr>
          <p:nvPr/>
        </p:nvSpPr>
        <p:spPr>
          <a:xfrm>
            <a:off x="971550" y="3638550"/>
            <a:ext cx="1657350" cy="209550"/>
          </a:xfrm>
          <a:prstGeom prst="rect">
            <a:avLst/>
          </a:prstGeom>
          <a:noFill/>
          <a:ln w="0">
            <a:noFill/>
            <a:prstDash val="solid"/>
          </a:ln>
        </p:spPr>
        <p:txBody>
          <a:bodyPr anchor="t"/>
          <a:lstStyle/>
          <a:p>
            <a:pPr algn="l">
              <a:defRPr sz="975" b="0">
                <a:solidFill>
                  <a:srgbClr val="5B6470"/>
                </a:solidFill>
              </a:defRPr>
            </a:pPr>
            <a:r>
              <a:rPr sz="975" b="0">
                <a:solidFill>
                  <a:srgbClr val="5B6470"/>
                </a:solidFill>
              </a:rPr>
              <a:t>AI + clinician-mediated</a:t>
            </a:r>
          </a:p>
        </p:txBody>
      </p:sp>
      <p:sp>
        <p:nvSpPr>
          <p:cNvPr id="27" name="arrow-1">
            <a:extLst>
              <a:ext uri="{FF2B5EF4-FFF2-40B4-BE49-F238E27FC236}">
                <a16:creationId xmlns:a16="http://schemas.microsoft.com/office/drawing/2014/main" id="{C2A85D09-4CC0-400B-93BA-030186E83D15}"/>
              </a:ext>
            </a:extLst>
          </p:cNvPr>
          <p:cNvSpPr>
            <a:spLocks noGrp="1"/>
          </p:cNvSpPr>
          <p:nvPr/>
        </p:nvSpPr>
        <p:spPr>
          <a:xfrm>
            <a:off x="2895600" y="3343275"/>
            <a:ext cx="285750" cy="266700"/>
          </a:xfrm>
          <a:prstGeom prst="rightArrow">
            <a:avLst/>
          </a:prstGeom>
          <a:solidFill>
            <a:srgbClr val="5B6470"/>
          </a:solidFill>
          <a:ln w="0">
            <a:solidFill>
              <a:srgbClr val="5B6470"/>
            </a:solidFill>
            <a:prstDash val="solid"/>
          </a:ln>
        </p:spPr>
        <p:txBody>
          <a:bodyPr/>
          <a:lstStyle/>
          <a:p>
            <a:endParaRPr lang="en-US"/>
          </a:p>
        </p:txBody>
      </p:sp>
      <p:sp>
        <p:nvSpPr>
          <p:cNvPr id="28" name="step-2">
            <a:extLst>
              <a:ext uri="{FF2B5EF4-FFF2-40B4-BE49-F238E27FC236}">
                <a16:creationId xmlns:a16="http://schemas.microsoft.com/office/drawing/2014/main" id="{899FC595-CB79-4CB6-8F82-315250F5C85C}"/>
              </a:ext>
            </a:extLst>
          </p:cNvPr>
          <p:cNvSpPr>
            <a:spLocks noGrp="1"/>
          </p:cNvSpPr>
          <p:nvPr/>
        </p:nvSpPr>
        <p:spPr>
          <a:xfrm>
            <a:off x="3276600" y="2971800"/>
            <a:ext cx="2000250" cy="1028700"/>
          </a:xfrm>
          <a:prstGeom prst="roundRect">
            <a:avLst>
              <a:gd name="adj" fmla="val 7407"/>
            </a:avLst>
          </a:prstGeom>
          <a:solidFill>
            <a:srgbClr val="FFF0F3"/>
          </a:solidFill>
          <a:ln w="9525">
            <a:solidFill>
              <a:srgbClr val="D91E4D"/>
            </a:solidFill>
            <a:prstDash val="solid"/>
          </a:ln>
        </p:spPr>
        <p:txBody>
          <a:bodyPr/>
          <a:lstStyle/>
          <a:p>
            <a:endParaRPr lang="en-US"/>
          </a:p>
        </p:txBody>
      </p:sp>
      <p:sp>
        <p:nvSpPr>
          <p:cNvPr id="29" name="step-2-number">
            <a:extLst>
              <a:ext uri="{FF2B5EF4-FFF2-40B4-BE49-F238E27FC236}">
                <a16:creationId xmlns:a16="http://schemas.microsoft.com/office/drawing/2014/main" id="{0A94FF8D-4B0B-437F-96FC-C9030AFA1A8F}"/>
              </a:ext>
            </a:extLst>
          </p:cNvPr>
          <p:cNvSpPr>
            <a:spLocks noGrp="1"/>
          </p:cNvSpPr>
          <p:nvPr/>
        </p:nvSpPr>
        <p:spPr>
          <a:xfrm>
            <a:off x="3448050" y="3105150"/>
            <a:ext cx="1657350" cy="400050"/>
          </a:xfrm>
          <a:prstGeom prst="rect">
            <a:avLst/>
          </a:prstGeom>
          <a:noFill/>
          <a:ln w="0">
            <a:noFill/>
            <a:prstDash val="solid"/>
          </a:ln>
        </p:spPr>
        <p:txBody>
          <a:bodyPr anchor="t"/>
          <a:lstStyle/>
          <a:p>
            <a:pPr algn="l">
              <a:defRPr sz="2325" b="1">
                <a:solidFill>
                  <a:srgbClr val="D91E4D"/>
                </a:solidFill>
              </a:defRPr>
            </a:pPr>
            <a:r>
              <a:rPr sz="2325" b="1">
                <a:solidFill>
                  <a:srgbClr val="D91E4D"/>
                </a:solidFill>
              </a:rPr>
              <a:t>120+</a:t>
            </a:r>
          </a:p>
        </p:txBody>
      </p:sp>
      <p:sp>
        <p:nvSpPr>
          <p:cNvPr id="30" name="step-2-title">
            <a:extLst>
              <a:ext uri="{FF2B5EF4-FFF2-40B4-BE49-F238E27FC236}">
                <a16:creationId xmlns:a16="http://schemas.microsoft.com/office/drawing/2014/main" id="{B5A7F3F7-D52A-415A-AC94-B0DB4CD64B8E}"/>
              </a:ext>
            </a:extLst>
          </p:cNvPr>
          <p:cNvSpPr>
            <a:spLocks noGrp="1"/>
          </p:cNvSpPr>
          <p:nvPr/>
        </p:nvSpPr>
        <p:spPr>
          <a:xfrm>
            <a:off x="3448050" y="3543300"/>
            <a:ext cx="1657350" cy="228600"/>
          </a:xfrm>
          <a:prstGeom prst="rect">
            <a:avLst/>
          </a:prstGeom>
          <a:noFill/>
          <a:ln w="0">
            <a:noFill/>
            <a:prstDash val="solid"/>
          </a:ln>
        </p:spPr>
        <p:txBody>
          <a:bodyPr anchor="t"/>
          <a:lstStyle/>
          <a:p>
            <a:pPr algn="l">
              <a:defRPr sz="1200" b="1">
                <a:solidFill>
                  <a:srgbClr val="111111"/>
                </a:solidFill>
              </a:defRPr>
            </a:pPr>
            <a:r>
              <a:rPr sz="1200" b="1">
                <a:solidFill>
                  <a:srgbClr val="111111"/>
                </a:solidFill>
              </a:rPr>
              <a:t>structured signals</a:t>
            </a:r>
          </a:p>
        </p:txBody>
      </p:sp>
      <p:sp>
        <p:nvSpPr>
          <p:cNvPr id="31" name="step-2-body">
            <a:extLst>
              <a:ext uri="{FF2B5EF4-FFF2-40B4-BE49-F238E27FC236}">
                <a16:creationId xmlns:a16="http://schemas.microsoft.com/office/drawing/2014/main" id="{A4A41186-0D74-40B2-A232-A88FEA332B69}"/>
              </a:ext>
            </a:extLst>
          </p:cNvPr>
          <p:cNvSpPr>
            <a:spLocks noGrp="1"/>
          </p:cNvSpPr>
          <p:nvPr/>
        </p:nvSpPr>
        <p:spPr>
          <a:xfrm>
            <a:off x="3448050" y="3790950"/>
            <a:ext cx="1657350" cy="190500"/>
          </a:xfrm>
          <a:prstGeom prst="rect">
            <a:avLst/>
          </a:prstGeom>
          <a:noFill/>
          <a:ln w="0">
            <a:noFill/>
            <a:prstDash val="solid"/>
          </a:ln>
        </p:spPr>
        <p:txBody>
          <a:bodyPr anchor="t"/>
          <a:lstStyle/>
          <a:p>
            <a:pPr algn="l">
              <a:defRPr sz="825" b="0">
                <a:solidFill>
                  <a:srgbClr val="5B6470"/>
                </a:solidFill>
              </a:defRPr>
            </a:pPr>
            <a:r>
              <a:rPr sz="825" b="0">
                <a:solidFill>
                  <a:srgbClr val="5B6470"/>
                </a:solidFill>
              </a:rPr>
              <a:t>HIV/SRH • mental health • SDOH</a:t>
            </a:r>
          </a:p>
        </p:txBody>
      </p:sp>
      <p:sp>
        <p:nvSpPr>
          <p:cNvPr id="32" name="arrow-2">
            <a:extLst>
              <a:ext uri="{FF2B5EF4-FFF2-40B4-BE49-F238E27FC236}">
                <a16:creationId xmlns:a16="http://schemas.microsoft.com/office/drawing/2014/main" id="{F3367146-B123-4416-8AFE-E69B6F9013ED}"/>
              </a:ext>
            </a:extLst>
          </p:cNvPr>
          <p:cNvSpPr>
            <a:spLocks noGrp="1"/>
          </p:cNvSpPr>
          <p:nvPr/>
        </p:nvSpPr>
        <p:spPr>
          <a:xfrm>
            <a:off x="5372100" y="3343275"/>
            <a:ext cx="285750" cy="266700"/>
          </a:xfrm>
          <a:prstGeom prst="rightArrow">
            <a:avLst/>
          </a:prstGeom>
          <a:solidFill>
            <a:srgbClr val="5B6470"/>
          </a:solidFill>
          <a:ln w="0">
            <a:solidFill>
              <a:srgbClr val="5B6470"/>
            </a:solidFill>
            <a:prstDash val="solid"/>
          </a:ln>
        </p:spPr>
        <p:txBody>
          <a:bodyPr/>
          <a:lstStyle/>
          <a:p>
            <a:endParaRPr lang="en-US"/>
          </a:p>
        </p:txBody>
      </p:sp>
      <p:sp>
        <p:nvSpPr>
          <p:cNvPr id="33" name="step-3">
            <a:extLst>
              <a:ext uri="{FF2B5EF4-FFF2-40B4-BE49-F238E27FC236}">
                <a16:creationId xmlns:a16="http://schemas.microsoft.com/office/drawing/2014/main" id="{3A343FA0-60C9-4111-A254-4B98956BA767}"/>
              </a:ext>
            </a:extLst>
          </p:cNvPr>
          <p:cNvSpPr>
            <a:spLocks noGrp="1"/>
          </p:cNvSpPr>
          <p:nvPr/>
        </p:nvSpPr>
        <p:spPr>
          <a:xfrm>
            <a:off x="5753100" y="2971800"/>
            <a:ext cx="2266950" cy="1028700"/>
          </a:xfrm>
          <a:prstGeom prst="roundRect">
            <a:avLst>
              <a:gd name="adj" fmla="val 7407"/>
            </a:avLst>
          </a:prstGeom>
          <a:solidFill>
            <a:srgbClr val="F4F7E8"/>
          </a:solidFill>
          <a:ln w="9525">
            <a:solidFill>
              <a:srgbClr val="61800A"/>
            </a:solidFill>
            <a:prstDash val="solid"/>
          </a:ln>
        </p:spPr>
        <p:txBody>
          <a:bodyPr/>
          <a:lstStyle/>
          <a:p>
            <a:endParaRPr lang="en-US"/>
          </a:p>
        </p:txBody>
      </p:sp>
      <p:sp>
        <p:nvSpPr>
          <p:cNvPr id="34" name="step-3-number">
            <a:extLst>
              <a:ext uri="{FF2B5EF4-FFF2-40B4-BE49-F238E27FC236}">
                <a16:creationId xmlns:a16="http://schemas.microsoft.com/office/drawing/2014/main" id="{A9541A84-87C2-49B4-9ED5-40781323875F}"/>
              </a:ext>
            </a:extLst>
          </p:cNvPr>
          <p:cNvSpPr>
            <a:spLocks noGrp="1"/>
          </p:cNvSpPr>
          <p:nvPr/>
        </p:nvSpPr>
        <p:spPr>
          <a:xfrm>
            <a:off x="5924550" y="3105150"/>
            <a:ext cx="495300" cy="209550"/>
          </a:xfrm>
          <a:prstGeom prst="rect">
            <a:avLst/>
          </a:prstGeom>
          <a:noFill/>
          <a:ln w="0">
            <a:noFill/>
            <a:prstDash val="solid"/>
          </a:ln>
        </p:spPr>
        <p:txBody>
          <a:bodyPr anchor="t"/>
          <a:lstStyle/>
          <a:p>
            <a:pPr algn="l">
              <a:defRPr sz="1050" b="1">
                <a:solidFill>
                  <a:srgbClr val="61800A"/>
                </a:solidFill>
              </a:defRPr>
            </a:pPr>
            <a:r>
              <a:rPr sz="1050" b="1">
                <a:solidFill>
                  <a:srgbClr val="61800A"/>
                </a:solidFill>
              </a:rPr>
              <a:t>03</a:t>
            </a:r>
          </a:p>
        </p:txBody>
      </p:sp>
      <p:sp>
        <p:nvSpPr>
          <p:cNvPr id="35" name="step-3-title">
            <a:extLst>
              <a:ext uri="{FF2B5EF4-FFF2-40B4-BE49-F238E27FC236}">
                <a16:creationId xmlns:a16="http://schemas.microsoft.com/office/drawing/2014/main" id="{6491E0A2-F535-4C9C-A130-B5BE578A82A4}"/>
              </a:ext>
            </a:extLst>
          </p:cNvPr>
          <p:cNvSpPr>
            <a:spLocks noGrp="1"/>
          </p:cNvSpPr>
          <p:nvPr/>
        </p:nvSpPr>
        <p:spPr>
          <a:xfrm>
            <a:off x="5924550" y="3333750"/>
            <a:ext cx="1866900" cy="257175"/>
          </a:xfrm>
          <a:prstGeom prst="rect">
            <a:avLst/>
          </a:prstGeom>
          <a:noFill/>
          <a:ln w="0">
            <a:noFill/>
            <a:prstDash val="solid"/>
          </a:ln>
        </p:spPr>
        <p:txBody>
          <a:bodyPr anchor="t"/>
          <a:lstStyle/>
          <a:p>
            <a:pPr algn="l">
              <a:defRPr sz="1425" b="1">
                <a:solidFill>
                  <a:srgbClr val="111111"/>
                </a:solidFill>
              </a:defRPr>
            </a:pPr>
            <a:r>
              <a:rPr sz="1425" b="1">
                <a:solidFill>
                  <a:srgbClr val="111111"/>
                </a:solidFill>
              </a:rPr>
              <a:t>Program action</a:t>
            </a:r>
          </a:p>
        </p:txBody>
      </p:sp>
      <p:sp>
        <p:nvSpPr>
          <p:cNvPr id="36" name="step-3-body">
            <a:extLst>
              <a:ext uri="{FF2B5EF4-FFF2-40B4-BE49-F238E27FC236}">
                <a16:creationId xmlns:a16="http://schemas.microsoft.com/office/drawing/2014/main" id="{14D44724-8CDA-4738-8388-890912BD1A1A}"/>
              </a:ext>
            </a:extLst>
          </p:cNvPr>
          <p:cNvSpPr>
            <a:spLocks noGrp="1"/>
          </p:cNvSpPr>
          <p:nvPr/>
        </p:nvSpPr>
        <p:spPr>
          <a:xfrm>
            <a:off x="5924550" y="3619500"/>
            <a:ext cx="1866900" cy="361950"/>
          </a:xfrm>
          <a:prstGeom prst="rect">
            <a:avLst/>
          </a:prstGeom>
          <a:noFill/>
          <a:ln w="0">
            <a:noFill/>
            <a:prstDash val="solid"/>
          </a:ln>
        </p:spPr>
        <p:txBody>
          <a:bodyPr anchor="t"/>
          <a:lstStyle/>
          <a:p>
            <a:pPr algn="l">
              <a:defRPr sz="975" b="0">
                <a:solidFill>
                  <a:srgbClr val="5B6470"/>
                </a:solidFill>
              </a:defRPr>
            </a:pPr>
            <a:r>
              <a:rPr sz="975" b="0">
                <a:solidFill>
                  <a:srgbClr val="5B6470"/>
                </a:solidFill>
              </a:rPr>
              <a:t>dashboards • risk flags</a:t>
            </a:r>
          </a:p>
          <a:p>
            <a:pPr algn="l">
              <a:defRPr sz="975" b="0">
                <a:solidFill>
                  <a:srgbClr val="5B6470"/>
                </a:solidFill>
              </a:defRPr>
            </a:pPr>
            <a:r>
              <a:rPr sz="975" b="0">
                <a:solidFill>
                  <a:srgbClr val="5B6470"/>
                </a:solidFill>
              </a:rPr>
              <a:t>nudges • targeted outreach</a:t>
            </a:r>
          </a:p>
        </p:txBody>
      </p:sp>
      <p:sp>
        <p:nvSpPr>
          <p:cNvPr id="37" name="aimee-callout">
            <a:extLst>
              <a:ext uri="{FF2B5EF4-FFF2-40B4-BE49-F238E27FC236}">
                <a16:creationId xmlns:a16="http://schemas.microsoft.com/office/drawing/2014/main" id="{C583F8D4-8EB6-410C-96F1-DD834573E861}"/>
              </a:ext>
            </a:extLst>
          </p:cNvPr>
          <p:cNvSpPr>
            <a:spLocks noGrp="1"/>
          </p:cNvSpPr>
          <p:nvPr/>
        </p:nvSpPr>
        <p:spPr>
          <a:xfrm>
            <a:off x="800100" y="4229100"/>
            <a:ext cx="7219950" cy="971550"/>
          </a:xfrm>
          <a:prstGeom prst="roundRect">
            <a:avLst>
              <a:gd name="adj" fmla="val 7843"/>
            </a:avLst>
          </a:prstGeom>
          <a:solidFill>
            <a:srgbClr val="FFFFFF"/>
          </a:solidFill>
          <a:ln w="9525">
            <a:solidFill>
              <a:srgbClr val="B8BCC4"/>
            </a:solidFill>
            <a:prstDash val="solid"/>
          </a:ln>
        </p:spPr>
        <p:txBody>
          <a:bodyPr/>
          <a:lstStyle/>
          <a:p>
            <a:endParaRPr lang="en-US"/>
          </a:p>
        </p:txBody>
      </p:sp>
      <p:sp>
        <p:nvSpPr>
          <p:cNvPr id="38" name="aimee-accent">
            <a:extLst>
              <a:ext uri="{FF2B5EF4-FFF2-40B4-BE49-F238E27FC236}">
                <a16:creationId xmlns:a16="http://schemas.microsoft.com/office/drawing/2014/main" id="{4E96F485-8916-4A82-A5E2-490052941906}"/>
              </a:ext>
            </a:extLst>
          </p:cNvPr>
          <p:cNvSpPr>
            <a:spLocks noGrp="1"/>
          </p:cNvSpPr>
          <p:nvPr/>
        </p:nvSpPr>
        <p:spPr>
          <a:xfrm>
            <a:off x="800100" y="4229100"/>
            <a:ext cx="76200" cy="971550"/>
          </a:xfrm>
          <a:prstGeom prst="rect">
            <a:avLst/>
          </a:prstGeom>
          <a:solidFill>
            <a:srgbClr val="61800A"/>
          </a:solidFill>
          <a:ln w="9525">
            <a:solidFill>
              <a:srgbClr val="61800A"/>
            </a:solidFill>
            <a:prstDash val="solid"/>
          </a:ln>
        </p:spPr>
        <p:txBody>
          <a:bodyPr/>
          <a:lstStyle/>
          <a:p>
            <a:endParaRPr lang="en-US"/>
          </a:p>
        </p:txBody>
      </p:sp>
      <p:sp>
        <p:nvSpPr>
          <p:cNvPr id="39" name="aimee-metric">
            <a:extLst>
              <a:ext uri="{FF2B5EF4-FFF2-40B4-BE49-F238E27FC236}">
                <a16:creationId xmlns:a16="http://schemas.microsoft.com/office/drawing/2014/main" id="{4370581A-FD60-45C2-93F7-BD2748B8463C}"/>
              </a:ext>
            </a:extLst>
          </p:cNvPr>
          <p:cNvSpPr>
            <a:spLocks noGrp="1"/>
          </p:cNvSpPr>
          <p:nvPr/>
        </p:nvSpPr>
        <p:spPr>
          <a:xfrm>
            <a:off x="1066800" y="4391025"/>
            <a:ext cx="1238250" cy="514350"/>
          </a:xfrm>
          <a:prstGeom prst="rect">
            <a:avLst/>
          </a:prstGeom>
          <a:noFill/>
          <a:ln w="0">
            <a:noFill/>
            <a:prstDash val="solid"/>
          </a:ln>
        </p:spPr>
        <p:txBody>
          <a:bodyPr anchor="t"/>
          <a:lstStyle/>
          <a:p>
            <a:pPr algn="l">
              <a:defRPr sz="2850" b="1">
                <a:solidFill>
                  <a:srgbClr val="61800A"/>
                </a:solidFill>
              </a:defRPr>
            </a:pPr>
            <a:r>
              <a:rPr sz="2850" b="1">
                <a:solidFill>
                  <a:srgbClr val="61800A"/>
                </a:solidFill>
              </a:rPr>
              <a:t>45%</a:t>
            </a:r>
          </a:p>
        </p:txBody>
      </p:sp>
      <p:sp>
        <p:nvSpPr>
          <p:cNvPr id="40" name="aimee-result">
            <a:extLst>
              <a:ext uri="{FF2B5EF4-FFF2-40B4-BE49-F238E27FC236}">
                <a16:creationId xmlns:a16="http://schemas.microsoft.com/office/drawing/2014/main" id="{3830513B-7C22-4A95-B9FE-A9E1DDEFAB9A}"/>
              </a:ext>
            </a:extLst>
          </p:cNvPr>
          <p:cNvSpPr>
            <a:spLocks noGrp="1"/>
          </p:cNvSpPr>
          <p:nvPr/>
        </p:nvSpPr>
        <p:spPr>
          <a:xfrm>
            <a:off x="2362200" y="4343400"/>
            <a:ext cx="5334000" cy="400050"/>
          </a:xfrm>
          <a:prstGeom prst="rect">
            <a:avLst/>
          </a:prstGeom>
          <a:noFill/>
          <a:ln w="0">
            <a:noFill/>
            <a:prstDash val="solid"/>
          </a:ln>
        </p:spPr>
        <p:txBody>
          <a:bodyPr anchor="t"/>
          <a:lstStyle/>
          <a:p>
            <a:pPr algn="l">
              <a:defRPr sz="1350" b="1">
                <a:solidFill>
                  <a:srgbClr val="111111"/>
                </a:solidFill>
              </a:defRPr>
            </a:pPr>
            <a:r>
              <a:rPr sz="1350" b="1">
                <a:solidFill>
                  <a:srgbClr val="111111"/>
                </a:solidFill>
              </a:rPr>
              <a:t>of Aimee users who chatted with AI linked to downstream care</a:t>
            </a:r>
          </a:p>
        </p:txBody>
      </p:sp>
      <p:sp>
        <p:nvSpPr>
          <p:cNvPr id="41" name="aimee-detail">
            <a:extLst>
              <a:ext uri="{FF2B5EF4-FFF2-40B4-BE49-F238E27FC236}">
                <a16:creationId xmlns:a16="http://schemas.microsoft.com/office/drawing/2014/main" id="{64A1D2D7-DF37-46DA-95F5-265EAC241A16}"/>
              </a:ext>
            </a:extLst>
          </p:cNvPr>
          <p:cNvSpPr>
            <a:spLocks noGrp="1"/>
          </p:cNvSpPr>
          <p:nvPr/>
        </p:nvSpPr>
        <p:spPr>
          <a:xfrm>
            <a:off x="2362200" y="4810125"/>
            <a:ext cx="5334000" cy="219075"/>
          </a:xfrm>
          <a:prstGeom prst="rect">
            <a:avLst/>
          </a:prstGeom>
          <a:noFill/>
          <a:ln w="0">
            <a:noFill/>
            <a:prstDash val="solid"/>
          </a:ln>
        </p:spPr>
        <p:txBody>
          <a:bodyPr anchor="t"/>
          <a:lstStyle/>
          <a:p>
            <a:pPr algn="l">
              <a:defRPr sz="900" b="0">
                <a:solidFill>
                  <a:srgbClr val="5B6470"/>
                </a:solidFill>
              </a:defRPr>
            </a:pPr>
            <a:r>
              <a:rPr sz="900" b="0">
                <a:solidFill>
                  <a:srgbClr val="5B6470"/>
                </a:solidFill>
              </a:rPr>
              <a:t>HIV testing or PrEP initiation/refill • self-reported and provider-validated</a:t>
            </a:r>
          </a:p>
        </p:txBody>
      </p:sp>
      <p:sp>
        <p:nvSpPr>
          <p:cNvPr id="43" name="right-panel-cover">
            <a:extLst>
              <a:ext uri="{FF2B5EF4-FFF2-40B4-BE49-F238E27FC236}">
                <a16:creationId xmlns:a16="http://schemas.microsoft.com/office/drawing/2014/main" id="{BF089422-9D79-4B78-B560-EA2E84D8345A}"/>
              </a:ext>
            </a:extLst>
          </p:cNvPr>
          <p:cNvSpPr>
            <a:spLocks noGrp="1"/>
          </p:cNvSpPr>
          <p:nvPr/>
        </p:nvSpPr>
        <p:spPr>
          <a:xfrm>
            <a:off x="8820150" y="1790700"/>
            <a:ext cx="2457450" cy="4229100"/>
          </a:xfrm>
          <a:prstGeom prst="rect">
            <a:avLst/>
          </a:prstGeom>
          <a:solidFill>
            <a:srgbClr val="111111"/>
          </a:solidFill>
          <a:ln w="9525">
            <a:solidFill>
              <a:srgbClr val="111111"/>
            </a:solidFill>
            <a:prstDash val="solid"/>
          </a:ln>
        </p:spPr>
        <p:txBody>
          <a:bodyPr/>
          <a:lstStyle/>
          <a:p>
            <a:endParaRPr lang="en-US"/>
          </a:p>
        </p:txBody>
      </p:sp>
      <p:sp>
        <p:nvSpPr>
          <p:cNvPr id="44" name="what-it-adds">
            <a:extLst>
              <a:ext uri="{FF2B5EF4-FFF2-40B4-BE49-F238E27FC236}">
                <a16:creationId xmlns:a16="http://schemas.microsoft.com/office/drawing/2014/main" id="{69F1A86D-7A07-4AEB-A24B-4CC04F92B271}"/>
              </a:ext>
            </a:extLst>
          </p:cNvPr>
          <p:cNvSpPr>
            <a:spLocks noGrp="1"/>
          </p:cNvSpPr>
          <p:nvPr/>
        </p:nvSpPr>
        <p:spPr>
          <a:xfrm>
            <a:off x="9086850" y="2076450"/>
            <a:ext cx="1962150" cy="209550"/>
          </a:xfrm>
          <a:prstGeom prst="rect">
            <a:avLst/>
          </a:prstGeom>
          <a:noFill/>
          <a:ln w="0">
            <a:noFill/>
            <a:prstDash val="solid"/>
          </a:ln>
        </p:spPr>
        <p:txBody>
          <a:bodyPr anchor="t"/>
          <a:lstStyle/>
          <a:p>
            <a:pPr algn="l">
              <a:defRPr sz="1050" b="1">
                <a:solidFill>
                  <a:srgbClr val="6DCBF4"/>
                </a:solidFill>
              </a:defRPr>
            </a:pPr>
            <a:r>
              <a:rPr sz="1050" b="1">
                <a:solidFill>
                  <a:srgbClr val="6DCBF4"/>
                </a:solidFill>
              </a:rPr>
              <a:t>WHAT IT ADDS</a:t>
            </a:r>
          </a:p>
        </p:txBody>
      </p:sp>
      <p:sp>
        <p:nvSpPr>
          <p:cNvPr id="45" name="right-number-1">
            <a:extLst>
              <a:ext uri="{FF2B5EF4-FFF2-40B4-BE49-F238E27FC236}">
                <a16:creationId xmlns:a16="http://schemas.microsoft.com/office/drawing/2014/main" id="{11C93014-8187-4CF9-B0AE-A0C3328AAC94}"/>
              </a:ext>
            </a:extLst>
          </p:cNvPr>
          <p:cNvSpPr>
            <a:spLocks noGrp="1"/>
          </p:cNvSpPr>
          <p:nvPr/>
        </p:nvSpPr>
        <p:spPr>
          <a:xfrm>
            <a:off x="9086850" y="2533650"/>
            <a:ext cx="381000" cy="247650"/>
          </a:xfrm>
          <a:prstGeom prst="rect">
            <a:avLst/>
          </a:prstGeom>
          <a:noFill/>
          <a:ln w="0">
            <a:noFill/>
            <a:prstDash val="solid"/>
          </a:ln>
        </p:spPr>
        <p:txBody>
          <a:bodyPr anchor="t"/>
          <a:lstStyle/>
          <a:p>
            <a:pPr algn="l">
              <a:defRPr sz="1350" b="1">
                <a:solidFill>
                  <a:srgbClr val="6DCBF4"/>
                </a:solidFill>
              </a:defRPr>
            </a:pPr>
            <a:r>
              <a:rPr sz="1350" b="1">
                <a:solidFill>
                  <a:srgbClr val="6DCBF4"/>
                </a:solidFill>
              </a:rPr>
              <a:t>01</a:t>
            </a:r>
          </a:p>
        </p:txBody>
      </p:sp>
      <p:sp>
        <p:nvSpPr>
          <p:cNvPr id="46" name="right-text-1">
            <a:extLst>
              <a:ext uri="{FF2B5EF4-FFF2-40B4-BE49-F238E27FC236}">
                <a16:creationId xmlns:a16="http://schemas.microsoft.com/office/drawing/2014/main" id="{4B778007-F7E4-4985-B161-9D3D835DD2A3}"/>
              </a:ext>
            </a:extLst>
          </p:cNvPr>
          <p:cNvSpPr>
            <a:spLocks noGrp="1"/>
          </p:cNvSpPr>
          <p:nvPr/>
        </p:nvSpPr>
        <p:spPr>
          <a:xfrm>
            <a:off x="9544050" y="2495550"/>
            <a:ext cx="1504950" cy="647700"/>
          </a:xfrm>
          <a:prstGeom prst="rect">
            <a:avLst/>
          </a:prstGeom>
          <a:noFill/>
          <a:ln w="0">
            <a:noFill/>
            <a:prstDash val="solid"/>
          </a:ln>
        </p:spPr>
        <p:txBody>
          <a:bodyPr anchor="t"/>
          <a:lstStyle/>
          <a:p>
            <a:pPr algn="l">
              <a:defRPr sz="1125" b="1">
                <a:solidFill>
                  <a:srgbClr val="FFFFFF"/>
                </a:solidFill>
              </a:defRPr>
            </a:pPr>
            <a:r>
              <a:rPr sz="1125" b="1">
                <a:solidFill>
                  <a:srgbClr val="FFFFFF"/>
                </a:solidFill>
              </a:rPr>
              <a:t>Conversations produce real-time, community-level intelligence.</a:t>
            </a:r>
          </a:p>
        </p:txBody>
      </p:sp>
      <p:sp>
        <p:nvSpPr>
          <p:cNvPr id="47" name="right-number-2">
            <a:extLst>
              <a:ext uri="{FF2B5EF4-FFF2-40B4-BE49-F238E27FC236}">
                <a16:creationId xmlns:a16="http://schemas.microsoft.com/office/drawing/2014/main" id="{3970A840-9875-4D87-847F-65A034D2B767}"/>
              </a:ext>
            </a:extLst>
          </p:cNvPr>
          <p:cNvSpPr>
            <a:spLocks noGrp="1"/>
          </p:cNvSpPr>
          <p:nvPr/>
        </p:nvSpPr>
        <p:spPr>
          <a:xfrm>
            <a:off x="9086850" y="3333750"/>
            <a:ext cx="381000" cy="247650"/>
          </a:xfrm>
          <a:prstGeom prst="rect">
            <a:avLst/>
          </a:prstGeom>
          <a:noFill/>
          <a:ln w="0">
            <a:noFill/>
            <a:prstDash val="solid"/>
          </a:ln>
        </p:spPr>
        <p:txBody>
          <a:bodyPr anchor="t"/>
          <a:lstStyle/>
          <a:p>
            <a:pPr algn="l">
              <a:defRPr sz="1350" b="1">
                <a:solidFill>
                  <a:srgbClr val="D91E4D"/>
                </a:solidFill>
              </a:defRPr>
            </a:pPr>
            <a:r>
              <a:rPr sz="1350" b="1">
                <a:solidFill>
                  <a:srgbClr val="D91E4D"/>
                </a:solidFill>
              </a:rPr>
              <a:t>02</a:t>
            </a:r>
          </a:p>
        </p:txBody>
      </p:sp>
      <p:sp>
        <p:nvSpPr>
          <p:cNvPr id="48" name="right-text-2">
            <a:extLst>
              <a:ext uri="{FF2B5EF4-FFF2-40B4-BE49-F238E27FC236}">
                <a16:creationId xmlns:a16="http://schemas.microsoft.com/office/drawing/2014/main" id="{657D52F0-B24C-44B7-BFF0-1594433C0DE9}"/>
              </a:ext>
            </a:extLst>
          </p:cNvPr>
          <p:cNvSpPr>
            <a:spLocks noGrp="1"/>
          </p:cNvSpPr>
          <p:nvPr/>
        </p:nvSpPr>
        <p:spPr>
          <a:xfrm>
            <a:off x="9544050" y="3295650"/>
            <a:ext cx="1504950" cy="647700"/>
          </a:xfrm>
          <a:prstGeom prst="rect">
            <a:avLst/>
          </a:prstGeom>
          <a:noFill/>
          <a:ln w="0">
            <a:noFill/>
            <a:prstDash val="solid"/>
          </a:ln>
        </p:spPr>
        <p:txBody>
          <a:bodyPr anchor="t"/>
          <a:lstStyle/>
          <a:p>
            <a:pPr algn="l">
              <a:defRPr sz="1125" b="1">
                <a:solidFill>
                  <a:srgbClr val="FFFFFF"/>
                </a:solidFill>
              </a:defRPr>
            </a:pPr>
            <a:r>
              <a:rPr sz="1125" b="1">
                <a:solidFill>
                  <a:srgbClr val="FFFFFF"/>
                </a:solidFill>
              </a:rPr>
              <a:t>120+ indicators feed dashboards, risk flags and outreach.</a:t>
            </a:r>
          </a:p>
        </p:txBody>
      </p:sp>
      <p:sp>
        <p:nvSpPr>
          <p:cNvPr id="49" name="right-number-3">
            <a:extLst>
              <a:ext uri="{FF2B5EF4-FFF2-40B4-BE49-F238E27FC236}">
                <a16:creationId xmlns:a16="http://schemas.microsoft.com/office/drawing/2014/main" id="{B25DE047-07A3-4A84-AA73-0DB319A14219}"/>
              </a:ext>
            </a:extLst>
          </p:cNvPr>
          <p:cNvSpPr>
            <a:spLocks noGrp="1"/>
          </p:cNvSpPr>
          <p:nvPr/>
        </p:nvSpPr>
        <p:spPr>
          <a:xfrm>
            <a:off x="9086850" y="4133850"/>
            <a:ext cx="381000" cy="247650"/>
          </a:xfrm>
          <a:prstGeom prst="rect">
            <a:avLst/>
          </a:prstGeom>
          <a:noFill/>
          <a:ln w="0">
            <a:noFill/>
            <a:prstDash val="solid"/>
          </a:ln>
        </p:spPr>
        <p:txBody>
          <a:bodyPr anchor="t"/>
          <a:lstStyle/>
          <a:p>
            <a:pPr algn="l">
              <a:defRPr sz="1350" b="1">
                <a:solidFill>
                  <a:srgbClr val="6DCBF4"/>
                </a:solidFill>
              </a:defRPr>
            </a:pPr>
            <a:r>
              <a:rPr sz="1350" b="1">
                <a:solidFill>
                  <a:srgbClr val="6DCBF4"/>
                </a:solidFill>
              </a:rPr>
              <a:t>03</a:t>
            </a:r>
          </a:p>
        </p:txBody>
      </p:sp>
      <p:sp>
        <p:nvSpPr>
          <p:cNvPr id="50" name="right-text-3">
            <a:extLst>
              <a:ext uri="{FF2B5EF4-FFF2-40B4-BE49-F238E27FC236}">
                <a16:creationId xmlns:a16="http://schemas.microsoft.com/office/drawing/2014/main" id="{8EE1AB8C-C4E8-4D93-AD05-2FA69C6DA4AD}"/>
              </a:ext>
            </a:extLst>
          </p:cNvPr>
          <p:cNvSpPr>
            <a:spLocks noGrp="1"/>
          </p:cNvSpPr>
          <p:nvPr/>
        </p:nvSpPr>
        <p:spPr>
          <a:xfrm>
            <a:off x="9544050" y="4095750"/>
            <a:ext cx="1504950" cy="647700"/>
          </a:xfrm>
          <a:prstGeom prst="rect">
            <a:avLst/>
          </a:prstGeom>
          <a:noFill/>
          <a:ln w="0">
            <a:noFill/>
            <a:prstDash val="solid"/>
          </a:ln>
        </p:spPr>
        <p:txBody>
          <a:bodyPr anchor="t"/>
          <a:lstStyle/>
          <a:p>
            <a:pPr algn="l">
              <a:defRPr sz="1125" b="1">
                <a:solidFill>
                  <a:srgbClr val="FFFFFF"/>
                </a:solidFill>
              </a:defRPr>
            </a:pPr>
            <a:r>
              <a:rPr sz="1125" b="1">
                <a:solidFill>
                  <a:srgbClr val="FFFFFF"/>
                </a:solidFill>
              </a:rPr>
              <a:t>Aimee: 45% linked to testing or PrEP care.</a:t>
            </a:r>
          </a:p>
        </p:txBody>
      </p:sp>
      <p:sp>
        <p:nvSpPr>
          <p:cNvPr id="51" name="takeaway-line">
            <a:extLst>
              <a:ext uri="{FF2B5EF4-FFF2-40B4-BE49-F238E27FC236}">
                <a16:creationId xmlns:a16="http://schemas.microsoft.com/office/drawing/2014/main" id="{0000B908-1042-4B79-85C7-02EDBDA00E32}"/>
              </a:ext>
            </a:extLst>
          </p:cNvPr>
          <p:cNvSpPr>
            <a:spLocks noGrp="1"/>
          </p:cNvSpPr>
          <p:nvPr/>
        </p:nvSpPr>
        <p:spPr>
          <a:xfrm>
            <a:off x="9086850" y="4953000"/>
            <a:ext cx="1924050" cy="9525"/>
          </a:xfrm>
          <a:prstGeom prst="rect">
            <a:avLst/>
          </a:prstGeom>
          <a:solidFill>
            <a:srgbClr val="5B6470"/>
          </a:solidFill>
          <a:ln w="9525">
            <a:solidFill>
              <a:srgbClr val="5B6470"/>
            </a:solidFill>
            <a:prstDash val="solid"/>
          </a:ln>
        </p:spPr>
        <p:txBody>
          <a:bodyPr/>
          <a:lstStyle/>
          <a:p>
            <a:endParaRPr lang="en-US"/>
          </a:p>
        </p:txBody>
      </p:sp>
      <p:sp>
        <p:nvSpPr>
          <p:cNvPr id="52" name="takeaway">
            <a:extLst>
              <a:ext uri="{FF2B5EF4-FFF2-40B4-BE49-F238E27FC236}">
                <a16:creationId xmlns:a16="http://schemas.microsoft.com/office/drawing/2014/main" id="{733A360A-F164-496C-97AD-F9C62901ECC5}"/>
              </a:ext>
            </a:extLst>
          </p:cNvPr>
          <p:cNvSpPr>
            <a:spLocks noGrp="1"/>
          </p:cNvSpPr>
          <p:nvPr/>
        </p:nvSpPr>
        <p:spPr>
          <a:xfrm>
            <a:off x="9086850" y="5162550"/>
            <a:ext cx="1924050" cy="666750"/>
          </a:xfrm>
          <a:prstGeom prst="rect">
            <a:avLst/>
          </a:prstGeom>
          <a:noFill/>
          <a:ln w="0">
            <a:noFill/>
            <a:prstDash val="solid"/>
          </a:ln>
        </p:spPr>
        <p:txBody>
          <a:bodyPr anchor="t"/>
          <a:lstStyle/>
          <a:p>
            <a:pPr algn="l">
              <a:defRPr sz="1238" b="1">
                <a:solidFill>
                  <a:srgbClr val="FFFFFF"/>
                </a:solidFill>
              </a:defRPr>
            </a:pPr>
            <a:r>
              <a:rPr sz="1238" b="1">
                <a:solidFill>
                  <a:srgbClr val="FFFFFF"/>
                </a:solidFill>
              </a:rPr>
              <a:t>AI can augment CLM—but it cannot replace community oversight.</a:t>
            </a:r>
          </a:p>
        </p:txBody>
      </p:sp>
      <p:pic>
        <p:nvPicPr>
          <p:cNvPr id="3" name="Picture 2">
            <a:extLst>
              <a:ext uri="{FF2B5EF4-FFF2-40B4-BE49-F238E27FC236}">
                <a16:creationId xmlns:a16="http://schemas.microsoft.com/office/drawing/2014/main" id="{376294F6-605C-9AF3-7DD1-FA2ED954FE3B}"/>
              </a:ext>
            </a:extLst>
          </p:cNvPr>
          <p:cNvPicPr>
            <a:picLocks noChangeAspect="1"/>
          </p:cNvPicPr>
          <p:nvPr/>
        </p:nvPicPr>
        <p:blipFill>
          <a:blip r:embed="rId5"/>
          <a:stretch/>
        </p:blipFill>
        <p:spPr>
          <a:xfrm>
            <a:off x="616691" y="5378171"/>
            <a:ext cx="2991476" cy="1375462"/>
          </a:xfrm>
          <a:prstGeom prst="rect">
            <a:avLst/>
          </a:prstGeom>
        </p:spPr>
      </p:pic>
    </p:spTree>
    <p:extLst>
      <p:ext uri="{BB962C8B-B14F-4D97-AF65-F5344CB8AC3E}">
        <p14:creationId xmlns:p14="http://schemas.microsoft.com/office/powerpoint/2010/main" val="34460905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1">
          <a:extLst>
            <a:ext uri="{FF2B5EF4-FFF2-40B4-BE49-F238E27FC236}">
              <a16:creationId xmlns:a16="http://schemas.microsoft.com/office/drawing/2014/main" id="{49045A3A-D7C6-F164-CB0D-2A03D835CFD7}"/>
            </a:ext>
          </a:extLst>
        </p:cNvPr>
        <p:cNvGrpSpPr/>
        <p:nvPr/>
      </p:nvGrpSpPr>
      <p:grpSpPr>
        <a:xfrm>
          <a:off x="0" y="0"/>
          <a:ext cx="0" cy="0"/>
          <a:chOff x="0" y="0"/>
          <a:chExt cx="0" cy="0"/>
        </a:xfrm>
      </p:grpSpPr>
      <p:sp>
        <p:nvSpPr>
          <p:cNvPr id="183" name="Google Shape;183;p4">
            <a:extLst>
              <a:ext uri="{FF2B5EF4-FFF2-40B4-BE49-F238E27FC236}">
                <a16:creationId xmlns:a16="http://schemas.microsoft.com/office/drawing/2014/main" id="{4099DC6D-B96E-94D1-E2B5-C94F19F543E3}"/>
              </a:ext>
            </a:extLst>
          </p:cNvPr>
          <p:cNvSpPr txBox="1">
            <a:spLocks noGrp="1"/>
          </p:cNvSpPr>
          <p:nvPr>
            <p:ph type="title"/>
          </p:nvPr>
        </p:nvSpPr>
        <p:spPr>
          <a:xfrm>
            <a:off x="403157" y="3299170"/>
            <a:ext cx="5437187" cy="1212747"/>
          </a:xfrm>
          <a:prstGeom prst="rect">
            <a:avLst/>
          </a:prstGeom>
          <a:noFill/>
          <a:ln>
            <a:noFill/>
          </a:ln>
        </p:spPr>
        <p:txBody>
          <a:bodyPr spcFirstLastPara="1" wrap="square" lIns="0" tIns="0" rIns="0" bIns="0" anchor="b" anchorCtr="0">
            <a:normAutofit fontScale="90000"/>
          </a:bodyPr>
          <a:lstStyle/>
          <a:p>
            <a:pPr marL="0" lvl="0" indent="0" algn="l" rtl="0">
              <a:lnSpc>
                <a:spcPct val="90000"/>
              </a:lnSpc>
              <a:spcBef>
                <a:spcPts val="0"/>
              </a:spcBef>
              <a:spcAft>
                <a:spcPts val="0"/>
              </a:spcAft>
              <a:buClr>
                <a:schemeClr val="dk2"/>
              </a:buClr>
              <a:buSzPts val="4400"/>
              <a:buFont typeface="Verdana"/>
              <a:buNone/>
            </a:pPr>
            <a:r>
              <a:rPr lang="en-US" dirty="0"/>
              <a:t>Selected Presentations: AI and HIV Use Cases</a:t>
            </a:r>
            <a:endParaRPr dirty="0"/>
          </a:p>
        </p:txBody>
      </p:sp>
      <p:sp>
        <p:nvSpPr>
          <p:cNvPr id="5" name="TextBox 4">
            <a:extLst>
              <a:ext uri="{FF2B5EF4-FFF2-40B4-BE49-F238E27FC236}">
                <a16:creationId xmlns:a16="http://schemas.microsoft.com/office/drawing/2014/main" id="{6B77DDEC-0C16-5B2E-FEAB-C304931349F9}"/>
              </a:ext>
            </a:extLst>
          </p:cNvPr>
          <p:cNvSpPr txBox="1"/>
          <p:nvPr/>
        </p:nvSpPr>
        <p:spPr>
          <a:xfrm>
            <a:off x="238539" y="6077847"/>
            <a:ext cx="6096000" cy="276999"/>
          </a:xfrm>
          <a:prstGeom prst="rect">
            <a:avLst/>
          </a:prstGeom>
          <a:noFill/>
        </p:spPr>
        <p:txBody>
          <a:bodyPr wrap="square">
            <a:spAutoFit/>
          </a:bodyPr>
          <a:lstStyle/>
          <a:p>
            <a:r>
              <a:rPr lang="en-US" sz="1200" dirty="0"/>
              <a:t>https://</a:t>
            </a:r>
            <a:r>
              <a:rPr lang="en-US" sz="1200" dirty="0" err="1"/>
              <a:t>www.iasociety.org</a:t>
            </a:r>
            <a:r>
              <a:rPr lang="en-US" sz="1200" dirty="0"/>
              <a:t>/sites/default/files/AIDS2026/AIDS-2026_Abstracts.pdf</a:t>
            </a:r>
          </a:p>
        </p:txBody>
      </p:sp>
    </p:spTree>
    <p:extLst>
      <p:ext uri="{BB962C8B-B14F-4D97-AF65-F5344CB8AC3E}">
        <p14:creationId xmlns:p14="http://schemas.microsoft.com/office/powerpoint/2010/main" val="42944017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19">
            <a:extLst>
              <a:ext uri="{FF2B5EF4-FFF2-40B4-BE49-F238E27FC236}">
                <a16:creationId xmlns:a16="http://schemas.microsoft.com/office/drawing/2014/main" id="{481D0ADA-1AA2-4EA7-B3E6-82A5E3B15358}"/>
              </a:ext>
            </a:extLst>
          </p:cNvPr>
          <p:cNvSpPr>
            <a:spLocks noGrp="1"/>
          </p:cNvSpPr>
          <p:nvPr/>
        </p:nvSpPr>
        <p:spPr>
          <a:xfrm>
            <a:off x="2569779" y="419100"/>
            <a:ext cx="9107871" cy="762000"/>
          </a:xfrm>
          <a:prstGeom prst="rect">
            <a:avLst/>
          </a:prstGeom>
          <a:noFill/>
          <a:ln w="0">
            <a:noFill/>
            <a:prstDash val="solid"/>
          </a:ln>
        </p:spPr>
        <p:txBody>
          <a:bodyPr wrap="square" lIns="0" tIns="0" rIns="0" bIns="0" anchor="t">
            <a:noAutofit/>
          </a:bodyPr>
          <a:lstStyle/>
          <a:p>
            <a:pPr algn="l">
              <a:lnSpc>
                <a:spcPct val="100000"/>
              </a:lnSpc>
              <a:buNone/>
              <a:defRPr sz="3525" b="1" i="0">
                <a:solidFill>
                  <a:srgbClr val="111111"/>
                </a:solidFill>
                <a:latin typeface="Arial"/>
                <a:ea typeface="Arial"/>
                <a:cs typeface="Arial"/>
              </a:defRPr>
            </a:pPr>
            <a:r>
              <a:rPr sz="3525" b="1" i="0" dirty="0">
                <a:solidFill>
                  <a:srgbClr val="111111"/>
                </a:solidFill>
                <a:latin typeface="Arial"/>
                <a:ea typeface="Arial"/>
                <a:cs typeface="Arial"/>
              </a:rPr>
              <a:t>One platform can serve very different pathways</a:t>
            </a:r>
          </a:p>
        </p:txBody>
      </p:sp>
      <p:sp>
        <p:nvSpPr>
          <p:cNvPr id="4" name="Rectangle 3">
            <a:extLst>
              <a:ext uri="{FF2B5EF4-FFF2-40B4-BE49-F238E27FC236}">
                <a16:creationId xmlns:a16="http://schemas.microsoft.com/office/drawing/2014/main" id="{65823567-A574-4C77-A9B8-735F4B15F2E7}"/>
              </a:ext>
            </a:extLst>
          </p:cNvPr>
          <p:cNvSpPr>
            <a:spLocks noGrp="1"/>
          </p:cNvSpPr>
          <p:nvPr/>
        </p:nvSpPr>
        <p:spPr>
          <a:xfrm>
            <a:off x="514350" y="1790700"/>
            <a:ext cx="8077200" cy="4229100"/>
          </a:xfrm>
          <a:prstGeom prst="rect">
            <a:avLst/>
          </a:prstGeom>
          <a:solidFill>
            <a:srgbClr val="F0F1F3"/>
          </a:solidFill>
          <a:ln w="9525">
            <a:solidFill>
              <a:srgbClr val="B8BCC4"/>
            </a:solidFill>
            <a:prstDash val="solid"/>
          </a:ln>
        </p:spPr>
        <p:txBody>
          <a:bodyPr/>
          <a:lstStyle/>
          <a:p>
            <a:endParaRPr lang="en-US"/>
          </a:p>
        </p:txBody>
      </p:sp>
      <p:pic>
        <p:nvPicPr>
          <p:cNvPr id="22" name="Picture 21"/>
          <p:cNvPicPr>
            <a:picLocks noChangeAspect="1"/>
          </p:cNvPicPr>
          <p:nvPr/>
        </p:nvPicPr>
        <p:blipFill>
          <a:blip r:embed="rId3"/>
          <a:srcRect t="9710" b="9710"/>
          <a:stretch>
            <a:fillRect/>
          </a:stretch>
        </p:blipFill>
        <p:spPr>
          <a:xfrm>
            <a:off x="533400" y="1809750"/>
            <a:ext cx="8039100" cy="4191000"/>
          </a:xfrm>
          <a:prstGeom prst="rect">
            <a:avLst/>
          </a:prstGeom>
        </p:spPr>
      </p:pic>
      <p:sp>
        <p:nvSpPr>
          <p:cNvPr id="6" name="Rectangle 5">
            <a:extLst>
              <a:ext uri="{FF2B5EF4-FFF2-40B4-BE49-F238E27FC236}">
                <a16:creationId xmlns:a16="http://schemas.microsoft.com/office/drawing/2014/main" id="{924B4872-6161-455A-99FA-763B1281FD8E}"/>
              </a:ext>
            </a:extLst>
          </p:cNvPr>
          <p:cNvSpPr>
            <a:spLocks noGrp="1"/>
          </p:cNvSpPr>
          <p:nvPr/>
        </p:nvSpPr>
        <p:spPr>
          <a:xfrm>
            <a:off x="8820150" y="1790700"/>
            <a:ext cx="2457450" cy="4229100"/>
          </a:xfrm>
          <a:prstGeom prst="rect">
            <a:avLst/>
          </a:prstGeom>
          <a:solidFill>
            <a:srgbClr val="111111"/>
          </a:solidFill>
          <a:ln w="0">
            <a:solidFill>
              <a:srgbClr val="111111"/>
            </a:solidFill>
            <a:prstDash val="solid"/>
          </a:ln>
        </p:spPr>
        <p:txBody>
          <a:bodyPr/>
          <a:lstStyle/>
          <a:p>
            <a:endParaRPr lang="en-US"/>
          </a:p>
        </p:txBody>
      </p:sp>
      <p:sp>
        <p:nvSpPr>
          <p:cNvPr id="7" name="Rectangle 6">
            <a:extLst>
              <a:ext uri="{FF2B5EF4-FFF2-40B4-BE49-F238E27FC236}">
                <a16:creationId xmlns:a16="http://schemas.microsoft.com/office/drawing/2014/main" id="{B5742479-7830-4EB0-8818-9288BB4C9BC3}"/>
              </a:ext>
            </a:extLst>
          </p:cNvPr>
          <p:cNvSpPr>
            <a:spLocks noGrp="1"/>
          </p:cNvSpPr>
          <p:nvPr/>
        </p:nvSpPr>
        <p:spPr>
          <a:xfrm>
            <a:off x="9086850" y="2076450"/>
            <a:ext cx="1962150" cy="209550"/>
          </a:xfrm>
          <a:prstGeom prst="rect">
            <a:avLst/>
          </a:prstGeom>
          <a:noFill/>
          <a:ln w="0">
            <a:noFill/>
            <a:prstDash val="solid"/>
          </a:ln>
        </p:spPr>
        <p:txBody>
          <a:bodyPr wrap="square" lIns="0" tIns="0" rIns="0" bIns="0" anchor="t">
            <a:noAutofit/>
          </a:bodyPr>
          <a:lstStyle/>
          <a:p>
            <a:pPr algn="l">
              <a:lnSpc>
                <a:spcPct val="100000"/>
              </a:lnSpc>
              <a:buNone/>
              <a:defRPr sz="1050" b="1" i="0">
                <a:solidFill>
                  <a:srgbClr val="6DCBF4"/>
                </a:solidFill>
                <a:latin typeface="Arial"/>
                <a:ea typeface="Arial"/>
                <a:cs typeface="Arial"/>
              </a:defRPr>
            </a:pPr>
            <a:r>
              <a:rPr sz="1050" b="1" i="0">
                <a:solidFill>
                  <a:srgbClr val="6DCBF4"/>
                </a:solidFill>
                <a:latin typeface="Arial"/>
                <a:ea typeface="Arial"/>
                <a:cs typeface="Arial"/>
              </a:rPr>
              <a:t>WHAT IT ADDS</a:t>
            </a:r>
          </a:p>
        </p:txBody>
      </p:sp>
      <p:sp>
        <p:nvSpPr>
          <p:cNvPr id="8" name="Rectangle 7">
            <a:extLst>
              <a:ext uri="{FF2B5EF4-FFF2-40B4-BE49-F238E27FC236}">
                <a16:creationId xmlns:a16="http://schemas.microsoft.com/office/drawing/2014/main" id="{E806C506-3F95-422A-A43F-07527F32F916}"/>
              </a:ext>
            </a:extLst>
          </p:cNvPr>
          <p:cNvSpPr>
            <a:spLocks noGrp="1"/>
          </p:cNvSpPr>
          <p:nvPr/>
        </p:nvSpPr>
        <p:spPr>
          <a:xfrm>
            <a:off x="9086850" y="2533650"/>
            <a:ext cx="381000" cy="247650"/>
          </a:xfrm>
          <a:prstGeom prst="rect">
            <a:avLst/>
          </a:prstGeom>
          <a:noFill/>
          <a:ln w="0">
            <a:noFill/>
            <a:prstDash val="solid"/>
          </a:ln>
        </p:spPr>
        <p:txBody>
          <a:bodyPr wrap="square" lIns="0" tIns="0" rIns="0" bIns="0" anchor="t">
            <a:noAutofit/>
          </a:bodyPr>
          <a:lstStyle/>
          <a:p>
            <a:pPr algn="l">
              <a:lnSpc>
                <a:spcPct val="100000"/>
              </a:lnSpc>
              <a:buNone/>
              <a:defRPr sz="1350" b="1" i="0">
                <a:solidFill>
                  <a:srgbClr val="6DCBF4"/>
                </a:solidFill>
                <a:latin typeface="Arial"/>
                <a:ea typeface="Arial"/>
                <a:cs typeface="Arial"/>
              </a:defRPr>
            </a:pPr>
            <a:r>
              <a:rPr sz="1350" b="1" i="0">
                <a:solidFill>
                  <a:srgbClr val="6DCBF4"/>
                </a:solidFill>
                <a:latin typeface="Arial"/>
                <a:ea typeface="Arial"/>
                <a:cs typeface="Arial"/>
              </a:rPr>
              <a:t>01</a:t>
            </a:r>
          </a:p>
        </p:txBody>
      </p:sp>
      <p:sp>
        <p:nvSpPr>
          <p:cNvPr id="9" name="Rectangle 8">
            <a:extLst>
              <a:ext uri="{FF2B5EF4-FFF2-40B4-BE49-F238E27FC236}">
                <a16:creationId xmlns:a16="http://schemas.microsoft.com/office/drawing/2014/main" id="{22CB522E-80E9-4F7D-A24B-0D8D8C0A2CCF}"/>
              </a:ext>
            </a:extLst>
          </p:cNvPr>
          <p:cNvSpPr>
            <a:spLocks noGrp="1"/>
          </p:cNvSpPr>
          <p:nvPr/>
        </p:nvSpPr>
        <p:spPr>
          <a:xfrm>
            <a:off x="9544050" y="2495550"/>
            <a:ext cx="1504950" cy="609600"/>
          </a:xfrm>
          <a:prstGeom prst="rect">
            <a:avLst/>
          </a:prstGeom>
          <a:noFill/>
          <a:ln w="0">
            <a:noFill/>
            <a:prstDash val="solid"/>
          </a:ln>
        </p:spPr>
        <p:txBody>
          <a:bodyPr wrap="square" lIns="0" tIns="0" rIns="0" bIns="0" anchor="t">
            <a:normAutofit fontScale="91753"/>
          </a:bodyPr>
          <a:lstStyle/>
          <a:p>
            <a:pPr algn="l">
              <a:lnSpc>
                <a:spcPct val="100000"/>
              </a:lnSpc>
              <a:buNone/>
              <a:defRPr sz="1350" b="1" i="0">
                <a:solidFill>
                  <a:srgbClr val="FFFFFF"/>
                </a:solidFill>
                <a:latin typeface="Arial"/>
                <a:ea typeface="Arial"/>
                <a:cs typeface="Arial"/>
              </a:defRPr>
            </a:pPr>
            <a:r>
              <a:rPr sz="1350" b="1" i="0">
                <a:solidFill>
                  <a:srgbClr val="FFFFFF"/>
                </a:solidFill>
                <a:latin typeface="Arial"/>
                <a:ea typeface="Arial"/>
                <a:cs typeface="Arial"/>
              </a:rPr>
              <a:t>A shared platform can support distinct service pathways.</a:t>
            </a:r>
          </a:p>
        </p:txBody>
      </p:sp>
      <p:sp>
        <p:nvSpPr>
          <p:cNvPr id="10" name="Rectangle 9">
            <a:extLst>
              <a:ext uri="{FF2B5EF4-FFF2-40B4-BE49-F238E27FC236}">
                <a16:creationId xmlns:a16="http://schemas.microsoft.com/office/drawing/2014/main" id="{BDBC3EC4-25BA-4E10-9DCA-82EB1D23C2B2}"/>
              </a:ext>
            </a:extLst>
          </p:cNvPr>
          <p:cNvSpPr>
            <a:spLocks noGrp="1"/>
          </p:cNvSpPr>
          <p:nvPr/>
        </p:nvSpPr>
        <p:spPr>
          <a:xfrm>
            <a:off x="9086850" y="3390900"/>
            <a:ext cx="381000" cy="247650"/>
          </a:xfrm>
          <a:prstGeom prst="rect">
            <a:avLst/>
          </a:prstGeom>
          <a:noFill/>
          <a:ln w="0">
            <a:noFill/>
            <a:prstDash val="solid"/>
          </a:ln>
        </p:spPr>
        <p:txBody>
          <a:bodyPr wrap="square" lIns="0" tIns="0" rIns="0" bIns="0" anchor="t">
            <a:noAutofit/>
          </a:bodyPr>
          <a:lstStyle/>
          <a:p>
            <a:pPr algn="l">
              <a:lnSpc>
                <a:spcPct val="100000"/>
              </a:lnSpc>
              <a:buNone/>
              <a:defRPr sz="1350" b="1" i="0">
                <a:solidFill>
                  <a:srgbClr val="D91E4D"/>
                </a:solidFill>
                <a:latin typeface="Arial"/>
                <a:ea typeface="Arial"/>
                <a:cs typeface="Arial"/>
              </a:defRPr>
            </a:pPr>
            <a:r>
              <a:rPr sz="1350" b="1" i="0">
                <a:solidFill>
                  <a:srgbClr val="D91E4D"/>
                </a:solidFill>
                <a:latin typeface="Arial"/>
                <a:ea typeface="Arial"/>
                <a:cs typeface="Arial"/>
              </a:rPr>
              <a:t>02</a:t>
            </a:r>
          </a:p>
        </p:txBody>
      </p:sp>
      <p:sp>
        <p:nvSpPr>
          <p:cNvPr id="11" name="Rectangle 10">
            <a:extLst>
              <a:ext uri="{FF2B5EF4-FFF2-40B4-BE49-F238E27FC236}">
                <a16:creationId xmlns:a16="http://schemas.microsoft.com/office/drawing/2014/main" id="{2BB35CA9-108E-4CCA-ABA1-FCA1EF63AB15}"/>
              </a:ext>
            </a:extLst>
          </p:cNvPr>
          <p:cNvSpPr>
            <a:spLocks noGrp="1"/>
          </p:cNvSpPr>
          <p:nvPr/>
        </p:nvSpPr>
        <p:spPr>
          <a:xfrm>
            <a:off x="9544050" y="3352800"/>
            <a:ext cx="1504950" cy="609600"/>
          </a:xfrm>
          <a:prstGeom prst="rect">
            <a:avLst/>
          </a:prstGeom>
          <a:noFill/>
          <a:ln w="0">
            <a:noFill/>
            <a:prstDash val="solid"/>
          </a:ln>
        </p:spPr>
        <p:txBody>
          <a:bodyPr wrap="square" lIns="0" tIns="0" rIns="0" bIns="0" anchor="t">
            <a:normAutofit fontScale="85797" lnSpcReduction="20000"/>
          </a:bodyPr>
          <a:lstStyle/>
          <a:p>
            <a:pPr algn="l">
              <a:lnSpc>
                <a:spcPct val="100000"/>
              </a:lnSpc>
              <a:buNone/>
              <a:defRPr sz="1350" b="1" i="0">
                <a:solidFill>
                  <a:srgbClr val="FFFFFF"/>
                </a:solidFill>
                <a:latin typeface="Arial"/>
                <a:ea typeface="Arial"/>
                <a:cs typeface="Arial"/>
              </a:defRPr>
            </a:pPr>
            <a:r>
              <a:rPr sz="1350" b="1" i="0">
                <a:solidFill>
                  <a:srgbClr val="FFFFFF"/>
                </a:solidFill>
                <a:latin typeface="Arial"/>
                <a:ea typeface="Arial"/>
                <a:cs typeface="Arial"/>
              </a:rPr>
              <a:t>Population fit changes the mix of testing, PrEP and treatment support.</a:t>
            </a:r>
          </a:p>
        </p:txBody>
      </p:sp>
      <p:sp>
        <p:nvSpPr>
          <p:cNvPr id="12" name="Rectangle 11">
            <a:extLst>
              <a:ext uri="{FF2B5EF4-FFF2-40B4-BE49-F238E27FC236}">
                <a16:creationId xmlns:a16="http://schemas.microsoft.com/office/drawing/2014/main" id="{821AC92F-F1C2-4FF3-B5FF-37FBBA71ABE2}"/>
              </a:ext>
            </a:extLst>
          </p:cNvPr>
          <p:cNvSpPr>
            <a:spLocks noGrp="1"/>
          </p:cNvSpPr>
          <p:nvPr/>
        </p:nvSpPr>
        <p:spPr>
          <a:xfrm>
            <a:off x="9086850" y="4248150"/>
            <a:ext cx="381000" cy="247650"/>
          </a:xfrm>
          <a:prstGeom prst="rect">
            <a:avLst/>
          </a:prstGeom>
          <a:noFill/>
          <a:ln w="0">
            <a:noFill/>
            <a:prstDash val="solid"/>
          </a:ln>
        </p:spPr>
        <p:txBody>
          <a:bodyPr wrap="square" lIns="0" tIns="0" rIns="0" bIns="0" anchor="t">
            <a:noAutofit/>
          </a:bodyPr>
          <a:lstStyle/>
          <a:p>
            <a:pPr algn="l">
              <a:lnSpc>
                <a:spcPct val="100000"/>
              </a:lnSpc>
              <a:buNone/>
              <a:defRPr sz="1350" b="1" i="0">
                <a:solidFill>
                  <a:srgbClr val="6DCBF4"/>
                </a:solidFill>
                <a:latin typeface="Arial"/>
                <a:ea typeface="Arial"/>
                <a:cs typeface="Arial"/>
              </a:defRPr>
            </a:pPr>
            <a:r>
              <a:rPr sz="1350" b="1" i="0">
                <a:solidFill>
                  <a:srgbClr val="6DCBF4"/>
                </a:solidFill>
                <a:latin typeface="Arial"/>
                <a:ea typeface="Arial"/>
                <a:cs typeface="Arial"/>
              </a:rPr>
              <a:t>03</a:t>
            </a:r>
          </a:p>
        </p:txBody>
      </p:sp>
      <p:sp>
        <p:nvSpPr>
          <p:cNvPr id="13" name="Rectangle 12">
            <a:extLst>
              <a:ext uri="{FF2B5EF4-FFF2-40B4-BE49-F238E27FC236}">
                <a16:creationId xmlns:a16="http://schemas.microsoft.com/office/drawing/2014/main" id="{2CF71636-7CA5-4CBE-96A6-EC7234820C86}"/>
              </a:ext>
            </a:extLst>
          </p:cNvPr>
          <p:cNvSpPr>
            <a:spLocks noGrp="1"/>
          </p:cNvSpPr>
          <p:nvPr/>
        </p:nvSpPr>
        <p:spPr>
          <a:xfrm>
            <a:off x="9544050" y="4210050"/>
            <a:ext cx="1504950" cy="609600"/>
          </a:xfrm>
          <a:prstGeom prst="rect">
            <a:avLst/>
          </a:prstGeom>
          <a:noFill/>
          <a:ln w="0">
            <a:noFill/>
            <a:prstDash val="solid"/>
          </a:ln>
        </p:spPr>
        <p:txBody>
          <a:bodyPr wrap="square" lIns="0" tIns="0" rIns="0" bIns="0" anchor="t">
            <a:normAutofit fontScale="88314" lnSpcReduction="20000"/>
          </a:bodyPr>
          <a:lstStyle/>
          <a:p>
            <a:pPr algn="l">
              <a:lnSpc>
                <a:spcPct val="100000"/>
              </a:lnSpc>
              <a:buNone/>
              <a:defRPr sz="1350" b="1" i="0">
                <a:solidFill>
                  <a:srgbClr val="FFFFFF"/>
                </a:solidFill>
                <a:latin typeface="Arial"/>
                <a:ea typeface="Arial"/>
                <a:cs typeface="Arial"/>
              </a:defRPr>
            </a:pPr>
            <a:r>
              <a:rPr sz="1350" b="1" i="0">
                <a:solidFill>
                  <a:srgbClr val="FFFFFF"/>
                </a:solidFill>
                <a:latin typeface="Arial"/>
                <a:ea typeface="Arial"/>
                <a:cs typeface="Arial"/>
              </a:rPr>
              <a:t>Personalization is operational—not merely conversational.</a:t>
            </a:r>
          </a:p>
        </p:txBody>
      </p:sp>
      <p:sp>
        <p:nvSpPr>
          <p:cNvPr id="14" name="Rectangle 13">
            <a:extLst>
              <a:ext uri="{FF2B5EF4-FFF2-40B4-BE49-F238E27FC236}">
                <a16:creationId xmlns:a16="http://schemas.microsoft.com/office/drawing/2014/main" id="{A31D4066-F98B-4E6C-AD33-D9F21C831553}"/>
              </a:ext>
            </a:extLst>
          </p:cNvPr>
          <p:cNvSpPr>
            <a:spLocks noGrp="1"/>
          </p:cNvSpPr>
          <p:nvPr/>
        </p:nvSpPr>
        <p:spPr>
          <a:xfrm>
            <a:off x="9086850" y="4953000"/>
            <a:ext cx="1924050" cy="9525"/>
          </a:xfrm>
          <a:prstGeom prst="rect">
            <a:avLst/>
          </a:prstGeom>
          <a:solidFill>
            <a:srgbClr val="5B6470"/>
          </a:solidFill>
          <a:ln w="0">
            <a:solidFill>
              <a:srgbClr val="5B6470"/>
            </a:solidFill>
            <a:prstDash val="solid"/>
          </a:ln>
        </p:spPr>
        <p:txBody>
          <a:bodyPr/>
          <a:lstStyle/>
          <a:p>
            <a:endParaRPr lang="en-US"/>
          </a:p>
        </p:txBody>
      </p:sp>
      <p:sp>
        <p:nvSpPr>
          <p:cNvPr id="15" name="Rectangle 14">
            <a:extLst>
              <a:ext uri="{FF2B5EF4-FFF2-40B4-BE49-F238E27FC236}">
                <a16:creationId xmlns:a16="http://schemas.microsoft.com/office/drawing/2014/main" id="{622949A9-868E-422E-B0EC-B5E8865C4DA1}"/>
              </a:ext>
            </a:extLst>
          </p:cNvPr>
          <p:cNvSpPr>
            <a:spLocks noGrp="1"/>
          </p:cNvSpPr>
          <p:nvPr/>
        </p:nvSpPr>
        <p:spPr>
          <a:xfrm>
            <a:off x="9086850" y="5162550"/>
            <a:ext cx="1924050" cy="666750"/>
          </a:xfrm>
          <a:prstGeom prst="rect">
            <a:avLst/>
          </a:prstGeom>
          <a:noFill/>
          <a:ln w="0">
            <a:noFill/>
            <a:prstDash val="solid"/>
          </a:ln>
        </p:spPr>
        <p:txBody>
          <a:bodyPr wrap="square" lIns="0" tIns="0" rIns="0" bIns="0" anchor="t">
            <a:normAutofit/>
          </a:bodyPr>
          <a:lstStyle/>
          <a:p>
            <a:pPr algn="l">
              <a:lnSpc>
                <a:spcPct val="100000"/>
              </a:lnSpc>
              <a:buNone/>
              <a:defRPr sz="1350" b="1" i="0">
                <a:solidFill>
                  <a:srgbClr val="FFFFFF"/>
                </a:solidFill>
                <a:latin typeface="Arial"/>
                <a:ea typeface="Arial"/>
                <a:cs typeface="Arial"/>
              </a:defRPr>
            </a:pPr>
            <a:r>
              <a:rPr sz="1350" b="1" i="0">
                <a:solidFill>
                  <a:srgbClr val="FFFFFF"/>
                </a:solidFill>
                <a:latin typeface="Arial"/>
                <a:ea typeface="Arial"/>
                <a:cs typeface="Arial"/>
              </a:rPr>
              <a:t>Design the pathway around the population, not the model.</a:t>
            </a:r>
          </a:p>
        </p:txBody>
      </p:sp>
      <p:sp>
        <p:nvSpPr>
          <p:cNvPr id="16" name="source-19">
            <a:extLst>
              <a:ext uri="{FF2B5EF4-FFF2-40B4-BE49-F238E27FC236}">
                <a16:creationId xmlns:a16="http://schemas.microsoft.com/office/drawing/2014/main" id="{7563DFB6-B3EB-409D-9995-CDDEC7C4B17B}"/>
              </a:ext>
            </a:extLst>
          </p:cNvPr>
          <p:cNvSpPr>
            <a:spLocks noGrp="1"/>
          </p:cNvSpPr>
          <p:nvPr/>
        </p:nvSpPr>
        <p:spPr>
          <a:xfrm>
            <a:off x="762000" y="6381750"/>
            <a:ext cx="9658350" cy="228600"/>
          </a:xfrm>
          <a:prstGeom prst="rect">
            <a:avLst/>
          </a:prstGeom>
          <a:noFill/>
          <a:ln w="0">
            <a:noFill/>
            <a:prstDash val="solid"/>
          </a:ln>
        </p:spPr>
        <p:txBody>
          <a:bodyPr wrap="square" lIns="0" tIns="0" rIns="0" bIns="0" anchor="ctr">
            <a:noAutofit/>
          </a:bodyPr>
          <a:lstStyle/>
          <a:p>
            <a:pPr algn="l">
              <a:lnSpc>
                <a:spcPct val="100000"/>
              </a:lnSpc>
              <a:buNone/>
              <a:defRPr sz="900" b="0" i="0">
                <a:solidFill>
                  <a:srgbClr val="5B6470"/>
                </a:solidFill>
                <a:latin typeface="Arial"/>
                <a:ea typeface="Arial"/>
                <a:cs typeface="Arial"/>
              </a:defRPr>
            </a:pPr>
            <a:r>
              <a:rPr sz="900" b="0" i="0">
                <a:solidFill>
                  <a:srgbClr val="5B6470"/>
                </a:solidFill>
                <a:latin typeface="Arial"/>
                <a:ea typeface="Arial"/>
                <a:cs typeface="Arial"/>
              </a:rPr>
              <a:t>Source: AIDS 2026 presentation slide · Sarah Morris</a:t>
            </a:r>
          </a:p>
        </p:txBody>
      </p:sp>
      <p:sp>
        <p:nvSpPr>
          <p:cNvPr id="17" name="page-19">
            <a:extLst>
              <a:ext uri="{FF2B5EF4-FFF2-40B4-BE49-F238E27FC236}">
                <a16:creationId xmlns:a16="http://schemas.microsoft.com/office/drawing/2014/main" id="{F2B97509-9475-44C4-B722-9E0820BC2E3B}"/>
              </a:ext>
            </a:extLst>
          </p:cNvPr>
          <p:cNvSpPr>
            <a:spLocks noGrp="1"/>
          </p:cNvSpPr>
          <p:nvPr/>
        </p:nvSpPr>
        <p:spPr>
          <a:xfrm>
            <a:off x="11144250" y="6381750"/>
            <a:ext cx="533400" cy="228600"/>
          </a:xfrm>
          <a:prstGeom prst="rect">
            <a:avLst/>
          </a:prstGeom>
          <a:noFill/>
          <a:ln w="0">
            <a:noFill/>
            <a:prstDash val="solid"/>
          </a:ln>
        </p:spPr>
        <p:txBody>
          <a:bodyPr wrap="square" lIns="0" tIns="0" rIns="0" bIns="0" anchor="ctr">
            <a:noAutofit/>
          </a:bodyPr>
          <a:lstStyle/>
          <a:p>
            <a:pPr algn="r">
              <a:lnSpc>
                <a:spcPct val="100000"/>
              </a:lnSpc>
              <a:buNone/>
              <a:defRPr sz="975" b="0" i="0">
                <a:solidFill>
                  <a:srgbClr val="5B6470"/>
                </a:solidFill>
                <a:latin typeface="Arial"/>
                <a:ea typeface="Arial"/>
                <a:cs typeface="Arial"/>
              </a:defRPr>
            </a:pPr>
            <a:r>
              <a:rPr sz="975" b="0" i="0">
                <a:solidFill>
                  <a:srgbClr val="5B6470"/>
                </a:solidFill>
                <a:latin typeface="Arial"/>
                <a:ea typeface="Arial"/>
                <a:cs typeface="Arial"/>
              </a:rPr>
              <a:t>19</a:t>
            </a:r>
          </a:p>
        </p:txBody>
      </p:sp>
      <p:pic>
        <p:nvPicPr>
          <p:cNvPr id="3" name="Picture 2">
            <a:extLst>
              <a:ext uri="{FF2B5EF4-FFF2-40B4-BE49-F238E27FC236}">
                <a16:creationId xmlns:a16="http://schemas.microsoft.com/office/drawing/2014/main" id="{65293671-4C1A-A51E-A9BC-0AD70180AAF4}"/>
              </a:ext>
            </a:extLst>
          </p:cNvPr>
          <p:cNvPicPr>
            <a:picLocks noChangeAspect="1"/>
          </p:cNvPicPr>
          <p:nvPr/>
        </p:nvPicPr>
        <p:blipFill>
          <a:blip r:embed="rId4"/>
          <a:stretch>
            <a:fillRect/>
          </a:stretch>
        </p:blipFill>
        <p:spPr>
          <a:xfrm>
            <a:off x="9200524" y="5986690"/>
            <a:ext cx="2991476" cy="851478"/>
          </a:xfrm>
          <a:prstGeom prst="rect">
            <a:avLst/>
          </a:prstGeom>
        </p:spPr>
      </p:pic>
    </p:spTree>
    <p:extLst>
      <p:ext uri="{BB962C8B-B14F-4D97-AF65-F5344CB8AC3E}">
        <p14:creationId xmlns:p14="http://schemas.microsoft.com/office/powerpoint/2010/main" val="9035777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20">
            <a:extLst>
              <a:ext uri="{FF2B5EF4-FFF2-40B4-BE49-F238E27FC236}">
                <a16:creationId xmlns:a16="http://schemas.microsoft.com/office/drawing/2014/main" id="{895538F2-6911-414D-BE03-AC8656E4266E}"/>
              </a:ext>
            </a:extLst>
          </p:cNvPr>
          <p:cNvSpPr>
            <a:spLocks noGrp="1"/>
          </p:cNvSpPr>
          <p:nvPr/>
        </p:nvSpPr>
        <p:spPr>
          <a:xfrm>
            <a:off x="3090040" y="685800"/>
            <a:ext cx="8587609" cy="762000"/>
          </a:xfrm>
          <a:prstGeom prst="rect">
            <a:avLst/>
          </a:prstGeom>
          <a:noFill/>
          <a:ln w="0">
            <a:noFill/>
            <a:prstDash val="solid"/>
          </a:ln>
        </p:spPr>
        <p:txBody>
          <a:bodyPr wrap="square" lIns="0" tIns="0" rIns="0" bIns="0" anchor="t">
            <a:noAutofit/>
          </a:bodyPr>
          <a:lstStyle/>
          <a:p>
            <a:pPr algn="l">
              <a:lnSpc>
                <a:spcPct val="100000"/>
              </a:lnSpc>
              <a:buNone/>
              <a:defRPr sz="3525" b="1" i="0">
                <a:solidFill>
                  <a:srgbClr val="111111"/>
                </a:solidFill>
                <a:latin typeface="Arial"/>
                <a:ea typeface="Arial"/>
                <a:cs typeface="Arial"/>
              </a:defRPr>
            </a:pPr>
            <a:r>
              <a:rPr sz="3525" b="1" i="0" dirty="0">
                <a:solidFill>
                  <a:srgbClr val="111111"/>
                </a:solidFill>
                <a:latin typeface="Arial"/>
                <a:ea typeface="Arial"/>
                <a:cs typeface="Arial"/>
              </a:rPr>
              <a:t>Trust must work at three levels</a:t>
            </a:r>
          </a:p>
        </p:txBody>
      </p:sp>
      <p:sp>
        <p:nvSpPr>
          <p:cNvPr id="4" name="Rectangle 3">
            <a:extLst>
              <a:ext uri="{FF2B5EF4-FFF2-40B4-BE49-F238E27FC236}">
                <a16:creationId xmlns:a16="http://schemas.microsoft.com/office/drawing/2014/main" id="{87DF2C37-1065-489E-B3F2-41128298297E}"/>
              </a:ext>
            </a:extLst>
          </p:cNvPr>
          <p:cNvSpPr>
            <a:spLocks noGrp="1"/>
          </p:cNvSpPr>
          <p:nvPr/>
        </p:nvSpPr>
        <p:spPr>
          <a:xfrm>
            <a:off x="514350" y="1790700"/>
            <a:ext cx="8077200" cy="4229100"/>
          </a:xfrm>
          <a:prstGeom prst="rect">
            <a:avLst/>
          </a:prstGeom>
          <a:solidFill>
            <a:srgbClr val="F0F1F3"/>
          </a:solidFill>
          <a:ln w="9525">
            <a:solidFill>
              <a:srgbClr val="B8BCC4"/>
            </a:solidFill>
            <a:prstDash val="solid"/>
          </a:ln>
        </p:spPr>
        <p:txBody>
          <a:bodyPr/>
          <a:lstStyle/>
          <a:p>
            <a:endParaRPr lang="en-US"/>
          </a:p>
        </p:txBody>
      </p:sp>
      <p:pic>
        <p:nvPicPr>
          <p:cNvPr id="22" name="Picture 21"/>
          <p:cNvPicPr>
            <a:picLocks noChangeAspect="1"/>
          </p:cNvPicPr>
          <p:nvPr/>
        </p:nvPicPr>
        <p:blipFill>
          <a:blip r:embed="rId3"/>
          <a:srcRect t="9710" b="9710"/>
          <a:stretch>
            <a:fillRect/>
          </a:stretch>
        </p:blipFill>
        <p:spPr>
          <a:xfrm>
            <a:off x="533400" y="1809750"/>
            <a:ext cx="8039100" cy="4191000"/>
          </a:xfrm>
          <a:prstGeom prst="rect">
            <a:avLst/>
          </a:prstGeom>
        </p:spPr>
      </p:pic>
      <p:sp>
        <p:nvSpPr>
          <p:cNvPr id="6" name="Rectangle 5">
            <a:extLst>
              <a:ext uri="{FF2B5EF4-FFF2-40B4-BE49-F238E27FC236}">
                <a16:creationId xmlns:a16="http://schemas.microsoft.com/office/drawing/2014/main" id="{8BAE79D2-AAEF-4D19-A570-01F32A5A4480}"/>
              </a:ext>
            </a:extLst>
          </p:cNvPr>
          <p:cNvSpPr>
            <a:spLocks noGrp="1"/>
          </p:cNvSpPr>
          <p:nvPr/>
        </p:nvSpPr>
        <p:spPr>
          <a:xfrm>
            <a:off x="8820150" y="1790700"/>
            <a:ext cx="2457450" cy="4229100"/>
          </a:xfrm>
          <a:prstGeom prst="rect">
            <a:avLst/>
          </a:prstGeom>
          <a:solidFill>
            <a:srgbClr val="111111"/>
          </a:solidFill>
          <a:ln w="0">
            <a:solidFill>
              <a:srgbClr val="111111"/>
            </a:solidFill>
            <a:prstDash val="solid"/>
          </a:ln>
        </p:spPr>
        <p:txBody>
          <a:bodyPr/>
          <a:lstStyle/>
          <a:p>
            <a:endParaRPr lang="en-US"/>
          </a:p>
        </p:txBody>
      </p:sp>
      <p:sp>
        <p:nvSpPr>
          <p:cNvPr id="7" name="Rectangle 6">
            <a:extLst>
              <a:ext uri="{FF2B5EF4-FFF2-40B4-BE49-F238E27FC236}">
                <a16:creationId xmlns:a16="http://schemas.microsoft.com/office/drawing/2014/main" id="{54590BD2-2812-487B-B9F6-6F4B1A676F71}"/>
              </a:ext>
            </a:extLst>
          </p:cNvPr>
          <p:cNvSpPr>
            <a:spLocks noGrp="1"/>
          </p:cNvSpPr>
          <p:nvPr/>
        </p:nvSpPr>
        <p:spPr>
          <a:xfrm>
            <a:off x="9086850" y="2076450"/>
            <a:ext cx="1962150" cy="209550"/>
          </a:xfrm>
          <a:prstGeom prst="rect">
            <a:avLst/>
          </a:prstGeom>
          <a:noFill/>
          <a:ln w="0">
            <a:noFill/>
            <a:prstDash val="solid"/>
          </a:ln>
        </p:spPr>
        <p:txBody>
          <a:bodyPr wrap="square" lIns="0" tIns="0" rIns="0" bIns="0" anchor="t">
            <a:noAutofit/>
          </a:bodyPr>
          <a:lstStyle/>
          <a:p>
            <a:pPr algn="l">
              <a:lnSpc>
                <a:spcPct val="100000"/>
              </a:lnSpc>
              <a:buNone/>
              <a:defRPr sz="1050" b="1" i="0">
                <a:solidFill>
                  <a:srgbClr val="6DCBF4"/>
                </a:solidFill>
                <a:latin typeface="Arial"/>
                <a:ea typeface="Arial"/>
                <a:cs typeface="Arial"/>
              </a:defRPr>
            </a:pPr>
            <a:r>
              <a:rPr sz="1050" b="1" i="0">
                <a:solidFill>
                  <a:srgbClr val="6DCBF4"/>
                </a:solidFill>
                <a:latin typeface="Arial"/>
                <a:ea typeface="Arial"/>
                <a:cs typeface="Arial"/>
              </a:rPr>
              <a:t>WHAT IT ADDS</a:t>
            </a:r>
          </a:p>
        </p:txBody>
      </p:sp>
      <p:sp>
        <p:nvSpPr>
          <p:cNvPr id="8" name="Rectangle 7">
            <a:extLst>
              <a:ext uri="{FF2B5EF4-FFF2-40B4-BE49-F238E27FC236}">
                <a16:creationId xmlns:a16="http://schemas.microsoft.com/office/drawing/2014/main" id="{4DCD08B2-B474-4C0D-8809-A6611CD84E8A}"/>
              </a:ext>
            </a:extLst>
          </p:cNvPr>
          <p:cNvSpPr>
            <a:spLocks noGrp="1"/>
          </p:cNvSpPr>
          <p:nvPr/>
        </p:nvSpPr>
        <p:spPr>
          <a:xfrm>
            <a:off x="9086850" y="2533650"/>
            <a:ext cx="381000" cy="247650"/>
          </a:xfrm>
          <a:prstGeom prst="rect">
            <a:avLst/>
          </a:prstGeom>
          <a:noFill/>
          <a:ln w="0">
            <a:noFill/>
            <a:prstDash val="solid"/>
          </a:ln>
        </p:spPr>
        <p:txBody>
          <a:bodyPr wrap="square" lIns="0" tIns="0" rIns="0" bIns="0" anchor="t">
            <a:noAutofit/>
          </a:bodyPr>
          <a:lstStyle/>
          <a:p>
            <a:pPr algn="l">
              <a:lnSpc>
                <a:spcPct val="100000"/>
              </a:lnSpc>
              <a:buNone/>
              <a:defRPr sz="1350" b="1" i="0">
                <a:solidFill>
                  <a:srgbClr val="6DCBF4"/>
                </a:solidFill>
                <a:latin typeface="Arial"/>
                <a:ea typeface="Arial"/>
                <a:cs typeface="Arial"/>
              </a:defRPr>
            </a:pPr>
            <a:r>
              <a:rPr sz="1350" b="1" i="0">
                <a:solidFill>
                  <a:srgbClr val="6DCBF4"/>
                </a:solidFill>
                <a:latin typeface="Arial"/>
                <a:ea typeface="Arial"/>
                <a:cs typeface="Arial"/>
              </a:rPr>
              <a:t>01</a:t>
            </a:r>
          </a:p>
        </p:txBody>
      </p:sp>
      <p:sp>
        <p:nvSpPr>
          <p:cNvPr id="9" name="Rectangle 8">
            <a:extLst>
              <a:ext uri="{FF2B5EF4-FFF2-40B4-BE49-F238E27FC236}">
                <a16:creationId xmlns:a16="http://schemas.microsoft.com/office/drawing/2014/main" id="{63B7C1A3-9696-4D87-B289-023053AE5B70}"/>
              </a:ext>
            </a:extLst>
          </p:cNvPr>
          <p:cNvSpPr>
            <a:spLocks noGrp="1"/>
          </p:cNvSpPr>
          <p:nvPr/>
        </p:nvSpPr>
        <p:spPr>
          <a:xfrm>
            <a:off x="9544050" y="2495550"/>
            <a:ext cx="1504950" cy="609600"/>
          </a:xfrm>
          <a:prstGeom prst="rect">
            <a:avLst/>
          </a:prstGeom>
          <a:noFill/>
          <a:ln w="0">
            <a:noFill/>
            <a:prstDash val="solid"/>
          </a:ln>
        </p:spPr>
        <p:txBody>
          <a:bodyPr wrap="square" lIns="0" tIns="0" rIns="0" bIns="0" anchor="t">
            <a:normAutofit fontScale="89074" lnSpcReduction="20000"/>
          </a:bodyPr>
          <a:lstStyle/>
          <a:p>
            <a:pPr algn="l">
              <a:lnSpc>
                <a:spcPct val="100000"/>
              </a:lnSpc>
              <a:buNone/>
              <a:defRPr sz="1350" b="1" i="0">
                <a:solidFill>
                  <a:srgbClr val="FFFFFF"/>
                </a:solidFill>
                <a:latin typeface="Arial"/>
                <a:ea typeface="Arial"/>
                <a:cs typeface="Arial"/>
              </a:defRPr>
            </a:pPr>
            <a:r>
              <a:rPr sz="1350" b="1" i="0">
                <a:solidFill>
                  <a:srgbClr val="FFFFFF"/>
                </a:solidFill>
                <a:latin typeface="Arial"/>
                <a:ea typeface="Arial"/>
                <a:cs typeface="Arial"/>
              </a:rPr>
              <a:t>Users need safety, relatability and understandable language.</a:t>
            </a:r>
          </a:p>
        </p:txBody>
      </p:sp>
      <p:sp>
        <p:nvSpPr>
          <p:cNvPr id="10" name="Rectangle 9">
            <a:extLst>
              <a:ext uri="{FF2B5EF4-FFF2-40B4-BE49-F238E27FC236}">
                <a16:creationId xmlns:a16="http://schemas.microsoft.com/office/drawing/2014/main" id="{E9664773-C73B-486E-9248-B2462F965264}"/>
              </a:ext>
            </a:extLst>
          </p:cNvPr>
          <p:cNvSpPr>
            <a:spLocks noGrp="1"/>
          </p:cNvSpPr>
          <p:nvPr/>
        </p:nvSpPr>
        <p:spPr>
          <a:xfrm>
            <a:off x="9086850" y="3390900"/>
            <a:ext cx="381000" cy="247650"/>
          </a:xfrm>
          <a:prstGeom prst="rect">
            <a:avLst/>
          </a:prstGeom>
          <a:noFill/>
          <a:ln w="0">
            <a:noFill/>
            <a:prstDash val="solid"/>
          </a:ln>
        </p:spPr>
        <p:txBody>
          <a:bodyPr wrap="square" lIns="0" tIns="0" rIns="0" bIns="0" anchor="t">
            <a:noAutofit/>
          </a:bodyPr>
          <a:lstStyle/>
          <a:p>
            <a:pPr algn="l">
              <a:lnSpc>
                <a:spcPct val="100000"/>
              </a:lnSpc>
              <a:buNone/>
              <a:defRPr sz="1350" b="1" i="0">
                <a:solidFill>
                  <a:srgbClr val="D91E4D"/>
                </a:solidFill>
                <a:latin typeface="Arial"/>
                <a:ea typeface="Arial"/>
                <a:cs typeface="Arial"/>
              </a:defRPr>
            </a:pPr>
            <a:r>
              <a:rPr sz="1350" b="1" i="0">
                <a:solidFill>
                  <a:srgbClr val="D91E4D"/>
                </a:solidFill>
                <a:latin typeface="Arial"/>
                <a:ea typeface="Arial"/>
                <a:cs typeface="Arial"/>
              </a:rPr>
              <a:t>02</a:t>
            </a:r>
          </a:p>
        </p:txBody>
      </p:sp>
      <p:sp>
        <p:nvSpPr>
          <p:cNvPr id="11" name="Rectangle 10">
            <a:extLst>
              <a:ext uri="{FF2B5EF4-FFF2-40B4-BE49-F238E27FC236}">
                <a16:creationId xmlns:a16="http://schemas.microsoft.com/office/drawing/2014/main" id="{0061E5EE-8798-4E54-996D-DFB7E59A7AE4}"/>
              </a:ext>
            </a:extLst>
          </p:cNvPr>
          <p:cNvSpPr>
            <a:spLocks noGrp="1"/>
          </p:cNvSpPr>
          <p:nvPr/>
        </p:nvSpPr>
        <p:spPr>
          <a:xfrm>
            <a:off x="9544050" y="3352800"/>
            <a:ext cx="1504950" cy="609600"/>
          </a:xfrm>
          <a:prstGeom prst="rect">
            <a:avLst/>
          </a:prstGeom>
          <a:noFill/>
          <a:ln w="0">
            <a:noFill/>
            <a:prstDash val="solid"/>
          </a:ln>
        </p:spPr>
        <p:txBody>
          <a:bodyPr wrap="square" lIns="0" tIns="0" rIns="0" bIns="0" anchor="t">
            <a:normAutofit fontScale="85797" lnSpcReduction="20000"/>
          </a:bodyPr>
          <a:lstStyle/>
          <a:p>
            <a:pPr algn="l">
              <a:lnSpc>
                <a:spcPct val="100000"/>
              </a:lnSpc>
              <a:buNone/>
              <a:defRPr sz="1350" b="1" i="0">
                <a:solidFill>
                  <a:srgbClr val="FFFFFF"/>
                </a:solidFill>
                <a:latin typeface="Arial"/>
                <a:ea typeface="Arial"/>
                <a:cs typeface="Arial"/>
              </a:defRPr>
            </a:pPr>
            <a:r>
              <a:rPr sz="1350" b="1" i="0">
                <a:solidFill>
                  <a:srgbClr val="FFFFFF"/>
                </a:solidFill>
                <a:latin typeface="Arial"/>
                <a:ea typeface="Arial"/>
                <a:cs typeface="Arial"/>
              </a:rPr>
              <a:t>Providers need accuracy, explainability and clear human roles.</a:t>
            </a:r>
          </a:p>
        </p:txBody>
      </p:sp>
      <p:sp>
        <p:nvSpPr>
          <p:cNvPr id="12" name="Rectangle 11">
            <a:extLst>
              <a:ext uri="{FF2B5EF4-FFF2-40B4-BE49-F238E27FC236}">
                <a16:creationId xmlns:a16="http://schemas.microsoft.com/office/drawing/2014/main" id="{680F6ABD-CC79-4065-877D-91B329632EAC}"/>
              </a:ext>
            </a:extLst>
          </p:cNvPr>
          <p:cNvSpPr>
            <a:spLocks noGrp="1"/>
          </p:cNvSpPr>
          <p:nvPr/>
        </p:nvSpPr>
        <p:spPr>
          <a:xfrm>
            <a:off x="9086850" y="4248150"/>
            <a:ext cx="381000" cy="247650"/>
          </a:xfrm>
          <a:prstGeom prst="rect">
            <a:avLst/>
          </a:prstGeom>
          <a:noFill/>
          <a:ln w="0">
            <a:noFill/>
            <a:prstDash val="solid"/>
          </a:ln>
        </p:spPr>
        <p:txBody>
          <a:bodyPr wrap="square" lIns="0" tIns="0" rIns="0" bIns="0" anchor="t">
            <a:noAutofit/>
          </a:bodyPr>
          <a:lstStyle/>
          <a:p>
            <a:pPr algn="l">
              <a:lnSpc>
                <a:spcPct val="100000"/>
              </a:lnSpc>
              <a:buNone/>
              <a:defRPr sz="1350" b="1" i="0">
                <a:solidFill>
                  <a:srgbClr val="6DCBF4"/>
                </a:solidFill>
                <a:latin typeface="Arial"/>
                <a:ea typeface="Arial"/>
                <a:cs typeface="Arial"/>
              </a:defRPr>
            </a:pPr>
            <a:r>
              <a:rPr sz="1350" b="1" i="0">
                <a:solidFill>
                  <a:srgbClr val="6DCBF4"/>
                </a:solidFill>
                <a:latin typeface="Arial"/>
                <a:ea typeface="Arial"/>
                <a:cs typeface="Arial"/>
              </a:rPr>
              <a:t>03</a:t>
            </a:r>
          </a:p>
        </p:txBody>
      </p:sp>
      <p:sp>
        <p:nvSpPr>
          <p:cNvPr id="13" name="Rectangle 12">
            <a:extLst>
              <a:ext uri="{FF2B5EF4-FFF2-40B4-BE49-F238E27FC236}">
                <a16:creationId xmlns:a16="http://schemas.microsoft.com/office/drawing/2014/main" id="{F2631230-CEB7-44BE-88EE-BF6453177BBB}"/>
              </a:ext>
            </a:extLst>
          </p:cNvPr>
          <p:cNvSpPr>
            <a:spLocks noGrp="1"/>
          </p:cNvSpPr>
          <p:nvPr/>
        </p:nvSpPr>
        <p:spPr>
          <a:xfrm>
            <a:off x="9544050" y="4210050"/>
            <a:ext cx="1504950" cy="609600"/>
          </a:xfrm>
          <a:prstGeom prst="rect">
            <a:avLst/>
          </a:prstGeom>
          <a:noFill/>
          <a:ln w="0">
            <a:noFill/>
            <a:prstDash val="solid"/>
          </a:ln>
        </p:spPr>
        <p:txBody>
          <a:bodyPr wrap="square" lIns="0" tIns="0" rIns="0" bIns="0" anchor="t">
            <a:normAutofit fontScale="87414" lnSpcReduction="20000"/>
          </a:bodyPr>
          <a:lstStyle/>
          <a:p>
            <a:pPr algn="l">
              <a:lnSpc>
                <a:spcPct val="100000"/>
              </a:lnSpc>
              <a:buNone/>
              <a:defRPr sz="1350" b="1" i="0">
                <a:solidFill>
                  <a:srgbClr val="FFFFFF"/>
                </a:solidFill>
                <a:latin typeface="Arial"/>
                <a:ea typeface="Arial"/>
                <a:cs typeface="Arial"/>
              </a:defRPr>
            </a:pPr>
            <a:r>
              <a:rPr sz="1350" b="1" i="0">
                <a:solidFill>
                  <a:srgbClr val="FFFFFF"/>
                </a:solidFill>
                <a:latin typeface="Arial"/>
                <a:ea typeface="Arial"/>
                <a:cs typeface="Arial"/>
              </a:rPr>
              <a:t>Health systems need governance, security and maintainability.</a:t>
            </a:r>
          </a:p>
        </p:txBody>
      </p:sp>
      <p:sp>
        <p:nvSpPr>
          <p:cNvPr id="14" name="Rectangle 13">
            <a:extLst>
              <a:ext uri="{FF2B5EF4-FFF2-40B4-BE49-F238E27FC236}">
                <a16:creationId xmlns:a16="http://schemas.microsoft.com/office/drawing/2014/main" id="{FB9FCF14-71FC-4469-810A-C6CA77FB0E34}"/>
              </a:ext>
            </a:extLst>
          </p:cNvPr>
          <p:cNvSpPr>
            <a:spLocks noGrp="1"/>
          </p:cNvSpPr>
          <p:nvPr/>
        </p:nvSpPr>
        <p:spPr>
          <a:xfrm>
            <a:off x="9086850" y="4953000"/>
            <a:ext cx="1924050" cy="9525"/>
          </a:xfrm>
          <a:prstGeom prst="rect">
            <a:avLst/>
          </a:prstGeom>
          <a:solidFill>
            <a:srgbClr val="5B6470"/>
          </a:solidFill>
          <a:ln w="0">
            <a:solidFill>
              <a:srgbClr val="5B6470"/>
            </a:solidFill>
            <a:prstDash val="solid"/>
          </a:ln>
        </p:spPr>
        <p:txBody>
          <a:bodyPr/>
          <a:lstStyle/>
          <a:p>
            <a:endParaRPr lang="en-US"/>
          </a:p>
        </p:txBody>
      </p:sp>
      <p:sp>
        <p:nvSpPr>
          <p:cNvPr id="15" name="Rectangle 14">
            <a:extLst>
              <a:ext uri="{FF2B5EF4-FFF2-40B4-BE49-F238E27FC236}">
                <a16:creationId xmlns:a16="http://schemas.microsoft.com/office/drawing/2014/main" id="{6FCC7EC8-4D59-4532-96F6-1F36CD64D4EE}"/>
              </a:ext>
            </a:extLst>
          </p:cNvPr>
          <p:cNvSpPr>
            <a:spLocks noGrp="1"/>
          </p:cNvSpPr>
          <p:nvPr/>
        </p:nvSpPr>
        <p:spPr>
          <a:xfrm>
            <a:off x="9086850" y="5162550"/>
            <a:ext cx="1924050" cy="666750"/>
          </a:xfrm>
          <a:prstGeom prst="rect">
            <a:avLst/>
          </a:prstGeom>
          <a:noFill/>
          <a:ln w="0">
            <a:noFill/>
            <a:prstDash val="solid"/>
          </a:ln>
        </p:spPr>
        <p:txBody>
          <a:bodyPr wrap="square" lIns="0" tIns="0" rIns="0" bIns="0" anchor="t">
            <a:normAutofit/>
          </a:bodyPr>
          <a:lstStyle/>
          <a:p>
            <a:pPr algn="l">
              <a:lnSpc>
                <a:spcPct val="100000"/>
              </a:lnSpc>
              <a:buNone/>
              <a:defRPr sz="1350" b="1" i="0">
                <a:solidFill>
                  <a:srgbClr val="FFFFFF"/>
                </a:solidFill>
                <a:latin typeface="Arial"/>
                <a:ea typeface="Arial"/>
                <a:cs typeface="Arial"/>
              </a:defRPr>
            </a:pPr>
            <a:r>
              <a:rPr sz="1350" b="1" i="0">
                <a:solidFill>
                  <a:srgbClr val="FFFFFF"/>
                </a:solidFill>
                <a:latin typeface="Arial"/>
                <a:ea typeface="Arial"/>
                <a:cs typeface="Arial"/>
              </a:rPr>
              <a:t>Trust is a system property—not a user-interface feature.</a:t>
            </a:r>
          </a:p>
        </p:txBody>
      </p:sp>
      <p:sp>
        <p:nvSpPr>
          <p:cNvPr id="16" name="source-20">
            <a:extLst>
              <a:ext uri="{FF2B5EF4-FFF2-40B4-BE49-F238E27FC236}">
                <a16:creationId xmlns:a16="http://schemas.microsoft.com/office/drawing/2014/main" id="{7519C41D-8237-4BD2-B027-64FA5CA0214F}"/>
              </a:ext>
            </a:extLst>
          </p:cNvPr>
          <p:cNvSpPr>
            <a:spLocks noGrp="1"/>
          </p:cNvSpPr>
          <p:nvPr/>
        </p:nvSpPr>
        <p:spPr>
          <a:xfrm>
            <a:off x="762000" y="6381750"/>
            <a:ext cx="9658350" cy="228600"/>
          </a:xfrm>
          <a:prstGeom prst="rect">
            <a:avLst/>
          </a:prstGeom>
          <a:noFill/>
          <a:ln w="0">
            <a:noFill/>
            <a:prstDash val="solid"/>
          </a:ln>
        </p:spPr>
        <p:txBody>
          <a:bodyPr wrap="square" lIns="0" tIns="0" rIns="0" bIns="0" anchor="ctr">
            <a:noAutofit/>
          </a:bodyPr>
          <a:lstStyle/>
          <a:p>
            <a:pPr algn="l">
              <a:lnSpc>
                <a:spcPct val="100000"/>
              </a:lnSpc>
              <a:buNone/>
              <a:defRPr sz="900" b="0" i="0">
                <a:solidFill>
                  <a:srgbClr val="5B6470"/>
                </a:solidFill>
                <a:latin typeface="Arial"/>
                <a:ea typeface="Arial"/>
                <a:cs typeface="Arial"/>
              </a:defRPr>
            </a:pPr>
            <a:r>
              <a:rPr sz="900" b="0" i="0">
                <a:solidFill>
                  <a:srgbClr val="5B6470"/>
                </a:solidFill>
                <a:latin typeface="Arial"/>
                <a:ea typeface="Arial"/>
                <a:cs typeface="Arial"/>
              </a:rPr>
              <a:t>Source: AIDS 2026 presentation slide · Primrose Matambanadzo</a:t>
            </a:r>
          </a:p>
        </p:txBody>
      </p:sp>
      <p:sp>
        <p:nvSpPr>
          <p:cNvPr id="17" name="page-20">
            <a:extLst>
              <a:ext uri="{FF2B5EF4-FFF2-40B4-BE49-F238E27FC236}">
                <a16:creationId xmlns:a16="http://schemas.microsoft.com/office/drawing/2014/main" id="{34AFE16C-C0C7-44F4-BAC5-E578117AF939}"/>
              </a:ext>
            </a:extLst>
          </p:cNvPr>
          <p:cNvSpPr>
            <a:spLocks noGrp="1"/>
          </p:cNvSpPr>
          <p:nvPr/>
        </p:nvSpPr>
        <p:spPr>
          <a:xfrm>
            <a:off x="11144250" y="6381750"/>
            <a:ext cx="533400" cy="228600"/>
          </a:xfrm>
          <a:prstGeom prst="rect">
            <a:avLst/>
          </a:prstGeom>
          <a:noFill/>
          <a:ln w="0">
            <a:noFill/>
            <a:prstDash val="solid"/>
          </a:ln>
        </p:spPr>
        <p:txBody>
          <a:bodyPr wrap="square" lIns="0" tIns="0" rIns="0" bIns="0" anchor="ctr">
            <a:noAutofit/>
          </a:bodyPr>
          <a:lstStyle/>
          <a:p>
            <a:pPr algn="r">
              <a:lnSpc>
                <a:spcPct val="100000"/>
              </a:lnSpc>
              <a:buNone/>
              <a:defRPr sz="975" b="0" i="0">
                <a:solidFill>
                  <a:srgbClr val="5B6470"/>
                </a:solidFill>
                <a:latin typeface="Arial"/>
                <a:ea typeface="Arial"/>
                <a:cs typeface="Arial"/>
              </a:defRPr>
            </a:pPr>
            <a:r>
              <a:rPr sz="975" b="0" i="0">
                <a:solidFill>
                  <a:srgbClr val="5B6470"/>
                </a:solidFill>
                <a:latin typeface="Arial"/>
                <a:ea typeface="Arial"/>
                <a:cs typeface="Arial"/>
              </a:rPr>
              <a:t>20</a:t>
            </a:r>
          </a:p>
        </p:txBody>
      </p:sp>
      <p:pic>
        <p:nvPicPr>
          <p:cNvPr id="3" name="Picture 2">
            <a:extLst>
              <a:ext uri="{FF2B5EF4-FFF2-40B4-BE49-F238E27FC236}">
                <a16:creationId xmlns:a16="http://schemas.microsoft.com/office/drawing/2014/main" id="{A37D7792-45F8-018E-AAD1-AD95CFAA580A}"/>
              </a:ext>
            </a:extLst>
          </p:cNvPr>
          <p:cNvPicPr>
            <a:picLocks noChangeAspect="1"/>
          </p:cNvPicPr>
          <p:nvPr/>
        </p:nvPicPr>
        <p:blipFill>
          <a:blip r:embed="rId4"/>
          <a:stretch>
            <a:fillRect/>
          </a:stretch>
        </p:blipFill>
        <p:spPr>
          <a:xfrm>
            <a:off x="9200524" y="5986690"/>
            <a:ext cx="2991476" cy="851478"/>
          </a:xfrm>
          <a:prstGeom prst="rect">
            <a:avLst/>
          </a:prstGeom>
        </p:spPr>
      </p:pic>
    </p:spTree>
    <p:extLst>
      <p:ext uri="{BB962C8B-B14F-4D97-AF65-F5344CB8AC3E}">
        <p14:creationId xmlns:p14="http://schemas.microsoft.com/office/powerpoint/2010/main" val="7674569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21">
            <a:extLst>
              <a:ext uri="{FF2B5EF4-FFF2-40B4-BE49-F238E27FC236}">
                <a16:creationId xmlns:a16="http://schemas.microsoft.com/office/drawing/2014/main" id="{0C9EF016-A0A3-4CD2-A0DF-CA3211862398}"/>
              </a:ext>
            </a:extLst>
          </p:cNvPr>
          <p:cNvSpPr>
            <a:spLocks noGrp="1"/>
          </p:cNvSpPr>
          <p:nvPr/>
        </p:nvSpPr>
        <p:spPr>
          <a:xfrm>
            <a:off x="2806262" y="685800"/>
            <a:ext cx="8871388" cy="762000"/>
          </a:xfrm>
          <a:prstGeom prst="rect">
            <a:avLst/>
          </a:prstGeom>
          <a:noFill/>
          <a:ln w="0">
            <a:noFill/>
            <a:prstDash val="solid"/>
          </a:ln>
        </p:spPr>
        <p:txBody>
          <a:bodyPr wrap="square" lIns="0" tIns="0" rIns="0" bIns="0" anchor="t">
            <a:noAutofit/>
          </a:bodyPr>
          <a:lstStyle/>
          <a:p>
            <a:pPr algn="l">
              <a:lnSpc>
                <a:spcPct val="100000"/>
              </a:lnSpc>
              <a:buNone/>
              <a:defRPr sz="3525" b="1" i="0">
                <a:solidFill>
                  <a:srgbClr val="111111"/>
                </a:solidFill>
                <a:latin typeface="Arial"/>
                <a:ea typeface="Arial"/>
                <a:cs typeface="Arial"/>
              </a:defRPr>
            </a:pPr>
            <a:r>
              <a:rPr sz="3525" b="1" i="0" dirty="0">
                <a:solidFill>
                  <a:srgbClr val="111111"/>
                </a:solidFill>
                <a:latin typeface="Arial"/>
                <a:ea typeface="Arial"/>
                <a:cs typeface="Arial"/>
              </a:rPr>
              <a:t>Scale is becoming visible in real-world use</a:t>
            </a:r>
          </a:p>
        </p:txBody>
      </p:sp>
      <p:sp>
        <p:nvSpPr>
          <p:cNvPr id="4" name="Rectangle 3">
            <a:extLst>
              <a:ext uri="{FF2B5EF4-FFF2-40B4-BE49-F238E27FC236}">
                <a16:creationId xmlns:a16="http://schemas.microsoft.com/office/drawing/2014/main" id="{556460EB-3BA1-4D2F-851E-25A12F155DE9}"/>
              </a:ext>
            </a:extLst>
          </p:cNvPr>
          <p:cNvSpPr>
            <a:spLocks noGrp="1"/>
          </p:cNvSpPr>
          <p:nvPr/>
        </p:nvSpPr>
        <p:spPr>
          <a:xfrm>
            <a:off x="514350" y="1790700"/>
            <a:ext cx="8077200" cy="4229100"/>
          </a:xfrm>
          <a:prstGeom prst="rect">
            <a:avLst/>
          </a:prstGeom>
          <a:solidFill>
            <a:srgbClr val="F0F1F3"/>
          </a:solidFill>
          <a:ln w="9525">
            <a:solidFill>
              <a:srgbClr val="B8BCC4"/>
            </a:solidFill>
            <a:prstDash val="solid"/>
          </a:ln>
        </p:spPr>
        <p:txBody>
          <a:bodyPr/>
          <a:lstStyle/>
          <a:p>
            <a:endParaRPr lang="en-US"/>
          </a:p>
        </p:txBody>
      </p:sp>
      <p:pic>
        <p:nvPicPr>
          <p:cNvPr id="22" name="Picture 21"/>
          <p:cNvPicPr>
            <a:picLocks noChangeAspect="1"/>
          </p:cNvPicPr>
          <p:nvPr/>
        </p:nvPicPr>
        <p:blipFill>
          <a:blip r:embed="rId3"/>
          <a:stretch/>
        </p:blipFill>
        <p:spPr>
          <a:xfrm>
            <a:off x="533400" y="2026767"/>
            <a:ext cx="8039100" cy="3756966"/>
          </a:xfrm>
          <a:prstGeom prst="rect">
            <a:avLst/>
          </a:prstGeom>
        </p:spPr>
      </p:pic>
      <p:sp>
        <p:nvSpPr>
          <p:cNvPr id="6" name="Rectangle 5">
            <a:extLst>
              <a:ext uri="{FF2B5EF4-FFF2-40B4-BE49-F238E27FC236}">
                <a16:creationId xmlns:a16="http://schemas.microsoft.com/office/drawing/2014/main" id="{0AEF6081-373D-4875-997A-F49DE1318B17}"/>
              </a:ext>
            </a:extLst>
          </p:cNvPr>
          <p:cNvSpPr>
            <a:spLocks noGrp="1"/>
          </p:cNvSpPr>
          <p:nvPr/>
        </p:nvSpPr>
        <p:spPr>
          <a:xfrm>
            <a:off x="8820150" y="1790700"/>
            <a:ext cx="2457450" cy="4229100"/>
          </a:xfrm>
          <a:prstGeom prst="rect">
            <a:avLst/>
          </a:prstGeom>
          <a:solidFill>
            <a:srgbClr val="111111"/>
          </a:solidFill>
          <a:ln w="0">
            <a:solidFill>
              <a:srgbClr val="111111"/>
            </a:solidFill>
            <a:prstDash val="solid"/>
          </a:ln>
        </p:spPr>
        <p:txBody>
          <a:bodyPr/>
          <a:lstStyle/>
          <a:p>
            <a:endParaRPr lang="en-US"/>
          </a:p>
        </p:txBody>
      </p:sp>
      <p:sp>
        <p:nvSpPr>
          <p:cNvPr id="7" name="Rectangle 6">
            <a:extLst>
              <a:ext uri="{FF2B5EF4-FFF2-40B4-BE49-F238E27FC236}">
                <a16:creationId xmlns:a16="http://schemas.microsoft.com/office/drawing/2014/main" id="{7633D911-4F69-4F92-BBA6-0184CA9A953C}"/>
              </a:ext>
            </a:extLst>
          </p:cNvPr>
          <p:cNvSpPr>
            <a:spLocks noGrp="1"/>
          </p:cNvSpPr>
          <p:nvPr/>
        </p:nvSpPr>
        <p:spPr>
          <a:xfrm>
            <a:off x="9086850" y="2076450"/>
            <a:ext cx="1962150" cy="209550"/>
          </a:xfrm>
          <a:prstGeom prst="rect">
            <a:avLst/>
          </a:prstGeom>
          <a:noFill/>
          <a:ln w="0">
            <a:noFill/>
            <a:prstDash val="solid"/>
          </a:ln>
        </p:spPr>
        <p:txBody>
          <a:bodyPr wrap="square" lIns="0" tIns="0" rIns="0" bIns="0" anchor="t">
            <a:noAutofit/>
          </a:bodyPr>
          <a:lstStyle/>
          <a:p>
            <a:pPr algn="l">
              <a:lnSpc>
                <a:spcPct val="100000"/>
              </a:lnSpc>
              <a:buNone/>
              <a:defRPr sz="1050" b="1" i="0">
                <a:solidFill>
                  <a:srgbClr val="6DCBF4"/>
                </a:solidFill>
                <a:latin typeface="Arial"/>
                <a:ea typeface="Arial"/>
                <a:cs typeface="Arial"/>
              </a:defRPr>
            </a:pPr>
            <a:r>
              <a:rPr sz="1050" b="1" i="0">
                <a:solidFill>
                  <a:srgbClr val="6DCBF4"/>
                </a:solidFill>
                <a:latin typeface="Arial"/>
                <a:ea typeface="Arial"/>
                <a:cs typeface="Arial"/>
              </a:rPr>
              <a:t>WHAT IT ADDS</a:t>
            </a:r>
          </a:p>
        </p:txBody>
      </p:sp>
      <p:sp>
        <p:nvSpPr>
          <p:cNvPr id="8" name="Rectangle 7">
            <a:extLst>
              <a:ext uri="{FF2B5EF4-FFF2-40B4-BE49-F238E27FC236}">
                <a16:creationId xmlns:a16="http://schemas.microsoft.com/office/drawing/2014/main" id="{D7434BFB-A5B9-4897-A8E7-576CCAF3B62D}"/>
              </a:ext>
            </a:extLst>
          </p:cNvPr>
          <p:cNvSpPr>
            <a:spLocks noGrp="1"/>
          </p:cNvSpPr>
          <p:nvPr/>
        </p:nvSpPr>
        <p:spPr>
          <a:xfrm>
            <a:off x="9086850" y="2533650"/>
            <a:ext cx="381000" cy="247650"/>
          </a:xfrm>
          <a:prstGeom prst="rect">
            <a:avLst/>
          </a:prstGeom>
          <a:noFill/>
          <a:ln w="0">
            <a:noFill/>
            <a:prstDash val="solid"/>
          </a:ln>
        </p:spPr>
        <p:txBody>
          <a:bodyPr wrap="square" lIns="0" tIns="0" rIns="0" bIns="0" anchor="t">
            <a:noAutofit/>
          </a:bodyPr>
          <a:lstStyle/>
          <a:p>
            <a:pPr algn="l">
              <a:lnSpc>
                <a:spcPct val="100000"/>
              </a:lnSpc>
              <a:buNone/>
              <a:defRPr sz="1350" b="1" i="0">
                <a:solidFill>
                  <a:srgbClr val="6DCBF4"/>
                </a:solidFill>
                <a:latin typeface="Arial"/>
                <a:ea typeface="Arial"/>
                <a:cs typeface="Arial"/>
              </a:defRPr>
            </a:pPr>
            <a:r>
              <a:rPr sz="1350" b="1" i="0">
                <a:solidFill>
                  <a:srgbClr val="6DCBF4"/>
                </a:solidFill>
                <a:latin typeface="Arial"/>
                <a:ea typeface="Arial"/>
                <a:cs typeface="Arial"/>
              </a:rPr>
              <a:t>01</a:t>
            </a:r>
          </a:p>
        </p:txBody>
      </p:sp>
      <p:sp>
        <p:nvSpPr>
          <p:cNvPr id="9" name="Rectangle 8">
            <a:extLst>
              <a:ext uri="{FF2B5EF4-FFF2-40B4-BE49-F238E27FC236}">
                <a16:creationId xmlns:a16="http://schemas.microsoft.com/office/drawing/2014/main" id="{366D3133-D4B7-4E70-8E41-6D349D04C4E8}"/>
              </a:ext>
            </a:extLst>
          </p:cNvPr>
          <p:cNvSpPr>
            <a:spLocks noGrp="1"/>
          </p:cNvSpPr>
          <p:nvPr/>
        </p:nvSpPr>
        <p:spPr>
          <a:xfrm>
            <a:off x="9544050" y="2495550"/>
            <a:ext cx="1504950" cy="609600"/>
          </a:xfrm>
          <a:prstGeom prst="rect">
            <a:avLst/>
          </a:prstGeom>
          <a:noFill/>
          <a:ln w="0">
            <a:noFill/>
            <a:prstDash val="solid"/>
          </a:ln>
        </p:spPr>
        <p:txBody>
          <a:bodyPr wrap="square" lIns="0" tIns="0" rIns="0" bIns="0" anchor="t">
            <a:normAutofit fontScale="91614" lnSpcReduction="20000"/>
          </a:bodyPr>
          <a:lstStyle/>
          <a:p>
            <a:pPr algn="l">
              <a:lnSpc>
                <a:spcPct val="100000"/>
              </a:lnSpc>
              <a:buNone/>
              <a:defRPr sz="1350" b="1" i="0">
                <a:solidFill>
                  <a:srgbClr val="FFFFFF"/>
                </a:solidFill>
                <a:latin typeface="Arial"/>
                <a:ea typeface="Arial"/>
                <a:cs typeface="Arial"/>
              </a:defRPr>
            </a:pPr>
            <a:r>
              <a:rPr sz="1350" b="1" i="0">
                <a:solidFill>
                  <a:srgbClr val="FFFFFF"/>
                </a:solidFill>
                <a:latin typeface="Arial"/>
                <a:ea typeface="Arial"/>
                <a:cs typeface="Arial"/>
              </a:rPr>
              <a:t>The program reported 102,582 users since September 2025.</a:t>
            </a:r>
          </a:p>
        </p:txBody>
      </p:sp>
      <p:sp>
        <p:nvSpPr>
          <p:cNvPr id="10" name="Rectangle 9">
            <a:extLst>
              <a:ext uri="{FF2B5EF4-FFF2-40B4-BE49-F238E27FC236}">
                <a16:creationId xmlns:a16="http://schemas.microsoft.com/office/drawing/2014/main" id="{BD725F7E-D1E8-42BD-B59A-ADC9BEEEAAC5}"/>
              </a:ext>
            </a:extLst>
          </p:cNvPr>
          <p:cNvSpPr>
            <a:spLocks noGrp="1"/>
          </p:cNvSpPr>
          <p:nvPr/>
        </p:nvSpPr>
        <p:spPr>
          <a:xfrm>
            <a:off x="9086850" y="3390900"/>
            <a:ext cx="381000" cy="247650"/>
          </a:xfrm>
          <a:prstGeom prst="rect">
            <a:avLst/>
          </a:prstGeom>
          <a:noFill/>
          <a:ln w="0">
            <a:noFill/>
            <a:prstDash val="solid"/>
          </a:ln>
        </p:spPr>
        <p:txBody>
          <a:bodyPr wrap="square" lIns="0" tIns="0" rIns="0" bIns="0" anchor="t">
            <a:noAutofit/>
          </a:bodyPr>
          <a:lstStyle/>
          <a:p>
            <a:pPr algn="l">
              <a:lnSpc>
                <a:spcPct val="100000"/>
              </a:lnSpc>
              <a:buNone/>
              <a:defRPr sz="1350" b="1" i="0">
                <a:solidFill>
                  <a:srgbClr val="D91E4D"/>
                </a:solidFill>
                <a:latin typeface="Arial"/>
                <a:ea typeface="Arial"/>
                <a:cs typeface="Arial"/>
              </a:defRPr>
            </a:pPr>
            <a:r>
              <a:rPr sz="1350" b="1" i="0">
                <a:solidFill>
                  <a:srgbClr val="D91E4D"/>
                </a:solidFill>
                <a:latin typeface="Arial"/>
                <a:ea typeface="Arial"/>
                <a:cs typeface="Arial"/>
              </a:rPr>
              <a:t>02</a:t>
            </a:r>
          </a:p>
        </p:txBody>
      </p:sp>
      <p:sp>
        <p:nvSpPr>
          <p:cNvPr id="11" name="Rectangle 10">
            <a:extLst>
              <a:ext uri="{FF2B5EF4-FFF2-40B4-BE49-F238E27FC236}">
                <a16:creationId xmlns:a16="http://schemas.microsoft.com/office/drawing/2014/main" id="{C6023F76-D5C4-48A5-A7A1-8E9D95872F0E}"/>
              </a:ext>
            </a:extLst>
          </p:cNvPr>
          <p:cNvSpPr>
            <a:spLocks noGrp="1"/>
          </p:cNvSpPr>
          <p:nvPr/>
        </p:nvSpPr>
        <p:spPr>
          <a:xfrm>
            <a:off x="9544050" y="3352800"/>
            <a:ext cx="1504950" cy="609600"/>
          </a:xfrm>
          <a:prstGeom prst="rect">
            <a:avLst/>
          </a:prstGeom>
          <a:noFill/>
          <a:ln w="0">
            <a:noFill/>
            <a:prstDash val="solid"/>
          </a:ln>
        </p:spPr>
        <p:txBody>
          <a:bodyPr wrap="square" lIns="0" tIns="0" rIns="0" bIns="0" anchor="t">
            <a:normAutofit fontScale="98765"/>
          </a:bodyPr>
          <a:lstStyle/>
          <a:p>
            <a:pPr algn="l">
              <a:lnSpc>
                <a:spcPct val="100000"/>
              </a:lnSpc>
              <a:buNone/>
              <a:defRPr sz="1350" b="1" i="0">
                <a:solidFill>
                  <a:srgbClr val="FFFFFF"/>
                </a:solidFill>
                <a:latin typeface="Arial"/>
                <a:ea typeface="Arial"/>
                <a:cs typeface="Arial"/>
              </a:defRPr>
            </a:pPr>
            <a:r>
              <a:rPr sz="1350" b="1" i="0">
                <a:solidFill>
                  <a:srgbClr val="FFFFFF"/>
                </a:solidFill>
                <a:latin typeface="Arial"/>
                <a:ea typeface="Arial"/>
                <a:cs typeface="Arial"/>
              </a:rPr>
              <a:t>June 2026 alone added 19,278 users.</a:t>
            </a:r>
          </a:p>
        </p:txBody>
      </p:sp>
      <p:sp>
        <p:nvSpPr>
          <p:cNvPr id="12" name="Rectangle 11">
            <a:extLst>
              <a:ext uri="{FF2B5EF4-FFF2-40B4-BE49-F238E27FC236}">
                <a16:creationId xmlns:a16="http://schemas.microsoft.com/office/drawing/2014/main" id="{37DCC17E-53EF-4D8E-8E55-99D3AAB3B446}"/>
              </a:ext>
            </a:extLst>
          </p:cNvPr>
          <p:cNvSpPr>
            <a:spLocks noGrp="1"/>
          </p:cNvSpPr>
          <p:nvPr/>
        </p:nvSpPr>
        <p:spPr>
          <a:xfrm>
            <a:off x="9086850" y="4248150"/>
            <a:ext cx="381000" cy="247650"/>
          </a:xfrm>
          <a:prstGeom prst="rect">
            <a:avLst/>
          </a:prstGeom>
          <a:noFill/>
          <a:ln w="0">
            <a:noFill/>
            <a:prstDash val="solid"/>
          </a:ln>
        </p:spPr>
        <p:txBody>
          <a:bodyPr wrap="square" lIns="0" tIns="0" rIns="0" bIns="0" anchor="t">
            <a:noAutofit/>
          </a:bodyPr>
          <a:lstStyle/>
          <a:p>
            <a:pPr algn="l">
              <a:lnSpc>
                <a:spcPct val="100000"/>
              </a:lnSpc>
              <a:buNone/>
              <a:defRPr sz="1350" b="1" i="0">
                <a:solidFill>
                  <a:srgbClr val="6DCBF4"/>
                </a:solidFill>
                <a:latin typeface="Arial"/>
                <a:ea typeface="Arial"/>
                <a:cs typeface="Arial"/>
              </a:defRPr>
            </a:pPr>
            <a:r>
              <a:rPr sz="1350" b="1" i="0">
                <a:solidFill>
                  <a:srgbClr val="6DCBF4"/>
                </a:solidFill>
                <a:latin typeface="Arial"/>
                <a:ea typeface="Arial"/>
                <a:cs typeface="Arial"/>
              </a:rPr>
              <a:t>03</a:t>
            </a:r>
          </a:p>
        </p:txBody>
      </p:sp>
      <p:sp>
        <p:nvSpPr>
          <p:cNvPr id="13" name="Rectangle 12">
            <a:extLst>
              <a:ext uri="{FF2B5EF4-FFF2-40B4-BE49-F238E27FC236}">
                <a16:creationId xmlns:a16="http://schemas.microsoft.com/office/drawing/2014/main" id="{6F9524F8-8FD1-443E-8BED-1E3BA8DFEDDD}"/>
              </a:ext>
            </a:extLst>
          </p:cNvPr>
          <p:cNvSpPr>
            <a:spLocks noGrp="1"/>
          </p:cNvSpPr>
          <p:nvPr/>
        </p:nvSpPr>
        <p:spPr>
          <a:xfrm>
            <a:off x="9544050" y="4210050"/>
            <a:ext cx="1504950" cy="609600"/>
          </a:xfrm>
          <a:prstGeom prst="rect">
            <a:avLst/>
          </a:prstGeom>
          <a:noFill/>
          <a:ln w="0">
            <a:noFill/>
            <a:prstDash val="solid"/>
          </a:ln>
        </p:spPr>
        <p:txBody>
          <a:bodyPr wrap="square" lIns="0" tIns="0" rIns="0" bIns="0" anchor="t">
            <a:normAutofit fontScale="90192"/>
          </a:bodyPr>
          <a:lstStyle/>
          <a:p>
            <a:pPr algn="l">
              <a:lnSpc>
                <a:spcPct val="100000"/>
              </a:lnSpc>
              <a:buNone/>
              <a:defRPr sz="1350" b="1" i="0">
                <a:solidFill>
                  <a:srgbClr val="FFFFFF"/>
                </a:solidFill>
                <a:latin typeface="Arial"/>
                <a:ea typeface="Arial"/>
                <a:cs typeface="Arial"/>
              </a:defRPr>
            </a:pPr>
            <a:r>
              <a:rPr sz="1350" b="1" i="0">
                <a:solidFill>
                  <a:srgbClr val="FFFFFF"/>
                </a:solidFill>
                <a:latin typeface="Arial"/>
                <a:ea typeface="Arial"/>
                <a:cs typeface="Arial"/>
              </a:rPr>
              <a:t>More than 236,000 chats show repeat operational demand.</a:t>
            </a:r>
          </a:p>
        </p:txBody>
      </p:sp>
      <p:sp>
        <p:nvSpPr>
          <p:cNvPr id="14" name="Rectangle 13">
            <a:extLst>
              <a:ext uri="{FF2B5EF4-FFF2-40B4-BE49-F238E27FC236}">
                <a16:creationId xmlns:a16="http://schemas.microsoft.com/office/drawing/2014/main" id="{4A3834D9-FBD2-425C-95DC-3E7023397C20}"/>
              </a:ext>
            </a:extLst>
          </p:cNvPr>
          <p:cNvSpPr>
            <a:spLocks noGrp="1"/>
          </p:cNvSpPr>
          <p:nvPr/>
        </p:nvSpPr>
        <p:spPr>
          <a:xfrm>
            <a:off x="9086850" y="4953000"/>
            <a:ext cx="1924050" cy="9525"/>
          </a:xfrm>
          <a:prstGeom prst="rect">
            <a:avLst/>
          </a:prstGeom>
          <a:solidFill>
            <a:srgbClr val="5B6470"/>
          </a:solidFill>
          <a:ln w="0">
            <a:solidFill>
              <a:srgbClr val="5B6470"/>
            </a:solidFill>
            <a:prstDash val="solid"/>
          </a:ln>
        </p:spPr>
        <p:txBody>
          <a:bodyPr/>
          <a:lstStyle/>
          <a:p>
            <a:endParaRPr lang="en-US"/>
          </a:p>
        </p:txBody>
      </p:sp>
      <p:sp>
        <p:nvSpPr>
          <p:cNvPr id="15" name="Rectangle 14">
            <a:extLst>
              <a:ext uri="{FF2B5EF4-FFF2-40B4-BE49-F238E27FC236}">
                <a16:creationId xmlns:a16="http://schemas.microsoft.com/office/drawing/2014/main" id="{40131216-7047-4F1D-9E79-69D2B901E6AC}"/>
              </a:ext>
            </a:extLst>
          </p:cNvPr>
          <p:cNvSpPr>
            <a:spLocks noGrp="1"/>
          </p:cNvSpPr>
          <p:nvPr/>
        </p:nvSpPr>
        <p:spPr>
          <a:xfrm>
            <a:off x="9086850" y="5162550"/>
            <a:ext cx="1924050" cy="666750"/>
          </a:xfrm>
          <a:prstGeom prst="rect">
            <a:avLst/>
          </a:prstGeom>
          <a:noFill/>
          <a:ln w="0">
            <a:noFill/>
            <a:prstDash val="solid"/>
          </a:ln>
        </p:spPr>
        <p:txBody>
          <a:bodyPr wrap="square" lIns="0" tIns="0" rIns="0" bIns="0" anchor="t">
            <a:normAutofit/>
          </a:bodyPr>
          <a:lstStyle/>
          <a:p>
            <a:pPr algn="l">
              <a:lnSpc>
                <a:spcPct val="100000"/>
              </a:lnSpc>
              <a:buNone/>
              <a:defRPr sz="1350" b="1" i="0">
                <a:solidFill>
                  <a:srgbClr val="FFFFFF"/>
                </a:solidFill>
                <a:latin typeface="Arial"/>
                <a:ea typeface="Arial"/>
                <a:cs typeface="Arial"/>
              </a:defRPr>
            </a:pPr>
            <a:r>
              <a:rPr sz="1350" b="1" i="0">
                <a:solidFill>
                  <a:srgbClr val="FFFFFF"/>
                </a:solidFill>
                <a:latin typeface="Arial"/>
                <a:ea typeface="Arial"/>
                <a:cs typeface="Arial"/>
              </a:rPr>
              <a:t>The field now needs outcomes to keep pace with adoption.</a:t>
            </a:r>
          </a:p>
        </p:txBody>
      </p:sp>
      <p:sp>
        <p:nvSpPr>
          <p:cNvPr id="16" name="source-21">
            <a:extLst>
              <a:ext uri="{FF2B5EF4-FFF2-40B4-BE49-F238E27FC236}">
                <a16:creationId xmlns:a16="http://schemas.microsoft.com/office/drawing/2014/main" id="{BFDCD9E9-2889-4BBE-9AD3-673BB04E0253}"/>
              </a:ext>
            </a:extLst>
          </p:cNvPr>
          <p:cNvSpPr>
            <a:spLocks noGrp="1"/>
          </p:cNvSpPr>
          <p:nvPr/>
        </p:nvSpPr>
        <p:spPr>
          <a:xfrm>
            <a:off x="762000" y="6381750"/>
            <a:ext cx="9658350" cy="228600"/>
          </a:xfrm>
          <a:prstGeom prst="rect">
            <a:avLst/>
          </a:prstGeom>
          <a:noFill/>
          <a:ln w="0">
            <a:noFill/>
            <a:prstDash val="solid"/>
          </a:ln>
        </p:spPr>
        <p:txBody>
          <a:bodyPr wrap="square" lIns="0" tIns="0" rIns="0" bIns="0" anchor="ctr">
            <a:noAutofit/>
          </a:bodyPr>
          <a:lstStyle/>
          <a:p>
            <a:pPr algn="l">
              <a:lnSpc>
                <a:spcPct val="100000"/>
              </a:lnSpc>
              <a:buNone/>
              <a:defRPr sz="900" b="0" i="0">
                <a:solidFill>
                  <a:srgbClr val="5B6470"/>
                </a:solidFill>
                <a:latin typeface="Arial"/>
                <a:ea typeface="Arial"/>
                <a:cs typeface="Arial"/>
              </a:defRPr>
            </a:pPr>
            <a:r>
              <a:rPr sz="900" b="0" i="0">
                <a:solidFill>
                  <a:srgbClr val="5B6470"/>
                </a:solidFill>
                <a:latin typeface="Arial"/>
                <a:ea typeface="Arial"/>
                <a:cs typeface="Arial"/>
              </a:rPr>
              <a:t>Source: AIDS 2026 presentation slide · Ndumiso Madubela</a:t>
            </a:r>
          </a:p>
        </p:txBody>
      </p:sp>
      <p:sp>
        <p:nvSpPr>
          <p:cNvPr id="17" name="page-21">
            <a:extLst>
              <a:ext uri="{FF2B5EF4-FFF2-40B4-BE49-F238E27FC236}">
                <a16:creationId xmlns:a16="http://schemas.microsoft.com/office/drawing/2014/main" id="{17A39024-FD2A-4854-AC8B-2E72500AD32C}"/>
              </a:ext>
            </a:extLst>
          </p:cNvPr>
          <p:cNvSpPr>
            <a:spLocks noGrp="1"/>
          </p:cNvSpPr>
          <p:nvPr/>
        </p:nvSpPr>
        <p:spPr>
          <a:xfrm>
            <a:off x="11144250" y="6381750"/>
            <a:ext cx="533400" cy="228600"/>
          </a:xfrm>
          <a:prstGeom prst="rect">
            <a:avLst/>
          </a:prstGeom>
          <a:noFill/>
          <a:ln w="0">
            <a:noFill/>
            <a:prstDash val="solid"/>
          </a:ln>
        </p:spPr>
        <p:txBody>
          <a:bodyPr wrap="square" lIns="0" tIns="0" rIns="0" bIns="0" anchor="ctr">
            <a:noAutofit/>
          </a:bodyPr>
          <a:lstStyle/>
          <a:p>
            <a:pPr algn="r">
              <a:lnSpc>
                <a:spcPct val="100000"/>
              </a:lnSpc>
              <a:buNone/>
              <a:defRPr sz="975" b="0" i="0">
                <a:solidFill>
                  <a:srgbClr val="5B6470"/>
                </a:solidFill>
                <a:latin typeface="Arial"/>
                <a:ea typeface="Arial"/>
                <a:cs typeface="Arial"/>
              </a:defRPr>
            </a:pPr>
            <a:r>
              <a:rPr sz="975" b="0" i="0">
                <a:solidFill>
                  <a:srgbClr val="5B6470"/>
                </a:solidFill>
                <a:latin typeface="Arial"/>
                <a:ea typeface="Arial"/>
                <a:cs typeface="Arial"/>
              </a:rPr>
              <a:t>21</a:t>
            </a:r>
          </a:p>
        </p:txBody>
      </p:sp>
      <p:pic>
        <p:nvPicPr>
          <p:cNvPr id="3" name="Picture 2">
            <a:extLst>
              <a:ext uri="{FF2B5EF4-FFF2-40B4-BE49-F238E27FC236}">
                <a16:creationId xmlns:a16="http://schemas.microsoft.com/office/drawing/2014/main" id="{53599840-46AA-D2E2-3FEE-CACD8FF94683}"/>
              </a:ext>
            </a:extLst>
          </p:cNvPr>
          <p:cNvPicPr>
            <a:picLocks noChangeAspect="1"/>
          </p:cNvPicPr>
          <p:nvPr/>
        </p:nvPicPr>
        <p:blipFill>
          <a:blip r:embed="rId4"/>
          <a:stretch>
            <a:fillRect/>
          </a:stretch>
        </p:blipFill>
        <p:spPr>
          <a:xfrm>
            <a:off x="9200524" y="5986690"/>
            <a:ext cx="2991476" cy="851478"/>
          </a:xfrm>
          <a:prstGeom prst="rect">
            <a:avLst/>
          </a:prstGeom>
        </p:spPr>
      </p:pic>
    </p:spTree>
    <p:extLst>
      <p:ext uri="{BB962C8B-B14F-4D97-AF65-F5344CB8AC3E}">
        <p14:creationId xmlns:p14="http://schemas.microsoft.com/office/powerpoint/2010/main" val="5495932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22">
            <a:extLst>
              <a:ext uri="{FF2B5EF4-FFF2-40B4-BE49-F238E27FC236}">
                <a16:creationId xmlns:a16="http://schemas.microsoft.com/office/drawing/2014/main" id="{F3C68767-579E-48E3-BECF-B975DECE3238}"/>
              </a:ext>
            </a:extLst>
          </p:cNvPr>
          <p:cNvSpPr>
            <a:spLocks noGrp="1"/>
          </p:cNvSpPr>
          <p:nvPr/>
        </p:nvSpPr>
        <p:spPr>
          <a:xfrm>
            <a:off x="3090040" y="685800"/>
            <a:ext cx="8587609" cy="762000"/>
          </a:xfrm>
          <a:prstGeom prst="rect">
            <a:avLst/>
          </a:prstGeom>
          <a:noFill/>
          <a:ln w="0">
            <a:noFill/>
            <a:prstDash val="solid"/>
          </a:ln>
        </p:spPr>
        <p:txBody>
          <a:bodyPr wrap="square" lIns="0" tIns="0" rIns="0" bIns="0" anchor="t">
            <a:noAutofit/>
          </a:bodyPr>
          <a:lstStyle/>
          <a:p>
            <a:pPr algn="l">
              <a:lnSpc>
                <a:spcPct val="100000"/>
              </a:lnSpc>
              <a:buNone/>
              <a:defRPr sz="3525" b="1" i="0">
                <a:solidFill>
                  <a:srgbClr val="111111"/>
                </a:solidFill>
                <a:latin typeface="Arial"/>
                <a:ea typeface="Arial"/>
                <a:cs typeface="Arial"/>
              </a:defRPr>
            </a:pPr>
            <a:r>
              <a:rPr sz="3525" b="1" i="0" dirty="0">
                <a:solidFill>
                  <a:srgbClr val="111111"/>
                </a:solidFill>
                <a:latin typeface="Arial"/>
                <a:ea typeface="Arial"/>
                <a:cs typeface="Arial"/>
              </a:rPr>
              <a:t>Human oversight is </a:t>
            </a:r>
            <a:r>
              <a:rPr lang="en-US" sz="3525" b="1" i="0" dirty="0">
                <a:solidFill>
                  <a:srgbClr val="111111"/>
                </a:solidFill>
                <a:latin typeface="Arial"/>
                <a:ea typeface="Arial"/>
                <a:cs typeface="Arial"/>
              </a:rPr>
              <a:t>becoming the norm</a:t>
            </a:r>
            <a:endParaRPr sz="3525" b="1" i="0" dirty="0">
              <a:solidFill>
                <a:srgbClr val="111111"/>
              </a:solidFill>
              <a:latin typeface="Arial"/>
              <a:ea typeface="Arial"/>
              <a:cs typeface="Arial"/>
            </a:endParaRPr>
          </a:p>
        </p:txBody>
      </p:sp>
      <p:sp>
        <p:nvSpPr>
          <p:cNvPr id="4" name="Rectangle 3">
            <a:extLst>
              <a:ext uri="{FF2B5EF4-FFF2-40B4-BE49-F238E27FC236}">
                <a16:creationId xmlns:a16="http://schemas.microsoft.com/office/drawing/2014/main" id="{69D4605A-90FA-4964-BC8A-CCA9905CC2B7}"/>
              </a:ext>
            </a:extLst>
          </p:cNvPr>
          <p:cNvSpPr>
            <a:spLocks noGrp="1"/>
          </p:cNvSpPr>
          <p:nvPr/>
        </p:nvSpPr>
        <p:spPr>
          <a:xfrm>
            <a:off x="514350" y="1790700"/>
            <a:ext cx="8077200" cy="4229100"/>
          </a:xfrm>
          <a:prstGeom prst="rect">
            <a:avLst/>
          </a:prstGeom>
          <a:solidFill>
            <a:srgbClr val="F0F1F3"/>
          </a:solidFill>
          <a:ln w="9525">
            <a:solidFill>
              <a:srgbClr val="B8BCC4"/>
            </a:solidFill>
            <a:prstDash val="solid"/>
          </a:ln>
        </p:spPr>
        <p:txBody>
          <a:bodyPr/>
          <a:lstStyle/>
          <a:p>
            <a:endParaRPr lang="en-US"/>
          </a:p>
        </p:txBody>
      </p:sp>
      <p:pic>
        <p:nvPicPr>
          <p:cNvPr id="22" name="Picture 21"/>
          <p:cNvPicPr>
            <a:picLocks noChangeAspect="1"/>
          </p:cNvPicPr>
          <p:nvPr/>
        </p:nvPicPr>
        <p:blipFill>
          <a:blip r:embed="rId3"/>
          <a:stretch/>
        </p:blipFill>
        <p:spPr>
          <a:xfrm>
            <a:off x="533400" y="2026767"/>
            <a:ext cx="8039100" cy="3756966"/>
          </a:xfrm>
          <a:prstGeom prst="rect">
            <a:avLst/>
          </a:prstGeom>
        </p:spPr>
      </p:pic>
      <p:sp>
        <p:nvSpPr>
          <p:cNvPr id="6" name="Rectangle 5">
            <a:extLst>
              <a:ext uri="{FF2B5EF4-FFF2-40B4-BE49-F238E27FC236}">
                <a16:creationId xmlns:a16="http://schemas.microsoft.com/office/drawing/2014/main" id="{D9EDD7B7-AA19-4465-B79D-D74DCCB15F40}"/>
              </a:ext>
            </a:extLst>
          </p:cNvPr>
          <p:cNvSpPr>
            <a:spLocks noGrp="1"/>
          </p:cNvSpPr>
          <p:nvPr/>
        </p:nvSpPr>
        <p:spPr>
          <a:xfrm>
            <a:off x="8820150" y="1790700"/>
            <a:ext cx="2457450" cy="4229100"/>
          </a:xfrm>
          <a:prstGeom prst="rect">
            <a:avLst/>
          </a:prstGeom>
          <a:solidFill>
            <a:srgbClr val="111111"/>
          </a:solidFill>
          <a:ln w="0">
            <a:solidFill>
              <a:srgbClr val="111111"/>
            </a:solidFill>
            <a:prstDash val="solid"/>
          </a:ln>
        </p:spPr>
        <p:txBody>
          <a:bodyPr/>
          <a:lstStyle/>
          <a:p>
            <a:endParaRPr lang="en-US"/>
          </a:p>
        </p:txBody>
      </p:sp>
      <p:sp>
        <p:nvSpPr>
          <p:cNvPr id="7" name="Rectangle 6">
            <a:extLst>
              <a:ext uri="{FF2B5EF4-FFF2-40B4-BE49-F238E27FC236}">
                <a16:creationId xmlns:a16="http://schemas.microsoft.com/office/drawing/2014/main" id="{17AE9B50-2BAA-4B1E-B178-A77FC4DCDB8F}"/>
              </a:ext>
            </a:extLst>
          </p:cNvPr>
          <p:cNvSpPr>
            <a:spLocks noGrp="1"/>
          </p:cNvSpPr>
          <p:nvPr/>
        </p:nvSpPr>
        <p:spPr>
          <a:xfrm>
            <a:off x="9086850" y="2076450"/>
            <a:ext cx="1962150" cy="209550"/>
          </a:xfrm>
          <a:prstGeom prst="rect">
            <a:avLst/>
          </a:prstGeom>
          <a:noFill/>
          <a:ln w="0">
            <a:noFill/>
            <a:prstDash val="solid"/>
          </a:ln>
        </p:spPr>
        <p:txBody>
          <a:bodyPr wrap="square" lIns="0" tIns="0" rIns="0" bIns="0" anchor="t">
            <a:noAutofit/>
          </a:bodyPr>
          <a:lstStyle/>
          <a:p>
            <a:pPr algn="l">
              <a:lnSpc>
                <a:spcPct val="100000"/>
              </a:lnSpc>
              <a:buNone/>
              <a:defRPr sz="1050" b="1" i="0">
                <a:solidFill>
                  <a:srgbClr val="6DCBF4"/>
                </a:solidFill>
                <a:latin typeface="Arial"/>
                <a:ea typeface="Arial"/>
                <a:cs typeface="Arial"/>
              </a:defRPr>
            </a:pPr>
            <a:r>
              <a:rPr sz="1050" b="1" i="0">
                <a:solidFill>
                  <a:srgbClr val="6DCBF4"/>
                </a:solidFill>
                <a:latin typeface="Arial"/>
                <a:ea typeface="Arial"/>
                <a:cs typeface="Arial"/>
              </a:rPr>
              <a:t>WHAT IT ADDS</a:t>
            </a:r>
          </a:p>
        </p:txBody>
      </p:sp>
      <p:sp>
        <p:nvSpPr>
          <p:cNvPr id="8" name="Rectangle 7">
            <a:extLst>
              <a:ext uri="{FF2B5EF4-FFF2-40B4-BE49-F238E27FC236}">
                <a16:creationId xmlns:a16="http://schemas.microsoft.com/office/drawing/2014/main" id="{7B49B073-568F-4018-AB2B-130630D98FA6}"/>
              </a:ext>
            </a:extLst>
          </p:cNvPr>
          <p:cNvSpPr>
            <a:spLocks noGrp="1"/>
          </p:cNvSpPr>
          <p:nvPr/>
        </p:nvSpPr>
        <p:spPr>
          <a:xfrm>
            <a:off x="9086850" y="2533650"/>
            <a:ext cx="381000" cy="247650"/>
          </a:xfrm>
          <a:prstGeom prst="rect">
            <a:avLst/>
          </a:prstGeom>
          <a:noFill/>
          <a:ln w="0">
            <a:noFill/>
            <a:prstDash val="solid"/>
          </a:ln>
        </p:spPr>
        <p:txBody>
          <a:bodyPr wrap="square" lIns="0" tIns="0" rIns="0" bIns="0" anchor="t">
            <a:noAutofit/>
          </a:bodyPr>
          <a:lstStyle/>
          <a:p>
            <a:pPr algn="l">
              <a:lnSpc>
                <a:spcPct val="100000"/>
              </a:lnSpc>
              <a:buNone/>
              <a:defRPr sz="1350" b="1" i="0">
                <a:solidFill>
                  <a:srgbClr val="6DCBF4"/>
                </a:solidFill>
                <a:latin typeface="Arial"/>
                <a:ea typeface="Arial"/>
                <a:cs typeface="Arial"/>
              </a:defRPr>
            </a:pPr>
            <a:r>
              <a:rPr sz="1350" b="1" i="0">
                <a:solidFill>
                  <a:srgbClr val="6DCBF4"/>
                </a:solidFill>
                <a:latin typeface="Arial"/>
                <a:ea typeface="Arial"/>
                <a:cs typeface="Arial"/>
              </a:rPr>
              <a:t>01</a:t>
            </a:r>
          </a:p>
        </p:txBody>
      </p:sp>
      <p:sp>
        <p:nvSpPr>
          <p:cNvPr id="9" name="Rectangle 8">
            <a:extLst>
              <a:ext uri="{FF2B5EF4-FFF2-40B4-BE49-F238E27FC236}">
                <a16:creationId xmlns:a16="http://schemas.microsoft.com/office/drawing/2014/main" id="{CFA96A8F-5A52-4D33-BC7B-DDD170A3EF57}"/>
              </a:ext>
            </a:extLst>
          </p:cNvPr>
          <p:cNvSpPr>
            <a:spLocks noGrp="1"/>
          </p:cNvSpPr>
          <p:nvPr/>
        </p:nvSpPr>
        <p:spPr>
          <a:xfrm>
            <a:off x="9544050" y="2495550"/>
            <a:ext cx="1504950" cy="609600"/>
          </a:xfrm>
          <a:prstGeom prst="rect">
            <a:avLst/>
          </a:prstGeom>
          <a:noFill/>
          <a:ln w="0">
            <a:noFill/>
            <a:prstDash val="solid"/>
          </a:ln>
        </p:spPr>
        <p:txBody>
          <a:bodyPr wrap="square" lIns="0" tIns="0" rIns="0" bIns="0" anchor="t">
            <a:normAutofit fontScale="85731"/>
          </a:bodyPr>
          <a:lstStyle/>
          <a:p>
            <a:pPr algn="l">
              <a:lnSpc>
                <a:spcPct val="100000"/>
              </a:lnSpc>
              <a:buNone/>
              <a:defRPr sz="1350" b="1" i="0">
                <a:solidFill>
                  <a:srgbClr val="FFFFFF"/>
                </a:solidFill>
                <a:latin typeface="Arial"/>
                <a:ea typeface="Arial"/>
                <a:cs typeface="Arial"/>
              </a:defRPr>
            </a:pPr>
            <a:r>
              <a:rPr sz="1350" b="1" i="0">
                <a:solidFill>
                  <a:srgbClr val="FFFFFF"/>
                </a:solidFill>
                <a:latin typeface="Arial"/>
                <a:ea typeface="Arial"/>
                <a:cs typeface="Arial"/>
              </a:rPr>
              <a:t>AI responds immediately while a clinician is alerted.</a:t>
            </a:r>
          </a:p>
        </p:txBody>
      </p:sp>
      <p:sp>
        <p:nvSpPr>
          <p:cNvPr id="10" name="Rectangle 9">
            <a:extLst>
              <a:ext uri="{FF2B5EF4-FFF2-40B4-BE49-F238E27FC236}">
                <a16:creationId xmlns:a16="http://schemas.microsoft.com/office/drawing/2014/main" id="{271D68CD-9EB2-49F4-B740-FDD265880FEC}"/>
              </a:ext>
            </a:extLst>
          </p:cNvPr>
          <p:cNvSpPr>
            <a:spLocks noGrp="1"/>
          </p:cNvSpPr>
          <p:nvPr/>
        </p:nvSpPr>
        <p:spPr>
          <a:xfrm>
            <a:off x="9086850" y="3390900"/>
            <a:ext cx="381000" cy="247650"/>
          </a:xfrm>
          <a:prstGeom prst="rect">
            <a:avLst/>
          </a:prstGeom>
          <a:noFill/>
          <a:ln w="0">
            <a:noFill/>
            <a:prstDash val="solid"/>
          </a:ln>
        </p:spPr>
        <p:txBody>
          <a:bodyPr wrap="square" lIns="0" tIns="0" rIns="0" bIns="0" anchor="t">
            <a:noAutofit/>
          </a:bodyPr>
          <a:lstStyle/>
          <a:p>
            <a:pPr algn="l">
              <a:lnSpc>
                <a:spcPct val="100000"/>
              </a:lnSpc>
              <a:buNone/>
              <a:defRPr sz="1350" b="1" i="0">
                <a:solidFill>
                  <a:srgbClr val="D91E4D"/>
                </a:solidFill>
                <a:latin typeface="Arial"/>
                <a:ea typeface="Arial"/>
                <a:cs typeface="Arial"/>
              </a:defRPr>
            </a:pPr>
            <a:r>
              <a:rPr sz="1350" b="1" i="0">
                <a:solidFill>
                  <a:srgbClr val="D91E4D"/>
                </a:solidFill>
                <a:latin typeface="Arial"/>
                <a:ea typeface="Arial"/>
                <a:cs typeface="Arial"/>
              </a:rPr>
              <a:t>02</a:t>
            </a:r>
          </a:p>
        </p:txBody>
      </p:sp>
      <p:sp>
        <p:nvSpPr>
          <p:cNvPr id="11" name="Rectangle 10">
            <a:extLst>
              <a:ext uri="{FF2B5EF4-FFF2-40B4-BE49-F238E27FC236}">
                <a16:creationId xmlns:a16="http://schemas.microsoft.com/office/drawing/2014/main" id="{D9CA5CD3-1053-4A22-99C0-5A9A15BF1475}"/>
              </a:ext>
            </a:extLst>
          </p:cNvPr>
          <p:cNvSpPr>
            <a:spLocks noGrp="1"/>
          </p:cNvSpPr>
          <p:nvPr/>
        </p:nvSpPr>
        <p:spPr>
          <a:xfrm>
            <a:off x="9544050" y="3352800"/>
            <a:ext cx="1504950" cy="609600"/>
          </a:xfrm>
          <a:prstGeom prst="rect">
            <a:avLst/>
          </a:prstGeom>
          <a:noFill/>
          <a:ln w="0">
            <a:noFill/>
            <a:prstDash val="solid"/>
          </a:ln>
        </p:spPr>
        <p:txBody>
          <a:bodyPr wrap="square" lIns="0" tIns="0" rIns="0" bIns="0" anchor="t">
            <a:normAutofit fontScale="91664"/>
          </a:bodyPr>
          <a:lstStyle/>
          <a:p>
            <a:pPr algn="l">
              <a:lnSpc>
                <a:spcPct val="100000"/>
              </a:lnSpc>
              <a:buNone/>
              <a:defRPr sz="1350" b="1" i="0">
                <a:solidFill>
                  <a:srgbClr val="FFFFFF"/>
                </a:solidFill>
                <a:latin typeface="Arial"/>
                <a:ea typeface="Arial"/>
                <a:cs typeface="Arial"/>
              </a:defRPr>
            </a:pPr>
            <a:r>
              <a:rPr sz="1350" b="1" i="0">
                <a:solidFill>
                  <a:srgbClr val="FFFFFF"/>
                </a:solidFill>
                <a:latin typeface="Arial"/>
                <a:ea typeface="Arial"/>
                <a:cs typeface="Arial"/>
              </a:rPr>
              <a:t>Escalation carries conversation context and priority.</a:t>
            </a:r>
          </a:p>
        </p:txBody>
      </p:sp>
      <p:sp>
        <p:nvSpPr>
          <p:cNvPr id="12" name="Rectangle 11">
            <a:extLst>
              <a:ext uri="{FF2B5EF4-FFF2-40B4-BE49-F238E27FC236}">
                <a16:creationId xmlns:a16="http://schemas.microsoft.com/office/drawing/2014/main" id="{CEB5FE5E-2935-4B10-8671-2FA025D7E4B6}"/>
              </a:ext>
            </a:extLst>
          </p:cNvPr>
          <p:cNvSpPr>
            <a:spLocks noGrp="1"/>
          </p:cNvSpPr>
          <p:nvPr/>
        </p:nvSpPr>
        <p:spPr>
          <a:xfrm>
            <a:off x="9086850" y="4248150"/>
            <a:ext cx="381000" cy="247650"/>
          </a:xfrm>
          <a:prstGeom prst="rect">
            <a:avLst/>
          </a:prstGeom>
          <a:noFill/>
          <a:ln w="0">
            <a:noFill/>
            <a:prstDash val="solid"/>
          </a:ln>
        </p:spPr>
        <p:txBody>
          <a:bodyPr wrap="square" lIns="0" tIns="0" rIns="0" bIns="0" anchor="t">
            <a:noAutofit/>
          </a:bodyPr>
          <a:lstStyle/>
          <a:p>
            <a:pPr algn="l">
              <a:lnSpc>
                <a:spcPct val="100000"/>
              </a:lnSpc>
              <a:buNone/>
              <a:defRPr sz="1350" b="1" i="0">
                <a:solidFill>
                  <a:srgbClr val="6DCBF4"/>
                </a:solidFill>
                <a:latin typeface="Arial"/>
                <a:ea typeface="Arial"/>
                <a:cs typeface="Arial"/>
              </a:defRPr>
            </a:pPr>
            <a:r>
              <a:rPr sz="1350" b="1" i="0">
                <a:solidFill>
                  <a:srgbClr val="6DCBF4"/>
                </a:solidFill>
                <a:latin typeface="Arial"/>
                <a:ea typeface="Arial"/>
                <a:cs typeface="Arial"/>
              </a:rPr>
              <a:t>03</a:t>
            </a:r>
          </a:p>
        </p:txBody>
      </p:sp>
      <p:sp>
        <p:nvSpPr>
          <p:cNvPr id="13" name="Rectangle 12">
            <a:extLst>
              <a:ext uri="{FF2B5EF4-FFF2-40B4-BE49-F238E27FC236}">
                <a16:creationId xmlns:a16="http://schemas.microsoft.com/office/drawing/2014/main" id="{47ECF739-50B8-4B95-A5B3-026F3709D0FC}"/>
              </a:ext>
            </a:extLst>
          </p:cNvPr>
          <p:cNvSpPr>
            <a:spLocks noGrp="1"/>
          </p:cNvSpPr>
          <p:nvPr/>
        </p:nvSpPr>
        <p:spPr>
          <a:xfrm>
            <a:off x="9544050" y="4210050"/>
            <a:ext cx="1504950" cy="609600"/>
          </a:xfrm>
          <a:prstGeom prst="rect">
            <a:avLst/>
          </a:prstGeom>
          <a:noFill/>
          <a:ln w="0">
            <a:noFill/>
            <a:prstDash val="solid"/>
          </a:ln>
        </p:spPr>
        <p:txBody>
          <a:bodyPr wrap="square" lIns="0" tIns="0" rIns="0" bIns="0" anchor="t">
            <a:normAutofit fontScale="85853" lnSpcReduction="20000"/>
          </a:bodyPr>
          <a:lstStyle/>
          <a:p>
            <a:pPr algn="l">
              <a:lnSpc>
                <a:spcPct val="100000"/>
              </a:lnSpc>
              <a:buNone/>
              <a:defRPr sz="1350" b="1" i="0">
                <a:solidFill>
                  <a:srgbClr val="FFFFFF"/>
                </a:solidFill>
                <a:latin typeface="Arial"/>
                <a:ea typeface="Arial"/>
                <a:cs typeface="Arial"/>
              </a:defRPr>
            </a:pPr>
            <a:r>
              <a:rPr sz="1350" b="1" i="0">
                <a:solidFill>
                  <a:srgbClr val="FFFFFF"/>
                </a:solidFill>
                <a:latin typeface="Arial"/>
                <a:ea typeface="Arial"/>
                <a:cs typeface="Arial"/>
              </a:rPr>
              <a:t>Follow-up and independent review close the safety loop.</a:t>
            </a:r>
          </a:p>
        </p:txBody>
      </p:sp>
      <p:sp>
        <p:nvSpPr>
          <p:cNvPr id="14" name="Rectangle 13">
            <a:extLst>
              <a:ext uri="{FF2B5EF4-FFF2-40B4-BE49-F238E27FC236}">
                <a16:creationId xmlns:a16="http://schemas.microsoft.com/office/drawing/2014/main" id="{6335E2F5-D551-46B5-9CFC-53D025231B64}"/>
              </a:ext>
            </a:extLst>
          </p:cNvPr>
          <p:cNvSpPr>
            <a:spLocks noGrp="1"/>
          </p:cNvSpPr>
          <p:nvPr/>
        </p:nvSpPr>
        <p:spPr>
          <a:xfrm>
            <a:off x="9086850" y="4953000"/>
            <a:ext cx="1924050" cy="9525"/>
          </a:xfrm>
          <a:prstGeom prst="rect">
            <a:avLst/>
          </a:prstGeom>
          <a:solidFill>
            <a:srgbClr val="5B6470"/>
          </a:solidFill>
          <a:ln w="0">
            <a:solidFill>
              <a:srgbClr val="5B6470"/>
            </a:solidFill>
            <a:prstDash val="solid"/>
          </a:ln>
        </p:spPr>
        <p:txBody>
          <a:bodyPr/>
          <a:lstStyle/>
          <a:p>
            <a:endParaRPr lang="en-US"/>
          </a:p>
        </p:txBody>
      </p:sp>
      <p:sp>
        <p:nvSpPr>
          <p:cNvPr id="15" name="Rectangle 14">
            <a:extLst>
              <a:ext uri="{FF2B5EF4-FFF2-40B4-BE49-F238E27FC236}">
                <a16:creationId xmlns:a16="http://schemas.microsoft.com/office/drawing/2014/main" id="{80D93EC7-ABB2-4820-ABB4-5C5F88E3A4DA}"/>
              </a:ext>
            </a:extLst>
          </p:cNvPr>
          <p:cNvSpPr>
            <a:spLocks noGrp="1"/>
          </p:cNvSpPr>
          <p:nvPr/>
        </p:nvSpPr>
        <p:spPr>
          <a:xfrm>
            <a:off x="9086850" y="5162550"/>
            <a:ext cx="1924050" cy="666750"/>
          </a:xfrm>
          <a:prstGeom prst="rect">
            <a:avLst/>
          </a:prstGeom>
          <a:noFill/>
          <a:ln w="0">
            <a:noFill/>
            <a:prstDash val="solid"/>
          </a:ln>
        </p:spPr>
        <p:txBody>
          <a:bodyPr wrap="square" lIns="0" tIns="0" rIns="0" bIns="0" anchor="t">
            <a:normAutofit/>
          </a:bodyPr>
          <a:lstStyle/>
          <a:p>
            <a:pPr algn="l">
              <a:lnSpc>
                <a:spcPct val="100000"/>
              </a:lnSpc>
              <a:buNone/>
              <a:defRPr sz="1350" b="1" i="0">
                <a:solidFill>
                  <a:srgbClr val="FFFFFF"/>
                </a:solidFill>
                <a:latin typeface="Arial"/>
                <a:ea typeface="Arial"/>
                <a:cs typeface="Arial"/>
              </a:defRPr>
            </a:pPr>
            <a:r>
              <a:rPr sz="1350" b="1" i="0">
                <a:solidFill>
                  <a:srgbClr val="FFFFFF"/>
                </a:solidFill>
                <a:latin typeface="Arial"/>
                <a:ea typeface="Arial"/>
                <a:cs typeface="Arial"/>
              </a:rPr>
              <a:t>Safety depends on roles, timing and auditability.</a:t>
            </a:r>
          </a:p>
        </p:txBody>
      </p:sp>
      <p:sp>
        <p:nvSpPr>
          <p:cNvPr id="16" name="source-22">
            <a:extLst>
              <a:ext uri="{FF2B5EF4-FFF2-40B4-BE49-F238E27FC236}">
                <a16:creationId xmlns:a16="http://schemas.microsoft.com/office/drawing/2014/main" id="{26B21B65-5732-400A-B774-9067FEBD68AE}"/>
              </a:ext>
            </a:extLst>
          </p:cNvPr>
          <p:cNvSpPr>
            <a:spLocks noGrp="1"/>
          </p:cNvSpPr>
          <p:nvPr/>
        </p:nvSpPr>
        <p:spPr>
          <a:xfrm>
            <a:off x="762000" y="6381750"/>
            <a:ext cx="9658350" cy="228600"/>
          </a:xfrm>
          <a:prstGeom prst="rect">
            <a:avLst/>
          </a:prstGeom>
          <a:noFill/>
          <a:ln w="0">
            <a:noFill/>
            <a:prstDash val="solid"/>
          </a:ln>
        </p:spPr>
        <p:txBody>
          <a:bodyPr wrap="square" lIns="0" tIns="0" rIns="0" bIns="0" anchor="ctr">
            <a:noAutofit/>
          </a:bodyPr>
          <a:lstStyle/>
          <a:p>
            <a:pPr algn="l">
              <a:lnSpc>
                <a:spcPct val="100000"/>
              </a:lnSpc>
              <a:buNone/>
              <a:defRPr sz="900" b="0" i="0">
                <a:solidFill>
                  <a:srgbClr val="5B6470"/>
                </a:solidFill>
                <a:latin typeface="Arial"/>
                <a:ea typeface="Arial"/>
                <a:cs typeface="Arial"/>
              </a:defRPr>
            </a:pPr>
            <a:r>
              <a:rPr sz="900" b="0" i="0">
                <a:solidFill>
                  <a:srgbClr val="5B6470"/>
                </a:solidFill>
                <a:latin typeface="Arial"/>
                <a:ea typeface="Arial"/>
                <a:cs typeface="Arial"/>
              </a:rPr>
              <a:t>Source: AIDS 2026 presentation slide · Shawn Malone</a:t>
            </a:r>
          </a:p>
        </p:txBody>
      </p:sp>
      <p:sp>
        <p:nvSpPr>
          <p:cNvPr id="17" name="page-22">
            <a:extLst>
              <a:ext uri="{FF2B5EF4-FFF2-40B4-BE49-F238E27FC236}">
                <a16:creationId xmlns:a16="http://schemas.microsoft.com/office/drawing/2014/main" id="{6B2F6775-1320-4522-878C-EF3B4D049714}"/>
              </a:ext>
            </a:extLst>
          </p:cNvPr>
          <p:cNvSpPr>
            <a:spLocks noGrp="1"/>
          </p:cNvSpPr>
          <p:nvPr/>
        </p:nvSpPr>
        <p:spPr>
          <a:xfrm>
            <a:off x="11144250" y="6381750"/>
            <a:ext cx="533400" cy="228600"/>
          </a:xfrm>
          <a:prstGeom prst="rect">
            <a:avLst/>
          </a:prstGeom>
          <a:noFill/>
          <a:ln w="0">
            <a:noFill/>
            <a:prstDash val="solid"/>
          </a:ln>
        </p:spPr>
        <p:txBody>
          <a:bodyPr wrap="square" lIns="0" tIns="0" rIns="0" bIns="0" anchor="ctr">
            <a:noAutofit/>
          </a:bodyPr>
          <a:lstStyle/>
          <a:p>
            <a:pPr algn="r">
              <a:lnSpc>
                <a:spcPct val="100000"/>
              </a:lnSpc>
              <a:buNone/>
              <a:defRPr sz="975" b="0" i="0">
                <a:solidFill>
                  <a:srgbClr val="5B6470"/>
                </a:solidFill>
                <a:latin typeface="Arial"/>
                <a:ea typeface="Arial"/>
                <a:cs typeface="Arial"/>
              </a:defRPr>
            </a:pPr>
            <a:r>
              <a:rPr sz="975" b="0" i="0">
                <a:solidFill>
                  <a:srgbClr val="5B6470"/>
                </a:solidFill>
                <a:latin typeface="Arial"/>
                <a:ea typeface="Arial"/>
                <a:cs typeface="Arial"/>
              </a:rPr>
              <a:t>22</a:t>
            </a:r>
          </a:p>
        </p:txBody>
      </p:sp>
      <p:pic>
        <p:nvPicPr>
          <p:cNvPr id="3" name="Picture 2">
            <a:extLst>
              <a:ext uri="{FF2B5EF4-FFF2-40B4-BE49-F238E27FC236}">
                <a16:creationId xmlns:a16="http://schemas.microsoft.com/office/drawing/2014/main" id="{4E809E8B-5A16-B34D-D986-EC590D3E3794}"/>
              </a:ext>
            </a:extLst>
          </p:cNvPr>
          <p:cNvPicPr>
            <a:picLocks noChangeAspect="1"/>
          </p:cNvPicPr>
          <p:nvPr/>
        </p:nvPicPr>
        <p:blipFill>
          <a:blip r:embed="rId4"/>
          <a:stretch>
            <a:fillRect/>
          </a:stretch>
        </p:blipFill>
        <p:spPr>
          <a:xfrm>
            <a:off x="9200524" y="5986690"/>
            <a:ext cx="2991476" cy="851478"/>
          </a:xfrm>
          <a:prstGeom prst="rect">
            <a:avLst/>
          </a:prstGeom>
        </p:spPr>
      </p:pic>
    </p:spTree>
    <p:extLst>
      <p:ext uri="{BB962C8B-B14F-4D97-AF65-F5344CB8AC3E}">
        <p14:creationId xmlns:p14="http://schemas.microsoft.com/office/powerpoint/2010/main" val="3793078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23"/>
          <p:cNvSpPr txBox="1">
            <a:spLocks noGrp="1"/>
          </p:cNvSpPr>
          <p:nvPr>
            <p:ph type="title"/>
          </p:nvPr>
        </p:nvSpPr>
        <p:spPr>
          <a:xfrm>
            <a:off x="442916" y="3232201"/>
            <a:ext cx="5437187" cy="1212747"/>
          </a:xfrm>
          <a:prstGeom prst="rect">
            <a:avLst/>
          </a:prstGeom>
          <a:noFill/>
          <a:ln>
            <a:noFill/>
          </a:ln>
        </p:spPr>
        <p:txBody>
          <a:bodyPr spcFirstLastPara="1" wrap="square" lIns="0" tIns="0" rIns="0" bIns="0" anchor="b" anchorCtr="0">
            <a:normAutofit fontScale="90000"/>
          </a:bodyPr>
          <a:lstStyle/>
          <a:p>
            <a:pPr marL="0" lvl="0" indent="0" algn="l" rtl="0">
              <a:lnSpc>
                <a:spcPct val="90000"/>
              </a:lnSpc>
              <a:spcBef>
                <a:spcPts val="0"/>
              </a:spcBef>
              <a:spcAft>
                <a:spcPts val="0"/>
              </a:spcAft>
              <a:buClr>
                <a:schemeClr val="dk2"/>
              </a:buClr>
              <a:buSzPts val="4400"/>
              <a:buFont typeface="Verdana"/>
              <a:buNone/>
            </a:pPr>
            <a:r>
              <a:rPr lang="en-US" dirty="0"/>
              <a:t>Governance, Ethics, Financing of AI in HIV</a:t>
            </a:r>
            <a:endParaRPr dirty="0"/>
          </a:p>
        </p:txBody>
      </p:sp>
      <p:sp>
        <p:nvSpPr>
          <p:cNvPr id="519" name="Google Shape;519;p23"/>
          <p:cNvSpPr txBox="1">
            <a:spLocks noGrp="1"/>
          </p:cNvSpPr>
          <p:nvPr>
            <p:ph type="body" idx="1"/>
          </p:nvPr>
        </p:nvSpPr>
        <p:spPr>
          <a:xfrm>
            <a:off x="442915" y="3838575"/>
            <a:ext cx="5437188" cy="2362200"/>
          </a:xfrm>
          <a:prstGeom prst="rect">
            <a:avLst/>
          </a:prstGeom>
          <a:noFill/>
          <a:ln>
            <a:noFill/>
          </a:ln>
        </p:spPr>
        <p:txBody>
          <a:bodyPr spcFirstLastPara="1" wrap="square" lIns="0" tIns="0" rIns="0" bIns="0" anchor="t" anchorCtr="0">
            <a:normAutofit/>
          </a:bodyPr>
          <a:lstStyle/>
          <a:p>
            <a:pPr marL="0" lvl="0" indent="0" algn="l" rtl="0">
              <a:lnSpc>
                <a:spcPct val="110000"/>
              </a:lnSpc>
              <a:spcBef>
                <a:spcPts val="0"/>
              </a:spcBef>
              <a:spcAft>
                <a:spcPts val="0"/>
              </a:spcAft>
              <a:buClr>
                <a:schemeClr val="dk1"/>
              </a:buClr>
              <a:buSzPts val="1400"/>
              <a:buNone/>
            </a:pP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23">
            <a:extLst>
              <a:ext uri="{FF2B5EF4-FFF2-40B4-BE49-F238E27FC236}">
                <a16:creationId xmlns:a16="http://schemas.microsoft.com/office/drawing/2014/main" id="{06DBD06B-2C19-46C5-A05F-E93D15F27D47}"/>
              </a:ext>
            </a:extLst>
          </p:cNvPr>
          <p:cNvSpPr>
            <a:spLocks noGrp="1"/>
          </p:cNvSpPr>
          <p:nvPr/>
        </p:nvSpPr>
        <p:spPr>
          <a:xfrm>
            <a:off x="2758966" y="685800"/>
            <a:ext cx="8918684" cy="762000"/>
          </a:xfrm>
          <a:prstGeom prst="rect">
            <a:avLst/>
          </a:prstGeom>
          <a:noFill/>
          <a:ln w="0">
            <a:noFill/>
            <a:prstDash val="solid"/>
          </a:ln>
        </p:spPr>
        <p:txBody>
          <a:bodyPr wrap="square" lIns="0" tIns="0" rIns="0" bIns="0" anchor="t">
            <a:noAutofit/>
          </a:bodyPr>
          <a:lstStyle/>
          <a:p>
            <a:pPr algn="l">
              <a:lnSpc>
                <a:spcPct val="100000"/>
              </a:lnSpc>
              <a:buNone/>
              <a:defRPr sz="3525" b="1" i="0">
                <a:solidFill>
                  <a:srgbClr val="111111"/>
                </a:solidFill>
                <a:latin typeface="Arial"/>
                <a:ea typeface="Arial"/>
                <a:cs typeface="Arial"/>
              </a:defRPr>
            </a:pPr>
            <a:r>
              <a:rPr sz="3525" b="1" i="0" dirty="0">
                <a:solidFill>
                  <a:srgbClr val="111111"/>
                </a:solidFill>
                <a:latin typeface="Arial"/>
                <a:ea typeface="Arial"/>
                <a:cs typeface="Arial"/>
              </a:rPr>
              <a:t>Scaling AI requires regulatory and financial realism</a:t>
            </a:r>
          </a:p>
        </p:txBody>
      </p:sp>
      <p:sp>
        <p:nvSpPr>
          <p:cNvPr id="4" name="Rectangle 3">
            <a:extLst>
              <a:ext uri="{FF2B5EF4-FFF2-40B4-BE49-F238E27FC236}">
                <a16:creationId xmlns:a16="http://schemas.microsoft.com/office/drawing/2014/main" id="{5FB86152-9FD2-41A8-AFC8-A973BDC64B8C}"/>
              </a:ext>
            </a:extLst>
          </p:cNvPr>
          <p:cNvSpPr>
            <a:spLocks noGrp="1"/>
          </p:cNvSpPr>
          <p:nvPr/>
        </p:nvSpPr>
        <p:spPr>
          <a:xfrm>
            <a:off x="514350" y="1790700"/>
            <a:ext cx="8077200" cy="4229100"/>
          </a:xfrm>
          <a:prstGeom prst="rect">
            <a:avLst/>
          </a:prstGeom>
          <a:solidFill>
            <a:srgbClr val="F0F1F3"/>
          </a:solidFill>
          <a:ln w="9525">
            <a:solidFill>
              <a:srgbClr val="B8BCC4"/>
            </a:solidFill>
            <a:prstDash val="solid"/>
          </a:ln>
        </p:spPr>
        <p:txBody>
          <a:bodyPr/>
          <a:lstStyle/>
          <a:p>
            <a:endParaRPr lang="en-US"/>
          </a:p>
        </p:txBody>
      </p:sp>
      <p:pic>
        <p:nvPicPr>
          <p:cNvPr id="22" name="Picture 21"/>
          <p:cNvPicPr>
            <a:picLocks noChangeAspect="1"/>
          </p:cNvPicPr>
          <p:nvPr/>
        </p:nvPicPr>
        <p:blipFill>
          <a:blip r:embed="rId3"/>
          <a:stretch/>
        </p:blipFill>
        <p:spPr>
          <a:xfrm>
            <a:off x="533400" y="2026767"/>
            <a:ext cx="8039100" cy="3756966"/>
          </a:xfrm>
          <a:prstGeom prst="rect">
            <a:avLst/>
          </a:prstGeom>
        </p:spPr>
      </p:pic>
      <p:sp>
        <p:nvSpPr>
          <p:cNvPr id="6" name="Rectangle 5">
            <a:extLst>
              <a:ext uri="{FF2B5EF4-FFF2-40B4-BE49-F238E27FC236}">
                <a16:creationId xmlns:a16="http://schemas.microsoft.com/office/drawing/2014/main" id="{EC87810E-A5E8-45DE-8963-30B2EF23DCC2}"/>
              </a:ext>
            </a:extLst>
          </p:cNvPr>
          <p:cNvSpPr>
            <a:spLocks noGrp="1"/>
          </p:cNvSpPr>
          <p:nvPr/>
        </p:nvSpPr>
        <p:spPr>
          <a:xfrm>
            <a:off x="8820150" y="1790700"/>
            <a:ext cx="2457450" cy="4229100"/>
          </a:xfrm>
          <a:prstGeom prst="rect">
            <a:avLst/>
          </a:prstGeom>
          <a:solidFill>
            <a:srgbClr val="111111"/>
          </a:solidFill>
          <a:ln w="0">
            <a:solidFill>
              <a:srgbClr val="111111"/>
            </a:solidFill>
            <a:prstDash val="solid"/>
          </a:ln>
        </p:spPr>
        <p:txBody>
          <a:bodyPr/>
          <a:lstStyle/>
          <a:p>
            <a:endParaRPr lang="en-US"/>
          </a:p>
        </p:txBody>
      </p:sp>
      <p:sp>
        <p:nvSpPr>
          <p:cNvPr id="7" name="Rectangle 6">
            <a:extLst>
              <a:ext uri="{FF2B5EF4-FFF2-40B4-BE49-F238E27FC236}">
                <a16:creationId xmlns:a16="http://schemas.microsoft.com/office/drawing/2014/main" id="{7E569432-EFF4-42E5-82E2-DF8A311C9765}"/>
              </a:ext>
            </a:extLst>
          </p:cNvPr>
          <p:cNvSpPr>
            <a:spLocks noGrp="1"/>
          </p:cNvSpPr>
          <p:nvPr/>
        </p:nvSpPr>
        <p:spPr>
          <a:xfrm>
            <a:off x="9086850" y="2076450"/>
            <a:ext cx="1962150" cy="209550"/>
          </a:xfrm>
          <a:prstGeom prst="rect">
            <a:avLst/>
          </a:prstGeom>
          <a:noFill/>
          <a:ln w="0">
            <a:noFill/>
            <a:prstDash val="solid"/>
          </a:ln>
        </p:spPr>
        <p:txBody>
          <a:bodyPr wrap="square" lIns="0" tIns="0" rIns="0" bIns="0" anchor="t">
            <a:noAutofit/>
          </a:bodyPr>
          <a:lstStyle/>
          <a:p>
            <a:pPr algn="l">
              <a:lnSpc>
                <a:spcPct val="100000"/>
              </a:lnSpc>
              <a:buNone/>
              <a:defRPr sz="1050" b="1" i="0">
                <a:solidFill>
                  <a:srgbClr val="6DCBF4"/>
                </a:solidFill>
                <a:latin typeface="Arial"/>
                <a:ea typeface="Arial"/>
                <a:cs typeface="Arial"/>
              </a:defRPr>
            </a:pPr>
            <a:r>
              <a:rPr sz="1050" b="1" i="0">
                <a:solidFill>
                  <a:srgbClr val="6DCBF4"/>
                </a:solidFill>
                <a:latin typeface="Arial"/>
                <a:ea typeface="Arial"/>
                <a:cs typeface="Arial"/>
              </a:rPr>
              <a:t>WHAT IT ADDS</a:t>
            </a:r>
          </a:p>
        </p:txBody>
      </p:sp>
      <p:sp>
        <p:nvSpPr>
          <p:cNvPr id="8" name="Rectangle 7">
            <a:extLst>
              <a:ext uri="{FF2B5EF4-FFF2-40B4-BE49-F238E27FC236}">
                <a16:creationId xmlns:a16="http://schemas.microsoft.com/office/drawing/2014/main" id="{ABDA9BFD-F215-4ED0-A09A-5D0920F244DE}"/>
              </a:ext>
            </a:extLst>
          </p:cNvPr>
          <p:cNvSpPr>
            <a:spLocks noGrp="1"/>
          </p:cNvSpPr>
          <p:nvPr/>
        </p:nvSpPr>
        <p:spPr>
          <a:xfrm>
            <a:off x="9086850" y="2533650"/>
            <a:ext cx="381000" cy="247650"/>
          </a:xfrm>
          <a:prstGeom prst="rect">
            <a:avLst/>
          </a:prstGeom>
          <a:noFill/>
          <a:ln w="0">
            <a:noFill/>
            <a:prstDash val="solid"/>
          </a:ln>
        </p:spPr>
        <p:txBody>
          <a:bodyPr wrap="square" lIns="0" tIns="0" rIns="0" bIns="0" anchor="t">
            <a:noAutofit/>
          </a:bodyPr>
          <a:lstStyle/>
          <a:p>
            <a:pPr algn="l">
              <a:lnSpc>
                <a:spcPct val="100000"/>
              </a:lnSpc>
              <a:buNone/>
              <a:defRPr sz="1350" b="1" i="0">
                <a:solidFill>
                  <a:srgbClr val="6DCBF4"/>
                </a:solidFill>
                <a:latin typeface="Arial"/>
                <a:ea typeface="Arial"/>
                <a:cs typeface="Arial"/>
              </a:defRPr>
            </a:pPr>
            <a:r>
              <a:rPr sz="1350" b="1" i="0">
                <a:solidFill>
                  <a:srgbClr val="6DCBF4"/>
                </a:solidFill>
                <a:latin typeface="Arial"/>
                <a:ea typeface="Arial"/>
                <a:cs typeface="Arial"/>
              </a:rPr>
              <a:t>01</a:t>
            </a:r>
          </a:p>
        </p:txBody>
      </p:sp>
      <p:sp>
        <p:nvSpPr>
          <p:cNvPr id="9" name="Rectangle 8">
            <a:extLst>
              <a:ext uri="{FF2B5EF4-FFF2-40B4-BE49-F238E27FC236}">
                <a16:creationId xmlns:a16="http://schemas.microsoft.com/office/drawing/2014/main" id="{B6CDB15A-6B04-48DC-B943-2A8E6E217527}"/>
              </a:ext>
            </a:extLst>
          </p:cNvPr>
          <p:cNvSpPr>
            <a:spLocks noGrp="1"/>
          </p:cNvSpPr>
          <p:nvPr/>
        </p:nvSpPr>
        <p:spPr>
          <a:xfrm>
            <a:off x="9544050" y="2495550"/>
            <a:ext cx="1504950" cy="609600"/>
          </a:xfrm>
          <a:prstGeom prst="rect">
            <a:avLst/>
          </a:prstGeom>
          <a:noFill/>
          <a:ln w="0">
            <a:noFill/>
            <a:prstDash val="solid"/>
          </a:ln>
        </p:spPr>
        <p:txBody>
          <a:bodyPr wrap="square" lIns="0" tIns="0" rIns="0" bIns="0" anchor="t">
            <a:normAutofit fontScale="88314" lnSpcReduction="20000"/>
          </a:bodyPr>
          <a:lstStyle/>
          <a:p>
            <a:pPr algn="l">
              <a:lnSpc>
                <a:spcPct val="100000"/>
              </a:lnSpc>
              <a:buNone/>
              <a:defRPr sz="1350" b="1" i="0">
                <a:solidFill>
                  <a:srgbClr val="FFFFFF"/>
                </a:solidFill>
                <a:latin typeface="Arial"/>
                <a:ea typeface="Arial"/>
                <a:cs typeface="Arial"/>
              </a:defRPr>
            </a:pPr>
            <a:r>
              <a:rPr sz="1350" b="1" i="0">
                <a:solidFill>
                  <a:srgbClr val="FFFFFF"/>
                </a:solidFill>
                <a:latin typeface="Arial"/>
                <a:ea typeface="Arial"/>
                <a:cs typeface="Arial"/>
              </a:rPr>
              <a:t>Regulatory ambiguity can make human oversight unavoidable.</a:t>
            </a:r>
          </a:p>
        </p:txBody>
      </p:sp>
      <p:sp>
        <p:nvSpPr>
          <p:cNvPr id="10" name="Rectangle 9">
            <a:extLst>
              <a:ext uri="{FF2B5EF4-FFF2-40B4-BE49-F238E27FC236}">
                <a16:creationId xmlns:a16="http://schemas.microsoft.com/office/drawing/2014/main" id="{BE58DD0D-142A-4140-ACB1-AF01DE96AFE5}"/>
              </a:ext>
            </a:extLst>
          </p:cNvPr>
          <p:cNvSpPr>
            <a:spLocks noGrp="1"/>
          </p:cNvSpPr>
          <p:nvPr/>
        </p:nvSpPr>
        <p:spPr>
          <a:xfrm>
            <a:off x="9086850" y="3390900"/>
            <a:ext cx="381000" cy="247650"/>
          </a:xfrm>
          <a:prstGeom prst="rect">
            <a:avLst/>
          </a:prstGeom>
          <a:noFill/>
          <a:ln w="0">
            <a:noFill/>
            <a:prstDash val="solid"/>
          </a:ln>
        </p:spPr>
        <p:txBody>
          <a:bodyPr wrap="square" lIns="0" tIns="0" rIns="0" bIns="0" anchor="t">
            <a:noAutofit/>
          </a:bodyPr>
          <a:lstStyle/>
          <a:p>
            <a:pPr algn="l">
              <a:lnSpc>
                <a:spcPct val="100000"/>
              </a:lnSpc>
              <a:buNone/>
              <a:defRPr sz="1350" b="1" i="0">
                <a:solidFill>
                  <a:srgbClr val="D91E4D"/>
                </a:solidFill>
                <a:latin typeface="Arial"/>
                <a:ea typeface="Arial"/>
                <a:cs typeface="Arial"/>
              </a:defRPr>
            </a:pPr>
            <a:r>
              <a:rPr sz="1350" b="1" i="0">
                <a:solidFill>
                  <a:srgbClr val="D91E4D"/>
                </a:solidFill>
                <a:latin typeface="Arial"/>
                <a:ea typeface="Arial"/>
                <a:cs typeface="Arial"/>
              </a:rPr>
              <a:t>02</a:t>
            </a:r>
          </a:p>
        </p:txBody>
      </p:sp>
      <p:sp>
        <p:nvSpPr>
          <p:cNvPr id="11" name="Rectangle 10">
            <a:extLst>
              <a:ext uri="{FF2B5EF4-FFF2-40B4-BE49-F238E27FC236}">
                <a16:creationId xmlns:a16="http://schemas.microsoft.com/office/drawing/2014/main" id="{A46706E2-951A-40DE-9BEC-E42BFE1AC56E}"/>
              </a:ext>
            </a:extLst>
          </p:cNvPr>
          <p:cNvSpPr>
            <a:spLocks noGrp="1"/>
          </p:cNvSpPr>
          <p:nvPr/>
        </p:nvSpPr>
        <p:spPr>
          <a:xfrm>
            <a:off x="9544050" y="3352800"/>
            <a:ext cx="1504950" cy="609600"/>
          </a:xfrm>
          <a:prstGeom prst="rect">
            <a:avLst/>
          </a:prstGeom>
          <a:noFill/>
          <a:ln w="0">
            <a:noFill/>
            <a:prstDash val="solid"/>
          </a:ln>
        </p:spPr>
        <p:txBody>
          <a:bodyPr wrap="square" lIns="0" tIns="0" rIns="0" bIns="0" anchor="t">
            <a:normAutofit fontScale="89131" lnSpcReduction="20000"/>
          </a:bodyPr>
          <a:lstStyle/>
          <a:p>
            <a:pPr algn="l">
              <a:lnSpc>
                <a:spcPct val="100000"/>
              </a:lnSpc>
              <a:buNone/>
              <a:defRPr sz="1350" b="1" i="0">
                <a:solidFill>
                  <a:srgbClr val="FFFFFF"/>
                </a:solidFill>
                <a:latin typeface="Arial"/>
                <a:ea typeface="Arial"/>
                <a:cs typeface="Arial"/>
              </a:defRPr>
            </a:pPr>
            <a:r>
              <a:rPr sz="1350" b="1" i="0">
                <a:solidFill>
                  <a:srgbClr val="FFFFFF"/>
                </a:solidFill>
                <a:latin typeface="Arial"/>
                <a:ea typeface="Arial"/>
                <a:cs typeface="Arial"/>
              </a:rPr>
              <a:t>Evaluation and escalation may dominate total cost of ownership.</a:t>
            </a:r>
          </a:p>
        </p:txBody>
      </p:sp>
      <p:sp>
        <p:nvSpPr>
          <p:cNvPr id="12" name="Rectangle 11">
            <a:extLst>
              <a:ext uri="{FF2B5EF4-FFF2-40B4-BE49-F238E27FC236}">
                <a16:creationId xmlns:a16="http://schemas.microsoft.com/office/drawing/2014/main" id="{D0B33E2B-20B6-4B8F-9039-A5A42CA3F80F}"/>
              </a:ext>
            </a:extLst>
          </p:cNvPr>
          <p:cNvSpPr>
            <a:spLocks noGrp="1"/>
          </p:cNvSpPr>
          <p:nvPr/>
        </p:nvSpPr>
        <p:spPr>
          <a:xfrm>
            <a:off x="9086850" y="4248150"/>
            <a:ext cx="381000" cy="247650"/>
          </a:xfrm>
          <a:prstGeom prst="rect">
            <a:avLst/>
          </a:prstGeom>
          <a:noFill/>
          <a:ln w="0">
            <a:noFill/>
            <a:prstDash val="solid"/>
          </a:ln>
        </p:spPr>
        <p:txBody>
          <a:bodyPr wrap="square" lIns="0" tIns="0" rIns="0" bIns="0" anchor="t">
            <a:noAutofit/>
          </a:bodyPr>
          <a:lstStyle/>
          <a:p>
            <a:pPr algn="l">
              <a:lnSpc>
                <a:spcPct val="100000"/>
              </a:lnSpc>
              <a:buNone/>
              <a:defRPr sz="1350" b="1" i="0">
                <a:solidFill>
                  <a:srgbClr val="6DCBF4"/>
                </a:solidFill>
                <a:latin typeface="Arial"/>
                <a:ea typeface="Arial"/>
                <a:cs typeface="Arial"/>
              </a:defRPr>
            </a:pPr>
            <a:r>
              <a:rPr sz="1350" b="1" i="0">
                <a:solidFill>
                  <a:srgbClr val="6DCBF4"/>
                </a:solidFill>
                <a:latin typeface="Arial"/>
                <a:ea typeface="Arial"/>
                <a:cs typeface="Arial"/>
              </a:rPr>
              <a:t>03</a:t>
            </a:r>
          </a:p>
        </p:txBody>
      </p:sp>
      <p:sp>
        <p:nvSpPr>
          <p:cNvPr id="13" name="Rectangle 12">
            <a:extLst>
              <a:ext uri="{FF2B5EF4-FFF2-40B4-BE49-F238E27FC236}">
                <a16:creationId xmlns:a16="http://schemas.microsoft.com/office/drawing/2014/main" id="{7C30D3CB-74A0-426A-88B4-5D416FCC7662}"/>
              </a:ext>
            </a:extLst>
          </p:cNvPr>
          <p:cNvSpPr>
            <a:spLocks noGrp="1"/>
          </p:cNvSpPr>
          <p:nvPr/>
        </p:nvSpPr>
        <p:spPr>
          <a:xfrm>
            <a:off x="9544050" y="4210050"/>
            <a:ext cx="1504950" cy="609600"/>
          </a:xfrm>
          <a:prstGeom prst="rect">
            <a:avLst/>
          </a:prstGeom>
          <a:noFill/>
          <a:ln w="0">
            <a:noFill/>
            <a:prstDash val="solid"/>
          </a:ln>
        </p:spPr>
        <p:txBody>
          <a:bodyPr wrap="square" lIns="0" tIns="0" rIns="0" bIns="0" anchor="t">
            <a:normAutofit fontScale="91564" lnSpcReduction="20000"/>
          </a:bodyPr>
          <a:lstStyle/>
          <a:p>
            <a:pPr algn="l">
              <a:lnSpc>
                <a:spcPct val="100000"/>
              </a:lnSpc>
              <a:buNone/>
              <a:defRPr sz="1350" b="1" i="0">
                <a:solidFill>
                  <a:srgbClr val="FFFFFF"/>
                </a:solidFill>
                <a:latin typeface="Arial"/>
                <a:ea typeface="Arial"/>
                <a:cs typeface="Arial"/>
              </a:defRPr>
            </a:pPr>
            <a:r>
              <a:rPr sz="1350" b="1" i="0">
                <a:solidFill>
                  <a:srgbClr val="FFFFFF"/>
                </a:solidFill>
                <a:latin typeface="Arial"/>
                <a:ea typeface="Arial"/>
                <a:cs typeface="Arial"/>
              </a:rPr>
              <a:t>Sustainability must be budgeted before health systems inherit the tool.</a:t>
            </a:r>
          </a:p>
        </p:txBody>
      </p:sp>
      <p:sp>
        <p:nvSpPr>
          <p:cNvPr id="14" name="Rectangle 13">
            <a:extLst>
              <a:ext uri="{FF2B5EF4-FFF2-40B4-BE49-F238E27FC236}">
                <a16:creationId xmlns:a16="http://schemas.microsoft.com/office/drawing/2014/main" id="{C2123778-5F31-4984-9145-C4AE3855198E}"/>
              </a:ext>
            </a:extLst>
          </p:cNvPr>
          <p:cNvSpPr>
            <a:spLocks noGrp="1"/>
          </p:cNvSpPr>
          <p:nvPr/>
        </p:nvSpPr>
        <p:spPr>
          <a:xfrm>
            <a:off x="9086850" y="4953000"/>
            <a:ext cx="1924050" cy="9525"/>
          </a:xfrm>
          <a:prstGeom prst="rect">
            <a:avLst/>
          </a:prstGeom>
          <a:solidFill>
            <a:srgbClr val="5B6470"/>
          </a:solidFill>
          <a:ln w="0">
            <a:solidFill>
              <a:srgbClr val="5B6470"/>
            </a:solidFill>
            <a:prstDash val="solid"/>
          </a:ln>
        </p:spPr>
        <p:txBody>
          <a:bodyPr/>
          <a:lstStyle/>
          <a:p>
            <a:endParaRPr lang="en-US"/>
          </a:p>
        </p:txBody>
      </p:sp>
      <p:sp>
        <p:nvSpPr>
          <p:cNvPr id="15" name="Rectangle 14">
            <a:extLst>
              <a:ext uri="{FF2B5EF4-FFF2-40B4-BE49-F238E27FC236}">
                <a16:creationId xmlns:a16="http://schemas.microsoft.com/office/drawing/2014/main" id="{DF201AD4-309A-4409-A103-589216170A47}"/>
              </a:ext>
            </a:extLst>
          </p:cNvPr>
          <p:cNvSpPr>
            <a:spLocks noGrp="1"/>
          </p:cNvSpPr>
          <p:nvPr/>
        </p:nvSpPr>
        <p:spPr>
          <a:xfrm>
            <a:off x="9086850" y="5162550"/>
            <a:ext cx="1924050" cy="666750"/>
          </a:xfrm>
          <a:prstGeom prst="rect">
            <a:avLst/>
          </a:prstGeom>
          <a:noFill/>
          <a:ln w="0">
            <a:noFill/>
            <a:prstDash val="solid"/>
          </a:ln>
        </p:spPr>
        <p:txBody>
          <a:bodyPr wrap="square" lIns="0" tIns="0" rIns="0" bIns="0" anchor="t">
            <a:normAutofit fontScale="97747"/>
          </a:bodyPr>
          <a:lstStyle/>
          <a:p>
            <a:pPr algn="l">
              <a:lnSpc>
                <a:spcPct val="100000"/>
              </a:lnSpc>
              <a:buNone/>
              <a:defRPr sz="1350" b="1" i="0">
                <a:solidFill>
                  <a:srgbClr val="FFFFFF"/>
                </a:solidFill>
                <a:latin typeface="Arial"/>
                <a:ea typeface="Arial"/>
                <a:cs typeface="Arial"/>
              </a:defRPr>
            </a:pPr>
            <a:r>
              <a:rPr sz="1350" b="1" i="0">
                <a:solidFill>
                  <a:srgbClr val="FFFFFF"/>
                </a:solidFill>
                <a:latin typeface="Arial"/>
                <a:ea typeface="Arial"/>
                <a:cs typeface="Arial"/>
              </a:rPr>
              <a:t>Scale planning must include governance and recurring human cost.</a:t>
            </a:r>
          </a:p>
        </p:txBody>
      </p:sp>
      <p:sp>
        <p:nvSpPr>
          <p:cNvPr id="16" name="source-23">
            <a:extLst>
              <a:ext uri="{FF2B5EF4-FFF2-40B4-BE49-F238E27FC236}">
                <a16:creationId xmlns:a16="http://schemas.microsoft.com/office/drawing/2014/main" id="{E3CA1FC1-9E2E-46F6-937D-F89E53C4F2AA}"/>
              </a:ext>
            </a:extLst>
          </p:cNvPr>
          <p:cNvSpPr>
            <a:spLocks noGrp="1"/>
          </p:cNvSpPr>
          <p:nvPr/>
        </p:nvSpPr>
        <p:spPr>
          <a:xfrm>
            <a:off x="762000" y="6381750"/>
            <a:ext cx="9658350" cy="228600"/>
          </a:xfrm>
          <a:prstGeom prst="rect">
            <a:avLst/>
          </a:prstGeom>
          <a:noFill/>
          <a:ln w="0">
            <a:noFill/>
            <a:prstDash val="solid"/>
          </a:ln>
        </p:spPr>
        <p:txBody>
          <a:bodyPr wrap="square" lIns="0" tIns="0" rIns="0" bIns="0" anchor="ctr">
            <a:noAutofit/>
          </a:bodyPr>
          <a:lstStyle/>
          <a:p>
            <a:pPr algn="l">
              <a:lnSpc>
                <a:spcPct val="100000"/>
              </a:lnSpc>
              <a:buNone/>
              <a:defRPr sz="900" b="0" i="0">
                <a:solidFill>
                  <a:srgbClr val="5B6470"/>
                </a:solidFill>
                <a:latin typeface="Arial"/>
                <a:ea typeface="Arial"/>
                <a:cs typeface="Arial"/>
              </a:defRPr>
            </a:pPr>
            <a:r>
              <a:rPr sz="900" b="0" i="0">
                <a:solidFill>
                  <a:srgbClr val="5B6470"/>
                </a:solidFill>
                <a:latin typeface="Arial"/>
                <a:ea typeface="Arial"/>
                <a:cs typeface="Arial"/>
              </a:rPr>
              <a:t>Source: AIDS 2026 presentation slide · Sarah Magni</a:t>
            </a:r>
          </a:p>
        </p:txBody>
      </p:sp>
      <p:sp>
        <p:nvSpPr>
          <p:cNvPr id="17" name="page-23">
            <a:extLst>
              <a:ext uri="{FF2B5EF4-FFF2-40B4-BE49-F238E27FC236}">
                <a16:creationId xmlns:a16="http://schemas.microsoft.com/office/drawing/2014/main" id="{E44306C0-936A-44F2-8BB0-30AB52CEF8DB}"/>
              </a:ext>
            </a:extLst>
          </p:cNvPr>
          <p:cNvSpPr>
            <a:spLocks noGrp="1"/>
          </p:cNvSpPr>
          <p:nvPr/>
        </p:nvSpPr>
        <p:spPr>
          <a:xfrm>
            <a:off x="11144250" y="6381750"/>
            <a:ext cx="533400" cy="228600"/>
          </a:xfrm>
          <a:prstGeom prst="rect">
            <a:avLst/>
          </a:prstGeom>
          <a:noFill/>
          <a:ln w="0">
            <a:noFill/>
            <a:prstDash val="solid"/>
          </a:ln>
        </p:spPr>
        <p:txBody>
          <a:bodyPr wrap="square" lIns="0" tIns="0" rIns="0" bIns="0" anchor="ctr">
            <a:noAutofit/>
          </a:bodyPr>
          <a:lstStyle/>
          <a:p>
            <a:pPr algn="r">
              <a:lnSpc>
                <a:spcPct val="100000"/>
              </a:lnSpc>
              <a:buNone/>
              <a:defRPr sz="975" b="0" i="0">
                <a:solidFill>
                  <a:srgbClr val="5B6470"/>
                </a:solidFill>
                <a:latin typeface="Arial"/>
                <a:ea typeface="Arial"/>
                <a:cs typeface="Arial"/>
              </a:defRPr>
            </a:pPr>
            <a:r>
              <a:rPr sz="975" b="0" i="0">
                <a:solidFill>
                  <a:srgbClr val="5B6470"/>
                </a:solidFill>
                <a:latin typeface="Arial"/>
                <a:ea typeface="Arial"/>
                <a:cs typeface="Arial"/>
              </a:rPr>
              <a:t>23</a:t>
            </a:r>
          </a:p>
        </p:txBody>
      </p:sp>
      <p:pic>
        <p:nvPicPr>
          <p:cNvPr id="3" name="Picture 2">
            <a:extLst>
              <a:ext uri="{FF2B5EF4-FFF2-40B4-BE49-F238E27FC236}">
                <a16:creationId xmlns:a16="http://schemas.microsoft.com/office/drawing/2014/main" id="{0988FD6A-4B42-4868-85ED-057C5D0FAC50}"/>
              </a:ext>
            </a:extLst>
          </p:cNvPr>
          <p:cNvPicPr>
            <a:picLocks noChangeAspect="1"/>
          </p:cNvPicPr>
          <p:nvPr/>
        </p:nvPicPr>
        <p:blipFill>
          <a:blip r:embed="rId4"/>
          <a:stretch>
            <a:fillRect/>
          </a:stretch>
        </p:blipFill>
        <p:spPr>
          <a:xfrm>
            <a:off x="9200524" y="5986690"/>
            <a:ext cx="2991476" cy="851478"/>
          </a:xfrm>
          <a:prstGeom prst="rect">
            <a:avLst/>
          </a:prstGeom>
        </p:spPr>
      </p:pic>
    </p:spTree>
    <p:extLst>
      <p:ext uri="{BB962C8B-B14F-4D97-AF65-F5344CB8AC3E}">
        <p14:creationId xmlns:p14="http://schemas.microsoft.com/office/powerpoint/2010/main" val="1213691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57C774-8F2B-A5EF-C5E2-E6975D62B93F}"/>
              </a:ext>
            </a:extLst>
          </p:cNvPr>
          <p:cNvPicPr>
            <a:picLocks noChangeAspect="1"/>
          </p:cNvPicPr>
          <p:nvPr/>
        </p:nvPicPr>
        <p:blipFill>
          <a:blip r:embed="rId2"/>
          <a:stretch>
            <a:fillRect/>
          </a:stretch>
        </p:blipFill>
        <p:spPr>
          <a:xfrm>
            <a:off x="776431" y="1556067"/>
            <a:ext cx="10380012" cy="4484514"/>
          </a:xfrm>
          <a:prstGeom prst="rect">
            <a:avLst/>
          </a:prstGeom>
        </p:spPr>
      </p:pic>
      <p:pic>
        <p:nvPicPr>
          <p:cNvPr id="2" name="Picture 1">
            <a:extLst>
              <a:ext uri="{FF2B5EF4-FFF2-40B4-BE49-F238E27FC236}">
                <a16:creationId xmlns:a16="http://schemas.microsoft.com/office/drawing/2014/main" id="{BA87CE0B-F844-90EB-38A4-75AB23CE5065}"/>
              </a:ext>
            </a:extLst>
          </p:cNvPr>
          <p:cNvPicPr>
            <a:picLocks noChangeAspect="1"/>
          </p:cNvPicPr>
          <p:nvPr/>
        </p:nvPicPr>
        <p:blipFill>
          <a:blip r:embed="rId3"/>
          <a:stretch>
            <a:fillRect/>
          </a:stretch>
        </p:blipFill>
        <p:spPr>
          <a:xfrm>
            <a:off x="9389858" y="6040580"/>
            <a:ext cx="2802142" cy="797587"/>
          </a:xfrm>
          <a:prstGeom prst="rect">
            <a:avLst/>
          </a:prstGeom>
        </p:spPr>
      </p:pic>
    </p:spTree>
    <p:extLst>
      <p:ext uri="{BB962C8B-B14F-4D97-AF65-F5344CB8AC3E}">
        <p14:creationId xmlns:p14="http://schemas.microsoft.com/office/powerpoint/2010/main" val="31645107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5"/>
        <p:cNvGrpSpPr/>
        <p:nvPr/>
      </p:nvGrpSpPr>
      <p:grpSpPr>
        <a:xfrm>
          <a:off x="0" y="0"/>
          <a:ext cx="0" cy="0"/>
          <a:chOff x="0" y="0"/>
          <a:chExt cx="0" cy="0"/>
        </a:xfrm>
      </p:grpSpPr>
      <p:sp>
        <p:nvSpPr>
          <p:cNvPr id="436" name="Google Shape;436;p15"/>
          <p:cNvSpPr txBox="1">
            <a:spLocks noGrp="1"/>
          </p:cNvSpPr>
          <p:nvPr>
            <p:ph type="body" idx="1"/>
          </p:nvPr>
        </p:nvSpPr>
        <p:spPr>
          <a:xfrm>
            <a:off x="3377401" y="1212600"/>
            <a:ext cx="8578200" cy="2943900"/>
          </a:xfrm>
          <a:prstGeom prst="rect">
            <a:avLst/>
          </a:prstGeom>
          <a:noFill/>
          <a:ln>
            <a:noFill/>
          </a:ln>
        </p:spPr>
        <p:txBody>
          <a:bodyPr spcFirstLastPara="1" wrap="square" lIns="0" tIns="0" rIns="0" bIns="0" anchor="t" anchorCtr="0">
            <a:normAutofit/>
          </a:bodyPr>
          <a:lstStyle/>
          <a:p>
            <a:pPr marL="0" lvl="0" indent="0" algn="l" rtl="0">
              <a:lnSpc>
                <a:spcPct val="110000"/>
              </a:lnSpc>
              <a:spcBef>
                <a:spcPts val="0"/>
              </a:spcBef>
              <a:spcAft>
                <a:spcPts val="0"/>
              </a:spcAft>
              <a:buClr>
                <a:schemeClr val="accent1"/>
              </a:buClr>
              <a:buSzPts val="2400"/>
              <a:buNone/>
            </a:pPr>
            <a:r>
              <a:rPr lang="en-US" sz="2400" i="1">
                <a:solidFill>
                  <a:schemeClr val="accent1"/>
                </a:solidFill>
              </a:rPr>
              <a:t>Who sets the guardrails? Who owns the AI tools applied to public health data?</a:t>
            </a:r>
            <a:endParaRPr/>
          </a:p>
          <a:p>
            <a:pPr marL="0" lvl="0" indent="0" algn="l" rtl="0">
              <a:lnSpc>
                <a:spcPct val="110000"/>
              </a:lnSpc>
              <a:spcBef>
                <a:spcPts val="1000"/>
              </a:spcBef>
              <a:spcAft>
                <a:spcPts val="0"/>
              </a:spcAft>
              <a:buClr>
                <a:schemeClr val="dk1"/>
              </a:buClr>
              <a:buSzPts val="2400"/>
              <a:buNone/>
            </a:pPr>
            <a:endParaRPr sz="2400" i="1">
              <a:solidFill>
                <a:schemeClr val="accent1"/>
              </a:solidFill>
            </a:endParaRPr>
          </a:p>
        </p:txBody>
      </p:sp>
      <p:sp>
        <p:nvSpPr>
          <p:cNvPr id="437" name="Google Shape;437;p15"/>
          <p:cNvSpPr txBox="1">
            <a:spLocks noGrp="1"/>
          </p:cNvSpPr>
          <p:nvPr>
            <p:ph type="title"/>
          </p:nvPr>
        </p:nvSpPr>
        <p:spPr>
          <a:xfrm>
            <a:off x="3161488" y="-164987"/>
            <a:ext cx="5437200" cy="1212600"/>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4400"/>
              <a:buFont typeface="Verdana"/>
              <a:buNone/>
            </a:pPr>
            <a:r>
              <a:rPr lang="en-US"/>
              <a:t>Governance:</a:t>
            </a:r>
            <a:endParaRPr/>
          </a:p>
        </p:txBody>
      </p:sp>
      <p:sp>
        <p:nvSpPr>
          <p:cNvPr id="438" name="Google Shape;438;p15"/>
          <p:cNvSpPr txBox="1">
            <a:spLocks noGrp="1"/>
          </p:cNvSpPr>
          <p:nvPr>
            <p:ph type="body" idx="2"/>
          </p:nvPr>
        </p:nvSpPr>
        <p:spPr>
          <a:xfrm>
            <a:off x="823225" y="2439050"/>
            <a:ext cx="10926000" cy="4103700"/>
          </a:xfrm>
          <a:prstGeom prst="rect">
            <a:avLst/>
          </a:prstGeom>
          <a:noFill/>
          <a:ln>
            <a:noFill/>
          </a:ln>
        </p:spPr>
        <p:txBody>
          <a:bodyPr spcFirstLastPara="1" wrap="square" lIns="0" tIns="0" rIns="0" bIns="0" anchor="t" anchorCtr="0">
            <a:normAutofit/>
          </a:bodyPr>
          <a:lstStyle/>
          <a:p>
            <a:pPr marL="0" lvl="0" indent="0" algn="l" rtl="0">
              <a:lnSpc>
                <a:spcPct val="110000"/>
              </a:lnSpc>
              <a:spcBef>
                <a:spcPts val="0"/>
              </a:spcBef>
              <a:spcAft>
                <a:spcPts val="0"/>
              </a:spcAft>
              <a:buClr>
                <a:schemeClr val="dk1"/>
              </a:buClr>
              <a:buSzPts val="1800"/>
              <a:buNone/>
            </a:pPr>
            <a:r>
              <a:rPr lang="en-US" sz="1800" dirty="0"/>
              <a:t>The gap: AI is being deployed faster than it is governed.</a:t>
            </a:r>
            <a:endParaRPr dirty="0"/>
          </a:p>
          <a:p>
            <a:pPr marL="342900" lvl="0" indent="-342900" algn="l" rtl="0">
              <a:lnSpc>
                <a:spcPct val="110000"/>
              </a:lnSpc>
              <a:spcBef>
                <a:spcPts val="1600"/>
              </a:spcBef>
              <a:spcAft>
                <a:spcPts val="0"/>
              </a:spcAft>
              <a:buClr>
                <a:schemeClr val="dk1"/>
              </a:buClr>
              <a:buSzPts val="1800"/>
              <a:buFont typeface="Arial"/>
              <a:buChar char="•"/>
            </a:pPr>
            <a:r>
              <a:rPr lang="en-US" sz="1800" dirty="0"/>
              <a:t>Governance should be defined prior to deployment and not retrofitted after an incident</a:t>
            </a:r>
            <a:endParaRPr dirty="0"/>
          </a:p>
          <a:p>
            <a:pPr marL="342900" lvl="0" indent="-342900" algn="l" rtl="0">
              <a:lnSpc>
                <a:spcPct val="110000"/>
              </a:lnSpc>
              <a:spcBef>
                <a:spcPts val="1600"/>
              </a:spcBef>
              <a:spcAft>
                <a:spcPts val="0"/>
              </a:spcAft>
              <a:buClr>
                <a:schemeClr val="dk1"/>
              </a:buClr>
              <a:buSzPts val="1800"/>
              <a:buFont typeface="Arial"/>
              <a:buChar char="•"/>
            </a:pPr>
            <a:r>
              <a:rPr lang="en-US" sz="1800" dirty="0"/>
              <a:t>Risk of void that can be exploited in the current competitive environment to scale quickly, commercial interests and lack of AI literacy</a:t>
            </a:r>
            <a:endParaRPr dirty="0"/>
          </a:p>
          <a:p>
            <a:pPr marL="0" lvl="0" indent="0" algn="l" rtl="0">
              <a:lnSpc>
                <a:spcPct val="100000"/>
              </a:lnSpc>
              <a:spcBef>
                <a:spcPts val="600"/>
              </a:spcBef>
              <a:spcAft>
                <a:spcPts val="0"/>
              </a:spcAft>
              <a:buClr>
                <a:schemeClr val="dk1"/>
              </a:buClr>
              <a:buSzPts val="1800"/>
              <a:buNone/>
            </a:pPr>
            <a:r>
              <a:rPr lang="en-US" sz="1800" b="1" dirty="0"/>
              <a:t>Governance supports:</a:t>
            </a:r>
            <a:endParaRPr b="1" dirty="0"/>
          </a:p>
          <a:p>
            <a:pPr marL="342900" lvl="0" indent="-342900" algn="l" rtl="0">
              <a:lnSpc>
                <a:spcPct val="100000"/>
              </a:lnSpc>
              <a:spcBef>
                <a:spcPts val="900"/>
              </a:spcBef>
              <a:spcAft>
                <a:spcPts val="0"/>
              </a:spcAft>
              <a:buClr>
                <a:srgbClr val="0F2332"/>
              </a:buClr>
              <a:buSzPts val="1800"/>
              <a:buFont typeface="Arial"/>
              <a:buChar char="•"/>
            </a:pPr>
            <a:r>
              <a:rPr lang="en-US" sz="1800" dirty="0"/>
              <a:t>Accountability – clear ownership of every AI-informed decision, and who answers when it gets something wrong.</a:t>
            </a:r>
            <a:endParaRPr dirty="0"/>
          </a:p>
          <a:p>
            <a:pPr marL="342900" lvl="0" indent="-342900" algn="l" rtl="0">
              <a:lnSpc>
                <a:spcPct val="100000"/>
              </a:lnSpc>
              <a:spcBef>
                <a:spcPts val="600"/>
              </a:spcBef>
              <a:spcAft>
                <a:spcPts val="0"/>
              </a:spcAft>
              <a:buClr>
                <a:srgbClr val="0F2332"/>
              </a:buClr>
              <a:buSzPts val="1800"/>
              <a:buFont typeface="Arial"/>
              <a:buChar char="•"/>
            </a:pPr>
            <a:r>
              <a:rPr lang="en-US" sz="1800" dirty="0"/>
              <a:t>Decision rights &amp; Oversight – an approval gate, audit trail, human checkpoints to approve, monitor and, where needed, withdraw a tool.</a:t>
            </a:r>
            <a:endParaRPr dirty="0"/>
          </a:p>
          <a:p>
            <a:pPr marL="342900" lvl="0" indent="-342900" algn="l" rtl="0">
              <a:lnSpc>
                <a:spcPct val="100000"/>
              </a:lnSpc>
              <a:spcBef>
                <a:spcPts val="600"/>
              </a:spcBef>
              <a:spcAft>
                <a:spcPts val="0"/>
              </a:spcAft>
              <a:buClr>
                <a:srgbClr val="0F2332"/>
              </a:buClr>
              <a:buSzPts val="1800"/>
              <a:buFont typeface="Arial"/>
              <a:buChar char="•"/>
            </a:pPr>
            <a:r>
              <a:rPr lang="en-US" sz="1800" dirty="0"/>
              <a:t>Standards – alignment to </a:t>
            </a:r>
            <a:r>
              <a:rPr lang="en-US" sz="1800" dirty="0" err="1"/>
              <a:t>recognised</a:t>
            </a:r>
            <a:r>
              <a:rPr lang="en-US" sz="1800" dirty="0"/>
              <a:t> norms: WHO AI ethics guidance, regional policy makers,  national data laws </a:t>
            </a:r>
            <a:endParaRPr sz="1800" dirty="0"/>
          </a:p>
          <a:p>
            <a:pPr marL="0" lvl="0" indent="0" algn="l" rtl="0">
              <a:lnSpc>
                <a:spcPct val="110000"/>
              </a:lnSpc>
              <a:spcBef>
                <a:spcPts val="1300"/>
              </a:spcBef>
              <a:spcAft>
                <a:spcPts val="0"/>
              </a:spcAft>
              <a:buClr>
                <a:schemeClr val="dk1"/>
              </a:buClr>
              <a:buSzPts val="1400"/>
              <a:buNone/>
            </a:pP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16"/>
          <p:cNvSpPr txBox="1">
            <a:spLocks noGrp="1"/>
          </p:cNvSpPr>
          <p:nvPr>
            <p:ph type="title"/>
          </p:nvPr>
        </p:nvSpPr>
        <p:spPr>
          <a:xfrm>
            <a:off x="1914526" y="63107"/>
            <a:ext cx="10010774" cy="796925"/>
          </a:xfrm>
          <a:prstGeom prst="rect">
            <a:avLst/>
          </a:prstGeom>
          <a:noFill/>
          <a:ln>
            <a:noFill/>
          </a:ln>
        </p:spPr>
        <p:txBody>
          <a:bodyPr spcFirstLastPara="1" wrap="square" lIns="0" tIns="0" rIns="0" bIns="0" anchor="b" anchorCtr="0">
            <a:noAutofit/>
          </a:bodyPr>
          <a:lstStyle/>
          <a:p>
            <a:pPr marL="0" lvl="0" indent="0" algn="ctr" rtl="0">
              <a:lnSpc>
                <a:spcPct val="90000"/>
              </a:lnSpc>
              <a:spcBef>
                <a:spcPts val="0"/>
              </a:spcBef>
              <a:spcAft>
                <a:spcPts val="0"/>
              </a:spcAft>
              <a:buClr>
                <a:schemeClr val="dk2"/>
              </a:buClr>
              <a:buSzPts val="4400"/>
              <a:buFont typeface="Verdana"/>
              <a:buNone/>
            </a:pPr>
            <a:r>
              <a:rPr lang="en-US"/>
              <a:t>Key AI &amp; HIV Policy Documents</a:t>
            </a:r>
            <a:endParaRPr/>
          </a:p>
        </p:txBody>
      </p:sp>
      <p:sp>
        <p:nvSpPr>
          <p:cNvPr id="445" name="Google Shape;445;p16"/>
          <p:cNvSpPr/>
          <p:nvPr/>
        </p:nvSpPr>
        <p:spPr>
          <a:xfrm>
            <a:off x="0" y="6300000"/>
            <a:ext cx="12192000" cy="558000"/>
          </a:xfrm>
          <a:prstGeom prst="rect">
            <a:avLst/>
          </a:prstGeom>
          <a:solidFill>
            <a:schemeClr val="accent1"/>
          </a:solidFill>
          <a:ln>
            <a:noFill/>
          </a:ln>
        </p:spPr>
        <p:txBody>
          <a:bodyPr spcFirstLastPara="1" wrap="square" lIns="182875" tIns="45700" rIns="182875" bIns="45700" anchor="ctr" anchorCtr="0">
            <a:noAutofit/>
          </a:bodyPr>
          <a:lstStyle/>
          <a:p>
            <a:pPr marL="0" marR="0" lvl="0" indent="0" algn="ctr" rtl="0">
              <a:spcBef>
                <a:spcPts val="0"/>
              </a:spcBef>
              <a:spcAft>
                <a:spcPts val="0"/>
              </a:spcAft>
              <a:buClr>
                <a:schemeClr val="lt1"/>
              </a:buClr>
              <a:buSzPts val="1400"/>
              <a:buFont typeface="Verdana"/>
              <a:buNone/>
            </a:pPr>
            <a:r>
              <a:rPr lang="en-US" sz="1400" b="1">
                <a:solidFill>
                  <a:schemeClr val="lt1"/>
                </a:solidFill>
                <a:latin typeface="Verdana"/>
                <a:ea typeface="Verdana"/>
                <a:cs typeface="Verdana"/>
                <a:sym typeface="Verdana"/>
              </a:rPr>
              <a:t>The guiding documents already exist — as advocates, we should lean into their broader use to govern how AI is introduced and scaled across the HIV response.</a:t>
            </a:r>
            <a:endParaRPr/>
          </a:p>
        </p:txBody>
      </p:sp>
      <p:pic>
        <p:nvPicPr>
          <p:cNvPr id="446" name="Google Shape;446;p16" descr="WHO Ethics and Governance of Artificial Intelligence for Health cover"/>
          <p:cNvPicPr preferRelativeResize="0"/>
          <p:nvPr/>
        </p:nvPicPr>
        <p:blipFill rotWithShape="1">
          <a:blip r:embed="rId3">
            <a:alphaModFix/>
          </a:blip>
          <a:srcRect t="4401" b="4401"/>
          <a:stretch/>
        </p:blipFill>
        <p:spPr>
          <a:xfrm>
            <a:off x="212150" y="2097100"/>
            <a:ext cx="2281300" cy="2848174"/>
          </a:xfrm>
          <a:prstGeom prst="rect">
            <a:avLst/>
          </a:prstGeom>
          <a:noFill/>
          <a:ln>
            <a:noFill/>
          </a:ln>
          <a:effectLst>
            <a:outerShdw blurRad="190500" dist="63500" dir="5400000" rotWithShape="0">
              <a:srgbClr val="000000">
                <a:alpha val="27843"/>
              </a:srgbClr>
            </a:outerShdw>
          </a:effectLst>
        </p:spPr>
      </p:pic>
      <p:pic>
        <p:nvPicPr>
          <p:cNvPr id="447" name="Google Shape;447;p16" descr="United Towards Ending AIDS: The Global AIDS Strategy for 2026-2031 cover"/>
          <p:cNvPicPr preferRelativeResize="0"/>
          <p:nvPr/>
        </p:nvPicPr>
        <p:blipFill rotWithShape="1">
          <a:blip r:embed="rId4">
            <a:alphaModFix/>
          </a:blip>
          <a:srcRect t="4000" b="8551"/>
          <a:stretch/>
        </p:blipFill>
        <p:spPr>
          <a:xfrm>
            <a:off x="5052450" y="2051749"/>
            <a:ext cx="2430000" cy="2848176"/>
          </a:xfrm>
          <a:prstGeom prst="rect">
            <a:avLst/>
          </a:prstGeom>
          <a:noFill/>
          <a:ln>
            <a:noFill/>
          </a:ln>
          <a:effectLst>
            <a:outerShdw blurRad="190500" dist="63500" dir="5400000" rotWithShape="0">
              <a:srgbClr val="000000">
                <a:alpha val="27843"/>
              </a:srgbClr>
            </a:outerShdw>
          </a:effectLst>
        </p:spPr>
      </p:pic>
      <p:pic>
        <p:nvPicPr>
          <p:cNvPr id="448" name="Google Shape;448;p16" descr="2026 UN High-Level Meeting on HIV/AIDS Political Declaration cover"/>
          <p:cNvPicPr preferRelativeResize="0"/>
          <p:nvPr/>
        </p:nvPicPr>
        <p:blipFill rotWithShape="1">
          <a:blip r:embed="rId5">
            <a:alphaModFix/>
          </a:blip>
          <a:srcRect t="7449" b="7449"/>
          <a:stretch/>
        </p:blipFill>
        <p:spPr>
          <a:xfrm>
            <a:off x="8953750" y="2097100"/>
            <a:ext cx="2281300" cy="2848174"/>
          </a:xfrm>
          <a:prstGeom prst="rect">
            <a:avLst/>
          </a:prstGeom>
          <a:noFill/>
          <a:ln>
            <a:noFill/>
          </a:ln>
          <a:effectLst>
            <a:outerShdw blurRad="190500" dist="63500" dir="5400000" rotWithShape="0">
              <a:srgbClr val="000000">
                <a:alpha val="27843"/>
              </a:srgbClr>
            </a:outerShdw>
          </a:effectLst>
        </p:spPr>
      </p:pic>
      <p:sp>
        <p:nvSpPr>
          <p:cNvPr id="449" name="Google Shape;449;p16"/>
          <p:cNvSpPr txBox="1"/>
          <p:nvPr/>
        </p:nvSpPr>
        <p:spPr>
          <a:xfrm>
            <a:off x="523800" y="5065275"/>
            <a:ext cx="3300000" cy="470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0F2332"/>
              </a:buClr>
              <a:buSzPts val="1400"/>
              <a:buFont typeface="Verdana"/>
              <a:buNone/>
            </a:pPr>
            <a:r>
              <a:rPr lang="en-US" sz="1400" b="1">
                <a:solidFill>
                  <a:srgbClr val="0F2332"/>
                </a:solidFill>
                <a:latin typeface="Verdana"/>
                <a:ea typeface="Verdana"/>
                <a:cs typeface="Verdana"/>
                <a:sym typeface="Verdana"/>
              </a:rPr>
              <a:t>WHO Guidance</a:t>
            </a:r>
            <a:endParaRPr/>
          </a:p>
        </p:txBody>
      </p:sp>
      <p:sp>
        <p:nvSpPr>
          <p:cNvPr id="450" name="Google Shape;450;p16"/>
          <p:cNvSpPr txBox="1"/>
          <p:nvPr/>
        </p:nvSpPr>
        <p:spPr>
          <a:xfrm>
            <a:off x="4617450" y="4998600"/>
            <a:ext cx="3300000" cy="470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0F2332"/>
              </a:buClr>
              <a:buSzPts val="1400"/>
              <a:buFont typeface="Verdana"/>
              <a:buNone/>
            </a:pPr>
            <a:r>
              <a:rPr lang="en-US" sz="1400" b="1">
                <a:solidFill>
                  <a:srgbClr val="0F2332"/>
                </a:solidFill>
                <a:latin typeface="Verdana"/>
                <a:ea typeface="Verdana"/>
                <a:cs typeface="Verdana"/>
                <a:sym typeface="Verdana"/>
              </a:rPr>
              <a:t>Global AIDS Strategy 2026–2031</a:t>
            </a:r>
            <a:endParaRPr/>
          </a:p>
        </p:txBody>
      </p:sp>
      <p:sp>
        <p:nvSpPr>
          <p:cNvPr id="451" name="Google Shape;451;p16"/>
          <p:cNvSpPr txBox="1"/>
          <p:nvPr/>
        </p:nvSpPr>
        <p:spPr>
          <a:xfrm>
            <a:off x="8444400" y="4998600"/>
            <a:ext cx="3300000" cy="470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0F2332"/>
              </a:buClr>
              <a:buSzPts val="1400"/>
              <a:buFont typeface="Verdana"/>
              <a:buNone/>
            </a:pPr>
            <a:r>
              <a:rPr lang="en-US" sz="1400" b="1">
                <a:solidFill>
                  <a:srgbClr val="0F2332"/>
                </a:solidFill>
                <a:latin typeface="Verdana"/>
                <a:ea typeface="Verdana"/>
                <a:cs typeface="Verdana"/>
                <a:sym typeface="Verdana"/>
              </a:rPr>
              <a:t>2026 UN HLM Political Declaration</a:t>
            </a:r>
            <a:endParaRPr/>
          </a:p>
        </p:txBody>
      </p:sp>
      <p:sp>
        <p:nvSpPr>
          <p:cNvPr id="452" name="Google Shape;452;p16"/>
          <p:cNvSpPr txBox="1"/>
          <p:nvPr/>
        </p:nvSpPr>
        <p:spPr>
          <a:xfrm>
            <a:off x="523800" y="5478600"/>
            <a:ext cx="3300000" cy="1350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595959"/>
              </a:buClr>
              <a:buSzPts val="1100"/>
              <a:buFont typeface="Verdana"/>
              <a:buNone/>
            </a:pPr>
            <a:r>
              <a:rPr lang="en-US" sz="1100">
                <a:solidFill>
                  <a:srgbClr val="595959"/>
                </a:solidFill>
                <a:latin typeface="Verdana"/>
                <a:ea typeface="Verdana"/>
                <a:cs typeface="Verdana"/>
                <a:sym typeface="Verdana"/>
              </a:rPr>
              <a:t>Global guidance on the ethics and governance of AI for health. Emphasizes human rights, transparency, accountability, and public benefit.</a:t>
            </a:r>
            <a:endParaRPr/>
          </a:p>
        </p:txBody>
      </p:sp>
      <p:sp>
        <p:nvSpPr>
          <p:cNvPr id="453" name="Google Shape;453;p16"/>
          <p:cNvSpPr txBox="1"/>
          <p:nvPr/>
        </p:nvSpPr>
        <p:spPr>
          <a:xfrm>
            <a:off x="4617450" y="5478600"/>
            <a:ext cx="3300000" cy="1350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595959"/>
              </a:buClr>
              <a:buSzPts val="1100"/>
              <a:buFont typeface="Verdana"/>
              <a:buNone/>
            </a:pPr>
            <a:r>
              <a:rPr lang="en-US" sz="1100">
                <a:solidFill>
                  <a:srgbClr val="595959"/>
                </a:solidFill>
                <a:latin typeface="Verdana"/>
                <a:ea typeface="Verdana"/>
                <a:cs typeface="Verdana"/>
                <a:sym typeface="Verdana"/>
              </a:rPr>
              <a:t>Sets the global HIV agenda for 2026–2031. Prioritizes sustainability, equity, community leadership, and access to innovation.</a:t>
            </a:r>
            <a:endParaRPr/>
          </a:p>
        </p:txBody>
      </p:sp>
      <p:sp>
        <p:nvSpPr>
          <p:cNvPr id="454" name="Google Shape;454;p16"/>
          <p:cNvSpPr txBox="1"/>
          <p:nvPr/>
        </p:nvSpPr>
        <p:spPr>
          <a:xfrm>
            <a:off x="8444400" y="5478600"/>
            <a:ext cx="3300000" cy="1350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595959"/>
              </a:buClr>
              <a:buSzPts val="1100"/>
              <a:buFont typeface="Verdana"/>
              <a:buNone/>
            </a:pPr>
            <a:r>
              <a:rPr lang="en-US" sz="1100">
                <a:solidFill>
                  <a:srgbClr val="595959"/>
                </a:solidFill>
                <a:latin typeface="Verdana"/>
                <a:ea typeface="Verdana"/>
                <a:cs typeface="Verdana"/>
                <a:sym typeface="Verdana"/>
              </a:rPr>
              <a:t>Political declaration adopted by UN Member States to guide the next phase of the HIV response. Includes commitments on rights, equity, digital health, and AI.</a:t>
            </a:r>
            <a:endParaRPr/>
          </a:p>
        </p:txBody>
      </p:sp>
      <p:pic>
        <p:nvPicPr>
          <p:cNvPr id="455" name="Google Shape;455;p16"/>
          <p:cNvPicPr preferRelativeResize="0"/>
          <p:nvPr/>
        </p:nvPicPr>
        <p:blipFill rotWithShape="1">
          <a:blip r:embed="rId6">
            <a:alphaModFix/>
          </a:blip>
          <a:srcRect l="28483" t="17727" r="32812" b="1950"/>
          <a:stretch/>
        </p:blipFill>
        <p:spPr>
          <a:xfrm>
            <a:off x="1671625" y="2097099"/>
            <a:ext cx="2291851" cy="2892324"/>
          </a:xfrm>
          <a:prstGeom prst="rect">
            <a:avLst/>
          </a:prstGeom>
          <a:noFill/>
          <a:ln>
            <a:noFill/>
          </a:ln>
        </p:spPr>
      </p:pic>
      <p:pic>
        <p:nvPicPr>
          <p:cNvPr id="456" name="Google Shape;456;p16"/>
          <p:cNvPicPr preferRelativeResize="0"/>
          <p:nvPr/>
        </p:nvPicPr>
        <p:blipFill rotWithShape="1">
          <a:blip r:embed="rId7">
            <a:alphaModFix/>
          </a:blip>
          <a:srcRect l="31810" t="15795" r="34804" b="7550"/>
          <a:stretch/>
        </p:blipFill>
        <p:spPr>
          <a:xfrm>
            <a:off x="5926250" y="2089249"/>
            <a:ext cx="2291851" cy="284817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Google Shape;482;p19"/>
          <p:cNvSpPr txBox="1">
            <a:spLocks noGrp="1"/>
          </p:cNvSpPr>
          <p:nvPr>
            <p:ph type="title"/>
          </p:nvPr>
        </p:nvSpPr>
        <p:spPr>
          <a:xfrm>
            <a:off x="3486150" y="45243"/>
            <a:ext cx="8262938" cy="812007"/>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4400"/>
              <a:buFont typeface="Verdana"/>
              <a:buNone/>
            </a:pPr>
            <a:r>
              <a:rPr lang="en-US"/>
              <a:t>Engagement</a:t>
            </a:r>
            <a:endParaRPr/>
          </a:p>
        </p:txBody>
      </p:sp>
      <p:sp>
        <p:nvSpPr>
          <p:cNvPr id="483" name="Google Shape;483;p19"/>
          <p:cNvSpPr txBox="1">
            <a:spLocks noGrp="1"/>
          </p:cNvSpPr>
          <p:nvPr>
            <p:ph type="body" idx="2"/>
          </p:nvPr>
        </p:nvSpPr>
        <p:spPr>
          <a:xfrm>
            <a:off x="6204744" y="1438270"/>
            <a:ext cx="5849400" cy="5117100"/>
          </a:xfrm>
          <a:prstGeom prst="rect">
            <a:avLst/>
          </a:prstGeom>
          <a:noFill/>
          <a:ln>
            <a:noFill/>
          </a:ln>
        </p:spPr>
        <p:txBody>
          <a:bodyPr spcFirstLastPara="1" wrap="square" lIns="0" tIns="0" rIns="0" bIns="0" anchor="t" anchorCtr="0">
            <a:noAutofit/>
          </a:bodyPr>
          <a:lstStyle/>
          <a:p>
            <a:pPr marL="285750" marR="0" lvl="0" indent="-279400" algn="l" rtl="0">
              <a:lnSpc>
                <a:spcPct val="100000"/>
              </a:lnSpc>
              <a:spcBef>
                <a:spcPts val="0"/>
              </a:spcBef>
              <a:spcAft>
                <a:spcPts val="0"/>
              </a:spcAft>
              <a:buClr>
                <a:srgbClr val="0F2332"/>
              </a:buClr>
              <a:buSzPts val="2150"/>
              <a:buFont typeface="Arial"/>
              <a:buChar char="•"/>
            </a:pPr>
            <a:r>
              <a:rPr lang="en-US" sz="2150" b="0" i="0" u="none" strike="noStrike" cap="none" dirty="0">
                <a:solidFill>
                  <a:srgbClr val="000000"/>
                </a:solidFill>
              </a:rPr>
              <a:t>HIV has a strong tradition of involvement of community activism and involvement. </a:t>
            </a:r>
            <a:endParaRPr sz="1300" dirty="0"/>
          </a:p>
          <a:p>
            <a:pPr marL="742950" marR="0" lvl="1" indent="-279400" algn="l" rtl="0">
              <a:lnSpc>
                <a:spcPct val="100000"/>
              </a:lnSpc>
              <a:spcBef>
                <a:spcPts val="1200"/>
              </a:spcBef>
              <a:spcAft>
                <a:spcPts val="0"/>
              </a:spcAft>
              <a:buClr>
                <a:srgbClr val="0F2332"/>
              </a:buClr>
              <a:buSzPts val="2150"/>
              <a:buFont typeface="Arial"/>
              <a:buChar char="•"/>
            </a:pPr>
            <a:r>
              <a:rPr lang="en-US" sz="2150" b="0" i="0" u="none" strike="noStrike" cap="none" dirty="0">
                <a:solidFill>
                  <a:srgbClr val="000000"/>
                </a:solidFill>
              </a:rPr>
              <a:t>Yet, we have had to progress from </a:t>
            </a:r>
            <a:r>
              <a:rPr lang="en-US" sz="2150" dirty="0">
                <a:solidFill>
                  <a:srgbClr val="000000"/>
                </a:solidFill>
              </a:rPr>
              <a:t>G</a:t>
            </a:r>
            <a:r>
              <a:rPr lang="en-US" sz="2150" b="0" i="0" u="none" strike="noStrike" cap="none" dirty="0">
                <a:solidFill>
                  <a:srgbClr val="000000"/>
                </a:solidFill>
              </a:rPr>
              <a:t>reater involvement to Meaningful involvement. </a:t>
            </a:r>
            <a:endParaRPr sz="1300" dirty="0"/>
          </a:p>
          <a:p>
            <a:pPr marL="742950" marR="0" lvl="1" indent="-279400" algn="l" rtl="0">
              <a:lnSpc>
                <a:spcPct val="100000"/>
              </a:lnSpc>
              <a:spcBef>
                <a:spcPts val="1200"/>
              </a:spcBef>
              <a:spcAft>
                <a:spcPts val="0"/>
              </a:spcAft>
              <a:buClr>
                <a:srgbClr val="0F2332"/>
              </a:buClr>
              <a:buSzPts val="2150"/>
              <a:buFont typeface="Arial"/>
              <a:buChar char="•"/>
            </a:pPr>
            <a:r>
              <a:rPr lang="en-US" sz="2150" dirty="0">
                <a:solidFill>
                  <a:srgbClr val="C00000"/>
                </a:solidFill>
              </a:rPr>
              <a:t>Human-centered design approach / co-creation is also needed to design AI interventions</a:t>
            </a:r>
            <a:endParaRPr sz="2150" b="0" i="0" u="none" strike="noStrike" cap="none" dirty="0">
              <a:solidFill>
                <a:srgbClr val="C00000"/>
              </a:solidFill>
            </a:endParaRPr>
          </a:p>
          <a:p>
            <a:pPr marL="285750" marR="0" lvl="0" indent="-279400" algn="l" rtl="0">
              <a:lnSpc>
                <a:spcPct val="100000"/>
              </a:lnSpc>
              <a:spcBef>
                <a:spcPts val="1200"/>
              </a:spcBef>
              <a:spcAft>
                <a:spcPts val="0"/>
              </a:spcAft>
              <a:buClr>
                <a:srgbClr val="0F2332"/>
              </a:buClr>
              <a:buSzPts val="2150"/>
              <a:buFont typeface="Arial"/>
              <a:buChar char="•"/>
            </a:pPr>
            <a:r>
              <a:rPr lang="en-US" sz="2150" b="0" i="0" u="none" strike="noStrike" cap="none" dirty="0">
                <a:solidFill>
                  <a:srgbClr val="000000"/>
                </a:solidFill>
              </a:rPr>
              <a:t>Communities have been central to drug access, funding, service delivery and peer care, stigma reduction, and every other component of HIV gains.</a:t>
            </a:r>
            <a:endParaRPr sz="1300" dirty="0"/>
          </a:p>
          <a:p>
            <a:pPr marL="285750" marR="0" lvl="0" indent="-142875" algn="l" rtl="0">
              <a:lnSpc>
                <a:spcPct val="100000"/>
              </a:lnSpc>
              <a:spcBef>
                <a:spcPts val="1200"/>
              </a:spcBef>
              <a:spcAft>
                <a:spcPts val="0"/>
              </a:spcAft>
              <a:buClr>
                <a:srgbClr val="0F2332"/>
              </a:buClr>
              <a:buSzPts val="2250"/>
              <a:buFont typeface="Arial"/>
              <a:buNone/>
            </a:pPr>
            <a:endParaRPr sz="2150" b="0" i="0" u="none" strike="noStrike" cap="none" dirty="0">
              <a:solidFill>
                <a:srgbClr val="000000"/>
              </a:solidFill>
            </a:endParaRPr>
          </a:p>
          <a:p>
            <a:pPr marL="342900" lvl="0" indent="-200025" algn="l" rtl="0">
              <a:lnSpc>
                <a:spcPct val="110000"/>
              </a:lnSpc>
              <a:spcBef>
                <a:spcPts val="1600"/>
              </a:spcBef>
              <a:spcAft>
                <a:spcPts val="0"/>
              </a:spcAft>
              <a:buClr>
                <a:schemeClr val="dk1"/>
              </a:buClr>
              <a:buSzPts val="2250"/>
              <a:buFont typeface="Noto Sans Symbols"/>
              <a:buNone/>
            </a:pPr>
            <a:endParaRPr sz="2150" dirty="0"/>
          </a:p>
        </p:txBody>
      </p:sp>
      <p:sp>
        <p:nvSpPr>
          <p:cNvPr id="484" name="Google Shape;484;p19"/>
          <p:cNvSpPr txBox="1"/>
          <p:nvPr/>
        </p:nvSpPr>
        <p:spPr>
          <a:xfrm>
            <a:off x="3486150" y="857250"/>
            <a:ext cx="5437188" cy="581025"/>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chemeClr val="accent1"/>
              </a:buClr>
              <a:buSzPts val="2400"/>
              <a:buFont typeface="Arial"/>
              <a:buNone/>
            </a:pPr>
            <a:r>
              <a:rPr lang="en-US" sz="2400" i="1">
                <a:solidFill>
                  <a:schemeClr val="accent1"/>
                </a:solidFill>
                <a:latin typeface="Verdana"/>
                <a:ea typeface="Verdana"/>
                <a:cs typeface="Verdana"/>
                <a:sym typeface="Verdana"/>
              </a:rPr>
              <a:t>Built without its users</a:t>
            </a:r>
            <a:endParaRPr sz="2400" i="1">
              <a:solidFill>
                <a:schemeClr val="accent1"/>
              </a:solidFill>
              <a:latin typeface="Verdana"/>
              <a:ea typeface="Verdana"/>
              <a:cs typeface="Verdana"/>
              <a:sym typeface="Verdana"/>
            </a:endParaRPr>
          </a:p>
        </p:txBody>
      </p:sp>
      <p:pic>
        <p:nvPicPr>
          <p:cNvPr id="485" name="Google Shape;485;p19"/>
          <p:cNvPicPr preferRelativeResize="0"/>
          <p:nvPr/>
        </p:nvPicPr>
        <p:blipFill rotWithShape="1">
          <a:blip r:embed="rId3">
            <a:alphaModFix/>
          </a:blip>
          <a:srcRect/>
          <a:stretch/>
        </p:blipFill>
        <p:spPr>
          <a:xfrm>
            <a:off x="16752" y="4684285"/>
            <a:ext cx="6569946" cy="1456593"/>
          </a:xfrm>
          <a:prstGeom prst="rect">
            <a:avLst/>
          </a:prstGeom>
          <a:noFill/>
          <a:ln>
            <a:noFill/>
          </a:ln>
        </p:spPr>
      </p:pic>
      <p:pic>
        <p:nvPicPr>
          <p:cNvPr id="486" name="Google Shape;486;p19"/>
          <p:cNvPicPr preferRelativeResize="0"/>
          <p:nvPr/>
        </p:nvPicPr>
        <p:blipFill rotWithShape="1">
          <a:blip r:embed="rId4">
            <a:alphaModFix/>
          </a:blip>
          <a:srcRect/>
          <a:stretch/>
        </p:blipFill>
        <p:spPr>
          <a:xfrm>
            <a:off x="16752" y="2250282"/>
            <a:ext cx="5162780" cy="176926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ADD4C14-8239-5199-3233-C2C994BA2472}"/>
              </a:ext>
            </a:extLst>
          </p:cNvPr>
          <p:cNvSpPr>
            <a:spLocks noGrp="1"/>
          </p:cNvSpPr>
          <p:nvPr>
            <p:ph type="title"/>
          </p:nvPr>
        </p:nvSpPr>
        <p:spPr/>
        <p:txBody>
          <a:bodyPr/>
          <a:lstStyle/>
          <a:p>
            <a:r>
              <a:rPr lang="en-US" dirty="0"/>
              <a:t>Language Matters</a:t>
            </a:r>
          </a:p>
        </p:txBody>
      </p:sp>
      <p:sp>
        <p:nvSpPr>
          <p:cNvPr id="4" name="Text Placeholder 3">
            <a:extLst>
              <a:ext uri="{FF2B5EF4-FFF2-40B4-BE49-F238E27FC236}">
                <a16:creationId xmlns:a16="http://schemas.microsoft.com/office/drawing/2014/main" id="{E3B5A8B0-9A18-08CD-764D-7CB6E4CB2324}"/>
              </a:ext>
            </a:extLst>
          </p:cNvPr>
          <p:cNvSpPr>
            <a:spLocks noGrp="1"/>
          </p:cNvSpPr>
          <p:nvPr>
            <p:ph type="body" idx="2"/>
          </p:nvPr>
        </p:nvSpPr>
        <p:spPr/>
        <p:txBody>
          <a:bodyPr/>
          <a:lstStyle/>
          <a:p>
            <a:endParaRPr lang="en-US"/>
          </a:p>
        </p:txBody>
      </p:sp>
      <p:pic>
        <p:nvPicPr>
          <p:cNvPr id="6" name="Picture 5">
            <a:extLst>
              <a:ext uri="{FF2B5EF4-FFF2-40B4-BE49-F238E27FC236}">
                <a16:creationId xmlns:a16="http://schemas.microsoft.com/office/drawing/2014/main" id="{39CF870B-B5CD-129E-C8AA-0DAA864D61E5}"/>
              </a:ext>
            </a:extLst>
          </p:cNvPr>
          <p:cNvPicPr>
            <a:picLocks noChangeAspect="1"/>
          </p:cNvPicPr>
          <p:nvPr/>
        </p:nvPicPr>
        <p:blipFill>
          <a:blip r:embed="rId2"/>
          <a:srcRect t="24852" b="6773"/>
          <a:stretch>
            <a:fillRect/>
          </a:stretch>
        </p:blipFill>
        <p:spPr>
          <a:xfrm>
            <a:off x="315154" y="2177222"/>
            <a:ext cx="9610724" cy="4455353"/>
          </a:xfrm>
          <a:prstGeom prst="rect">
            <a:avLst/>
          </a:prstGeom>
        </p:spPr>
      </p:pic>
      <p:pic>
        <p:nvPicPr>
          <p:cNvPr id="7" name="Picture 6">
            <a:extLst>
              <a:ext uri="{FF2B5EF4-FFF2-40B4-BE49-F238E27FC236}">
                <a16:creationId xmlns:a16="http://schemas.microsoft.com/office/drawing/2014/main" id="{D65FB143-DB4D-D4F7-0889-08353B3718CC}"/>
              </a:ext>
            </a:extLst>
          </p:cNvPr>
          <p:cNvPicPr>
            <a:picLocks noChangeAspect="1"/>
          </p:cNvPicPr>
          <p:nvPr/>
        </p:nvPicPr>
        <p:blipFill>
          <a:blip r:embed="rId3"/>
          <a:stretch>
            <a:fillRect/>
          </a:stretch>
        </p:blipFill>
        <p:spPr>
          <a:xfrm>
            <a:off x="9389858" y="6053832"/>
            <a:ext cx="2802142" cy="797587"/>
          </a:xfrm>
          <a:prstGeom prst="rect">
            <a:avLst/>
          </a:prstGeom>
        </p:spPr>
      </p:pic>
    </p:spTree>
    <p:extLst>
      <p:ext uri="{BB962C8B-B14F-4D97-AF65-F5344CB8AC3E}">
        <p14:creationId xmlns:p14="http://schemas.microsoft.com/office/powerpoint/2010/main" val="10811930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691" name="Google Shape;691;p29"/>
          <p:cNvSpPr txBox="1">
            <a:spLocks noGrp="1"/>
          </p:cNvSpPr>
          <p:nvPr>
            <p:ph type="title"/>
          </p:nvPr>
        </p:nvSpPr>
        <p:spPr>
          <a:xfrm>
            <a:off x="2620108" y="1"/>
            <a:ext cx="9358527" cy="1327780"/>
          </a:xfrm>
          <a:prstGeom prst="rect">
            <a:avLst/>
          </a:prstGeom>
          <a:noFill/>
          <a:ln>
            <a:noFill/>
          </a:ln>
        </p:spPr>
        <p:txBody>
          <a:bodyPr spcFirstLastPara="1" wrap="square" lIns="0" tIns="0" rIns="0" bIns="0" anchor="b" anchorCtr="0">
            <a:normAutofit/>
          </a:bodyPr>
          <a:lstStyle/>
          <a:p>
            <a:pPr marL="0" lvl="0" indent="0" algn="l" rtl="0">
              <a:lnSpc>
                <a:spcPct val="90000"/>
              </a:lnSpc>
              <a:spcBef>
                <a:spcPts val="0"/>
              </a:spcBef>
              <a:spcAft>
                <a:spcPts val="0"/>
              </a:spcAft>
              <a:buClr>
                <a:schemeClr val="dk2"/>
              </a:buClr>
              <a:buSzPts val="4400"/>
              <a:buFont typeface="Verdana"/>
              <a:buNone/>
            </a:pPr>
            <a:r>
              <a:rPr lang="en-US"/>
              <a:t>The Global Fund’s Investments in AI</a:t>
            </a:r>
            <a:endParaRPr/>
          </a:p>
        </p:txBody>
      </p:sp>
      <p:sp>
        <p:nvSpPr>
          <p:cNvPr id="692" name="Google Shape;692;p29"/>
          <p:cNvSpPr/>
          <p:nvPr/>
        </p:nvSpPr>
        <p:spPr>
          <a:xfrm>
            <a:off x="665809" y="2906137"/>
            <a:ext cx="4478462" cy="211885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Verdana"/>
              <a:buNone/>
            </a:pPr>
            <a:r>
              <a:rPr lang="en-US" sz="1400" b="0" i="0" u="none" strike="noStrike" cap="none">
                <a:solidFill>
                  <a:srgbClr val="000000"/>
                </a:solidFill>
                <a:latin typeface="Verdana"/>
                <a:ea typeface="Verdana"/>
                <a:cs typeface="Verdana"/>
                <a:sym typeface="Verdana"/>
              </a:rPr>
              <a:t>Spotlight: Zambia</a:t>
            </a:r>
            <a:endParaRPr sz="1400" b="1">
              <a:solidFill>
                <a:srgbClr val="000000"/>
              </a:solidFill>
              <a:latin typeface="Verdana"/>
              <a:ea typeface="Verdana"/>
              <a:cs typeface="Verdana"/>
              <a:sym typeface="Verdana"/>
            </a:endParaRPr>
          </a:p>
          <a:p>
            <a:pPr marL="285750" marR="0" lvl="0" indent="-285750" algn="l" rtl="0">
              <a:spcBef>
                <a:spcPts val="600"/>
              </a:spcBef>
              <a:spcAft>
                <a:spcPts val="0"/>
              </a:spcAft>
              <a:buClr>
                <a:schemeClr val="dk1"/>
              </a:buClr>
              <a:buSzPts val="1400"/>
              <a:buFont typeface="Arial"/>
              <a:buChar char="•"/>
            </a:pPr>
            <a:r>
              <a:rPr lang="en-US" sz="1400">
                <a:solidFill>
                  <a:srgbClr val="000000"/>
                </a:solidFill>
                <a:latin typeface="Verdana"/>
                <a:ea typeface="Verdana"/>
                <a:cs typeface="Verdana"/>
                <a:sym typeface="Verdana"/>
              </a:rPr>
              <a:t>Zambia is using </a:t>
            </a:r>
            <a:r>
              <a:rPr lang="en-US" sz="1400" b="1">
                <a:solidFill>
                  <a:srgbClr val="000000"/>
                </a:solidFill>
                <a:latin typeface="Verdana"/>
                <a:ea typeface="Verdana"/>
                <a:cs typeface="Verdana"/>
                <a:sym typeface="Verdana"/>
              </a:rPr>
              <a:t>AI-powered CAD4TB</a:t>
            </a:r>
            <a:r>
              <a:rPr lang="en-US" sz="1400">
                <a:solidFill>
                  <a:srgbClr val="000000"/>
                </a:solidFill>
                <a:latin typeface="Verdana"/>
                <a:ea typeface="Verdana"/>
                <a:cs typeface="Verdana"/>
                <a:sym typeface="Verdana"/>
              </a:rPr>
              <a:t>, deployed via a fleet of 7 mobile vans funded by the Global Fund. </a:t>
            </a:r>
            <a:endParaRPr/>
          </a:p>
        </p:txBody>
      </p:sp>
      <p:sp>
        <p:nvSpPr>
          <p:cNvPr id="693" name="Google Shape;693;p29"/>
          <p:cNvSpPr/>
          <p:nvPr/>
        </p:nvSpPr>
        <p:spPr>
          <a:xfrm>
            <a:off x="6606764" y="2822102"/>
            <a:ext cx="5444752" cy="1516741"/>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a:solidFill>
                  <a:srgbClr val="000000"/>
                </a:solidFill>
                <a:latin typeface="Verdana"/>
                <a:ea typeface="Verdana"/>
                <a:cs typeface="Verdana"/>
                <a:sym typeface="Verdana"/>
              </a:rPr>
              <a:t>Pandemic preparedness using AI-enabled skin tests for Mpox in Rwanda</a:t>
            </a:r>
            <a:endParaRPr/>
          </a:p>
          <a:p>
            <a:pPr marL="285750" marR="0" lvl="0" indent="-285750" algn="l" rtl="0">
              <a:spcBef>
                <a:spcPts val="600"/>
              </a:spcBef>
              <a:spcAft>
                <a:spcPts val="0"/>
              </a:spcAft>
              <a:buClr>
                <a:schemeClr val="dk1"/>
              </a:buClr>
              <a:buSzPts val="1400"/>
              <a:buFont typeface="Arial"/>
              <a:buChar char="•"/>
            </a:pPr>
            <a:r>
              <a:rPr lang="en-US" sz="1400">
                <a:solidFill>
                  <a:srgbClr val="000000"/>
                </a:solidFill>
                <a:latin typeface="Verdana"/>
                <a:ea typeface="Verdana"/>
                <a:cs typeface="Verdana"/>
                <a:sym typeface="Verdana"/>
              </a:rPr>
              <a:t>Mpox </a:t>
            </a:r>
            <a:r>
              <a:rPr lang="en-US" sz="1400" b="1">
                <a:solidFill>
                  <a:srgbClr val="000000"/>
                </a:solidFill>
                <a:latin typeface="Verdana"/>
                <a:ea typeface="Verdana"/>
                <a:cs typeface="Verdana"/>
                <a:sym typeface="Verdana"/>
              </a:rPr>
              <a:t>skin image detection AI </a:t>
            </a:r>
            <a:r>
              <a:rPr lang="en-US" sz="1400">
                <a:solidFill>
                  <a:srgbClr val="000000"/>
                </a:solidFill>
                <a:latin typeface="Verdana"/>
                <a:ea typeface="Verdana"/>
                <a:cs typeface="Verdana"/>
                <a:sym typeface="Verdana"/>
              </a:rPr>
              <a:t>tool.</a:t>
            </a:r>
            <a:endParaRPr/>
          </a:p>
          <a:p>
            <a:pPr marL="285750" marR="0" lvl="0" indent="-285750" algn="l" rtl="0">
              <a:spcBef>
                <a:spcPts val="600"/>
              </a:spcBef>
              <a:spcAft>
                <a:spcPts val="0"/>
              </a:spcAft>
              <a:buClr>
                <a:schemeClr val="dk1"/>
              </a:buClr>
              <a:buSzPts val="1400"/>
              <a:buFont typeface="Arial"/>
              <a:buChar char="•"/>
            </a:pPr>
            <a:r>
              <a:rPr lang="en-US" sz="1400">
                <a:solidFill>
                  <a:srgbClr val="000000"/>
                </a:solidFill>
                <a:latin typeface="Verdana"/>
                <a:ea typeface="Verdana"/>
                <a:cs typeface="Verdana"/>
                <a:sym typeface="Verdana"/>
              </a:rPr>
              <a:t>Used by health workers on mobile devices.</a:t>
            </a:r>
            <a:endParaRPr/>
          </a:p>
          <a:p>
            <a:pPr marL="285750" marR="0" lvl="0" indent="-285750" algn="l" rtl="0">
              <a:spcBef>
                <a:spcPts val="600"/>
              </a:spcBef>
              <a:spcAft>
                <a:spcPts val="0"/>
              </a:spcAft>
              <a:buClr>
                <a:schemeClr val="dk1"/>
              </a:buClr>
              <a:buSzPts val="1400"/>
              <a:buFont typeface="Arial"/>
              <a:buChar char="•"/>
            </a:pPr>
            <a:r>
              <a:rPr lang="en-US" sz="1400">
                <a:solidFill>
                  <a:srgbClr val="000000"/>
                </a:solidFill>
                <a:latin typeface="Verdana"/>
                <a:ea typeface="Verdana"/>
                <a:cs typeface="Verdana"/>
                <a:sym typeface="Verdana"/>
              </a:rPr>
              <a:t>Deployed at key points of entry from Rwanda's borders to identify cases and support client tracking. </a:t>
            </a:r>
            <a:endParaRPr/>
          </a:p>
        </p:txBody>
      </p:sp>
      <p:sp>
        <p:nvSpPr>
          <p:cNvPr id="694" name="Google Shape;694;p29"/>
          <p:cNvSpPr/>
          <p:nvPr/>
        </p:nvSpPr>
        <p:spPr>
          <a:xfrm>
            <a:off x="6572793" y="4609009"/>
            <a:ext cx="5444752" cy="2000814"/>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400">
                <a:solidFill>
                  <a:srgbClr val="000000"/>
                </a:solidFill>
                <a:latin typeface="Verdana"/>
                <a:ea typeface="Verdana"/>
                <a:cs typeface="Verdana"/>
                <a:sym typeface="Verdana"/>
              </a:rPr>
              <a:t>HIV prevention for 14 countries in Eastern Europe and Central Asia</a:t>
            </a:r>
            <a:endParaRPr/>
          </a:p>
          <a:p>
            <a:pPr marL="0" marR="0" lvl="0" indent="0" algn="l" rtl="0">
              <a:spcBef>
                <a:spcPts val="600"/>
              </a:spcBef>
              <a:spcAft>
                <a:spcPts val="0"/>
              </a:spcAft>
              <a:buNone/>
            </a:pPr>
            <a:r>
              <a:rPr lang="en-US" sz="1400">
                <a:solidFill>
                  <a:srgbClr val="000000"/>
                </a:solidFill>
                <a:latin typeface="Verdana"/>
                <a:ea typeface="Verdana"/>
                <a:cs typeface="Verdana"/>
                <a:sym typeface="Verdana"/>
              </a:rPr>
              <a:t>A multi-country grant supporting development of AI tools:</a:t>
            </a:r>
            <a:endParaRPr/>
          </a:p>
          <a:p>
            <a:pPr marL="285750" marR="0" lvl="0" indent="-285750" algn="l" rtl="0">
              <a:spcBef>
                <a:spcPts val="600"/>
              </a:spcBef>
              <a:spcAft>
                <a:spcPts val="0"/>
              </a:spcAft>
              <a:buClr>
                <a:srgbClr val="000000"/>
              </a:buClr>
              <a:buSzPts val="1400"/>
              <a:buFont typeface="Arial"/>
              <a:buChar char="•"/>
            </a:pPr>
            <a:r>
              <a:rPr lang="en-US" sz="1400" b="1">
                <a:solidFill>
                  <a:srgbClr val="000000"/>
                </a:solidFill>
                <a:latin typeface="Verdana"/>
                <a:ea typeface="Verdana"/>
                <a:cs typeface="Verdana"/>
                <a:sym typeface="Verdana"/>
              </a:rPr>
              <a:t>A chat platform </a:t>
            </a:r>
            <a:r>
              <a:rPr lang="en-US" sz="1400">
                <a:solidFill>
                  <a:srgbClr val="000000"/>
                </a:solidFill>
                <a:latin typeface="Verdana"/>
                <a:ea typeface="Verdana"/>
                <a:cs typeface="Verdana"/>
                <a:sym typeface="Verdana"/>
              </a:rPr>
              <a:t>for accessing HIV services and support.</a:t>
            </a:r>
            <a:endParaRPr/>
          </a:p>
          <a:p>
            <a:pPr marL="285750" marR="0" lvl="0" indent="-285750" algn="l" rtl="0">
              <a:spcBef>
                <a:spcPts val="600"/>
              </a:spcBef>
              <a:spcAft>
                <a:spcPts val="0"/>
              </a:spcAft>
              <a:buClr>
                <a:srgbClr val="000000"/>
              </a:buClr>
              <a:buSzPts val="1400"/>
              <a:buFont typeface="Arial"/>
              <a:buChar char="•"/>
            </a:pPr>
            <a:r>
              <a:rPr lang="en-US" sz="1400" b="1">
                <a:solidFill>
                  <a:srgbClr val="000000"/>
                </a:solidFill>
                <a:latin typeface="Verdana"/>
                <a:ea typeface="Verdana"/>
                <a:cs typeface="Verdana"/>
                <a:sym typeface="Verdana"/>
              </a:rPr>
              <a:t>An AI-driven educational tool </a:t>
            </a:r>
            <a:r>
              <a:rPr lang="en-US" sz="1400">
                <a:solidFill>
                  <a:srgbClr val="000000"/>
                </a:solidFill>
                <a:latin typeface="Verdana"/>
                <a:ea typeface="Verdana"/>
                <a:cs typeface="Verdana"/>
                <a:sym typeface="Verdana"/>
              </a:rPr>
              <a:t>for </a:t>
            </a:r>
            <a:r>
              <a:rPr lang="en-US" sz="1400" b="1">
                <a:solidFill>
                  <a:srgbClr val="000000"/>
                </a:solidFill>
                <a:latin typeface="Verdana"/>
                <a:ea typeface="Verdana"/>
                <a:cs typeface="Verdana"/>
                <a:sym typeface="Verdana"/>
              </a:rPr>
              <a:t>civil society</a:t>
            </a:r>
            <a:r>
              <a:rPr lang="en-US" sz="1400">
                <a:solidFill>
                  <a:srgbClr val="000000"/>
                </a:solidFill>
                <a:latin typeface="Verdana"/>
                <a:ea typeface="Verdana"/>
                <a:cs typeface="Verdana"/>
                <a:sym typeface="Verdana"/>
              </a:rPr>
              <a:t>.</a:t>
            </a:r>
            <a:endParaRPr sz="1400">
              <a:solidFill>
                <a:srgbClr val="000000"/>
              </a:solidFill>
              <a:latin typeface="Verdana"/>
              <a:ea typeface="Verdana"/>
              <a:cs typeface="Verdana"/>
              <a:sym typeface="Verdana"/>
            </a:endParaRPr>
          </a:p>
          <a:p>
            <a:pPr marL="285750" marR="0" lvl="0" indent="-285750" algn="l" rtl="0">
              <a:spcBef>
                <a:spcPts val="600"/>
              </a:spcBef>
              <a:spcAft>
                <a:spcPts val="0"/>
              </a:spcAft>
              <a:buClr>
                <a:srgbClr val="000000"/>
              </a:buClr>
              <a:buSzPts val="1400"/>
              <a:buFont typeface="Arial"/>
              <a:buChar char="•"/>
            </a:pPr>
            <a:r>
              <a:rPr lang="en-US" sz="1400" b="1">
                <a:solidFill>
                  <a:srgbClr val="000000"/>
                </a:solidFill>
                <a:latin typeface="Verdana"/>
                <a:ea typeface="Verdana"/>
                <a:cs typeface="Verdana"/>
                <a:sym typeface="Verdana"/>
              </a:rPr>
              <a:t>An AI-supported continuity management </a:t>
            </a:r>
            <a:r>
              <a:rPr lang="en-US" sz="1400">
                <a:solidFill>
                  <a:srgbClr val="000000"/>
                </a:solidFill>
                <a:latin typeface="Verdana"/>
                <a:ea typeface="Verdana"/>
                <a:cs typeface="Verdana"/>
                <a:sym typeface="Verdana"/>
              </a:rPr>
              <a:t>framework for HIV response. </a:t>
            </a:r>
            <a:endParaRPr sz="1400">
              <a:solidFill>
                <a:srgbClr val="000000"/>
              </a:solidFill>
              <a:latin typeface="Verdana"/>
              <a:ea typeface="Verdana"/>
              <a:cs typeface="Verdana"/>
              <a:sym typeface="Verdana"/>
            </a:endParaRPr>
          </a:p>
        </p:txBody>
      </p:sp>
      <p:sp>
        <p:nvSpPr>
          <p:cNvPr id="695" name="Google Shape;695;p29"/>
          <p:cNvSpPr txBox="1"/>
          <p:nvPr/>
        </p:nvSpPr>
        <p:spPr>
          <a:xfrm>
            <a:off x="152881" y="1820743"/>
            <a:ext cx="5506925" cy="335407"/>
          </a:xfrm>
          <a:prstGeom prst="rect">
            <a:avLst/>
          </a:prstGeom>
          <a:solidFill>
            <a:schemeClr val="accen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lt1"/>
                </a:solidFill>
                <a:latin typeface="Verdana"/>
                <a:ea typeface="Verdana"/>
                <a:cs typeface="Verdana"/>
                <a:sym typeface="Verdana"/>
              </a:rPr>
              <a:t>Largest investment: TB Computer-aided diagnosis</a:t>
            </a:r>
            <a:endParaRPr/>
          </a:p>
        </p:txBody>
      </p:sp>
      <p:sp>
        <p:nvSpPr>
          <p:cNvPr id="696" name="Google Shape;696;p29"/>
          <p:cNvSpPr txBox="1"/>
          <p:nvPr/>
        </p:nvSpPr>
        <p:spPr>
          <a:xfrm>
            <a:off x="6131955" y="1820743"/>
            <a:ext cx="5846680" cy="338554"/>
          </a:xfrm>
          <a:prstGeom prst="rect">
            <a:avLst/>
          </a:prstGeom>
          <a:solidFill>
            <a:schemeClr val="dk2"/>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lt1"/>
                </a:solidFill>
                <a:latin typeface="Verdana"/>
                <a:ea typeface="Verdana"/>
                <a:cs typeface="Verdana"/>
                <a:sym typeface="Verdana"/>
              </a:rPr>
              <a:t>Other AI investments: Pandemic response &amp; HIV</a:t>
            </a:r>
            <a:endParaRPr/>
          </a:p>
        </p:txBody>
      </p:sp>
      <p:sp>
        <p:nvSpPr>
          <p:cNvPr id="697" name="Google Shape;697;p29"/>
          <p:cNvSpPr txBox="1"/>
          <p:nvPr/>
        </p:nvSpPr>
        <p:spPr>
          <a:xfrm>
            <a:off x="152880" y="2284028"/>
            <a:ext cx="572687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Verdana"/>
                <a:ea typeface="Verdana"/>
                <a:cs typeface="Verdana"/>
                <a:sym typeface="Verdana"/>
              </a:rPr>
              <a:t>2021-2025, </a:t>
            </a:r>
            <a:r>
              <a:rPr lang="en-US" sz="1400" b="1">
                <a:solidFill>
                  <a:schemeClr val="dk1"/>
                </a:solidFill>
                <a:latin typeface="Verdana"/>
                <a:ea typeface="Verdana"/>
                <a:cs typeface="Verdana"/>
                <a:sym typeface="Verdana"/>
              </a:rPr>
              <a:t>over 20 countries invested US$170 million in computer-aided diagnosis of TB (</a:t>
            </a:r>
            <a:r>
              <a:rPr lang="en-US" sz="1400">
                <a:solidFill>
                  <a:schemeClr val="dk1"/>
                </a:solidFill>
                <a:latin typeface="Verdana"/>
                <a:ea typeface="Verdana"/>
                <a:cs typeface="Verdana"/>
                <a:sym typeface="Verdana"/>
              </a:rPr>
              <a:t>CAD4TB) </a:t>
            </a:r>
            <a:endParaRPr/>
          </a:p>
        </p:txBody>
      </p:sp>
      <p:sp>
        <p:nvSpPr>
          <p:cNvPr id="698" name="Google Shape;698;p29"/>
          <p:cNvSpPr txBox="1"/>
          <p:nvPr/>
        </p:nvSpPr>
        <p:spPr>
          <a:xfrm>
            <a:off x="6131954" y="2284028"/>
            <a:ext cx="6066762"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rgbClr val="000000"/>
                </a:solidFill>
                <a:latin typeface="Verdana"/>
                <a:ea typeface="Verdana"/>
                <a:cs typeface="Verdana"/>
                <a:sym typeface="Verdana"/>
              </a:rPr>
              <a:t>2024-2026: investments in AI tools across other diseases and systems.  </a:t>
            </a:r>
            <a:endParaRPr/>
          </a:p>
        </p:txBody>
      </p:sp>
      <p:grpSp>
        <p:nvGrpSpPr>
          <p:cNvPr id="699" name="Google Shape;699;p29"/>
          <p:cNvGrpSpPr/>
          <p:nvPr/>
        </p:nvGrpSpPr>
        <p:grpSpPr>
          <a:xfrm>
            <a:off x="5838418" y="2945927"/>
            <a:ext cx="673486" cy="606977"/>
            <a:chOff x="6350652" y="3136048"/>
            <a:chExt cx="807385" cy="807385"/>
          </a:xfrm>
        </p:grpSpPr>
        <p:sp>
          <p:nvSpPr>
            <p:cNvPr id="700" name="Google Shape;700;p29"/>
            <p:cNvSpPr/>
            <p:nvPr/>
          </p:nvSpPr>
          <p:spPr>
            <a:xfrm>
              <a:off x="6350652" y="3136048"/>
              <a:ext cx="807385" cy="807385"/>
            </a:xfrm>
            <a:prstGeom prst="ellipse">
              <a:avLst/>
            </a:prstGeom>
            <a:solidFill>
              <a:schemeClr val="dk1"/>
            </a:solidFill>
            <a:ln w="12700" cap="flat" cmpd="sng">
              <a:solidFill>
                <a:schemeClr val="dk1"/>
              </a:solidFill>
              <a:prstDash val="solid"/>
              <a:miter lim="8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Verdana"/>
                <a:ea typeface="Verdana"/>
                <a:cs typeface="Verdana"/>
                <a:sym typeface="Verdana"/>
              </a:endParaRPr>
            </a:p>
          </p:txBody>
        </p:sp>
        <p:sp>
          <p:nvSpPr>
            <p:cNvPr id="701" name="Google Shape;701;p29"/>
            <p:cNvSpPr/>
            <p:nvPr/>
          </p:nvSpPr>
          <p:spPr>
            <a:xfrm>
              <a:off x="6464371" y="3249767"/>
              <a:ext cx="579945" cy="579945"/>
            </a:xfrm>
            <a:prstGeom prst="rect">
              <a:avLst/>
            </a:prstGeom>
            <a:noFill/>
            <a:ln>
              <a:noFill/>
            </a:ln>
          </p:spPr>
          <p:txBody>
            <a:bodyPr/>
            <a:lstStyle/>
            <a:p>
              <a:endParaRPr lang="en-US"/>
            </a:p>
          </p:txBody>
        </p:sp>
      </p:grpSp>
      <p:grpSp>
        <p:nvGrpSpPr>
          <p:cNvPr id="702" name="Google Shape;702;p29"/>
          <p:cNvGrpSpPr/>
          <p:nvPr/>
        </p:nvGrpSpPr>
        <p:grpSpPr>
          <a:xfrm>
            <a:off x="5803556" y="4770091"/>
            <a:ext cx="662037" cy="606977"/>
            <a:chOff x="6350652" y="4762730"/>
            <a:chExt cx="807385" cy="807385"/>
          </a:xfrm>
        </p:grpSpPr>
        <p:sp>
          <p:nvSpPr>
            <p:cNvPr id="703" name="Google Shape;703;p29"/>
            <p:cNvSpPr/>
            <p:nvPr/>
          </p:nvSpPr>
          <p:spPr>
            <a:xfrm>
              <a:off x="6350652" y="4762730"/>
              <a:ext cx="807385" cy="807385"/>
            </a:xfrm>
            <a:prstGeom prst="ellipse">
              <a:avLst/>
            </a:prstGeom>
            <a:solidFill>
              <a:schemeClr val="accent4"/>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lt1"/>
                </a:solidFill>
                <a:latin typeface="Verdana"/>
                <a:ea typeface="Verdana"/>
                <a:cs typeface="Verdana"/>
                <a:sym typeface="Verdana"/>
              </a:endParaRPr>
            </a:p>
          </p:txBody>
        </p:sp>
        <p:sp>
          <p:nvSpPr>
            <p:cNvPr id="704" name="Google Shape;704;p29"/>
            <p:cNvSpPr/>
            <p:nvPr/>
          </p:nvSpPr>
          <p:spPr>
            <a:xfrm>
              <a:off x="6571422" y="4883599"/>
              <a:ext cx="362778" cy="541990"/>
            </a:xfrm>
            <a:custGeom>
              <a:avLst/>
              <a:gdLst/>
              <a:ahLst/>
              <a:cxnLst/>
              <a:rect l="l" t="t" r="r" b="b"/>
              <a:pathLst>
                <a:path w="493790" h="737721" extrusionOk="0">
                  <a:moveTo>
                    <a:pt x="350329" y="492854"/>
                  </a:moveTo>
                  <a:cubicBezTo>
                    <a:pt x="350408" y="492779"/>
                    <a:pt x="350482" y="492709"/>
                    <a:pt x="350556" y="492631"/>
                  </a:cubicBezTo>
                  <a:lnTo>
                    <a:pt x="417950" y="425237"/>
                  </a:lnTo>
                  <a:lnTo>
                    <a:pt x="424467" y="418432"/>
                  </a:lnTo>
                  <a:cubicBezTo>
                    <a:pt x="468896" y="372447"/>
                    <a:pt x="493516" y="311909"/>
                    <a:pt x="493788" y="247969"/>
                  </a:cubicBezTo>
                  <a:cubicBezTo>
                    <a:pt x="494356" y="114966"/>
                    <a:pt x="386735" y="3772"/>
                    <a:pt x="253885" y="95"/>
                  </a:cubicBezTo>
                  <a:cubicBezTo>
                    <a:pt x="186567" y="-1740"/>
                    <a:pt x="122951" y="23025"/>
                    <a:pt x="74757" y="69902"/>
                  </a:cubicBezTo>
                  <a:cubicBezTo>
                    <a:pt x="26550" y="116797"/>
                    <a:pt x="0" y="179653"/>
                    <a:pt x="0" y="246894"/>
                  </a:cubicBezTo>
                  <a:cubicBezTo>
                    <a:pt x="0" y="304281"/>
                    <a:pt x="17252" y="356567"/>
                    <a:pt x="49912" y="398130"/>
                  </a:cubicBezTo>
                  <a:cubicBezTo>
                    <a:pt x="52879" y="401884"/>
                    <a:pt x="56099" y="405498"/>
                    <a:pt x="59482" y="408882"/>
                  </a:cubicBezTo>
                  <a:lnTo>
                    <a:pt x="143458" y="492858"/>
                  </a:lnTo>
                  <a:lnTo>
                    <a:pt x="23420" y="612894"/>
                  </a:lnTo>
                  <a:cubicBezTo>
                    <a:pt x="-5099" y="641412"/>
                    <a:pt x="-5099" y="687817"/>
                    <a:pt x="23420" y="716332"/>
                  </a:cubicBezTo>
                  <a:cubicBezTo>
                    <a:pt x="37679" y="730596"/>
                    <a:pt x="56404" y="737725"/>
                    <a:pt x="75137" y="737721"/>
                  </a:cubicBezTo>
                  <a:cubicBezTo>
                    <a:pt x="93864" y="737721"/>
                    <a:pt x="112600" y="730591"/>
                    <a:pt x="126857" y="716332"/>
                  </a:cubicBezTo>
                  <a:lnTo>
                    <a:pt x="246895" y="596296"/>
                  </a:lnTo>
                  <a:lnTo>
                    <a:pt x="366935" y="716336"/>
                  </a:lnTo>
                  <a:cubicBezTo>
                    <a:pt x="381195" y="730591"/>
                    <a:pt x="399920" y="737721"/>
                    <a:pt x="418654" y="737721"/>
                  </a:cubicBezTo>
                  <a:cubicBezTo>
                    <a:pt x="437380" y="737721"/>
                    <a:pt x="456114" y="730591"/>
                    <a:pt x="470369" y="716332"/>
                  </a:cubicBezTo>
                  <a:cubicBezTo>
                    <a:pt x="498888" y="687817"/>
                    <a:pt x="498888" y="641412"/>
                    <a:pt x="470369" y="612894"/>
                  </a:cubicBezTo>
                  <a:lnTo>
                    <a:pt x="350329" y="492854"/>
                  </a:lnTo>
                  <a:close/>
                  <a:moveTo>
                    <a:pt x="109394" y="698870"/>
                  </a:moveTo>
                  <a:cubicBezTo>
                    <a:pt x="90504" y="717756"/>
                    <a:pt x="59773" y="717756"/>
                    <a:pt x="40883" y="698870"/>
                  </a:cubicBezTo>
                  <a:cubicBezTo>
                    <a:pt x="31733" y="689719"/>
                    <a:pt x="26694" y="677555"/>
                    <a:pt x="26694" y="664613"/>
                  </a:cubicBezTo>
                  <a:cubicBezTo>
                    <a:pt x="26694" y="651675"/>
                    <a:pt x="31733" y="639511"/>
                    <a:pt x="40883" y="630360"/>
                  </a:cubicBezTo>
                  <a:lnTo>
                    <a:pt x="160921" y="510320"/>
                  </a:lnTo>
                  <a:lnTo>
                    <a:pt x="229432" y="578834"/>
                  </a:lnTo>
                  <a:lnTo>
                    <a:pt x="109394" y="698870"/>
                  </a:lnTo>
                  <a:close/>
                  <a:moveTo>
                    <a:pt x="452907" y="698870"/>
                  </a:moveTo>
                  <a:cubicBezTo>
                    <a:pt x="434017" y="717756"/>
                    <a:pt x="403288" y="717756"/>
                    <a:pt x="384397" y="698870"/>
                  </a:cubicBezTo>
                  <a:lnTo>
                    <a:pt x="76944" y="391420"/>
                  </a:lnTo>
                  <a:cubicBezTo>
                    <a:pt x="74237" y="388707"/>
                    <a:pt x="71660" y="385813"/>
                    <a:pt x="69308" y="382841"/>
                  </a:cubicBezTo>
                  <a:cubicBezTo>
                    <a:pt x="39707" y="345170"/>
                    <a:pt x="24699" y="299431"/>
                    <a:pt x="24699" y="246894"/>
                  </a:cubicBezTo>
                  <a:cubicBezTo>
                    <a:pt x="24699" y="186381"/>
                    <a:pt x="48593" y="129812"/>
                    <a:pt x="91979" y="87608"/>
                  </a:cubicBezTo>
                  <a:cubicBezTo>
                    <a:pt x="133831" y="46898"/>
                    <a:pt x="188611" y="24698"/>
                    <a:pt x="246847" y="24698"/>
                  </a:cubicBezTo>
                  <a:cubicBezTo>
                    <a:pt x="248961" y="24698"/>
                    <a:pt x="251081" y="24726"/>
                    <a:pt x="253201" y="24786"/>
                  </a:cubicBezTo>
                  <a:cubicBezTo>
                    <a:pt x="372756" y="28092"/>
                    <a:pt x="469600" y="128166"/>
                    <a:pt x="469089" y="247864"/>
                  </a:cubicBezTo>
                  <a:cubicBezTo>
                    <a:pt x="468842" y="305407"/>
                    <a:pt x="446687" y="359887"/>
                    <a:pt x="406667" y="401308"/>
                  </a:cubicBezTo>
                  <a:lnTo>
                    <a:pt x="400299" y="407964"/>
                  </a:lnTo>
                  <a:lnTo>
                    <a:pt x="333094" y="475169"/>
                  </a:lnTo>
                  <a:cubicBezTo>
                    <a:pt x="333015" y="475243"/>
                    <a:pt x="332945" y="475317"/>
                    <a:pt x="332871" y="475392"/>
                  </a:cubicBezTo>
                  <a:lnTo>
                    <a:pt x="261982" y="404506"/>
                  </a:lnTo>
                  <a:lnTo>
                    <a:pt x="337371" y="334712"/>
                  </a:lnTo>
                  <a:lnTo>
                    <a:pt x="337712" y="334381"/>
                  </a:lnTo>
                  <a:cubicBezTo>
                    <a:pt x="361971" y="310124"/>
                    <a:pt x="375333" y="277870"/>
                    <a:pt x="375333" y="243563"/>
                  </a:cubicBezTo>
                  <a:cubicBezTo>
                    <a:pt x="375333" y="172741"/>
                    <a:pt x="317715" y="115125"/>
                    <a:pt x="246895" y="115125"/>
                  </a:cubicBezTo>
                  <a:cubicBezTo>
                    <a:pt x="176344" y="115125"/>
                    <a:pt x="118947" y="172522"/>
                    <a:pt x="118947" y="243073"/>
                  </a:cubicBezTo>
                  <a:cubicBezTo>
                    <a:pt x="118947" y="269442"/>
                    <a:pt x="126907" y="294766"/>
                    <a:pt x="142110" y="316510"/>
                  </a:cubicBezTo>
                  <a:cubicBezTo>
                    <a:pt x="147581" y="324007"/>
                    <a:pt x="153686" y="331138"/>
                    <a:pt x="160250" y="337701"/>
                  </a:cubicBezTo>
                  <a:lnTo>
                    <a:pt x="452907" y="630360"/>
                  </a:lnTo>
                  <a:cubicBezTo>
                    <a:pt x="471794" y="649246"/>
                    <a:pt x="471794" y="679980"/>
                    <a:pt x="452907" y="698870"/>
                  </a:cubicBezTo>
                  <a:close/>
                  <a:moveTo>
                    <a:pt x="246895" y="139823"/>
                  </a:moveTo>
                  <a:cubicBezTo>
                    <a:pt x="304097" y="139823"/>
                    <a:pt x="350634" y="186361"/>
                    <a:pt x="350634" y="243563"/>
                  </a:cubicBezTo>
                  <a:cubicBezTo>
                    <a:pt x="350634" y="271194"/>
                    <a:pt x="339902" y="297180"/>
                    <a:pt x="320411" y="316753"/>
                  </a:cubicBezTo>
                  <a:lnTo>
                    <a:pt x="244503" y="387028"/>
                  </a:lnTo>
                  <a:lnTo>
                    <a:pt x="177713" y="320238"/>
                  </a:lnTo>
                  <a:cubicBezTo>
                    <a:pt x="172049" y="314572"/>
                    <a:pt x="166783" y="308420"/>
                    <a:pt x="162208" y="302154"/>
                  </a:cubicBezTo>
                  <a:cubicBezTo>
                    <a:pt x="150064" y="284784"/>
                    <a:pt x="143646" y="264355"/>
                    <a:pt x="143646" y="243073"/>
                  </a:cubicBezTo>
                  <a:cubicBezTo>
                    <a:pt x="143646" y="186142"/>
                    <a:pt x="189964" y="139823"/>
                    <a:pt x="246895" y="139823"/>
                  </a:cubicBezTo>
                  <a:close/>
                </a:path>
              </a:pathLst>
            </a:custGeom>
            <a:solidFill>
              <a:schemeClr val="accent4"/>
            </a:solidFill>
            <a:ln w="1270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sp>
        <p:nvSpPr>
          <p:cNvPr id="705" name="Google Shape;705;p29"/>
          <p:cNvSpPr txBox="1"/>
          <p:nvPr/>
        </p:nvSpPr>
        <p:spPr>
          <a:xfrm>
            <a:off x="940692" y="3870345"/>
            <a:ext cx="3726609" cy="738664"/>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400"/>
              <a:buFont typeface="Arial"/>
              <a:buChar char="•"/>
            </a:pPr>
            <a:r>
              <a:rPr lang="en-US" sz="1400" b="1">
                <a:solidFill>
                  <a:srgbClr val="000000"/>
                </a:solidFill>
                <a:latin typeface="Verdana"/>
                <a:ea typeface="Verdana"/>
                <a:cs typeface="Verdana"/>
                <a:sym typeface="Verdana"/>
              </a:rPr>
              <a:t>TB case notifications increased by over 65%, from 36,000 in 2017 to 54,346 in 2023. </a:t>
            </a:r>
            <a:endParaRPr/>
          </a:p>
        </p:txBody>
      </p:sp>
      <p:sp>
        <p:nvSpPr>
          <p:cNvPr id="706" name="Google Shape;706;p29"/>
          <p:cNvSpPr txBox="1"/>
          <p:nvPr/>
        </p:nvSpPr>
        <p:spPr>
          <a:xfrm>
            <a:off x="940692" y="4899084"/>
            <a:ext cx="3053325" cy="738664"/>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400"/>
              <a:buFont typeface="Arial"/>
              <a:buChar char="•"/>
            </a:pPr>
            <a:r>
              <a:rPr lang="en-US" sz="1400">
                <a:solidFill>
                  <a:srgbClr val="000000"/>
                </a:solidFill>
                <a:latin typeface="Verdana"/>
                <a:ea typeface="Verdana"/>
                <a:cs typeface="Verdana"/>
                <a:sym typeface="Verdana"/>
              </a:rPr>
              <a:t>Zambia aims to </a:t>
            </a:r>
            <a:r>
              <a:rPr lang="en-US" sz="1400" b="1">
                <a:solidFill>
                  <a:srgbClr val="000000"/>
                </a:solidFill>
                <a:latin typeface="Verdana"/>
                <a:ea typeface="Verdana"/>
                <a:cs typeface="Verdana"/>
                <a:sym typeface="Verdana"/>
              </a:rPr>
              <a:t>expand this fleet </a:t>
            </a:r>
            <a:r>
              <a:rPr lang="en-US" sz="1400">
                <a:solidFill>
                  <a:srgbClr val="000000"/>
                </a:solidFill>
                <a:latin typeface="Verdana"/>
                <a:ea typeface="Verdana"/>
                <a:cs typeface="Verdana"/>
                <a:sym typeface="Verdana"/>
              </a:rPr>
              <a:t>to further integrate AI into healthcare delivery.</a:t>
            </a:r>
            <a:endParaRPr/>
          </a:p>
        </p:txBody>
      </p:sp>
      <p:grpSp>
        <p:nvGrpSpPr>
          <p:cNvPr id="707" name="Google Shape;707;p29"/>
          <p:cNvGrpSpPr/>
          <p:nvPr/>
        </p:nvGrpSpPr>
        <p:grpSpPr>
          <a:xfrm>
            <a:off x="140484" y="3637945"/>
            <a:ext cx="601732" cy="601732"/>
            <a:chOff x="4807527" y="2140528"/>
            <a:chExt cx="2576945" cy="2576945"/>
          </a:xfrm>
        </p:grpSpPr>
        <p:sp>
          <p:nvSpPr>
            <p:cNvPr id="708" name="Google Shape;708;p29"/>
            <p:cNvSpPr/>
            <p:nvPr/>
          </p:nvSpPr>
          <p:spPr>
            <a:xfrm>
              <a:off x="4807527" y="2140528"/>
              <a:ext cx="2576945" cy="2576945"/>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Verdana"/>
                <a:ea typeface="Verdana"/>
                <a:cs typeface="Verdana"/>
                <a:sym typeface="Verdana"/>
              </a:endParaRPr>
            </a:p>
          </p:txBody>
        </p:sp>
        <p:sp>
          <p:nvSpPr>
            <p:cNvPr id="709" name="Google Shape;709;p29"/>
            <p:cNvSpPr/>
            <p:nvPr/>
          </p:nvSpPr>
          <p:spPr>
            <a:xfrm>
              <a:off x="5284835" y="2566450"/>
              <a:ext cx="1622329" cy="1620000"/>
            </a:xfrm>
            <a:custGeom>
              <a:avLst/>
              <a:gdLst/>
              <a:ahLst/>
              <a:cxnLst/>
              <a:rect l="l" t="t" r="r" b="b"/>
              <a:pathLst>
                <a:path w="1711393" h="1708937" extrusionOk="0">
                  <a:moveTo>
                    <a:pt x="1395107" y="489728"/>
                  </a:moveTo>
                  <a:cubicBezTo>
                    <a:pt x="1354930" y="429899"/>
                    <a:pt x="1287922" y="394181"/>
                    <a:pt x="1215846" y="394181"/>
                  </a:cubicBezTo>
                  <a:cubicBezTo>
                    <a:pt x="1096784" y="394181"/>
                    <a:pt x="999915" y="491049"/>
                    <a:pt x="999915" y="610112"/>
                  </a:cubicBezTo>
                  <a:lnTo>
                    <a:pt x="999915" y="724720"/>
                  </a:lnTo>
                  <a:cubicBezTo>
                    <a:pt x="969206" y="693159"/>
                    <a:pt x="928277" y="671744"/>
                    <a:pt x="882509" y="665630"/>
                  </a:cubicBezTo>
                  <a:lnTo>
                    <a:pt x="882509" y="28575"/>
                  </a:lnTo>
                  <a:cubicBezTo>
                    <a:pt x="882509" y="12795"/>
                    <a:pt x="869717" y="0"/>
                    <a:pt x="853938" y="0"/>
                  </a:cubicBezTo>
                  <a:cubicBezTo>
                    <a:pt x="838158" y="0"/>
                    <a:pt x="825363" y="12795"/>
                    <a:pt x="825363" y="28575"/>
                  </a:cubicBezTo>
                  <a:lnTo>
                    <a:pt x="825363" y="666195"/>
                  </a:lnTo>
                  <a:cubicBezTo>
                    <a:pt x="781008" y="672966"/>
                    <a:pt x="741376" y="694105"/>
                    <a:pt x="711478" y="724910"/>
                  </a:cubicBezTo>
                  <a:lnTo>
                    <a:pt x="711478" y="610112"/>
                  </a:lnTo>
                  <a:cubicBezTo>
                    <a:pt x="711478" y="491049"/>
                    <a:pt x="614609" y="394181"/>
                    <a:pt x="495547" y="394181"/>
                  </a:cubicBezTo>
                  <a:cubicBezTo>
                    <a:pt x="423472" y="394181"/>
                    <a:pt x="356462" y="429899"/>
                    <a:pt x="316283" y="489728"/>
                  </a:cubicBezTo>
                  <a:cubicBezTo>
                    <a:pt x="109370" y="797835"/>
                    <a:pt x="0" y="1156868"/>
                    <a:pt x="0" y="1528010"/>
                  </a:cubicBezTo>
                  <a:lnTo>
                    <a:pt x="0" y="1536221"/>
                  </a:lnTo>
                  <a:cubicBezTo>
                    <a:pt x="0" y="1631461"/>
                    <a:pt x="77479" y="1708937"/>
                    <a:pt x="172715" y="1708937"/>
                  </a:cubicBezTo>
                  <a:cubicBezTo>
                    <a:pt x="469790" y="1708937"/>
                    <a:pt x="711478" y="1467241"/>
                    <a:pt x="711478" y="1170175"/>
                  </a:cubicBezTo>
                  <a:lnTo>
                    <a:pt x="711478" y="866594"/>
                  </a:lnTo>
                  <a:cubicBezTo>
                    <a:pt x="711510" y="866032"/>
                    <a:pt x="711645" y="865499"/>
                    <a:pt x="711645" y="864937"/>
                  </a:cubicBezTo>
                  <a:cubicBezTo>
                    <a:pt x="711645" y="785454"/>
                    <a:pt x="776306" y="720793"/>
                    <a:pt x="855782" y="720793"/>
                  </a:cubicBezTo>
                  <a:cubicBezTo>
                    <a:pt x="935230" y="720793"/>
                    <a:pt x="999867" y="785405"/>
                    <a:pt x="999915" y="864841"/>
                  </a:cubicBezTo>
                  <a:lnTo>
                    <a:pt x="999915" y="1170175"/>
                  </a:lnTo>
                  <a:cubicBezTo>
                    <a:pt x="999915" y="1467241"/>
                    <a:pt x="1241602" y="1708937"/>
                    <a:pt x="1538677" y="1708937"/>
                  </a:cubicBezTo>
                  <a:cubicBezTo>
                    <a:pt x="1633918" y="1708937"/>
                    <a:pt x="1711394" y="1631461"/>
                    <a:pt x="1711394" y="1536221"/>
                  </a:cubicBezTo>
                  <a:lnTo>
                    <a:pt x="1711394" y="1528010"/>
                  </a:lnTo>
                  <a:cubicBezTo>
                    <a:pt x="1711394" y="1156868"/>
                    <a:pt x="1602018" y="797835"/>
                    <a:pt x="1395107" y="489728"/>
                  </a:cubicBezTo>
                  <a:close/>
                  <a:moveTo>
                    <a:pt x="654328" y="1170175"/>
                  </a:moveTo>
                  <a:cubicBezTo>
                    <a:pt x="654328" y="1435732"/>
                    <a:pt x="438276" y="1651787"/>
                    <a:pt x="172715" y="1651787"/>
                  </a:cubicBezTo>
                  <a:cubicBezTo>
                    <a:pt x="108994" y="1651787"/>
                    <a:pt x="57150" y="1599943"/>
                    <a:pt x="57150" y="1536221"/>
                  </a:cubicBezTo>
                  <a:lnTo>
                    <a:pt x="57150" y="1528010"/>
                  </a:lnTo>
                  <a:cubicBezTo>
                    <a:pt x="57150" y="1168260"/>
                    <a:pt x="163162" y="820243"/>
                    <a:pt x="363731" y="521587"/>
                  </a:cubicBezTo>
                  <a:cubicBezTo>
                    <a:pt x="393274" y="477594"/>
                    <a:pt x="442550" y="451331"/>
                    <a:pt x="495547" y="451331"/>
                  </a:cubicBezTo>
                  <a:cubicBezTo>
                    <a:pt x="583100" y="451331"/>
                    <a:pt x="654328" y="522559"/>
                    <a:pt x="654328" y="610112"/>
                  </a:cubicBezTo>
                  <a:lnTo>
                    <a:pt x="654328" y="1170175"/>
                  </a:lnTo>
                  <a:close/>
                  <a:moveTo>
                    <a:pt x="1654244" y="1536221"/>
                  </a:moveTo>
                  <a:cubicBezTo>
                    <a:pt x="1654244" y="1599943"/>
                    <a:pt x="1602399" y="1651787"/>
                    <a:pt x="1538677" y="1651787"/>
                  </a:cubicBezTo>
                  <a:cubicBezTo>
                    <a:pt x="1273120" y="1651787"/>
                    <a:pt x="1057065" y="1435732"/>
                    <a:pt x="1057065" y="1170175"/>
                  </a:cubicBezTo>
                  <a:lnTo>
                    <a:pt x="1057065" y="864975"/>
                  </a:lnTo>
                  <a:cubicBezTo>
                    <a:pt x="1057065" y="864965"/>
                    <a:pt x="1057074" y="864946"/>
                    <a:pt x="1057074" y="864937"/>
                  </a:cubicBezTo>
                  <a:cubicBezTo>
                    <a:pt x="1057074" y="864899"/>
                    <a:pt x="1057065" y="864870"/>
                    <a:pt x="1057065" y="864841"/>
                  </a:cubicBezTo>
                  <a:lnTo>
                    <a:pt x="1057065" y="610112"/>
                  </a:lnTo>
                  <a:cubicBezTo>
                    <a:pt x="1057065" y="522559"/>
                    <a:pt x="1128293" y="451331"/>
                    <a:pt x="1215846" y="451331"/>
                  </a:cubicBezTo>
                  <a:cubicBezTo>
                    <a:pt x="1268843" y="451331"/>
                    <a:pt x="1318116" y="477594"/>
                    <a:pt x="1347663" y="521587"/>
                  </a:cubicBezTo>
                  <a:cubicBezTo>
                    <a:pt x="1548231" y="820243"/>
                    <a:pt x="1654244" y="1168260"/>
                    <a:pt x="1654244" y="1528010"/>
                  </a:cubicBezTo>
                  <a:lnTo>
                    <a:pt x="1654244" y="1536221"/>
                  </a:lnTo>
                  <a:close/>
                </a:path>
              </a:pathLst>
            </a:custGeom>
            <a:solidFill>
              <a:schemeClr val="lt1"/>
            </a:soli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13"/>
        <p:cNvGrpSpPr/>
        <p:nvPr/>
      </p:nvGrpSpPr>
      <p:grpSpPr>
        <a:xfrm>
          <a:off x="0" y="0"/>
          <a:ext cx="0" cy="0"/>
          <a:chOff x="0" y="0"/>
          <a:chExt cx="0" cy="0"/>
        </a:xfrm>
      </p:grpSpPr>
      <p:sp>
        <p:nvSpPr>
          <p:cNvPr id="714" name="Google Shape;714;p30"/>
          <p:cNvSpPr txBox="1">
            <a:spLocks noGrp="1"/>
          </p:cNvSpPr>
          <p:nvPr>
            <p:ph type="title"/>
          </p:nvPr>
        </p:nvSpPr>
        <p:spPr>
          <a:xfrm>
            <a:off x="3524250" y="104775"/>
            <a:ext cx="8534400" cy="1358503"/>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Clr>
                <a:schemeClr val="dk2"/>
              </a:buClr>
              <a:buSzPts val="3200"/>
              <a:buFont typeface="Verdana"/>
              <a:buNone/>
            </a:pPr>
            <a:r>
              <a:rPr lang="en-US" sz="3200"/>
              <a:t>The Global Fund’s approach for 2027-2029 (GC8)</a:t>
            </a:r>
            <a:br>
              <a:rPr lang="en-US" sz="3200"/>
            </a:br>
            <a:endParaRPr sz="3200"/>
          </a:p>
        </p:txBody>
      </p:sp>
      <p:sp>
        <p:nvSpPr>
          <p:cNvPr id="715" name="Google Shape;715;p30"/>
          <p:cNvSpPr/>
          <p:nvPr/>
        </p:nvSpPr>
        <p:spPr>
          <a:xfrm>
            <a:off x="3524249" y="914400"/>
            <a:ext cx="8534400" cy="1235571"/>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600" i="1">
                <a:solidFill>
                  <a:srgbClr val="61800A"/>
                </a:solidFill>
                <a:latin typeface="Verdana"/>
                <a:ea typeface="Verdana"/>
                <a:cs typeface="Verdana"/>
                <a:sym typeface="Verdana"/>
              </a:rPr>
              <a:t>Scale &amp; embed AI solutions that drive efficiency, integration &amp; effectiveness in LMIC health systems</a:t>
            </a:r>
            <a:endParaRPr/>
          </a:p>
          <a:p>
            <a:pPr marL="0" marR="0" lvl="0" indent="0" algn="l" rtl="0">
              <a:lnSpc>
                <a:spcPct val="100000"/>
              </a:lnSpc>
              <a:spcBef>
                <a:spcPts val="0"/>
              </a:spcBef>
              <a:spcAft>
                <a:spcPts val="0"/>
              </a:spcAft>
              <a:buClr>
                <a:srgbClr val="0F2332"/>
              </a:buClr>
              <a:buSzPts val="1500"/>
              <a:buFont typeface="Verdana"/>
              <a:buNone/>
            </a:pPr>
            <a:endParaRPr sz="1600" b="0" i="1" u="none" strike="noStrike" cap="none">
              <a:solidFill>
                <a:srgbClr val="61800A"/>
              </a:solidFill>
              <a:latin typeface="Verdana"/>
              <a:ea typeface="Verdana"/>
              <a:cs typeface="Verdana"/>
              <a:sym typeface="Verdana"/>
            </a:endParaRPr>
          </a:p>
        </p:txBody>
      </p:sp>
      <p:sp>
        <p:nvSpPr>
          <p:cNvPr id="716" name="Google Shape;716;p30"/>
          <p:cNvSpPr txBox="1"/>
          <p:nvPr/>
        </p:nvSpPr>
        <p:spPr>
          <a:xfrm>
            <a:off x="591031" y="2164825"/>
            <a:ext cx="3509979" cy="470000"/>
          </a:xfrm>
          <a:prstGeom prst="rect">
            <a:avLst/>
          </a:prstGeom>
          <a:solidFill>
            <a:schemeClr val="accent1"/>
          </a:solidFill>
          <a:ln>
            <a:noFill/>
          </a:ln>
        </p:spPr>
        <p:txBody>
          <a:bodyPr spcFirstLastPara="1" wrap="square" lIns="109725" tIns="45700" rIns="91425" bIns="45700" anchor="ctr" anchorCtr="0">
            <a:noAutofit/>
          </a:bodyPr>
          <a:lstStyle/>
          <a:p>
            <a:pPr marL="0" marR="0" lvl="0" indent="0" algn="l" rtl="0">
              <a:lnSpc>
                <a:spcPct val="100000"/>
              </a:lnSpc>
              <a:spcBef>
                <a:spcPts val="0"/>
              </a:spcBef>
              <a:spcAft>
                <a:spcPts val="0"/>
              </a:spcAft>
              <a:buClr>
                <a:srgbClr val="FFFFFF"/>
              </a:buClr>
              <a:buSzPts val="1800"/>
              <a:buFont typeface="Verdana"/>
              <a:buNone/>
            </a:pPr>
            <a:r>
              <a:rPr lang="en-US" sz="1800" b="1" i="0" u="none" strike="noStrike" cap="none">
                <a:solidFill>
                  <a:srgbClr val="FFFFFF"/>
                </a:solidFill>
                <a:latin typeface="Verdana"/>
                <a:ea typeface="Verdana"/>
                <a:cs typeface="Verdana"/>
                <a:sym typeface="Verdana"/>
              </a:rPr>
              <a:t>What GC8 will fund</a:t>
            </a:r>
            <a:endParaRPr/>
          </a:p>
        </p:txBody>
      </p:sp>
      <p:sp>
        <p:nvSpPr>
          <p:cNvPr id="717" name="Google Shape;717;p30"/>
          <p:cNvSpPr txBox="1"/>
          <p:nvPr/>
        </p:nvSpPr>
        <p:spPr>
          <a:xfrm>
            <a:off x="4341010" y="2164825"/>
            <a:ext cx="3509979" cy="470000"/>
          </a:xfrm>
          <a:prstGeom prst="rect">
            <a:avLst/>
          </a:prstGeom>
          <a:solidFill>
            <a:schemeClr val="accent1"/>
          </a:solidFill>
          <a:ln>
            <a:noFill/>
          </a:ln>
        </p:spPr>
        <p:txBody>
          <a:bodyPr spcFirstLastPara="1" wrap="square" lIns="109725" tIns="45700" rIns="91425" bIns="45700" anchor="ctr" anchorCtr="0">
            <a:noAutofit/>
          </a:bodyPr>
          <a:lstStyle/>
          <a:p>
            <a:pPr marL="0" marR="0" lvl="0" indent="0" algn="l" rtl="0">
              <a:lnSpc>
                <a:spcPct val="100000"/>
              </a:lnSpc>
              <a:spcBef>
                <a:spcPts val="0"/>
              </a:spcBef>
              <a:spcAft>
                <a:spcPts val="0"/>
              </a:spcAft>
              <a:buClr>
                <a:srgbClr val="FFFFFF"/>
              </a:buClr>
              <a:buSzPts val="1800"/>
              <a:buFont typeface="Verdana"/>
              <a:buNone/>
            </a:pPr>
            <a:r>
              <a:rPr lang="en-US" sz="1800" b="1" i="0" u="none" strike="noStrike" cap="none">
                <a:solidFill>
                  <a:srgbClr val="FFFFFF"/>
                </a:solidFill>
                <a:latin typeface="Verdana"/>
                <a:ea typeface="Verdana"/>
                <a:cs typeface="Verdana"/>
                <a:sym typeface="Verdana"/>
              </a:rPr>
              <a:t>The conditions GC8 sets</a:t>
            </a:r>
            <a:endParaRPr/>
          </a:p>
        </p:txBody>
      </p:sp>
      <p:sp>
        <p:nvSpPr>
          <p:cNvPr id="718" name="Google Shape;718;p30"/>
          <p:cNvSpPr txBox="1"/>
          <p:nvPr/>
        </p:nvSpPr>
        <p:spPr>
          <a:xfrm>
            <a:off x="8090989" y="2164825"/>
            <a:ext cx="3509980" cy="470000"/>
          </a:xfrm>
          <a:prstGeom prst="rect">
            <a:avLst/>
          </a:prstGeom>
          <a:solidFill>
            <a:schemeClr val="accent1"/>
          </a:solidFill>
          <a:ln>
            <a:noFill/>
          </a:ln>
        </p:spPr>
        <p:txBody>
          <a:bodyPr spcFirstLastPara="1" wrap="square" lIns="109725" tIns="45700" rIns="91425" bIns="45700" anchor="ctr" anchorCtr="0">
            <a:noAutofit/>
          </a:bodyPr>
          <a:lstStyle/>
          <a:p>
            <a:pPr marL="0" marR="0" lvl="0" indent="0" algn="l" rtl="0">
              <a:lnSpc>
                <a:spcPct val="100000"/>
              </a:lnSpc>
              <a:spcBef>
                <a:spcPts val="0"/>
              </a:spcBef>
              <a:spcAft>
                <a:spcPts val="0"/>
              </a:spcAft>
              <a:buClr>
                <a:srgbClr val="FFFFFF"/>
              </a:buClr>
              <a:buSzPts val="1800"/>
              <a:buFont typeface="Verdana"/>
              <a:buNone/>
            </a:pPr>
            <a:r>
              <a:rPr lang="en-US" sz="1800" b="1" i="0" u="none" strike="noStrike" cap="none">
                <a:solidFill>
                  <a:srgbClr val="FFFFFF"/>
                </a:solidFill>
                <a:latin typeface="Verdana"/>
                <a:ea typeface="Verdana"/>
                <a:cs typeface="Verdana"/>
                <a:sym typeface="Verdana"/>
              </a:rPr>
              <a:t>The Opportunities</a:t>
            </a:r>
            <a:endParaRPr/>
          </a:p>
        </p:txBody>
      </p:sp>
      <p:sp>
        <p:nvSpPr>
          <p:cNvPr id="719" name="Google Shape;719;p30"/>
          <p:cNvSpPr txBox="1"/>
          <p:nvPr/>
        </p:nvSpPr>
        <p:spPr>
          <a:xfrm>
            <a:off x="591031" y="2724825"/>
            <a:ext cx="3509979" cy="2900000"/>
          </a:xfrm>
          <a:prstGeom prst="rect">
            <a:avLst/>
          </a:prstGeom>
          <a:noFill/>
          <a:ln>
            <a:noFill/>
          </a:ln>
        </p:spPr>
        <p:txBody>
          <a:bodyPr spcFirstLastPara="1" wrap="square" lIns="91425" tIns="45700" rIns="91425" bIns="45700" anchor="t" anchorCtr="0">
            <a:noAutofit/>
          </a:bodyPr>
          <a:lstStyle/>
          <a:p>
            <a:pPr marL="228600" marR="0" lvl="0" indent="-228600" algn="l" rtl="0">
              <a:spcBef>
                <a:spcPts val="0"/>
              </a:spcBef>
              <a:spcAft>
                <a:spcPts val="0"/>
              </a:spcAft>
              <a:buClr>
                <a:srgbClr val="0F2332"/>
              </a:buClr>
              <a:buSzPts val="1600"/>
              <a:buFont typeface="Arial"/>
              <a:buChar char="•"/>
            </a:pPr>
            <a:r>
              <a:rPr lang="en-US" sz="1600">
                <a:solidFill>
                  <a:srgbClr val="000000"/>
                </a:solidFill>
                <a:latin typeface="Verdana"/>
                <a:ea typeface="Verdana"/>
                <a:cs typeface="Verdana"/>
                <a:sym typeface="Verdana"/>
              </a:rPr>
              <a:t>Expanded digital health and AI interventions part of GC8 funding guidance.</a:t>
            </a:r>
            <a:endParaRPr/>
          </a:p>
          <a:p>
            <a:pPr marL="228600" marR="0" lvl="0" indent="-228600" algn="l" rtl="0">
              <a:spcBef>
                <a:spcPts val="800"/>
              </a:spcBef>
              <a:spcAft>
                <a:spcPts val="0"/>
              </a:spcAft>
              <a:buClr>
                <a:srgbClr val="0F2332"/>
              </a:buClr>
              <a:buSzPts val="1600"/>
              <a:buFont typeface="Arial"/>
              <a:buChar char="•"/>
            </a:pPr>
            <a:r>
              <a:rPr lang="en-US" sz="1600">
                <a:solidFill>
                  <a:srgbClr val="000000"/>
                </a:solidFill>
                <a:latin typeface="Verdana"/>
                <a:ea typeface="Verdana"/>
                <a:cs typeface="Verdana"/>
                <a:sym typeface="Verdana"/>
              </a:rPr>
              <a:t>AI embedded in HIV programs: predictive analytics, client-facing chat and self-care, treatment-continuity tools.</a:t>
            </a:r>
            <a:endParaRPr/>
          </a:p>
          <a:p>
            <a:pPr marL="228600" marR="0" lvl="0" indent="-228600" algn="l" rtl="0">
              <a:lnSpc>
                <a:spcPct val="100000"/>
              </a:lnSpc>
              <a:spcBef>
                <a:spcPts val="800"/>
              </a:spcBef>
              <a:spcAft>
                <a:spcPts val="0"/>
              </a:spcAft>
              <a:buClr>
                <a:srgbClr val="0F2332"/>
              </a:buClr>
              <a:buSzPts val="1600"/>
              <a:buFont typeface="Arial"/>
              <a:buChar char="•"/>
            </a:pPr>
            <a:r>
              <a:rPr lang="en-US" sz="1600" b="0" i="0" u="none" strike="noStrike" cap="none">
                <a:solidFill>
                  <a:srgbClr val="000000"/>
                </a:solidFill>
                <a:latin typeface="Verdana"/>
                <a:ea typeface="Verdana"/>
                <a:cs typeface="Verdana"/>
                <a:sym typeface="Verdana"/>
              </a:rPr>
              <a:t>Digital infrastructure foundations: interoperable data, electronic health records </a:t>
            </a:r>
            <a:endParaRPr/>
          </a:p>
          <a:p>
            <a:pPr marL="228600" marR="0" lvl="0" indent="-127000" algn="l" rtl="0">
              <a:spcBef>
                <a:spcPts val="800"/>
              </a:spcBef>
              <a:spcAft>
                <a:spcPts val="0"/>
              </a:spcAft>
              <a:buClr>
                <a:srgbClr val="0F2332"/>
              </a:buClr>
              <a:buSzPts val="1600"/>
              <a:buFont typeface="Arial"/>
              <a:buNone/>
            </a:pPr>
            <a:endParaRPr sz="1600">
              <a:solidFill>
                <a:srgbClr val="000000"/>
              </a:solidFill>
              <a:latin typeface="Verdana"/>
              <a:ea typeface="Verdana"/>
              <a:cs typeface="Verdana"/>
              <a:sym typeface="Verdana"/>
            </a:endParaRPr>
          </a:p>
        </p:txBody>
      </p:sp>
      <p:sp>
        <p:nvSpPr>
          <p:cNvPr id="720" name="Google Shape;720;p30"/>
          <p:cNvSpPr txBox="1"/>
          <p:nvPr/>
        </p:nvSpPr>
        <p:spPr>
          <a:xfrm>
            <a:off x="4341010" y="2724825"/>
            <a:ext cx="3509979" cy="2900000"/>
          </a:xfrm>
          <a:prstGeom prst="rect">
            <a:avLst/>
          </a:prstGeom>
          <a:noFill/>
          <a:ln>
            <a:noFill/>
          </a:ln>
        </p:spPr>
        <p:txBody>
          <a:bodyPr spcFirstLastPara="1" wrap="square" lIns="91425" tIns="45700" rIns="91425" bIns="45700" anchor="t" anchorCtr="0">
            <a:normAutofit lnSpcReduction="10000"/>
          </a:bodyPr>
          <a:lstStyle/>
          <a:p>
            <a:pPr marL="228600" marR="0" lvl="0" indent="-228600" algn="l" rtl="0">
              <a:spcBef>
                <a:spcPts val="0"/>
              </a:spcBef>
              <a:spcAft>
                <a:spcPts val="0"/>
              </a:spcAft>
              <a:buClr>
                <a:srgbClr val="0F2332"/>
              </a:buClr>
              <a:buSzPts val="1600"/>
              <a:buFont typeface="Arial"/>
              <a:buChar char="•"/>
            </a:pPr>
            <a:r>
              <a:rPr lang="en-US" sz="1600">
                <a:solidFill>
                  <a:srgbClr val="000000"/>
                </a:solidFill>
                <a:latin typeface="Verdana"/>
                <a:ea typeface="Verdana"/>
                <a:cs typeface="Verdana"/>
                <a:sym typeface="Verdana"/>
              </a:rPr>
              <a:t>National ownership and data sovereignty, aligned to country priorities.</a:t>
            </a:r>
            <a:endParaRPr/>
          </a:p>
          <a:p>
            <a:pPr marL="228600" marR="0" lvl="0" indent="-228600" algn="l" rtl="0">
              <a:spcBef>
                <a:spcPts val="800"/>
              </a:spcBef>
              <a:spcAft>
                <a:spcPts val="0"/>
              </a:spcAft>
              <a:buClr>
                <a:srgbClr val="0F2332"/>
              </a:buClr>
              <a:buSzPts val="1600"/>
              <a:buFont typeface="Arial"/>
              <a:buChar char="•"/>
            </a:pPr>
            <a:r>
              <a:rPr lang="en-US" sz="1600">
                <a:solidFill>
                  <a:srgbClr val="000000"/>
                </a:solidFill>
                <a:latin typeface="Verdana"/>
                <a:ea typeface="Verdana"/>
                <a:cs typeface="Verdana"/>
                <a:sym typeface="Verdana"/>
              </a:rPr>
              <a:t>Transition pathways to self-reliance — exit plans and domestic co-financing from the start.</a:t>
            </a:r>
            <a:endParaRPr/>
          </a:p>
          <a:p>
            <a:pPr marL="228600" marR="0" lvl="0" indent="-228600" algn="l" rtl="0">
              <a:spcBef>
                <a:spcPts val="800"/>
              </a:spcBef>
              <a:spcAft>
                <a:spcPts val="0"/>
              </a:spcAft>
              <a:buClr>
                <a:srgbClr val="0F2332"/>
              </a:buClr>
              <a:buSzPts val="1600"/>
              <a:buFont typeface="Arial"/>
              <a:buChar char="•"/>
            </a:pPr>
            <a:r>
              <a:rPr lang="en-US" sz="1600">
                <a:solidFill>
                  <a:srgbClr val="000000"/>
                </a:solidFill>
                <a:latin typeface="Verdana"/>
                <a:ea typeface="Verdana"/>
                <a:cs typeface="Verdana"/>
                <a:sym typeface="Verdana"/>
              </a:rPr>
              <a:t>Equity and rights safeguards for key populations: privacy and protection from surveillance.</a:t>
            </a:r>
            <a:endParaRPr/>
          </a:p>
        </p:txBody>
      </p:sp>
      <p:sp>
        <p:nvSpPr>
          <p:cNvPr id="721" name="Google Shape;721;p30"/>
          <p:cNvSpPr txBox="1"/>
          <p:nvPr/>
        </p:nvSpPr>
        <p:spPr>
          <a:xfrm>
            <a:off x="8090988" y="2724824"/>
            <a:ext cx="3611573" cy="3157229"/>
          </a:xfrm>
          <a:prstGeom prst="rect">
            <a:avLst/>
          </a:prstGeom>
          <a:noFill/>
          <a:ln>
            <a:noFill/>
          </a:ln>
        </p:spPr>
        <p:txBody>
          <a:bodyPr spcFirstLastPara="1" wrap="square" lIns="91425" tIns="45700" rIns="91425" bIns="45700" anchor="t" anchorCtr="0">
            <a:noAutofit/>
          </a:bodyPr>
          <a:lstStyle/>
          <a:p>
            <a:pPr marL="228600" marR="0" lvl="0" indent="-228600" algn="l" rtl="0">
              <a:spcBef>
                <a:spcPts val="0"/>
              </a:spcBef>
              <a:spcAft>
                <a:spcPts val="0"/>
              </a:spcAft>
              <a:buClr>
                <a:srgbClr val="0F2332"/>
              </a:buClr>
              <a:buSzPts val="1600"/>
              <a:buFont typeface="Arial"/>
              <a:buChar char="•"/>
            </a:pPr>
            <a:r>
              <a:rPr lang="en-US" sz="1600">
                <a:solidFill>
                  <a:srgbClr val="000000"/>
                </a:solidFill>
                <a:latin typeface="Verdana"/>
                <a:ea typeface="Verdana"/>
                <a:cs typeface="Verdana"/>
                <a:sym typeface="Verdana"/>
              </a:rPr>
              <a:t>Build from proven TB computer-aided diagnosis toward predictive, sovereign, equity-by-design AI for HIV.</a:t>
            </a:r>
            <a:endParaRPr/>
          </a:p>
          <a:p>
            <a:pPr marL="228600" marR="0" lvl="0" indent="-228600" algn="l" rtl="0">
              <a:spcBef>
                <a:spcPts val="800"/>
              </a:spcBef>
              <a:spcAft>
                <a:spcPts val="0"/>
              </a:spcAft>
              <a:buClr>
                <a:srgbClr val="0F2332"/>
              </a:buClr>
              <a:buSzPts val="1600"/>
              <a:buFont typeface="Arial"/>
              <a:buChar char="•"/>
            </a:pPr>
            <a:r>
              <a:rPr lang="en-US" sz="1600">
                <a:solidFill>
                  <a:srgbClr val="000000"/>
                </a:solidFill>
                <a:latin typeface="Verdana"/>
                <a:ea typeface="Verdana"/>
                <a:cs typeface="Verdana"/>
                <a:sym typeface="Verdana"/>
              </a:rPr>
              <a:t>AI funded as infrastructure with a mandate — connective tissue between communities and health systems.</a:t>
            </a:r>
            <a:endParaRPr/>
          </a:p>
          <a:p>
            <a:pPr marL="228600" marR="0" lvl="0" indent="-228600" algn="l" rtl="0">
              <a:spcBef>
                <a:spcPts val="800"/>
              </a:spcBef>
              <a:spcAft>
                <a:spcPts val="0"/>
              </a:spcAft>
              <a:buClr>
                <a:srgbClr val="0F2332"/>
              </a:buClr>
              <a:buSzPts val="1600"/>
              <a:buFont typeface="Arial"/>
              <a:buChar char="•"/>
            </a:pPr>
            <a:r>
              <a:rPr lang="en-US" sz="1600">
                <a:solidFill>
                  <a:srgbClr val="000000"/>
                </a:solidFill>
                <a:latin typeface="Verdana"/>
                <a:ea typeface="Verdana"/>
                <a:cs typeface="Verdana"/>
                <a:sym typeface="Verdana"/>
              </a:rPr>
              <a:t>Measured by infections prevented and people kept in care, not tasks automated.</a:t>
            </a:r>
            <a:endParaRPr/>
          </a:p>
        </p:txBody>
      </p:sp>
      <p:sp>
        <p:nvSpPr>
          <p:cNvPr id="722" name="Google Shape;722;p30"/>
          <p:cNvSpPr txBox="1"/>
          <p:nvPr/>
        </p:nvSpPr>
        <p:spPr>
          <a:xfrm>
            <a:off x="1297395" y="6188301"/>
            <a:ext cx="11009938" cy="276000"/>
          </a:xfrm>
          <a:prstGeom prst="rect">
            <a:avLst/>
          </a:prstGeom>
          <a:noFill/>
          <a:ln>
            <a:noFill/>
          </a:ln>
        </p:spPr>
        <p:txBody>
          <a:bodyPr spcFirstLastPara="1" wrap="square" lIns="91425" tIns="0" rIns="91425" bIns="0" anchor="t" anchorCtr="0">
            <a:noAutofit/>
          </a:bodyPr>
          <a:lstStyle/>
          <a:p>
            <a:pPr marL="0" marR="0" lvl="0" indent="0" algn="l" rtl="0">
              <a:spcBef>
                <a:spcPts val="0"/>
              </a:spcBef>
              <a:spcAft>
                <a:spcPts val="0"/>
              </a:spcAft>
              <a:buNone/>
            </a:pPr>
            <a:r>
              <a:rPr lang="en-US" sz="800" i="1">
                <a:solidFill>
                  <a:srgbClr val="595959"/>
                </a:solidFill>
                <a:latin typeface="Arial"/>
                <a:ea typeface="Arial"/>
                <a:cs typeface="Arial"/>
                <a:sym typeface="Arial"/>
              </a:rPr>
              <a:t>Sources: The Global Fund — Eighth Replenishment outcome (US$12.64bn) &amp; Grant Cycle 8 investment guidance, 2025–2026; Global Fund Digital Health; Eighth Replenishment Investment Case, 2025.</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7186C93-BF27-614C-A064-26F42046D292}"/>
              </a:ext>
            </a:extLst>
          </p:cNvPr>
          <p:cNvSpPr>
            <a:spLocks noGrp="1"/>
          </p:cNvSpPr>
          <p:nvPr>
            <p:ph type="body" idx="1"/>
          </p:nvPr>
        </p:nvSpPr>
        <p:spPr/>
        <p:txBody>
          <a:bodyPr/>
          <a:lstStyle/>
          <a:p>
            <a:endParaRPr lang="en-US"/>
          </a:p>
        </p:txBody>
      </p:sp>
      <p:sp>
        <p:nvSpPr>
          <p:cNvPr id="3" name="Title 2">
            <a:extLst>
              <a:ext uri="{FF2B5EF4-FFF2-40B4-BE49-F238E27FC236}">
                <a16:creationId xmlns:a16="http://schemas.microsoft.com/office/drawing/2014/main" id="{100A203F-E589-56C7-B6F7-8D337D8D4867}"/>
              </a:ext>
            </a:extLst>
          </p:cNvPr>
          <p:cNvSpPr>
            <a:spLocks noGrp="1"/>
          </p:cNvSpPr>
          <p:nvPr>
            <p:ph type="title"/>
          </p:nvPr>
        </p:nvSpPr>
        <p:spPr/>
        <p:txBody>
          <a:bodyPr/>
          <a:lstStyle/>
          <a:p>
            <a:r>
              <a:rPr lang="en-US" dirty="0"/>
              <a:t>US PEPFAR/Bilateral MOUs and AI </a:t>
            </a:r>
          </a:p>
        </p:txBody>
      </p:sp>
      <p:pic>
        <p:nvPicPr>
          <p:cNvPr id="6" name="Picture 5">
            <a:extLst>
              <a:ext uri="{FF2B5EF4-FFF2-40B4-BE49-F238E27FC236}">
                <a16:creationId xmlns:a16="http://schemas.microsoft.com/office/drawing/2014/main" id="{48099CE1-3584-B6A4-A94A-1B80F00B1EC8}"/>
              </a:ext>
            </a:extLst>
          </p:cNvPr>
          <p:cNvPicPr>
            <a:picLocks noChangeAspect="1"/>
          </p:cNvPicPr>
          <p:nvPr/>
        </p:nvPicPr>
        <p:blipFill>
          <a:blip r:embed="rId3"/>
          <a:stretch>
            <a:fillRect/>
          </a:stretch>
        </p:blipFill>
        <p:spPr>
          <a:xfrm>
            <a:off x="1050109" y="2022426"/>
            <a:ext cx="10091782" cy="4253009"/>
          </a:xfrm>
          <a:prstGeom prst="rect">
            <a:avLst/>
          </a:prstGeom>
        </p:spPr>
      </p:pic>
      <p:pic>
        <p:nvPicPr>
          <p:cNvPr id="4" name="Picture 3">
            <a:extLst>
              <a:ext uri="{FF2B5EF4-FFF2-40B4-BE49-F238E27FC236}">
                <a16:creationId xmlns:a16="http://schemas.microsoft.com/office/drawing/2014/main" id="{E893FAD7-57A6-270E-F32F-A7E6627963E7}"/>
              </a:ext>
            </a:extLst>
          </p:cNvPr>
          <p:cNvPicPr>
            <a:picLocks noChangeAspect="1"/>
          </p:cNvPicPr>
          <p:nvPr/>
        </p:nvPicPr>
        <p:blipFill>
          <a:blip r:embed="rId4"/>
          <a:stretch>
            <a:fillRect/>
          </a:stretch>
        </p:blipFill>
        <p:spPr>
          <a:xfrm>
            <a:off x="9200524" y="5986690"/>
            <a:ext cx="2991476" cy="851478"/>
          </a:xfrm>
          <a:prstGeom prst="rect">
            <a:avLst/>
          </a:prstGeom>
        </p:spPr>
      </p:pic>
    </p:spTree>
    <p:extLst>
      <p:ext uri="{BB962C8B-B14F-4D97-AF65-F5344CB8AC3E}">
        <p14:creationId xmlns:p14="http://schemas.microsoft.com/office/powerpoint/2010/main" val="13424292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993807-2469-BE71-16A8-D2E3B93B8F1B}"/>
              </a:ext>
            </a:extLst>
          </p:cNvPr>
          <p:cNvSpPr>
            <a:spLocks noGrp="1"/>
          </p:cNvSpPr>
          <p:nvPr>
            <p:ph type="body" idx="1"/>
          </p:nvPr>
        </p:nvSpPr>
        <p:spPr/>
        <p:txBody>
          <a:bodyPr/>
          <a:lstStyle/>
          <a:p>
            <a:endParaRPr lang="en-US"/>
          </a:p>
        </p:txBody>
      </p:sp>
      <p:sp>
        <p:nvSpPr>
          <p:cNvPr id="3" name="Title 2">
            <a:extLst>
              <a:ext uri="{FF2B5EF4-FFF2-40B4-BE49-F238E27FC236}">
                <a16:creationId xmlns:a16="http://schemas.microsoft.com/office/drawing/2014/main" id="{6C7F5105-1C08-F142-ED98-ABAFF4565B72}"/>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58BE3D92-F8D0-7EE0-B3E1-41B12492AAAE}"/>
              </a:ext>
            </a:extLst>
          </p:cNvPr>
          <p:cNvSpPr>
            <a:spLocks noGrp="1"/>
          </p:cNvSpPr>
          <p:nvPr>
            <p:ph type="body" idx="2"/>
          </p:nvPr>
        </p:nvSpPr>
        <p:spPr/>
        <p:txBody>
          <a:bodyPr/>
          <a:lstStyle/>
          <a:p>
            <a:endParaRPr lang="en-US"/>
          </a:p>
        </p:txBody>
      </p:sp>
      <p:pic>
        <p:nvPicPr>
          <p:cNvPr id="6" name="Picture 5">
            <a:extLst>
              <a:ext uri="{FF2B5EF4-FFF2-40B4-BE49-F238E27FC236}">
                <a16:creationId xmlns:a16="http://schemas.microsoft.com/office/drawing/2014/main" id="{29214A3E-4C6F-5FF1-988E-8A380D2EE026}"/>
              </a:ext>
            </a:extLst>
          </p:cNvPr>
          <p:cNvPicPr>
            <a:picLocks noChangeAspect="1"/>
          </p:cNvPicPr>
          <p:nvPr/>
        </p:nvPicPr>
        <p:blipFill>
          <a:blip r:embed="rId2"/>
          <a:stretch>
            <a:fillRect/>
          </a:stretch>
        </p:blipFill>
        <p:spPr>
          <a:xfrm>
            <a:off x="27966" y="45244"/>
            <a:ext cx="7145344" cy="4348042"/>
          </a:xfrm>
          <a:prstGeom prst="rect">
            <a:avLst/>
          </a:prstGeom>
        </p:spPr>
      </p:pic>
      <p:pic>
        <p:nvPicPr>
          <p:cNvPr id="8" name="Picture 7">
            <a:extLst>
              <a:ext uri="{FF2B5EF4-FFF2-40B4-BE49-F238E27FC236}">
                <a16:creationId xmlns:a16="http://schemas.microsoft.com/office/drawing/2014/main" id="{3DC6F881-7B6E-4292-7A5E-712633F54EDC}"/>
              </a:ext>
            </a:extLst>
          </p:cNvPr>
          <p:cNvPicPr>
            <a:picLocks noChangeAspect="1"/>
          </p:cNvPicPr>
          <p:nvPr/>
        </p:nvPicPr>
        <p:blipFill>
          <a:blip r:embed="rId3"/>
          <a:stretch>
            <a:fillRect/>
          </a:stretch>
        </p:blipFill>
        <p:spPr>
          <a:xfrm>
            <a:off x="6033718" y="3288090"/>
            <a:ext cx="6020049" cy="3524666"/>
          </a:xfrm>
          <a:prstGeom prst="rect">
            <a:avLst/>
          </a:prstGeom>
        </p:spPr>
      </p:pic>
      <p:pic>
        <p:nvPicPr>
          <p:cNvPr id="10" name="Picture 9">
            <a:extLst>
              <a:ext uri="{FF2B5EF4-FFF2-40B4-BE49-F238E27FC236}">
                <a16:creationId xmlns:a16="http://schemas.microsoft.com/office/drawing/2014/main" id="{2F9915D7-3582-BCC8-721E-936F67BD1A08}"/>
              </a:ext>
            </a:extLst>
          </p:cNvPr>
          <p:cNvPicPr>
            <a:picLocks noChangeAspect="1"/>
          </p:cNvPicPr>
          <p:nvPr/>
        </p:nvPicPr>
        <p:blipFill>
          <a:blip r:embed="rId4"/>
          <a:stretch>
            <a:fillRect/>
          </a:stretch>
        </p:blipFill>
        <p:spPr>
          <a:xfrm>
            <a:off x="138233" y="4150708"/>
            <a:ext cx="4566552" cy="1799429"/>
          </a:xfrm>
          <a:prstGeom prst="rect">
            <a:avLst/>
          </a:prstGeom>
        </p:spPr>
      </p:pic>
    </p:spTree>
    <p:extLst>
      <p:ext uri="{BB962C8B-B14F-4D97-AF65-F5344CB8AC3E}">
        <p14:creationId xmlns:p14="http://schemas.microsoft.com/office/powerpoint/2010/main" val="6220832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8B4AEA-9E4D-AEC3-6CEF-E938877222D3}"/>
              </a:ext>
            </a:extLst>
          </p:cNvPr>
          <p:cNvSpPr>
            <a:spLocks noGrp="1"/>
          </p:cNvSpPr>
          <p:nvPr>
            <p:ph type="title"/>
          </p:nvPr>
        </p:nvSpPr>
        <p:spPr/>
        <p:txBody>
          <a:bodyPr/>
          <a:lstStyle/>
          <a:p>
            <a:r>
              <a:rPr lang="en-US" dirty="0"/>
              <a:t>Watch this space! </a:t>
            </a:r>
          </a:p>
        </p:txBody>
      </p:sp>
      <p:pic>
        <p:nvPicPr>
          <p:cNvPr id="6" name="Picture 5">
            <a:extLst>
              <a:ext uri="{FF2B5EF4-FFF2-40B4-BE49-F238E27FC236}">
                <a16:creationId xmlns:a16="http://schemas.microsoft.com/office/drawing/2014/main" id="{7531FE6F-20B2-5CEC-FFE5-50BD9CC8C39B}"/>
              </a:ext>
            </a:extLst>
          </p:cNvPr>
          <p:cNvPicPr>
            <a:picLocks noChangeAspect="1"/>
          </p:cNvPicPr>
          <p:nvPr/>
        </p:nvPicPr>
        <p:blipFill>
          <a:blip r:embed="rId3"/>
          <a:stretch>
            <a:fillRect/>
          </a:stretch>
        </p:blipFill>
        <p:spPr>
          <a:xfrm>
            <a:off x="442909" y="1960957"/>
            <a:ext cx="5311505" cy="2276810"/>
          </a:xfrm>
          <a:prstGeom prst="rect">
            <a:avLst/>
          </a:prstGeom>
        </p:spPr>
      </p:pic>
      <p:pic>
        <p:nvPicPr>
          <p:cNvPr id="8" name="Picture 7">
            <a:extLst>
              <a:ext uri="{FF2B5EF4-FFF2-40B4-BE49-F238E27FC236}">
                <a16:creationId xmlns:a16="http://schemas.microsoft.com/office/drawing/2014/main" id="{DC30935A-7AED-9DB7-AF78-4412540672CD}"/>
              </a:ext>
            </a:extLst>
          </p:cNvPr>
          <p:cNvPicPr>
            <a:picLocks noChangeAspect="1"/>
          </p:cNvPicPr>
          <p:nvPr/>
        </p:nvPicPr>
        <p:blipFill>
          <a:blip r:embed="rId4"/>
          <a:srcRect l="-341" r="-3902" b="16825"/>
          <a:stretch>
            <a:fillRect/>
          </a:stretch>
        </p:blipFill>
        <p:spPr>
          <a:xfrm>
            <a:off x="4465983" y="4148931"/>
            <a:ext cx="8102120" cy="2709069"/>
          </a:xfrm>
          <a:prstGeom prst="rect">
            <a:avLst/>
          </a:prstGeom>
        </p:spPr>
      </p:pic>
      <p:pic>
        <p:nvPicPr>
          <p:cNvPr id="7" name="Picture 6">
            <a:extLst>
              <a:ext uri="{FF2B5EF4-FFF2-40B4-BE49-F238E27FC236}">
                <a16:creationId xmlns:a16="http://schemas.microsoft.com/office/drawing/2014/main" id="{01DF0EE5-062A-5932-6EB7-353D3DAEF393}"/>
              </a:ext>
            </a:extLst>
          </p:cNvPr>
          <p:cNvPicPr>
            <a:picLocks noChangeAspect="1"/>
          </p:cNvPicPr>
          <p:nvPr/>
        </p:nvPicPr>
        <p:blipFill>
          <a:blip r:embed="rId5"/>
          <a:stretch>
            <a:fillRect/>
          </a:stretch>
        </p:blipFill>
        <p:spPr>
          <a:xfrm>
            <a:off x="149157" y="4581190"/>
            <a:ext cx="4144548" cy="2276810"/>
          </a:xfrm>
          <a:prstGeom prst="rect">
            <a:avLst/>
          </a:prstGeom>
        </p:spPr>
      </p:pic>
    </p:spTree>
    <p:extLst>
      <p:ext uri="{BB962C8B-B14F-4D97-AF65-F5344CB8AC3E}">
        <p14:creationId xmlns:p14="http://schemas.microsoft.com/office/powerpoint/2010/main" val="40027983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58BFDC-F0E6-6BD7-C7CD-435F396B10DB}"/>
              </a:ext>
            </a:extLst>
          </p:cNvPr>
          <p:cNvSpPr>
            <a:spLocks noGrp="1"/>
          </p:cNvSpPr>
          <p:nvPr>
            <p:ph type="body" idx="1"/>
          </p:nvPr>
        </p:nvSpPr>
        <p:spPr>
          <a:xfrm>
            <a:off x="4116391" y="2097091"/>
            <a:ext cx="7632700" cy="4103687"/>
          </a:xfrm>
        </p:spPr>
        <p:txBody>
          <a:bodyPr wrap="square" anchor="t">
            <a:normAutofit/>
          </a:bodyPr>
          <a:lstStyle/>
          <a:p>
            <a:pPr lvl="0">
              <a:lnSpc>
                <a:spcPct val="100000"/>
              </a:lnSpc>
            </a:pPr>
            <a:r>
              <a:rPr lang="en-US" b="1" dirty="0"/>
              <a:t>AI is working but trust is what makes or breaks the product</a:t>
            </a:r>
            <a:br>
              <a:rPr lang="en-US" dirty="0"/>
            </a:br>
            <a:r>
              <a:rPr lang="en-US" dirty="0"/>
              <a:t>Adoption depends on privacy, safety, community buy-in, and human oversight—not just technical performance.</a:t>
            </a:r>
          </a:p>
          <a:p>
            <a:pPr lvl="0">
              <a:lnSpc>
                <a:spcPct val="100000"/>
              </a:lnSpc>
            </a:pPr>
            <a:r>
              <a:rPr lang="en-US" b="1" dirty="0"/>
              <a:t>Specialized beats generic</a:t>
            </a:r>
            <a:br>
              <a:rPr lang="en-US" dirty="0"/>
            </a:br>
            <a:r>
              <a:rPr lang="en-US" dirty="0"/>
              <a:t>HIV/sexual health use cases are moving toward locally adapted, domain-specific AI tools rather than relying on general chatbots alone.</a:t>
            </a:r>
          </a:p>
          <a:p>
            <a:pPr lvl="0">
              <a:lnSpc>
                <a:spcPct val="100000"/>
              </a:lnSpc>
            </a:pPr>
            <a:r>
              <a:rPr lang="en-US" b="1" dirty="0"/>
              <a:t>Human-in-the-loop is becoming standard</a:t>
            </a:r>
            <a:br>
              <a:rPr lang="en-US" dirty="0"/>
            </a:br>
            <a:r>
              <a:rPr lang="en-US" dirty="0"/>
              <a:t>Clinician escalation, risk flagging, and safety monitoring are emerging as core design requirements in health AI.</a:t>
            </a:r>
          </a:p>
          <a:p>
            <a:pPr lvl="0">
              <a:lnSpc>
                <a:spcPct val="100000"/>
              </a:lnSpc>
            </a:pPr>
            <a:r>
              <a:rPr lang="en-US" b="1" dirty="0"/>
              <a:t>The field needs to move from pilots to proof of outcomes</a:t>
            </a:r>
            <a:br>
              <a:rPr lang="en-US" dirty="0"/>
            </a:br>
            <a:r>
              <a:rPr lang="en-US" dirty="0"/>
              <a:t>The key question is no longer whether people will use AI, but whether it improves linkage, retention, adherence, and health outcomes at scale.</a:t>
            </a:r>
          </a:p>
          <a:p>
            <a:pPr lvl="0">
              <a:lnSpc>
                <a:spcPct val="100000"/>
              </a:lnSpc>
            </a:pPr>
            <a:r>
              <a:rPr lang="en-US" b="1" dirty="0"/>
              <a:t>Scale depends on systems, not just models</a:t>
            </a:r>
            <a:br>
              <a:rPr lang="en-US" dirty="0"/>
            </a:br>
            <a:r>
              <a:rPr lang="en-US" dirty="0"/>
              <a:t>Governance, financing, interoperability, bias mitigation, and public-sector integration will determine whether AI delivers durable impact.</a:t>
            </a:r>
          </a:p>
          <a:p>
            <a:pPr>
              <a:lnSpc>
                <a:spcPct val="100000"/>
              </a:lnSpc>
            </a:pPr>
            <a:endParaRPr lang="en-US" sz="1200" dirty="0"/>
          </a:p>
        </p:txBody>
      </p:sp>
      <p:sp>
        <p:nvSpPr>
          <p:cNvPr id="2" name="Title 1">
            <a:extLst>
              <a:ext uri="{FF2B5EF4-FFF2-40B4-BE49-F238E27FC236}">
                <a16:creationId xmlns:a16="http://schemas.microsoft.com/office/drawing/2014/main" id="{48165AC5-C197-5445-F5BE-93256B7DC067}"/>
              </a:ext>
            </a:extLst>
          </p:cNvPr>
          <p:cNvSpPr>
            <a:spLocks noGrp="1"/>
          </p:cNvSpPr>
          <p:nvPr>
            <p:ph type="title"/>
          </p:nvPr>
        </p:nvSpPr>
        <p:spPr>
          <a:xfrm>
            <a:off x="4116391" y="441325"/>
            <a:ext cx="7632700" cy="1223964"/>
          </a:xfrm>
        </p:spPr>
        <p:txBody>
          <a:bodyPr wrap="square" anchor="b">
            <a:normAutofit/>
          </a:bodyPr>
          <a:lstStyle/>
          <a:p>
            <a:r>
              <a:rPr lang="en-US" b="1" dirty="0"/>
              <a:t>Conclusion</a:t>
            </a:r>
            <a:endParaRPr lang="en-US" dirty="0"/>
          </a:p>
        </p:txBody>
      </p:sp>
      <p:pic>
        <p:nvPicPr>
          <p:cNvPr id="4" name="Picture 3">
            <a:extLst>
              <a:ext uri="{FF2B5EF4-FFF2-40B4-BE49-F238E27FC236}">
                <a16:creationId xmlns:a16="http://schemas.microsoft.com/office/drawing/2014/main" id="{D9F8D8BD-16AB-ED21-4C1D-E4DAF0D8A91D}"/>
              </a:ext>
            </a:extLst>
          </p:cNvPr>
          <p:cNvPicPr>
            <a:picLocks noChangeAspect="1"/>
          </p:cNvPicPr>
          <p:nvPr/>
        </p:nvPicPr>
        <p:blipFill>
          <a:blip r:embed="rId3"/>
          <a:stretch>
            <a:fillRect/>
          </a:stretch>
        </p:blipFill>
        <p:spPr>
          <a:xfrm>
            <a:off x="9610844" y="6135896"/>
            <a:ext cx="2536951" cy="722104"/>
          </a:xfrm>
          <a:prstGeom prst="rect">
            <a:avLst/>
          </a:prstGeom>
          <a:noFill/>
          <a:ln>
            <a:noFill/>
          </a:ln>
        </p:spPr>
      </p:pic>
    </p:spTree>
    <p:extLst>
      <p:ext uri="{BB962C8B-B14F-4D97-AF65-F5344CB8AC3E}">
        <p14:creationId xmlns:p14="http://schemas.microsoft.com/office/powerpoint/2010/main" val="7252492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26"/>
        <p:cNvGrpSpPr/>
        <p:nvPr/>
      </p:nvGrpSpPr>
      <p:grpSpPr>
        <a:xfrm>
          <a:off x="0" y="0"/>
          <a:ext cx="0" cy="0"/>
          <a:chOff x="0" y="0"/>
          <a:chExt cx="0" cy="0"/>
        </a:xfrm>
      </p:grpSpPr>
      <p:sp>
        <p:nvSpPr>
          <p:cNvPr id="727" name="Google Shape;727;p31"/>
          <p:cNvSpPr txBox="1">
            <a:spLocks noGrp="1"/>
          </p:cNvSpPr>
          <p:nvPr>
            <p:ph type="title"/>
          </p:nvPr>
        </p:nvSpPr>
        <p:spPr>
          <a:xfrm>
            <a:off x="4116391" y="441325"/>
            <a:ext cx="7632700" cy="4609306"/>
          </a:xfrm>
        </p:spPr>
        <p:txBody>
          <a:bodyPr spcFirstLastPara="1" wrap="square" lIns="0" tIns="0" rIns="0" bIns="0" anchor="b" anchorCtr="0">
            <a:normAutofit/>
          </a:bodyPr>
          <a:lstStyle/>
          <a:p>
            <a:pPr marL="0" lvl="0" indent="0" rtl="0">
              <a:spcBef>
                <a:spcPts val="0"/>
              </a:spcBef>
              <a:spcAft>
                <a:spcPts val="0"/>
              </a:spcAft>
              <a:buClr>
                <a:schemeClr val="dk2"/>
              </a:buClr>
              <a:buSzPts val="4400"/>
              <a:buFont typeface="Verdana"/>
              <a:buNone/>
            </a:pPr>
            <a:r>
              <a:rPr lang="en-US" dirty="0"/>
              <a:t>Thank you to all the presenters, collaborators</a:t>
            </a:r>
          </a:p>
        </p:txBody>
      </p:sp>
      <p:sp>
        <p:nvSpPr>
          <p:cNvPr id="732" name="Text Placeholder 2">
            <a:extLst>
              <a:ext uri="{FF2B5EF4-FFF2-40B4-BE49-F238E27FC236}">
                <a16:creationId xmlns:a16="http://schemas.microsoft.com/office/drawing/2014/main" id="{FB9248A5-1E89-AC7C-E48D-F04861B15ED4}"/>
              </a:ext>
            </a:extLst>
          </p:cNvPr>
          <p:cNvSpPr>
            <a:spLocks noGrp="1"/>
          </p:cNvSpPr>
          <p:nvPr>
            <p:ph type="body" idx="1"/>
          </p:nvPr>
        </p:nvSpPr>
        <p:spPr>
          <a:xfrm>
            <a:off x="4116388" y="5364956"/>
            <a:ext cx="7632700" cy="835818"/>
          </a:xfrm>
        </p:spPr>
        <p:txBody>
          <a:bodyPr wrap="square" anchor="t">
            <a:normAutofit/>
          </a:bodyPr>
          <a:lstStyle/>
          <a:p>
            <a:r>
              <a:rPr lang="en-US" dirty="0" err="1"/>
              <a:t>Jirair.Ratevosian@Duke.edu</a:t>
            </a:r>
            <a:endParaRPr lang="en-US" dirty="0"/>
          </a:p>
        </p:txBody>
      </p:sp>
    </p:spTree>
  </p:cSld>
  <p:clrMapOvr>
    <a:masterClrMapping/>
  </p:clrMapOvr>
</p:sld>
</file>

<file path=ppt/theme/theme1.xml><?xml version="1.0" encoding="utf-8"?>
<a:theme xmlns:a="http://schemas.openxmlformats.org/drawingml/2006/main" name="AIDS2026">
  <a:themeElements>
    <a:clrScheme name="AIDS 2026">
      <a:dk1>
        <a:srgbClr val="000000"/>
      </a:dk1>
      <a:lt1>
        <a:srgbClr val="FFFFFF"/>
      </a:lt1>
      <a:dk2>
        <a:srgbClr val="617F09"/>
      </a:dk2>
      <a:lt2>
        <a:srgbClr val="FFFFFF"/>
      </a:lt2>
      <a:accent1>
        <a:srgbClr val="61800A"/>
      </a:accent1>
      <a:accent2>
        <a:srgbClr val="0A41F3"/>
      </a:accent2>
      <a:accent3>
        <a:srgbClr val="FFA836"/>
      </a:accent3>
      <a:accent4>
        <a:srgbClr val="E0001B"/>
      </a:accent4>
      <a:accent5>
        <a:srgbClr val="105B2F"/>
      </a:accent5>
      <a:accent6>
        <a:srgbClr val="BFED2F"/>
      </a:accent6>
      <a:hlink>
        <a:srgbClr val="E0001B"/>
      </a:hlink>
      <a:folHlink>
        <a:srgbClr val="DF001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7445afc7-8147-48fd-9212-af8008ee1f68}" enabled="1" method="Standard" siteId="{77920909-8782-4efb-aaf1-44ac114d7c03}" removed="0"/>
</clbl:labelList>
</file>

<file path=docProps/app.xml><?xml version="1.0" encoding="utf-8"?>
<Properties xmlns="http://schemas.openxmlformats.org/officeDocument/2006/extended-properties" xmlns:vt="http://schemas.openxmlformats.org/officeDocument/2006/docPropsVTypes">
  <TotalTime>1786</TotalTime>
  <Words>3504</Words>
  <Application>Microsoft Macintosh PowerPoint</Application>
  <PresentationFormat>Widescreen</PresentationFormat>
  <Paragraphs>391</Paragraphs>
  <Slides>36</Slides>
  <Notes>33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Verdana</vt:lpstr>
      <vt:lpstr>Courier New</vt:lpstr>
      <vt:lpstr>Calibri</vt:lpstr>
      <vt:lpstr>Arial</vt:lpstr>
      <vt:lpstr>Noto Sans Symbols</vt:lpstr>
      <vt:lpstr>AIDS2026</vt:lpstr>
      <vt:lpstr>Artificial Intelligence in the HIV response:   All the good stuff from AIDS2026</vt:lpstr>
      <vt:lpstr>Disclosures  Track F co-chair  Previous Senior Advisor, Audere Africa  Member of the Lancet Commission on HIV and AI  </vt:lpstr>
      <vt:lpstr>Talk Outline</vt:lpstr>
      <vt:lpstr>Submitted Abstracts </vt:lpstr>
      <vt:lpstr>PowerPoint Presentation</vt:lpstr>
      <vt:lpstr>PowerPoint Presentation</vt:lpstr>
      <vt:lpstr>PowerPoint Presentation</vt:lpstr>
      <vt:lpstr>PowerPoint Presentation</vt:lpstr>
      <vt:lpstr>What do the accepted abstracts tell us about the applications of AI in HIV?</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Selected Presentations: AI and HIV Use Cases</vt:lpstr>
      <vt:lpstr>PowerPoint Presentation</vt:lpstr>
      <vt:lpstr>PowerPoint Presentation</vt:lpstr>
      <vt:lpstr>PowerPoint Presentation</vt:lpstr>
      <vt:lpstr>PowerPoint Presentation</vt:lpstr>
      <vt:lpstr>Governance, Ethics, Financing of AI in HIV</vt:lpstr>
      <vt:lpstr>PowerPoint Presentation</vt:lpstr>
      <vt:lpstr>PowerPoint Presentation</vt:lpstr>
      <vt:lpstr>Governance:</vt:lpstr>
      <vt:lpstr>Key AI &amp; HIV Policy Documents</vt:lpstr>
      <vt:lpstr>Engagement</vt:lpstr>
      <vt:lpstr>Language Matters</vt:lpstr>
      <vt:lpstr>The Global Fund’s Investments in AI</vt:lpstr>
      <vt:lpstr>The Global Fund’s approach for 2027-2029 (GC8) </vt:lpstr>
      <vt:lpstr>US PEPFAR/Bilateral MOUs and AI </vt:lpstr>
      <vt:lpstr>PowerPoint Presentation</vt:lpstr>
      <vt:lpstr>Watch this space! </vt:lpstr>
      <vt:lpstr>Conclusion</vt:lpstr>
      <vt:lpstr>Thank you to all the presenters, collaborators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Emma Williams</dc:creator>
  <cp:lastModifiedBy>Navita Jain</cp:lastModifiedBy>
  <cp:revision>16</cp:revision>
  <cp:lastPrinted>2026-07-23T10:54:50Z</cp:lastPrinted>
  <dcterms:created xsi:type="dcterms:W3CDTF">2026-06-01T08:41:42Z</dcterms:created>
  <dcterms:modified xsi:type="dcterms:W3CDTF">2026-08-28T19:39:06Z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0x010100814EDCEEC58F924B8688429696C030D2</vt:lpwstr>
  </property>
</Properties>
</file>