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</p:sldMasterIdLst>
  <p:notesMasterIdLst>
    <p:notesMasterId r:id="rId6"/>
  </p:notesMasterIdLst>
  <p:sldIdLst>
    <p:sldId id="214570730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65"/>
    <p:restoredTop sz="95851"/>
  </p:normalViewPr>
  <p:slideViewPr>
    <p:cSldViewPr snapToGrid="0" snapToObjects="1">
      <p:cViewPr varScale="1">
        <p:scale>
          <a:sx n="118" d="100"/>
          <a:sy n="118" d="100"/>
        </p:scale>
        <p:origin x="23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5ECB4-8F04-4C4E-A764-18BE15CBA191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F698C-4D13-4947-AA55-DFF4D13D9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75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7802C-CD8A-1F7C-39F1-3E9FE45D9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92F21E-B201-8813-AA28-2D784AEFE8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412627-3EEB-3477-8348-A6CC25942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1A3A9-79A5-B542-A2FC-F28ACA655D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177137-FF23-724B-9363-8F5AC2390D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777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Aft>
                <a:spcPts val="600"/>
              </a:spcAft>
              <a:defRPr sz="5400" b="1" i="0" baseline="0"/>
            </a:lvl1pPr>
          </a:lstStyle>
          <a:p>
            <a:r>
              <a:rPr lang="en-US"/>
              <a:t>AVAC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C0CCE-7552-A341-BCD0-8A3B493EA9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aseline="0">
                <a:solidFill>
                  <a:srgbClr val="FF84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</a:t>
            </a:r>
            <a:br>
              <a:rPr lang="en-US"/>
            </a:br>
            <a:r>
              <a:rPr lang="en-US"/>
              <a:t>in </a:t>
            </a:r>
            <a:r>
              <a:rPr lang="en-US" err="1"/>
              <a:t>voluptate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7154F93-3658-EC4E-B6B0-6982B218CD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447506"/>
            <a:ext cx="3338513" cy="57626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b="1" i="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Author/Date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66CD2-5539-4F50-B396-2EFBC83EE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0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/>
            </a:lvl1pPr>
          </a:lstStyle>
          <a:p>
            <a:r>
              <a:rPr lang="en-US"/>
              <a:t>Transition 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D5428-236C-3843-FA55-2B7E32DF3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699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742" y="365126"/>
            <a:ext cx="10885202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3438" y="1690688"/>
            <a:ext cx="10887075" cy="2506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 marL="742950" indent="-285750">
              <a:spcBef>
                <a:spcPts val="0"/>
              </a:spcBef>
              <a:buFont typeface="Arial" panose="020B0604020202020204" pitchFamily="34" charset="0"/>
              <a:buChar char="–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98845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882744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665" y="1690688"/>
            <a:ext cx="10887848" cy="4117726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in </a:t>
            </a:r>
            <a:r>
              <a:rPr lang="en-US" err="1"/>
              <a:t>voluptate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cillum</a:t>
            </a:r>
            <a:r>
              <a:rPr lang="en-US"/>
              <a:t>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pariatur</a:t>
            </a:r>
            <a:r>
              <a:rPr lang="en-US"/>
              <a:t>. </a:t>
            </a:r>
            <a:r>
              <a:rPr lang="en-US" err="1"/>
              <a:t>Excepteur</a:t>
            </a:r>
            <a:r>
              <a:rPr lang="en-US"/>
              <a:t> </a:t>
            </a:r>
            <a:r>
              <a:rPr lang="en-US" err="1"/>
              <a:t>sint</a:t>
            </a:r>
            <a:r>
              <a:rPr lang="en-US"/>
              <a:t> </a:t>
            </a:r>
            <a:r>
              <a:rPr lang="en-US" err="1"/>
              <a:t>occaecat</a:t>
            </a:r>
            <a:r>
              <a:rPr lang="en-US"/>
              <a:t> </a:t>
            </a:r>
            <a:r>
              <a:rPr lang="en-US" err="1"/>
              <a:t>cupidatat</a:t>
            </a:r>
            <a:r>
              <a:rPr lang="en-US"/>
              <a:t> non </a:t>
            </a:r>
            <a:r>
              <a:rPr lang="en-US" err="1"/>
              <a:t>proident</a:t>
            </a:r>
            <a:r>
              <a:rPr lang="en-US"/>
              <a:t>, sunt in culpa qui </a:t>
            </a:r>
            <a:r>
              <a:rPr lang="en-US" err="1"/>
              <a:t>officia</a:t>
            </a:r>
            <a:r>
              <a:rPr lang="en-US"/>
              <a:t> </a:t>
            </a:r>
            <a:r>
              <a:rPr lang="en-US" err="1"/>
              <a:t>deserunt</a:t>
            </a:r>
            <a:r>
              <a:rPr lang="en-US"/>
              <a:t> </a:t>
            </a:r>
            <a:r>
              <a:rPr lang="en-US" err="1"/>
              <a:t>mollit</a:t>
            </a:r>
            <a:r>
              <a:rPr lang="en-US"/>
              <a:t> </a:t>
            </a:r>
            <a:r>
              <a:rPr lang="en-US" err="1"/>
              <a:t>anim</a:t>
            </a:r>
            <a:r>
              <a:rPr lang="en-US"/>
              <a:t> id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laborum</a:t>
            </a:r>
            <a:r>
              <a:rPr lang="en-US"/>
              <a:t>.</a:t>
            </a:r>
          </a:p>
          <a:p>
            <a:pPr lvl="0"/>
            <a:r>
              <a:rPr lang="en-US"/>
              <a:t>At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et </a:t>
            </a:r>
            <a:r>
              <a:rPr lang="en-US" err="1"/>
              <a:t>accusamus</a:t>
            </a:r>
            <a:r>
              <a:rPr lang="en-US"/>
              <a:t> et </a:t>
            </a:r>
            <a:r>
              <a:rPr lang="en-US" err="1"/>
              <a:t>iusto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dignissimos</a:t>
            </a:r>
            <a:r>
              <a:rPr lang="en-US"/>
              <a:t> </a:t>
            </a:r>
            <a:r>
              <a:rPr lang="en-US" err="1"/>
              <a:t>ducimus</a:t>
            </a:r>
            <a:r>
              <a:rPr lang="en-US"/>
              <a:t> qui </a:t>
            </a:r>
            <a:r>
              <a:rPr lang="en-US" err="1"/>
              <a:t>blanditiis</a:t>
            </a:r>
            <a:r>
              <a:rPr lang="en-US"/>
              <a:t> </a:t>
            </a:r>
            <a:r>
              <a:rPr lang="en-US" err="1"/>
              <a:t>praesentium</a:t>
            </a:r>
            <a:r>
              <a:rPr lang="en-US"/>
              <a:t> </a:t>
            </a:r>
            <a:r>
              <a:rPr lang="en-US" err="1"/>
              <a:t>voluptatum</a:t>
            </a:r>
            <a:r>
              <a:rPr lang="en-US"/>
              <a:t> </a:t>
            </a:r>
            <a:r>
              <a:rPr lang="en-US" err="1"/>
              <a:t>deleniti</a:t>
            </a:r>
            <a:r>
              <a:rPr lang="en-US"/>
              <a:t> </a:t>
            </a:r>
            <a:r>
              <a:rPr lang="en-US" err="1"/>
              <a:t>atque</a:t>
            </a:r>
            <a:r>
              <a:rPr lang="en-US"/>
              <a:t> </a:t>
            </a:r>
            <a:r>
              <a:rPr lang="en-US" err="1"/>
              <a:t>corrupti</a:t>
            </a:r>
            <a:r>
              <a:rPr lang="en-US"/>
              <a:t> quos </a:t>
            </a:r>
            <a:r>
              <a:rPr lang="en-US" err="1"/>
              <a:t>dolores</a:t>
            </a:r>
            <a:r>
              <a:rPr lang="en-US"/>
              <a:t> et </a:t>
            </a:r>
            <a:r>
              <a:rPr lang="en-US" err="1"/>
              <a:t>quas</a:t>
            </a:r>
            <a:r>
              <a:rPr lang="en-US"/>
              <a:t> </a:t>
            </a:r>
            <a:r>
              <a:rPr lang="en-US" err="1"/>
              <a:t>molestias</a:t>
            </a:r>
            <a:r>
              <a:rPr lang="en-US"/>
              <a:t> </a:t>
            </a:r>
            <a:r>
              <a:rPr lang="en-US" err="1"/>
              <a:t>excepturi</a:t>
            </a:r>
            <a:r>
              <a:rPr lang="en-US"/>
              <a:t> </a:t>
            </a:r>
            <a:r>
              <a:rPr lang="en-US" err="1"/>
              <a:t>sint</a:t>
            </a:r>
            <a:r>
              <a:rPr lang="en-US"/>
              <a:t> </a:t>
            </a:r>
            <a:r>
              <a:rPr lang="en-US" err="1"/>
              <a:t>occaecati</a:t>
            </a:r>
            <a:r>
              <a:rPr lang="en-US"/>
              <a:t> </a:t>
            </a:r>
            <a:r>
              <a:rPr lang="en-US" err="1"/>
              <a:t>cupiditate</a:t>
            </a:r>
            <a:r>
              <a:rPr lang="en-US"/>
              <a:t> non provident, </a:t>
            </a:r>
            <a:r>
              <a:rPr lang="en-US" err="1"/>
              <a:t>similique</a:t>
            </a:r>
            <a:r>
              <a:rPr lang="en-US"/>
              <a:t> sunt in culpa qui </a:t>
            </a:r>
            <a:r>
              <a:rPr lang="en-US" err="1"/>
              <a:t>officia</a:t>
            </a:r>
            <a:r>
              <a:rPr lang="en-US"/>
              <a:t> </a:t>
            </a:r>
            <a:r>
              <a:rPr lang="en-US" err="1"/>
              <a:t>deserunt</a:t>
            </a:r>
            <a:r>
              <a:rPr lang="en-US"/>
              <a:t> </a:t>
            </a:r>
            <a:r>
              <a:rPr lang="en-US" err="1"/>
              <a:t>mollitia</a:t>
            </a:r>
            <a:r>
              <a:rPr lang="en-US"/>
              <a:t> animi, id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laborum</a:t>
            </a:r>
            <a:r>
              <a:rPr lang="en-US"/>
              <a:t> et </a:t>
            </a:r>
            <a:r>
              <a:rPr lang="en-US" err="1"/>
              <a:t>dolorum</a:t>
            </a:r>
            <a:r>
              <a:rPr lang="en-US"/>
              <a:t> </a:t>
            </a:r>
            <a:r>
              <a:rPr lang="en-US" err="1"/>
              <a:t>fuga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4805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Transition Yellow.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12B24-4DF6-54A6-F0C1-52006D48CA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38867"/>
            <a:ext cx="9144000" cy="28163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137160" indent="-457200" algn="l">
              <a:lnSpc>
                <a:spcPct val="100000"/>
              </a:lnSpc>
              <a:spcAft>
                <a:spcPts val="600"/>
              </a:spcAft>
              <a:defRPr sz="2500" b="0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“Quote ed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perspiciatis</a:t>
            </a:r>
            <a:r>
              <a:rPr lang="en-US"/>
              <a:t> </a:t>
            </a:r>
            <a:r>
              <a:rPr lang="en-US" err="1"/>
              <a:t>unde</a:t>
            </a:r>
            <a:r>
              <a:rPr lang="en-US"/>
              <a:t> </a:t>
            </a:r>
            <a:r>
              <a:rPr lang="en-US" err="1"/>
              <a:t>omnis</a:t>
            </a:r>
            <a:r>
              <a:rPr lang="en-US"/>
              <a:t> </a:t>
            </a:r>
            <a:r>
              <a:rPr lang="en-US" err="1"/>
              <a:t>iste</a:t>
            </a:r>
            <a:r>
              <a:rPr lang="en-US"/>
              <a:t> </a:t>
            </a:r>
            <a:r>
              <a:rPr lang="en-US" err="1"/>
              <a:t>natus</a:t>
            </a:r>
            <a:r>
              <a:rPr lang="en-US"/>
              <a:t> error sit </a:t>
            </a:r>
            <a:r>
              <a:rPr lang="en-US" err="1"/>
              <a:t>voluptatem</a:t>
            </a:r>
            <a:r>
              <a:rPr lang="en-US"/>
              <a:t> </a:t>
            </a:r>
            <a:r>
              <a:rPr lang="en-US" err="1"/>
              <a:t>accusantium</a:t>
            </a:r>
            <a:r>
              <a:rPr lang="en-US"/>
              <a:t> </a:t>
            </a:r>
            <a:r>
              <a:rPr lang="en-US" err="1"/>
              <a:t>doloremque</a:t>
            </a:r>
            <a:r>
              <a:rPr lang="en-US"/>
              <a:t> </a:t>
            </a:r>
            <a:r>
              <a:rPr lang="en-US" err="1"/>
              <a:t>laudantium</a:t>
            </a:r>
            <a:r>
              <a:rPr lang="en-US"/>
              <a:t>, </a:t>
            </a:r>
            <a:r>
              <a:rPr lang="en-US" err="1"/>
              <a:t>totam</a:t>
            </a:r>
            <a:r>
              <a:rPr lang="en-US"/>
              <a:t> rem </a:t>
            </a:r>
            <a:r>
              <a:rPr lang="en-US" err="1"/>
              <a:t>aperiam</a:t>
            </a:r>
            <a:r>
              <a:rPr lang="en-US"/>
              <a:t>, </a:t>
            </a:r>
            <a:r>
              <a:rPr lang="en-US" err="1"/>
              <a:t>eaque</a:t>
            </a:r>
            <a:r>
              <a:rPr lang="en-US"/>
              <a:t> </a:t>
            </a:r>
            <a:r>
              <a:rPr lang="en-US" err="1"/>
              <a:t>ipsa</a:t>
            </a:r>
            <a:r>
              <a:rPr lang="en-US"/>
              <a:t> </a:t>
            </a:r>
            <a:r>
              <a:rPr lang="en-US" err="1"/>
              <a:t>quae</a:t>
            </a:r>
            <a:r>
              <a:rPr lang="en-US"/>
              <a:t> ab </a:t>
            </a:r>
            <a:r>
              <a:rPr lang="en-US" err="1"/>
              <a:t>illo</a:t>
            </a:r>
            <a:r>
              <a:rPr lang="en-US"/>
              <a:t> </a:t>
            </a:r>
            <a:r>
              <a:rPr lang="en-US" err="1"/>
              <a:t>inventore</a:t>
            </a:r>
            <a:r>
              <a:rPr lang="en-US"/>
              <a:t> </a:t>
            </a:r>
            <a:r>
              <a:rPr lang="en-US" err="1"/>
              <a:t>veritatis</a:t>
            </a:r>
            <a:r>
              <a:rPr lang="en-US"/>
              <a:t> et quasi </a:t>
            </a:r>
            <a:r>
              <a:rPr lang="en-US" err="1"/>
              <a:t>architecto</a:t>
            </a:r>
            <a:r>
              <a:rPr lang="en-US"/>
              <a:t> </a:t>
            </a:r>
            <a:r>
              <a:rPr lang="en-US" err="1"/>
              <a:t>beatae</a:t>
            </a:r>
            <a:r>
              <a:rPr lang="en-US"/>
              <a:t> vitae dicta sunt </a:t>
            </a:r>
            <a:r>
              <a:rPr lang="en-US" err="1"/>
              <a:t>explicabo</a:t>
            </a:r>
            <a:r>
              <a:rPr lang="en-US"/>
              <a:t>. Nemo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ipsam</a:t>
            </a:r>
            <a:r>
              <a:rPr lang="en-US"/>
              <a:t> </a:t>
            </a:r>
            <a:r>
              <a:rPr lang="en-US" err="1"/>
              <a:t>voluptatem</a:t>
            </a:r>
            <a:r>
              <a:rPr lang="en-US"/>
              <a:t> </a:t>
            </a:r>
            <a:r>
              <a:rPr lang="en-US" err="1"/>
              <a:t>quia</a:t>
            </a:r>
            <a:r>
              <a:rPr lang="en-US"/>
              <a:t> </a:t>
            </a:r>
            <a:r>
              <a:rPr lang="en-US" err="1"/>
              <a:t>voluptas</a:t>
            </a:r>
            <a:r>
              <a:rPr lang="en-US"/>
              <a:t> sit </a:t>
            </a:r>
            <a:r>
              <a:rPr lang="en-US" err="1"/>
              <a:t>aspernatur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odit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fugit, sed </a:t>
            </a:r>
            <a:r>
              <a:rPr lang="en-US" err="1"/>
              <a:t>quia</a:t>
            </a:r>
            <a:r>
              <a:rPr lang="en-US"/>
              <a:t> </a:t>
            </a:r>
            <a:r>
              <a:rPr lang="en-US" err="1"/>
              <a:t>consequuntur</a:t>
            </a:r>
            <a:r>
              <a:rPr lang="en-US"/>
              <a:t> </a:t>
            </a:r>
            <a:r>
              <a:rPr lang="en-US" err="1"/>
              <a:t>magni</a:t>
            </a:r>
            <a:r>
              <a:rPr lang="en-US"/>
              <a:t> </a:t>
            </a:r>
            <a:r>
              <a:rPr lang="en-US" err="1"/>
              <a:t>dolores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qui </a:t>
            </a:r>
            <a:r>
              <a:rPr lang="en-US" err="1"/>
              <a:t>ratione</a:t>
            </a:r>
            <a:r>
              <a:rPr lang="en-US"/>
              <a:t> </a:t>
            </a:r>
            <a:r>
              <a:rPr lang="en-US" err="1"/>
              <a:t>voluptatem</a:t>
            </a:r>
            <a:r>
              <a:rPr lang="en-US"/>
              <a:t> </a:t>
            </a:r>
            <a:r>
              <a:rPr lang="en-US" err="1"/>
              <a:t>sequi</a:t>
            </a:r>
            <a:r>
              <a:rPr lang="en-US"/>
              <a:t> </a:t>
            </a:r>
            <a:r>
              <a:rPr lang="en-US" err="1"/>
              <a:t>nesciunt</a:t>
            </a:r>
            <a:r>
              <a:rPr lang="en-US"/>
              <a:t>.”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E32B49-4274-D64C-854E-20B50BAD0A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82750" y="4808104"/>
            <a:ext cx="2979738" cy="71278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Lorum</a:t>
            </a:r>
            <a:r>
              <a:rPr lang="en-US"/>
              <a:t> Ipsum dolor </a:t>
            </a:r>
            <a:r>
              <a:rPr lang="en-US" err="1"/>
              <a:t>todo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E88C94-4944-1A7C-1CAD-ADAE72013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524000" y="4427084"/>
            <a:ext cx="9279835" cy="6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06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36267"/>
            <a:ext cx="4794197" cy="13197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Click to edit yellow room for graphic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4168F-DEC5-9343-89DF-5B95C25A1D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3355975"/>
            <a:ext cx="8294649" cy="825190"/>
          </a:xfr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4F4ED-08BA-08F0-7EED-66882D2C09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3317355"/>
            <a:ext cx="10515601" cy="7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4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72" y="256104"/>
            <a:ext cx="10881360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81132" y="114904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8538" y="1149045"/>
            <a:ext cx="4351644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8B4E6-3A6C-D98B-D7C1-F1FBE8FD0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523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73" y="286678"/>
            <a:ext cx="10854814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926" y="1149710"/>
            <a:ext cx="6001461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573" y="1149709"/>
            <a:ext cx="4525937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67FACE-865C-0183-0A17-A0A2C7C3B1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018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882744" cy="72982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B7360-C084-D846-AED8-C06AFEFD5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83327"/>
            <a:ext cx="10882745" cy="3170579"/>
          </a:xfrm>
          <a:prstGeom prst="rect">
            <a:avLst/>
          </a:prstGeom>
        </p:spPr>
        <p:txBody>
          <a:bodyPr/>
          <a:lstStyle>
            <a:lvl1pPr>
              <a:buSzPct val="80000"/>
              <a:buFont typeface="Wingdings" pitchFamily="2" charset="2"/>
              <a:buChar char="§"/>
              <a:defRPr sz="2500" baseline="0"/>
            </a:lvl1pPr>
            <a:lvl2pPr marL="800100" indent="-342900">
              <a:buSzPct val="60000"/>
              <a:buFont typeface="Arial" panose="020B0604020202020204" pitchFamily="34" charset="0"/>
              <a:buChar char="—"/>
              <a:defRPr sz="2500" baseline="0"/>
            </a:lvl2pPr>
            <a:lvl3pPr>
              <a:buSzPct val="60000"/>
              <a:buFont typeface="Arial" panose="020B0604020202020204" pitchFamily="34" charset="0"/>
              <a:buChar char="•"/>
              <a:defRPr sz="2500" baseline="0"/>
            </a:lvl3pPr>
            <a:lvl4pPr>
              <a:buSzPct val="60000"/>
              <a:buFont typeface="Wingdings" pitchFamily="2" charset="2"/>
              <a:buChar char="§"/>
              <a:defRPr sz="2800" baseline="0"/>
            </a:lvl4pPr>
            <a:lvl5pPr>
              <a:buSzPct val="60000"/>
              <a:buFont typeface="Wingdings" pitchFamily="2" charset="2"/>
              <a:buChar char="§"/>
              <a:defRPr sz="28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094954"/>
            <a:ext cx="10882744" cy="54709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5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165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9F0FA-9C4A-5D42-9FB1-60858472F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Lorum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sed do </a:t>
            </a:r>
            <a:r>
              <a:rPr lang="en-US" dirty="0" err="1"/>
              <a:t>eismod</a:t>
            </a:r>
            <a:r>
              <a:rPr lang="en-US" dirty="0"/>
              <a:t> </a:t>
            </a:r>
            <a:r>
              <a:rPr lang="en-US" dirty="0" err="1"/>
              <a:t>temor</a:t>
            </a:r>
            <a:r>
              <a:rPr lang="en-US" dirty="0"/>
              <a:t> incident un labore et dolor magna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BCA7C99F-E2F2-164F-8FB9-9512A15A1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9A6E0C-0CFC-1C28-50C0-3E00EFE3DED8}"/>
              </a:ext>
            </a:extLst>
          </p:cNvPr>
          <p:cNvSpPr txBox="1"/>
          <p:nvPr userDrawn="1"/>
        </p:nvSpPr>
        <p:spPr>
          <a:xfrm>
            <a:off x="10278690" y="5951635"/>
            <a:ext cx="1430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2">
                    <a:lumMod val="10000"/>
                  </a:schemeClr>
                </a:solidFill>
              </a:rPr>
              <a:t>Updated Oct 2026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A7F61AD-9884-D9A6-A723-33A76089D2CA}"/>
              </a:ext>
            </a:extLst>
          </p:cNvPr>
          <p:cNvGrpSpPr/>
          <p:nvPr userDrawn="1"/>
        </p:nvGrpSpPr>
        <p:grpSpPr>
          <a:xfrm>
            <a:off x="9958866" y="6225012"/>
            <a:ext cx="2069848" cy="535725"/>
            <a:chOff x="9958866" y="6225012"/>
            <a:chExt cx="2069848" cy="535725"/>
          </a:xfrm>
        </p:grpSpPr>
        <p:pic>
          <p:nvPicPr>
            <p:cNvPr id="5" name="Picture 4" descr="A red sign with white text&#10;&#10;Description automatically generated">
              <a:extLst>
                <a:ext uri="{FF2B5EF4-FFF2-40B4-BE49-F238E27FC236}">
                  <a16:creationId xmlns:a16="http://schemas.microsoft.com/office/drawing/2014/main" id="{0755BEAD-20CB-4CE7-94D9-6D6A3615BC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9958866" y="6228634"/>
              <a:ext cx="1231648" cy="52848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E1C8B5D-9B22-03BE-B55D-251AE0F615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11202536" y="6225012"/>
              <a:ext cx="826178" cy="535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214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600"/>
        </a:spcAft>
        <a:buNone/>
        <a:defRPr sz="35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100000"/>
        <a:buFont typeface="Arial" panose="020B0604020202020204" pitchFamily="34" charset="0"/>
        <a:buChar char="–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2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1BA45-D3BE-389E-BD8B-319BE7427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16AFB8-A1FD-CA9D-35E5-540887E7B9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18" r="5518"/>
          <a:stretch>
            <a:fillRect/>
          </a:stretch>
        </p:blipFill>
        <p:spPr>
          <a:xfrm>
            <a:off x="1763485" y="2067918"/>
            <a:ext cx="8262257" cy="39824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8427ED-B335-E562-7FF5-F849FD89B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4345"/>
            <a:ext cx="10740242" cy="598824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Long-Acting </a:t>
            </a:r>
            <a:r>
              <a:rPr lang="en-US" sz="3600" dirty="0" err="1"/>
              <a:t>PrEP</a:t>
            </a:r>
            <a:r>
              <a:rPr lang="en-US" sz="3600" dirty="0"/>
              <a:t> Generic Manufacturers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861870C-0D38-60EE-3D29-975A58C704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093169"/>
            <a:ext cx="10849525" cy="996521"/>
          </a:xfrm>
        </p:spPr>
        <p:txBody>
          <a:bodyPr/>
          <a:lstStyle/>
          <a:p>
            <a:pPr marL="14288" indent="-14288"/>
            <a:r>
              <a:rPr lang="en-US" sz="1400" dirty="0"/>
              <a:t>Licenses have been granted to manufacturers across multiple low- and middle-income countries to produce generic long-acting </a:t>
            </a:r>
            <a:r>
              <a:rPr lang="en-US" sz="1400" dirty="0" err="1"/>
              <a:t>PrEP</a:t>
            </a:r>
            <a:r>
              <a:rPr lang="en-US" sz="1400" dirty="0"/>
              <a:t> products. Cabotegravir (CAB) and Lenacapavir (LEN) are approved and rolling out, while </a:t>
            </a:r>
            <a:r>
              <a:rPr lang="en-US" sz="1400" dirty="0" err="1"/>
              <a:t>alimatravir</a:t>
            </a:r>
            <a:r>
              <a:rPr lang="en-US" sz="1400" dirty="0"/>
              <a:t> (AMI) is in Phase 3 efficacy trials. Generic manufacturing can play an important role in expanding access to </a:t>
            </a:r>
            <a:r>
              <a:rPr lang="en-US" sz="1400" dirty="0" err="1"/>
              <a:t>PrEP</a:t>
            </a:r>
            <a:r>
              <a:rPr lang="en-US" sz="1400" dirty="0"/>
              <a:t>, and licensing to three African manufacturers for AMI is a notable step toward strengthening regional supply and affordability.</a:t>
            </a:r>
          </a:p>
        </p:txBody>
      </p:sp>
    </p:spTree>
    <p:extLst>
      <p:ext uri="{BB962C8B-B14F-4D97-AF65-F5344CB8AC3E}">
        <p14:creationId xmlns:p14="http://schemas.microsoft.com/office/powerpoint/2010/main" val="33695934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3">
      <a:dk1>
        <a:srgbClr val="DF002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2A1D07EE-E3BA-E845-8E81-CC0A809D5F22}" vid="{810503E2-07A1-9146-9064-15C32A1A05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bb6b75-ed16-40cd-a9a8-77cf87046b80">
      <Terms xmlns="http://schemas.microsoft.com/office/infopath/2007/PartnerControls"/>
    </lcf76f155ced4ddcb4097134ff3c332f>
    <TaxCatchAll xmlns="537d2ee8-cfed-489f-8fdb-1f0a01b7be07" xsi:nil="true"/>
    <SharedWithUsers xmlns="537d2ee8-cfed-489f-8fdb-1f0a01b7be07">
      <UserInfo>
        <DisplayName>Navita Jain</DisplayName>
        <AccountId>51</AccountId>
        <AccountType/>
      </UserInfo>
      <UserInfo>
        <DisplayName>Justine MacWilliam</DisplayName>
        <AccountId>56</AccountId>
        <AccountType/>
      </UserInfo>
      <UserInfo>
        <DisplayName>Cindra Feuer</DisplayName>
        <AccountId>47</AccountId>
        <AccountType/>
      </UserInfo>
      <UserInfo>
        <DisplayName>Jason Rosenberg</DisplayName>
        <AccountId>11</AccountId>
        <AccountType/>
      </UserInfo>
      <UserInfo>
        <DisplayName>Erin Kiernon</DisplayName>
        <AccountId>53</AccountId>
        <AccountType/>
      </UserInfo>
      <UserInfo>
        <DisplayName>Deirdre Grant</DisplayName>
        <AccountId>39</AccountId>
        <AccountType/>
      </UserInfo>
      <UserInfo>
        <DisplayName>Janki Tailor</DisplayName>
        <AccountId>41</AccountId>
        <AccountType/>
      </UserInfo>
      <UserInfo>
        <DisplayName>John Meade</DisplayName>
        <AccountId>58</AccountId>
        <AccountType/>
      </UserInfo>
      <UserInfo>
        <DisplayName>Wawira Nyagah</DisplayName>
        <AccountId>42</AccountId>
        <AccountType/>
      </UserInfo>
      <UserInfo>
        <DisplayName>Nandi Sikwana</DisplayName>
        <AccountId>68</AccountId>
        <AccountType/>
      </UserInfo>
      <UserInfo>
        <DisplayName>Randy Goetz</DisplayName>
        <AccountId>49</AccountId>
        <AccountType/>
      </UserInfo>
      <UserInfo>
        <DisplayName>Rachel Saunders</DisplayName>
        <AccountId>67</AccountId>
        <AccountType/>
      </UserInfo>
      <UserInfo>
        <DisplayName>Roberta Sutton</DisplayName>
        <AccountId>70</AccountId>
        <AccountType/>
      </UserInfo>
      <UserInfo>
        <DisplayName>Isha Tendolkar</DisplayName>
        <AccountId>71</AccountId>
        <AccountType/>
      </UserInfo>
      <UserInfo>
        <DisplayName>Kenyon Farrow</DisplayName>
        <AccountId>102</AccountId>
        <AccountType/>
      </UserInfo>
      <UserInfo>
        <DisplayName>Suraj Madoori</DisplayName>
        <AccountId>57</AccountId>
        <AccountType/>
      </UserInfo>
      <UserInfo>
        <DisplayName>Manju Chatani</DisplayName>
        <AccountId>46</AccountId>
        <AccountType/>
      </UserInfo>
      <UserInfo>
        <DisplayName>Saira George Carballo</DisplayName>
        <AccountId>85</AccountId>
        <AccountType/>
      </UserInfo>
      <UserInfo>
        <DisplayName>Abigail Smith</DisplayName>
        <AccountId>69</AccountId>
        <AccountType/>
      </UserInfo>
      <UserInfo>
        <DisplayName>Kate Segal</DisplayName>
        <AccountId>43</AccountId>
        <AccountType/>
      </UserInfo>
      <UserInfo>
        <DisplayName>Grace Kumwenda</DisplayName>
        <AccountId>54</AccountId>
        <AccountType/>
      </UserInfo>
      <UserInfo>
        <DisplayName>Bridget JJuuko</DisplayName>
        <AccountId>81</AccountId>
        <AccountType/>
      </UserInfo>
      <UserInfo>
        <DisplayName>Jeanne Baron</DisplayName>
        <AccountId>10</AccountId>
        <AccountType/>
      </UserInfo>
      <UserInfo>
        <DisplayName>Hannah Nelson</DisplayName>
        <AccountId>61</AccountId>
        <AccountType/>
      </UserInfo>
      <UserInfo>
        <DisplayName>Daisy Ouya</DisplayName>
        <AccountId>64</AccountId>
        <AccountType/>
      </UserInfo>
      <UserInfo>
        <DisplayName>Grace Tetteh</DisplayName>
        <AccountId>72</AccountId>
        <AccountType/>
      </UserInfo>
      <UserInfo>
        <DisplayName>Alison Footman</DisplayName>
        <AccountId>34</AccountId>
        <AccountType/>
      </UserInfo>
      <UserInfo>
        <DisplayName>Samantha Rick</DisplayName>
        <AccountId>65</AccountId>
        <AccountType/>
      </UserInfo>
      <UserInfo>
        <DisplayName>Alexa Alexander</DisplayName>
        <AccountId>44</AccountId>
        <AccountType/>
      </UserInfo>
      <UserInfo>
        <DisplayName>Jennifer Brunet</DisplayName>
        <AccountId>12</AccountId>
        <AccountType/>
      </UserInfo>
      <UserInfo>
        <DisplayName>Annette Gaudino</DisplayName>
        <AccountId>48</AccountId>
        <AccountType/>
      </UserInfo>
      <UserInfo>
        <DisplayName>Estelle Ngaba</DisplayName>
        <AccountId>62</AccountId>
        <AccountType/>
      </UserInfo>
      <UserInfo>
        <DisplayName>Stacey Hannah</DisplayName>
        <AccountId>50</AccountId>
        <AccountType/>
      </UserInfo>
      <UserInfo>
        <DisplayName>Alysha White</DisplayName>
        <AccountId>73</AccountId>
        <AccountType/>
      </UserInfo>
      <UserInfo>
        <DisplayName>Levi Butcher</DisplayName>
        <AccountId>6</AccountId>
        <AccountType/>
      </UserInfo>
      <UserInfo>
        <DisplayName>Kalob Gossett</DisplayName>
        <AccountId>86</AccountId>
        <AccountType/>
      </UserInfo>
      <UserInfo>
        <DisplayName>Breanne Lievense</DisplayName>
        <AccountId>55</AccountId>
        <AccountType/>
      </UserInfo>
      <UserInfo>
        <DisplayName>Catherine Verde Hashim</DisplayName>
        <AccountId>38</AccountId>
        <AccountType/>
      </UserInfo>
      <UserInfo>
        <DisplayName>Arlene Osborne-Francois</DisplayName>
        <AccountId>63</AccountId>
        <AccountType/>
      </UserInfo>
      <UserInfo>
        <DisplayName>Shiva Mozaffarian</DisplayName>
        <AccountId>59</AccountId>
        <AccountType/>
      </UserInfo>
      <UserInfo>
        <DisplayName>Richard Muko</DisplayName>
        <AccountId>60</AccountId>
        <AccountType/>
      </UserInfo>
      <UserInfo>
        <DisplayName>Micky Hingorani</DisplayName>
        <AccountId>13</AccountId>
        <AccountType/>
      </UserInfo>
      <UserInfo>
        <DisplayName>Angelo Katumba</DisplayName>
        <AccountId>52</AccountId>
        <AccountType/>
      </UserInfo>
      <UserInfo>
        <DisplayName>Maureen Luba</DisplayName>
        <AccountId>129</AccountId>
        <AccountType/>
      </UserInfo>
      <UserInfo>
        <DisplayName>Mitchell Warren</DisplayName>
        <AccountId>40</AccountId>
        <AccountType/>
      </UserInfo>
      <UserInfo>
        <DisplayName>Wanda Buckner</DisplayName>
        <AccountId>45</AccountId>
        <AccountType/>
      </UserInfo>
      <UserInfo>
        <DisplayName>Jessica Salzwedel</DisplayName>
        <AccountId>66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F5BB1116A90459E245489F20C500F" ma:contentTypeVersion="15" ma:contentTypeDescription="Create a new document." ma:contentTypeScope="" ma:versionID="9a38a62cd8400aab58277a35adcaaf94">
  <xsd:schema xmlns:xsd="http://www.w3.org/2001/XMLSchema" xmlns:xs="http://www.w3.org/2001/XMLSchema" xmlns:p="http://schemas.microsoft.com/office/2006/metadata/properties" xmlns:ns2="ecbb6b75-ed16-40cd-a9a8-77cf87046b80" xmlns:ns3="537d2ee8-cfed-489f-8fdb-1f0a01b7be07" targetNamespace="http://schemas.microsoft.com/office/2006/metadata/properties" ma:root="true" ma:fieldsID="9fe388edf8f56ca1b675e030cad9d84f" ns2:_="" ns3:_="">
    <xsd:import namespace="ecbb6b75-ed16-40cd-a9a8-77cf87046b80"/>
    <xsd:import namespace="537d2ee8-cfed-489f-8fdb-1f0a01b7be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bb6b75-ed16-40cd-a9a8-77cf87046b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8a61325-a799-49ec-90cd-bdb119cc2d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d2ee8-cfed-489f-8fdb-1f0a01b7be0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d5c1ba9-5ec8-4f86-ac8f-7070fd28c86b}" ma:internalName="TaxCatchAll" ma:showField="CatchAllData" ma:web="537d2ee8-cfed-489f-8fdb-1f0a01b7be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379A11-7818-453A-894C-7320E5D4E16C}">
  <ds:schemaRefs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537d2ee8-cfed-489f-8fdb-1f0a01b7be07"/>
    <ds:schemaRef ds:uri="ecbb6b75-ed16-40cd-a9a8-77cf87046b8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9B8EC72-0BED-4A50-88DD-7F3899EB64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bb6b75-ed16-40cd-a9a8-77cf87046b80"/>
    <ds:schemaRef ds:uri="537d2ee8-cfed-489f-8fdb-1f0a01b7be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0E87A8-44B7-4A83-BD93-F35FAF141C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1835</TotalTime>
  <Words>83</Words>
  <Application>Microsoft Macintosh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Wingdings</vt:lpstr>
      <vt:lpstr>1_Office Theme</vt:lpstr>
      <vt:lpstr>Long-Acting PrEP Generic Manufacturers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Roberta Sutton</dc:creator>
  <cp:keywords/>
  <dc:description/>
  <cp:lastModifiedBy>Mary Kate Hull</cp:lastModifiedBy>
  <cp:revision>18</cp:revision>
  <dcterms:created xsi:type="dcterms:W3CDTF">2025-09-30T18:43:54Z</dcterms:created>
  <dcterms:modified xsi:type="dcterms:W3CDTF">2026-10-23T21:31:39Z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0x010100705F5BB1116A90459E245489F20C500F</vt:lpwstr>
  </property>
  <property fmtid="{D5CDD505-2E9C-101B-9397-08002B2CF9AE}" pid="3" name="MediaServiceImageTags">
    <vt:lpwstr/>
  </property>
</Properties>
</file>